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358" r:id="rId3"/>
    <p:sldId id="382" r:id="rId4"/>
    <p:sldId id="383" r:id="rId5"/>
    <p:sldId id="384" r:id="rId6"/>
    <p:sldId id="385" r:id="rId7"/>
    <p:sldId id="386" r:id="rId8"/>
    <p:sldId id="388" r:id="rId9"/>
    <p:sldId id="389" r:id="rId10"/>
    <p:sldId id="359" r:id="rId11"/>
    <p:sldId id="367" r:id="rId12"/>
    <p:sldId id="368" r:id="rId13"/>
    <p:sldId id="391" r:id="rId14"/>
    <p:sldId id="370" r:id="rId15"/>
    <p:sldId id="371" r:id="rId16"/>
    <p:sldId id="387" r:id="rId17"/>
    <p:sldId id="369" r:id="rId18"/>
    <p:sldId id="392" r:id="rId19"/>
    <p:sldId id="393" r:id="rId20"/>
    <p:sldId id="394" r:id="rId21"/>
    <p:sldId id="39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5BCD"/>
    <a:srgbClr val="00FFFF"/>
    <a:srgbClr val="E05F65"/>
    <a:srgbClr val="F5CFD0"/>
    <a:srgbClr val="D428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4660"/>
  </p:normalViewPr>
  <p:slideViewPr>
    <p:cSldViewPr snapToGrid="0">
      <p:cViewPr varScale="1">
        <p:scale>
          <a:sx n="96" d="100"/>
          <a:sy n="96" d="100"/>
        </p:scale>
        <p:origin x="17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9/3/2024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ECON 300</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7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90.png"/><Relationship Id="rId1" Type="http://schemas.openxmlformats.org/officeDocument/2006/relationships/slideLayout" Target="../slideLayouts/slideLayout4.xml"/><Relationship Id="rId5" Type="http://schemas.openxmlformats.org/officeDocument/2006/relationships/image" Target="../media/image24.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4.xml"/><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4.xml"/><Relationship Id="rId4" Type="http://schemas.openxmlformats.org/officeDocument/2006/relationships/image" Target="../media/image3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4.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4.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sz="4200" dirty="0"/>
              <a:t>Consumer Theory: </a:t>
            </a:r>
            <a:br>
              <a:rPr lang="en-US" sz="4200" dirty="0"/>
            </a:br>
            <a:r>
              <a:rPr lang="en-US" sz="4200" dirty="0"/>
              <a:t>Comparative Statics of UMP Part 1</a:t>
            </a:r>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300</a:t>
            </a:r>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Comparative Statics of the UMP Part 1</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Changes to the consumer’s income.</a:t>
            </a:r>
          </a:p>
          <a:p>
            <a:pPr lvl="3"/>
            <a:endParaRPr lang="en-US" dirty="0"/>
          </a:p>
          <a:p>
            <a:pPr lvl="1"/>
            <a:r>
              <a:rPr lang="en-US" dirty="0"/>
              <a:t>Normal Goods and Inferior Goods</a:t>
            </a:r>
          </a:p>
          <a:p>
            <a:pPr lvl="3"/>
            <a:endParaRPr lang="en-US" dirty="0"/>
          </a:p>
          <a:p>
            <a:pPr lvl="1"/>
            <a:r>
              <a:rPr lang="en-US" dirty="0"/>
              <a:t>Luxury Goods and Necessary Goods</a:t>
            </a:r>
          </a:p>
          <a:p>
            <a:pPr lvl="3"/>
            <a:endParaRPr lang="en-US" dirty="0"/>
          </a:p>
          <a:p>
            <a:pPr lvl="1"/>
            <a:r>
              <a:rPr lang="en-US" dirty="0"/>
              <a:t>The Income Consumption Curve</a:t>
            </a:r>
          </a:p>
          <a:p>
            <a:pPr lvl="3"/>
            <a:endParaRPr lang="en-US" dirty="0"/>
          </a:p>
          <a:p>
            <a:pPr lvl="1"/>
            <a:r>
              <a:rPr lang="en-US" dirty="0"/>
              <a:t>The Engel Curve</a:t>
            </a:r>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10</a:t>
            </a:fld>
            <a:endParaRPr lang="en-US" dirty="0"/>
          </a:p>
        </p:txBody>
      </p:sp>
    </p:spTree>
    <p:extLst>
      <p:ext uri="{BB962C8B-B14F-4D97-AF65-F5344CB8AC3E}">
        <p14:creationId xmlns:p14="http://schemas.microsoft.com/office/powerpoint/2010/main" val="378239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11</a:t>
            </a:fld>
            <a:endParaRPr lang="en-US" dirty="0"/>
          </a:p>
        </p:txBody>
      </p:sp>
      <mc:AlternateContent xmlns:mc="http://schemas.openxmlformats.org/markup-compatibility/2006" xmlns:a14="http://schemas.microsoft.com/office/drawing/2010/main">
        <mc:Choice Requires="a14">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p:txBody>
              <a:bodyPr>
                <a:normAutofit/>
              </a:bodyPr>
              <a:lstStyle/>
              <a:p>
                <a:r>
                  <a:rPr lang="en-US" dirty="0"/>
                  <a:t>The solution to the UMP tells us the “best” bundle to purchase when we are given the following:</a:t>
                </a:r>
              </a:p>
              <a:p>
                <a:pPr lvl="1"/>
                <a:r>
                  <a:rPr lang="en-US" dirty="0"/>
                  <a:t>Utility: </a:t>
                </a:r>
                <a14:m>
                  <m:oMath xmlns:m="http://schemas.openxmlformats.org/officeDocument/2006/math">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oMath>
                </a14:m>
                <a:endParaRPr lang="en-US" dirty="0"/>
              </a:p>
              <a:p>
                <a:pPr lvl="1"/>
                <a:r>
                  <a:rPr lang="en-US" dirty="0"/>
                  <a:t>Prices: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oMath>
                </a14:m>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oMath>
                </a14:m>
                <a:endParaRPr lang="en-US" dirty="0"/>
              </a:p>
              <a:p>
                <a:pPr lvl="1"/>
                <a:r>
                  <a:rPr lang="en-US" dirty="0"/>
                  <a:t>Income: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𝑀</m:t>
                        </m:r>
                      </m:e>
                      <m:sub>
                        <m:r>
                          <a:rPr lang="en-US" b="0" i="1" smtClean="0">
                            <a:latin typeface="Cambria Math" panose="02040503050406030204" pitchFamily="18" charset="0"/>
                          </a:rPr>
                          <m:t>0</m:t>
                        </m:r>
                      </m:sub>
                    </m:sSub>
                  </m:oMath>
                </a14:m>
                <a:endParaRPr lang="en-US" dirty="0"/>
              </a:p>
              <a:p>
                <a:pPr lvl="4"/>
                <a:endParaRPr lang="en-US" dirty="0"/>
              </a:p>
              <a:p>
                <a:r>
                  <a:rPr lang="en-US" dirty="0"/>
                  <a:t>Since we assume that a consumer’s preferences do not change, we can change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𝑦</m:t>
                        </m:r>
                      </m:sub>
                    </m:sSub>
                  </m:oMath>
                </a14:m>
                <a:r>
                  <a:rPr lang="en-US" dirty="0"/>
                  <a:t>, and </a:t>
                </a:r>
                <a14:m>
                  <m:oMath xmlns:m="http://schemas.openxmlformats.org/officeDocument/2006/math">
                    <m:r>
                      <a:rPr lang="en-US" i="1">
                        <a:latin typeface="Cambria Math" panose="02040503050406030204" pitchFamily="18" charset="0"/>
                      </a:rPr>
                      <m:t>𝑀</m:t>
                    </m:r>
                  </m:oMath>
                </a14:m>
                <a:r>
                  <a:rPr lang="en-US" dirty="0"/>
                  <a:t>.</a:t>
                </a:r>
              </a:p>
            </p:txBody>
          </p:sp>
        </mc:Choice>
        <mc:Fallback xmlns="">
          <p:sp>
            <p:nvSpPr>
              <p:cNvPr id="23" name="Content Placeholder 22">
                <a:extLst>
                  <a:ext uri="{FF2B5EF4-FFF2-40B4-BE49-F238E27FC236}">
                    <a16:creationId xmlns:a16="http://schemas.microsoft.com/office/drawing/2014/main" id="{304FB7CE-532A-6FDA-CB54-D6782B587882}"/>
                  </a:ext>
                </a:extLst>
              </p:cNvPr>
              <p:cNvSpPr>
                <a:spLocks noGrp="1" noRot="1" noChangeAspect="1" noMove="1" noResize="1" noEditPoints="1" noAdjustHandles="1" noChangeArrowheads="1" noChangeShapeType="1" noTextEdit="1"/>
              </p:cNvSpPr>
              <p:nvPr>
                <p:ph sz="half" idx="2"/>
              </p:nvPr>
            </p:nvSpPr>
            <p:spPr>
              <a:blipFill>
                <a:blip r:embed="rId2"/>
                <a:stretch>
                  <a:fillRect l="-2038" t="-1821"/>
                </a:stretch>
              </a:blipFill>
            </p:spPr>
            <p:txBody>
              <a:bodyPr/>
              <a:lstStyle/>
              <a:p>
                <a:r>
                  <a:rPr lang="en-US">
                    <a:noFill/>
                  </a:rPr>
                  <a:t> </a:t>
                </a:r>
              </a:p>
            </p:txBody>
          </p:sp>
        </mc:Fallback>
      </mc:AlternateContent>
      <p:pic>
        <p:nvPicPr>
          <p:cNvPr id="9" name="Content Placeholder 8" descr="A graph of a function&#10;&#10;Description automatically generated">
            <a:extLst>
              <a:ext uri="{FF2B5EF4-FFF2-40B4-BE49-F238E27FC236}">
                <a16:creationId xmlns:a16="http://schemas.microsoft.com/office/drawing/2014/main" id="{70B9873B-BFF1-1C49-9EAF-D2B410B1C3A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290723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UMP: Changes in </a:t>
                </a:r>
                <a14:m>
                  <m:oMath xmlns:m="http://schemas.openxmlformats.org/officeDocument/2006/math">
                    <m:r>
                      <a:rPr lang="en-US" i="1" dirty="0" smtClean="0">
                        <a:latin typeface="Cambria Math" panose="02040503050406030204" pitchFamily="18" charset="0"/>
                      </a:rPr>
                      <m:t>𝑀</m:t>
                    </m:r>
                  </m:oMath>
                </a14:m>
                <a:endParaRPr lang="en-US" dirty="0"/>
              </a:p>
            </p:txBody>
          </p:sp>
        </mc:Choice>
        <mc:Fallback xmlns="">
          <p:sp>
            <p:nvSpPr>
              <p:cNvPr id="2" name="Title 1">
                <a:extLst>
                  <a:ext uri="{FF2B5EF4-FFF2-40B4-BE49-F238E27FC236}">
                    <a16:creationId xmlns:a16="http://schemas.microsoft.com/office/drawing/2014/main" id="{50D30CB9-F534-3D6F-9BC6-9619BDA9D6BB}"/>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12</a:t>
            </a:fld>
            <a:endParaRPr lang="en-US" dirty="0"/>
          </a:p>
        </p:txBody>
      </p:sp>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p:txBody>
          <a:bodyPr>
            <a:normAutofit/>
          </a:bodyPr>
          <a:lstStyle/>
          <a:p>
            <a:r>
              <a:rPr lang="en-US" dirty="0"/>
              <a:t>When the consumer’s income increases…</a:t>
            </a:r>
          </a:p>
          <a:p>
            <a:pPr lvl="3"/>
            <a:endParaRPr lang="en-US" dirty="0"/>
          </a:p>
          <a:p>
            <a:r>
              <a:rPr lang="en-US" dirty="0"/>
              <a:t>The budget set expands, and the budget line shifts outward.</a:t>
            </a:r>
          </a:p>
          <a:p>
            <a:pPr lvl="3"/>
            <a:endParaRPr lang="en-US" dirty="0"/>
          </a:p>
          <a:p>
            <a:r>
              <a:rPr lang="en-US" dirty="0"/>
              <a:t>The consumer can now reach a higher level of utility.</a:t>
            </a:r>
          </a:p>
        </p:txBody>
      </p:sp>
      <p:pic>
        <p:nvPicPr>
          <p:cNvPr id="9" name="Content Placeholder 8" descr="A graph of a function&#10;&#10;Description automatically generated">
            <a:extLst>
              <a:ext uri="{FF2B5EF4-FFF2-40B4-BE49-F238E27FC236}">
                <a16:creationId xmlns:a16="http://schemas.microsoft.com/office/drawing/2014/main" id="{70B9873B-BFF1-1C49-9EAF-D2B410B1C3A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3" name="Content Placeholder 9">
            <a:extLst>
              <a:ext uri="{FF2B5EF4-FFF2-40B4-BE49-F238E27FC236}">
                <a16:creationId xmlns:a16="http://schemas.microsoft.com/office/drawing/2014/main" id="{9EB846C5-D50F-B9BF-93E3-BBEDB79F83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8" name="Content Placeholder 13" descr="A graph of a function&#10;&#10;Description automatically generated">
            <a:extLst>
              <a:ext uri="{FF2B5EF4-FFF2-40B4-BE49-F238E27FC236}">
                <a16:creationId xmlns:a16="http://schemas.microsoft.com/office/drawing/2014/main" id="{FA2CFEFB-2100-258F-024B-380D153D90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223447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23">
                                            <p:txEl>
                                              <p:pRg st="2" end="2"/>
                                            </p:txEl>
                                          </p:spTgt>
                                        </p:tgtEl>
                                        <p:attrNameLst>
                                          <p:attrName>style.visibility</p:attrName>
                                        </p:attrNameLst>
                                      </p:cBhvr>
                                      <p:to>
                                        <p:strVal val="visible"/>
                                      </p:to>
                                    </p:set>
                                    <p:animEffect transition="in" filter="fade">
                                      <p:cBhvr>
                                        <p:cTn id="10" dur="500"/>
                                        <p:tgtEl>
                                          <p:spTgt spid="2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23">
                                            <p:txEl>
                                              <p:pRg st="4" end="4"/>
                                            </p:txEl>
                                          </p:spTgt>
                                        </p:tgtEl>
                                        <p:attrNameLst>
                                          <p:attrName>style.visibility</p:attrName>
                                        </p:attrNameLst>
                                      </p:cBhvr>
                                      <p:to>
                                        <p:strVal val="visible"/>
                                      </p:to>
                                    </p:set>
                                    <p:animEffect transition="in" filter="fade">
                                      <p:cBhvr>
                                        <p:cTn id="18" dur="500"/>
                                        <p:tgtEl>
                                          <p:spTgt spid="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Normal Goods</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13</a:t>
            </a:fld>
            <a:endParaRPr lang="en-US" dirty="0"/>
          </a:p>
        </p:txBody>
      </p:sp>
      <mc:AlternateContent xmlns:mc="http://schemas.openxmlformats.org/markup-compatibility/2006" xmlns:a14="http://schemas.microsoft.com/office/drawing/2010/main">
        <mc:Choice Requires="a14">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a:xfrm>
                <a:off x="4629150" y="1825625"/>
                <a:ext cx="4066276" cy="4351338"/>
              </a:xfrm>
            </p:spPr>
            <p:txBody>
              <a:bodyPr>
                <a:normAutofit/>
              </a:bodyPr>
              <a:lstStyle/>
              <a:p>
                <a:r>
                  <a:rPr lang="en-US" dirty="0"/>
                  <a:t>As income increases, the consumer may either increase or decrease their consumption of good </a:t>
                </a:r>
                <a14:m>
                  <m:oMath xmlns:m="http://schemas.openxmlformats.org/officeDocument/2006/math">
                    <m:r>
                      <a:rPr lang="en-US" i="1" dirty="0" smtClean="0">
                        <a:latin typeface="Cambria Math" panose="02040503050406030204" pitchFamily="18" charset="0"/>
                      </a:rPr>
                      <m:t>𝑥</m:t>
                    </m:r>
                  </m:oMath>
                </a14:m>
                <a:r>
                  <a:rPr lang="en-US" dirty="0"/>
                  <a:t>.</a:t>
                </a:r>
              </a:p>
              <a:p>
                <a:pPr lvl="3"/>
                <a:endParaRPr lang="en-US" dirty="0"/>
              </a:p>
              <a:p>
                <a:r>
                  <a:rPr lang="en-US" dirty="0"/>
                  <a:t>If the consumption of good </a:t>
                </a:r>
                <a14:m>
                  <m:oMath xmlns:m="http://schemas.openxmlformats.org/officeDocument/2006/math">
                    <m:r>
                      <a:rPr lang="en-US" i="1" dirty="0" smtClean="0">
                        <a:latin typeface="Cambria Math" panose="02040503050406030204" pitchFamily="18" charset="0"/>
                      </a:rPr>
                      <m:t>𝑥</m:t>
                    </m:r>
                  </m:oMath>
                </a14:m>
                <a:r>
                  <a:rPr lang="en-US" dirty="0"/>
                  <a:t> is </a:t>
                </a:r>
                <a:r>
                  <a:rPr lang="en-US" b="1" u="sng" dirty="0"/>
                  <a:t>positively correlated</a:t>
                </a:r>
                <a:r>
                  <a:rPr lang="en-US" dirty="0"/>
                  <a:t> to the changes in the consumer’s income, then we call good </a:t>
                </a:r>
                <a14:m>
                  <m:oMath xmlns:m="http://schemas.openxmlformats.org/officeDocument/2006/math">
                    <m:r>
                      <a:rPr lang="en-US" i="1" dirty="0" smtClean="0">
                        <a:latin typeface="Cambria Math" panose="02040503050406030204" pitchFamily="18" charset="0"/>
                      </a:rPr>
                      <m:t>𝑥</m:t>
                    </m:r>
                  </m:oMath>
                </a14:m>
                <a:r>
                  <a:rPr lang="en-US" dirty="0"/>
                  <a:t> a “</a:t>
                </a:r>
                <a:r>
                  <a:rPr lang="en-US" b="1" u="sng" dirty="0"/>
                  <a:t>normal good</a:t>
                </a:r>
                <a:r>
                  <a:rPr lang="en-US" dirty="0"/>
                  <a:t>.”</a:t>
                </a:r>
              </a:p>
              <a:p>
                <a:endParaRPr lang="en-US" dirty="0"/>
              </a:p>
            </p:txBody>
          </p:sp>
        </mc:Choice>
        <mc:Fallback xmlns="">
          <p:sp>
            <p:nvSpPr>
              <p:cNvPr id="23" name="Content Placeholder 22">
                <a:extLst>
                  <a:ext uri="{FF2B5EF4-FFF2-40B4-BE49-F238E27FC236}">
                    <a16:creationId xmlns:a16="http://schemas.microsoft.com/office/drawing/2014/main" id="{304FB7CE-532A-6FDA-CB54-D6782B587882}"/>
                  </a:ext>
                </a:extLst>
              </p:cNvPr>
              <p:cNvSpPr>
                <a:spLocks noGrp="1" noRot="1" noChangeAspect="1" noMove="1" noResize="1" noEditPoints="1" noAdjustHandles="1" noChangeArrowheads="1" noChangeShapeType="1" noTextEdit="1"/>
              </p:cNvSpPr>
              <p:nvPr>
                <p:ph sz="half" idx="2"/>
              </p:nvPr>
            </p:nvSpPr>
            <p:spPr>
              <a:xfrm>
                <a:off x="4629150" y="1825625"/>
                <a:ext cx="4066276" cy="4351338"/>
              </a:xfrm>
              <a:blipFill>
                <a:blip r:embed="rId2"/>
                <a:stretch>
                  <a:fillRect l="-1949" t="-1821"/>
                </a:stretch>
              </a:blipFill>
            </p:spPr>
            <p:txBody>
              <a:bodyPr/>
              <a:lstStyle/>
              <a:p>
                <a:r>
                  <a:rPr lang="en-US">
                    <a:noFill/>
                  </a:rPr>
                  <a:t> </a:t>
                </a:r>
              </a:p>
            </p:txBody>
          </p:sp>
        </mc:Fallback>
      </mc:AlternateContent>
      <p:pic>
        <p:nvPicPr>
          <p:cNvPr id="3" name="Content Placeholder 13">
            <a:extLst>
              <a:ext uri="{FF2B5EF4-FFF2-40B4-BE49-F238E27FC236}">
                <a16:creationId xmlns:a16="http://schemas.microsoft.com/office/drawing/2014/main" id="{C4B4BA0A-B9A7-C16A-F331-5765998F94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18" name="Content Placeholder 17" descr="A graph of a function&#10;&#10;Description automatically generated with medium confidence">
            <a:extLst>
              <a:ext uri="{FF2B5EF4-FFF2-40B4-BE49-F238E27FC236}">
                <a16:creationId xmlns:a16="http://schemas.microsoft.com/office/drawing/2014/main" id="{B7BC5874-90C4-5CCA-E68F-98364B152EDA}"/>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320641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23">
                                            <p:txEl>
                                              <p:pRg st="2" end="2"/>
                                            </p:txEl>
                                          </p:spTgt>
                                        </p:tgtEl>
                                        <p:attrNameLst>
                                          <p:attrName>style.visibility</p:attrName>
                                        </p:attrNameLst>
                                      </p:cBhvr>
                                      <p:to>
                                        <p:strVal val="visible"/>
                                      </p:to>
                                    </p:set>
                                    <p:animEffect transition="in" filter="fade">
                                      <p:cBhvr>
                                        <p:cTn id="10" dur="500"/>
                                        <p:tgtEl>
                                          <p:spTgt spid="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Inferior Goods</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14</a:t>
            </a:fld>
            <a:endParaRPr lang="en-US" dirty="0"/>
          </a:p>
        </p:txBody>
      </p:sp>
      <mc:AlternateContent xmlns:mc="http://schemas.openxmlformats.org/markup-compatibility/2006" xmlns:a14="http://schemas.microsoft.com/office/drawing/2010/main">
        <mc:Choice Requires="a14">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a:xfrm>
                <a:off x="4629150" y="1825625"/>
                <a:ext cx="4005892" cy="4351338"/>
              </a:xfrm>
            </p:spPr>
            <p:txBody>
              <a:bodyPr>
                <a:normAutofit/>
              </a:bodyPr>
              <a:lstStyle/>
              <a:p>
                <a:r>
                  <a:rPr lang="en-US" dirty="0"/>
                  <a:t>If consumption of good </a:t>
                </a:r>
                <a14:m>
                  <m:oMath xmlns:m="http://schemas.openxmlformats.org/officeDocument/2006/math">
                    <m:r>
                      <a:rPr lang="en-US" i="1" dirty="0" smtClean="0">
                        <a:latin typeface="Cambria Math" panose="02040503050406030204" pitchFamily="18" charset="0"/>
                      </a:rPr>
                      <m:t>𝑥</m:t>
                    </m:r>
                  </m:oMath>
                </a14:m>
                <a:r>
                  <a:rPr lang="en-US" dirty="0"/>
                  <a:t> is </a:t>
                </a:r>
                <a:r>
                  <a:rPr lang="en-US" b="1" u="sng" dirty="0"/>
                  <a:t>negatively correlated</a:t>
                </a:r>
                <a:r>
                  <a:rPr lang="en-US" dirty="0"/>
                  <a:t> to the changes in the consumer’s income, it is called an “</a:t>
                </a:r>
                <a:r>
                  <a:rPr lang="en-US" b="1" u="sng" dirty="0"/>
                  <a:t>inferior good</a:t>
                </a:r>
                <a:r>
                  <a:rPr lang="en-US" dirty="0"/>
                  <a:t>.”</a:t>
                </a:r>
              </a:p>
              <a:p>
                <a:pPr marL="1371600" lvl="3" indent="0">
                  <a:buNone/>
                </a:pPr>
                <a:endParaRPr lang="en-US" dirty="0"/>
              </a:p>
              <a:p>
                <a:r>
                  <a:rPr lang="en-US" dirty="0"/>
                  <a:t>Typically, inexpensive goods of lower quality that a consumer would substitute out when income allows.</a:t>
                </a:r>
              </a:p>
            </p:txBody>
          </p:sp>
        </mc:Choice>
        <mc:Fallback xmlns="">
          <p:sp>
            <p:nvSpPr>
              <p:cNvPr id="23" name="Content Placeholder 22">
                <a:extLst>
                  <a:ext uri="{FF2B5EF4-FFF2-40B4-BE49-F238E27FC236}">
                    <a16:creationId xmlns:a16="http://schemas.microsoft.com/office/drawing/2014/main" id="{304FB7CE-532A-6FDA-CB54-D6782B587882}"/>
                  </a:ext>
                </a:extLst>
              </p:cNvPr>
              <p:cNvSpPr>
                <a:spLocks noGrp="1" noRot="1" noChangeAspect="1" noMove="1" noResize="1" noEditPoints="1" noAdjustHandles="1" noChangeArrowheads="1" noChangeShapeType="1" noTextEdit="1"/>
              </p:cNvSpPr>
              <p:nvPr>
                <p:ph sz="half" idx="2"/>
              </p:nvPr>
            </p:nvSpPr>
            <p:spPr>
              <a:xfrm>
                <a:off x="4629150" y="1825625"/>
                <a:ext cx="4005892" cy="4351338"/>
              </a:xfrm>
              <a:blipFill>
                <a:blip r:embed="rId2"/>
                <a:stretch>
                  <a:fillRect l="-1976" t="-1821" r="-3191"/>
                </a:stretch>
              </a:blipFill>
            </p:spPr>
            <p:txBody>
              <a:bodyPr/>
              <a:lstStyle/>
              <a:p>
                <a:r>
                  <a:rPr lang="en-US">
                    <a:noFill/>
                  </a:rPr>
                  <a:t> </a:t>
                </a:r>
              </a:p>
            </p:txBody>
          </p:sp>
        </mc:Fallback>
      </mc:AlternateContent>
      <p:pic>
        <p:nvPicPr>
          <p:cNvPr id="9" name="Content Placeholder 8" descr="A graph of a function&#10;&#10;Description automatically generated">
            <a:extLst>
              <a:ext uri="{FF2B5EF4-FFF2-40B4-BE49-F238E27FC236}">
                <a16:creationId xmlns:a16="http://schemas.microsoft.com/office/drawing/2014/main" id="{E34D67DD-5AE9-B5DD-DEE9-F97FB6396108}"/>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1" name="Content Placeholder 13">
            <a:extLst>
              <a:ext uri="{FF2B5EF4-FFF2-40B4-BE49-F238E27FC236}">
                <a16:creationId xmlns:a16="http://schemas.microsoft.com/office/drawing/2014/main" id="{5289BF45-FBC2-FF00-6270-39D62AA97D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40560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Normal Goods vs. Inferior Goods</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Normal Goods: </a:t>
            </a:r>
          </a:p>
          <a:p>
            <a:pPr lvl="1"/>
            <a:r>
              <a:rPr lang="en-US" dirty="0"/>
              <a:t>Income Elasticity of Demand is greater than 0.</a:t>
            </a:r>
          </a:p>
          <a:p>
            <a:pPr lvl="1"/>
            <a:r>
              <a:rPr lang="en-US" dirty="0"/>
              <a:t>Consumption increases as income increases.</a:t>
            </a:r>
          </a:p>
          <a:p>
            <a:pPr lvl="1"/>
            <a:r>
              <a:rPr lang="en-US" dirty="0"/>
              <a:t>Consumption decreases as income decreases.</a:t>
            </a:r>
          </a:p>
          <a:p>
            <a:pPr lvl="1"/>
            <a:r>
              <a:rPr lang="en-US" dirty="0"/>
              <a:t>Classified into luxury goods and necessary goods.</a:t>
            </a:r>
          </a:p>
          <a:p>
            <a:pPr lvl="4"/>
            <a:endParaRPr lang="en-US" sz="1500" dirty="0"/>
          </a:p>
          <a:p>
            <a:r>
              <a:rPr lang="en-US" dirty="0"/>
              <a:t>Inferior Goods:</a:t>
            </a:r>
          </a:p>
          <a:p>
            <a:pPr lvl="1"/>
            <a:r>
              <a:rPr lang="en-US" dirty="0"/>
              <a:t>Income Elasticity of Demand is less than 0.</a:t>
            </a:r>
          </a:p>
          <a:p>
            <a:pPr lvl="1"/>
            <a:r>
              <a:rPr lang="en-US" dirty="0"/>
              <a:t>Consumption decreases as income increases.</a:t>
            </a:r>
          </a:p>
          <a:p>
            <a:pPr lvl="1"/>
            <a:r>
              <a:rPr lang="en-US" dirty="0"/>
              <a:t>Consumption increases as income decreases.</a:t>
            </a:r>
          </a:p>
          <a:p>
            <a:pPr lvl="1"/>
            <a:endParaRPr lang="en-US" dirty="0"/>
          </a:p>
          <a:p>
            <a:pPr lvl="4"/>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15</a:t>
            </a:fld>
            <a:endParaRPr lang="en-US" dirty="0"/>
          </a:p>
        </p:txBody>
      </p:sp>
    </p:spTree>
    <p:extLst>
      <p:ext uri="{BB962C8B-B14F-4D97-AF65-F5344CB8AC3E}">
        <p14:creationId xmlns:p14="http://schemas.microsoft.com/office/powerpoint/2010/main" val="2735951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Luxury Goods vs. Necessary Goods</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a:xfrm>
            <a:off x="628649" y="1825625"/>
            <a:ext cx="7989139" cy="4351338"/>
          </a:xfrm>
        </p:spPr>
        <p:txBody>
          <a:bodyPr>
            <a:normAutofit/>
          </a:bodyPr>
          <a:lstStyle/>
          <a:p>
            <a:r>
              <a:rPr lang="en-US" dirty="0"/>
              <a:t>Both Luxury Goods and Necessary Goods are Normal Goods.</a:t>
            </a:r>
          </a:p>
          <a:p>
            <a:pPr lvl="3"/>
            <a:endParaRPr lang="en-US" dirty="0"/>
          </a:p>
          <a:p>
            <a:r>
              <a:rPr lang="en-US" dirty="0"/>
              <a:t>Luxury Goods:</a:t>
            </a:r>
          </a:p>
          <a:p>
            <a:pPr lvl="1"/>
            <a:r>
              <a:rPr lang="en-US" dirty="0"/>
              <a:t>Income Elasticity of Demand is greater than 1.</a:t>
            </a:r>
          </a:p>
          <a:p>
            <a:pPr lvl="1"/>
            <a:r>
              <a:rPr lang="en-US" dirty="0"/>
              <a:t>Consumption increases more than what is proportional as the increase in income.</a:t>
            </a:r>
          </a:p>
          <a:p>
            <a:pPr lvl="3"/>
            <a:endParaRPr lang="en-US" dirty="0"/>
          </a:p>
          <a:p>
            <a:r>
              <a:rPr lang="en-US" dirty="0"/>
              <a:t>Necessary Goods:</a:t>
            </a:r>
          </a:p>
          <a:p>
            <a:pPr lvl="1"/>
            <a:r>
              <a:rPr lang="en-US" dirty="0"/>
              <a:t>Income Elasticity of Demand is between 0 and 1.</a:t>
            </a:r>
          </a:p>
          <a:p>
            <a:pPr lvl="1"/>
            <a:r>
              <a:rPr lang="en-US" dirty="0"/>
              <a:t>Consumption increases less than what is proportional as the increase in income.</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16</a:t>
            </a:fld>
            <a:endParaRPr lang="en-US" dirty="0"/>
          </a:p>
        </p:txBody>
      </p:sp>
    </p:spTree>
    <p:extLst>
      <p:ext uri="{BB962C8B-B14F-4D97-AF65-F5344CB8AC3E}">
        <p14:creationId xmlns:p14="http://schemas.microsoft.com/office/powerpoint/2010/main" val="274716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The Income Consumption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17</a:t>
            </a:fld>
            <a:endParaRPr lang="en-US" dirty="0"/>
          </a:p>
        </p:txBody>
      </p:sp>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a:xfrm>
            <a:off x="4629150" y="1825625"/>
            <a:ext cx="4066276" cy="4351338"/>
          </a:xfrm>
        </p:spPr>
        <p:txBody>
          <a:bodyPr>
            <a:normAutofit/>
          </a:bodyPr>
          <a:lstStyle/>
          <a:p>
            <a:r>
              <a:rPr lang="en-US" dirty="0"/>
              <a:t>At each new level of income, the optimal bundle is subject to change.</a:t>
            </a:r>
          </a:p>
          <a:p>
            <a:pPr lvl="3"/>
            <a:endParaRPr lang="en-US" dirty="0"/>
          </a:p>
          <a:p>
            <a:r>
              <a:rPr lang="en-US" dirty="0"/>
              <a:t>The collection of these optimal bundles for each possible level of income is the </a:t>
            </a:r>
            <a:r>
              <a:rPr lang="en-US" b="1" u="sng" dirty="0"/>
              <a:t>“Income Consumption Curve (ICC).”</a:t>
            </a:r>
          </a:p>
        </p:txBody>
      </p:sp>
      <p:pic>
        <p:nvPicPr>
          <p:cNvPr id="19" name="Content Placeholder 18" descr="A graph of a graph&#10;&#10;Description automatically generated with medium confidence">
            <a:extLst>
              <a:ext uri="{FF2B5EF4-FFF2-40B4-BE49-F238E27FC236}">
                <a16:creationId xmlns:a16="http://schemas.microsoft.com/office/drawing/2014/main" id="{AA442B7F-8D48-F1CB-0A0D-588EE6B1427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0" name="Content Placeholder 17" descr="A graph of a function&#10;&#10;Description automatically generated">
            <a:extLst>
              <a:ext uri="{FF2B5EF4-FFF2-40B4-BE49-F238E27FC236}">
                <a16:creationId xmlns:a16="http://schemas.microsoft.com/office/drawing/2014/main" id="{77B82927-8BE4-BA2C-0B63-00E090F0B1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16223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The ICC and the Engel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18</a:t>
            </a:fld>
            <a:endParaRPr lang="en-US" dirty="0"/>
          </a:p>
        </p:txBody>
      </p:sp>
      <p:pic>
        <p:nvPicPr>
          <p:cNvPr id="25" name="Content Placeholder 24" descr="A graph of a function&#10;&#10;Description automatically generated">
            <a:extLst>
              <a:ext uri="{FF2B5EF4-FFF2-40B4-BE49-F238E27FC236}">
                <a16:creationId xmlns:a16="http://schemas.microsoft.com/office/drawing/2014/main" id="{301322DF-1593-A34D-5BB9-7121AE59BA3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29150" y="1842294"/>
            <a:ext cx="3886200" cy="4318000"/>
          </a:xfrm>
        </p:spPr>
      </p:pic>
      <p:pic>
        <p:nvPicPr>
          <p:cNvPr id="22" name="Content Placeholder 21" descr="A graph of a function&#10;&#10;Description automatically generated">
            <a:extLst>
              <a:ext uri="{FF2B5EF4-FFF2-40B4-BE49-F238E27FC236}">
                <a16:creationId xmlns:a16="http://schemas.microsoft.com/office/drawing/2014/main" id="{91177E04-38A3-4982-8B7A-97448E7F05D3}"/>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6" name="Content Placeholder 10" descr="A graph of a function&#10;&#10;Description automatically generated">
            <a:extLst>
              <a:ext uri="{FF2B5EF4-FFF2-40B4-BE49-F238E27FC236}">
                <a16:creationId xmlns:a16="http://schemas.microsoft.com/office/drawing/2014/main" id="{13B4A006-A107-6BEC-050F-977D9E3D2B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27" name="Content Placeholder 12" descr="A graph of a function&#10;&#10;Description automatically generated">
            <a:extLst>
              <a:ext uri="{FF2B5EF4-FFF2-40B4-BE49-F238E27FC236}">
                <a16:creationId xmlns:a16="http://schemas.microsoft.com/office/drawing/2014/main" id="{134AC791-7434-D0A4-176D-1D2BD65157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29150" y="1842294"/>
            <a:ext cx="3886200" cy="4318000"/>
          </a:xfrm>
          <a:prstGeom prst="rect">
            <a:avLst/>
          </a:prstGeom>
        </p:spPr>
      </p:pic>
      <p:pic>
        <p:nvPicPr>
          <p:cNvPr id="28" name="Content Placeholder 18" descr="A diagram of a graph&#10;&#10;Description automatically generated">
            <a:extLst>
              <a:ext uri="{FF2B5EF4-FFF2-40B4-BE49-F238E27FC236}">
                <a16:creationId xmlns:a16="http://schemas.microsoft.com/office/drawing/2014/main" id="{3CBB6BB3-7F8B-1EC8-48E0-30FF621BB1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29" name="Content Placeholder 20" descr="A graph of a graph&#10;&#10;Description automatically generated with medium confidence">
            <a:extLst>
              <a:ext uri="{FF2B5EF4-FFF2-40B4-BE49-F238E27FC236}">
                <a16:creationId xmlns:a16="http://schemas.microsoft.com/office/drawing/2014/main" id="{C7C5A1B6-AB5D-CF09-C22D-5500AEF62A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29150" y="1842294"/>
            <a:ext cx="3886200" cy="4318000"/>
          </a:xfrm>
          <a:prstGeom prst="rect">
            <a:avLst/>
          </a:prstGeom>
        </p:spPr>
      </p:pic>
      <p:pic>
        <p:nvPicPr>
          <p:cNvPr id="30" name="Content Placeholder 34" descr="A graph of a function&#10;&#10;Description automatically generated">
            <a:extLst>
              <a:ext uri="{FF2B5EF4-FFF2-40B4-BE49-F238E27FC236}">
                <a16:creationId xmlns:a16="http://schemas.microsoft.com/office/drawing/2014/main" id="{98AF7241-9E25-8AD1-3971-7BF7538B0FB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29150" y="1842294"/>
            <a:ext cx="3886200" cy="4318000"/>
          </a:xfrm>
          <a:prstGeom prst="rect">
            <a:avLst/>
          </a:prstGeom>
        </p:spPr>
      </p:pic>
    </p:spTree>
    <p:extLst>
      <p:ext uri="{BB962C8B-B14F-4D97-AF65-F5344CB8AC3E}">
        <p14:creationId xmlns:p14="http://schemas.microsoft.com/office/powerpoint/2010/main" val="30536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The Engel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19</a:t>
            </a:fld>
            <a:endParaRPr lang="en-US" dirty="0"/>
          </a:p>
        </p:txBody>
      </p:sp>
      <mc:AlternateContent xmlns:mc="http://schemas.openxmlformats.org/markup-compatibility/2006" xmlns:a14="http://schemas.microsoft.com/office/drawing/2010/main">
        <mc:Choice Requires="a14">
          <p:sp>
            <p:nvSpPr>
              <p:cNvPr id="37" name="Content Placeholder 36">
                <a:extLst>
                  <a:ext uri="{FF2B5EF4-FFF2-40B4-BE49-F238E27FC236}">
                    <a16:creationId xmlns:a16="http://schemas.microsoft.com/office/drawing/2014/main" id="{7BF52309-A676-B0E4-FAEA-1DEBDED38656}"/>
                  </a:ext>
                </a:extLst>
              </p:cNvPr>
              <p:cNvSpPr>
                <a:spLocks noGrp="1"/>
              </p:cNvSpPr>
              <p:nvPr>
                <p:ph sz="half" idx="2"/>
              </p:nvPr>
            </p:nvSpPr>
            <p:spPr/>
            <p:txBody>
              <a:bodyPr/>
              <a:lstStyle/>
              <a:p>
                <a:r>
                  <a:rPr lang="en-US" dirty="0"/>
                  <a:t>The Engel curve depicts the relation between the consumers’ income and quantity demanded of </a:t>
                </a:r>
                <a14:m>
                  <m:oMath xmlns:m="http://schemas.openxmlformats.org/officeDocument/2006/math">
                    <m:r>
                      <a:rPr lang="en-US" i="1" dirty="0" smtClean="0">
                        <a:latin typeface="Cambria Math" panose="02040503050406030204" pitchFamily="18" charset="0"/>
                      </a:rPr>
                      <m:t>𝑥</m:t>
                    </m:r>
                  </m:oMath>
                </a14:m>
                <a:r>
                  <a:rPr lang="en-US" dirty="0"/>
                  <a:t>.</a:t>
                </a:r>
              </a:p>
              <a:p>
                <a:pPr lvl="3"/>
                <a:endParaRPr lang="en-US" dirty="0"/>
              </a:p>
              <a:p>
                <a:r>
                  <a:rPr lang="en-US" dirty="0"/>
                  <a:t>The shape of the Engel curve informs us of the property of the good.</a:t>
                </a:r>
              </a:p>
              <a:p>
                <a:endParaRPr lang="en-US" dirty="0"/>
              </a:p>
              <a:p>
                <a:endParaRPr lang="en-US" dirty="0"/>
              </a:p>
              <a:p>
                <a:endParaRPr lang="en-US" dirty="0"/>
              </a:p>
            </p:txBody>
          </p:sp>
        </mc:Choice>
        <mc:Fallback xmlns="">
          <p:sp>
            <p:nvSpPr>
              <p:cNvPr id="37" name="Content Placeholder 36">
                <a:extLst>
                  <a:ext uri="{FF2B5EF4-FFF2-40B4-BE49-F238E27FC236}">
                    <a16:creationId xmlns:a16="http://schemas.microsoft.com/office/drawing/2014/main" id="{7BF52309-A676-B0E4-FAEA-1DEBDED38656}"/>
                  </a:ext>
                </a:extLst>
              </p:cNvPr>
              <p:cNvSpPr>
                <a:spLocks noGrp="1" noRot="1" noChangeAspect="1" noMove="1" noResize="1" noEditPoints="1" noAdjustHandles="1" noChangeArrowheads="1" noChangeShapeType="1" noTextEdit="1"/>
              </p:cNvSpPr>
              <p:nvPr>
                <p:ph sz="half" idx="2"/>
              </p:nvPr>
            </p:nvSpPr>
            <p:spPr>
              <a:blipFill>
                <a:blip r:embed="rId2"/>
                <a:stretch>
                  <a:fillRect l="-2038" t="-1821"/>
                </a:stretch>
              </a:blipFill>
            </p:spPr>
            <p:txBody>
              <a:bodyPr/>
              <a:lstStyle/>
              <a:p>
                <a:r>
                  <a:rPr lang="en-US">
                    <a:noFill/>
                  </a:rPr>
                  <a:t> </a:t>
                </a:r>
              </a:p>
            </p:txBody>
          </p:sp>
        </mc:Fallback>
      </mc:AlternateContent>
      <p:pic>
        <p:nvPicPr>
          <p:cNvPr id="16" name="Content Placeholder 15" descr="A graph of a function&#10;&#10;Description automatically generated">
            <a:extLst>
              <a:ext uri="{FF2B5EF4-FFF2-40B4-BE49-F238E27FC236}">
                <a16:creationId xmlns:a16="http://schemas.microsoft.com/office/drawing/2014/main" id="{76CF7810-949C-17D6-0B73-66CD0A085FBA}"/>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3" name="Content Placeholder 8">
            <a:extLst>
              <a:ext uri="{FF2B5EF4-FFF2-40B4-BE49-F238E27FC236}">
                <a16:creationId xmlns:a16="http://schemas.microsoft.com/office/drawing/2014/main" id="{FF624723-CCE4-529C-FDDF-1FAAAE878F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4" name="Content Placeholder 12" descr="A graph of a function&#10;&#10;Description automatically generated with medium confidence">
            <a:extLst>
              <a:ext uri="{FF2B5EF4-FFF2-40B4-BE49-F238E27FC236}">
                <a16:creationId xmlns:a16="http://schemas.microsoft.com/office/drawing/2014/main" id="{E6EB300C-30D6-078F-F306-035769BBCC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8" name="Content Placeholder 17" descr="A graph of different colored lines&#10;&#10;Description automatically generated">
            <a:extLst>
              <a:ext uri="{FF2B5EF4-FFF2-40B4-BE49-F238E27FC236}">
                <a16:creationId xmlns:a16="http://schemas.microsoft.com/office/drawing/2014/main" id="{90929628-0BF7-4A0D-FE97-A0FA6975676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998" y="1842294"/>
            <a:ext cx="3884852" cy="4317118"/>
          </a:xfrm>
          <a:prstGeom prst="rect">
            <a:avLst/>
          </a:prstGeom>
        </p:spPr>
      </p:pic>
    </p:spTree>
    <p:extLst>
      <p:ext uri="{BB962C8B-B14F-4D97-AF65-F5344CB8AC3E}">
        <p14:creationId xmlns:p14="http://schemas.microsoft.com/office/powerpoint/2010/main" val="82666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Review of Previous Lecture(s)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lstStyle/>
              <a:p>
                <a:r>
                  <a:rPr lang="en-US" dirty="0"/>
                  <a:t>The Utility Maximization Problem with Calculus.</a:t>
                </a:r>
              </a:p>
              <a:p>
                <a:pPr marL="1371600" lvl="3" indent="0">
                  <a:buNone/>
                </a:pPr>
                <a:endParaRPr lang="en-US" sz="500" dirty="0"/>
              </a:p>
              <a:p>
                <a:pPr lvl="1"/>
                <a:r>
                  <a:rPr lang="en-US" dirty="0"/>
                  <a:t>Finding the optimal ratio:   </a:t>
                </a:r>
                <a14:m>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𝑀</m:t>
                        </m:r>
                        <m:sSub>
                          <m:sSubPr>
                            <m:ctrlPr>
                              <a:rPr lang="en-US" i="1">
                                <a:latin typeface="Cambria Math" panose="02040503050406030204" pitchFamily="18" charset="0"/>
                              </a:rPr>
                            </m:ctrlPr>
                          </m:sSubPr>
                          <m:e>
                            <m:r>
                              <a:rPr lang="en-US" i="1">
                                <a:latin typeface="Cambria Math" panose="02040503050406030204" pitchFamily="18" charset="0"/>
                              </a:rPr>
                              <m:t>𝑈</m:t>
                            </m:r>
                          </m:e>
                          <m:sub>
                            <m:r>
                              <a:rPr lang="en-US" i="1">
                                <a:latin typeface="Cambria Math" panose="02040503050406030204" pitchFamily="18" charset="0"/>
                              </a:rPr>
                              <m:t>𝑥</m:t>
                            </m:r>
                          </m:sub>
                        </m:sSub>
                      </m:num>
                      <m:den>
                        <m:r>
                          <a:rPr lang="en-US" i="1">
                            <a:latin typeface="Cambria Math" panose="02040503050406030204" pitchFamily="18" charset="0"/>
                          </a:rPr>
                          <m:t>𝑀</m:t>
                        </m:r>
                        <m:sSub>
                          <m:sSubPr>
                            <m:ctrlPr>
                              <a:rPr lang="en-US" i="1">
                                <a:latin typeface="Cambria Math" panose="02040503050406030204" pitchFamily="18" charset="0"/>
                              </a:rPr>
                            </m:ctrlPr>
                          </m:sSubPr>
                          <m:e>
                            <m:r>
                              <a:rPr lang="en-US" i="1">
                                <a:latin typeface="Cambria Math" panose="02040503050406030204" pitchFamily="18" charset="0"/>
                              </a:rPr>
                              <m:t>𝑈</m:t>
                            </m:r>
                          </m:e>
                          <m:sub>
                            <m:r>
                              <a:rPr lang="en-US" i="1">
                                <a:latin typeface="Cambria Math" panose="02040503050406030204" pitchFamily="18" charset="0"/>
                              </a:rPr>
                              <m:t>𝑦</m:t>
                            </m:r>
                          </m:sub>
                        </m:sSub>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𝑥</m:t>
                            </m:r>
                          </m:sub>
                        </m:sSub>
                      </m:num>
                      <m:den>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𝑦</m:t>
                            </m:r>
                          </m:sub>
                        </m:sSub>
                      </m:den>
                    </m:f>
                  </m:oMath>
                </a14:m>
                <a:r>
                  <a:rPr lang="en-US" dirty="0"/>
                  <a:t>   or   </a:t>
                </a:r>
                <a14:m>
                  <m:oMath xmlns:m="http://schemas.openxmlformats.org/officeDocument/2006/math">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𝑀</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𝑈</m:t>
                            </m:r>
                          </m:e>
                          <m:sub>
                            <m:r>
                              <a:rPr lang="en-US" i="1">
                                <a:latin typeface="Cambria Math" panose="02040503050406030204" pitchFamily="18" charset="0"/>
                                <a:ea typeface="Cambria Math" panose="02040503050406030204" pitchFamily="18" charset="0"/>
                              </a:rPr>
                              <m:t>𝑥</m:t>
                            </m:r>
                          </m:sub>
                        </m:sSub>
                      </m:num>
                      <m:den>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𝑃</m:t>
                            </m:r>
                          </m:e>
                          <m:sub>
                            <m:r>
                              <a:rPr lang="en-US" i="1">
                                <a:latin typeface="Cambria Math" panose="02040503050406030204" pitchFamily="18" charset="0"/>
                                <a:ea typeface="Cambria Math" panose="02040503050406030204" pitchFamily="18" charset="0"/>
                              </a:rPr>
                              <m:t>𝑥</m:t>
                            </m:r>
                          </m:sub>
                        </m:sSub>
                      </m:den>
                    </m:f>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𝑀</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𝑈</m:t>
                            </m:r>
                          </m:e>
                          <m:sub>
                            <m:r>
                              <a:rPr lang="en-US" i="1">
                                <a:latin typeface="Cambria Math" panose="02040503050406030204" pitchFamily="18" charset="0"/>
                                <a:ea typeface="Cambria Math" panose="02040503050406030204" pitchFamily="18" charset="0"/>
                              </a:rPr>
                              <m:t>𝑦</m:t>
                            </m:r>
                          </m:sub>
                        </m:sSub>
                      </m:num>
                      <m:den>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𝑃</m:t>
                            </m:r>
                          </m:e>
                          <m:sub>
                            <m:r>
                              <a:rPr lang="en-US" i="1">
                                <a:latin typeface="Cambria Math" panose="02040503050406030204" pitchFamily="18" charset="0"/>
                                <a:ea typeface="Cambria Math" panose="02040503050406030204" pitchFamily="18" charset="0"/>
                              </a:rPr>
                              <m:t>𝑦</m:t>
                            </m:r>
                          </m:sub>
                        </m:sSub>
                      </m:den>
                    </m:f>
                  </m:oMath>
                </a14:m>
                <a:endParaRPr lang="en-US" dirty="0"/>
              </a:p>
              <a:p>
                <a:pPr marL="1371600" lvl="3" indent="0">
                  <a:buNone/>
                </a:pPr>
                <a:endParaRPr lang="en-US" sz="500" dirty="0"/>
              </a:p>
              <a:p>
                <a:pPr lvl="1"/>
                <a:r>
                  <a:rPr lang="en-US" dirty="0"/>
                  <a:t>Find the optimal bundle using the optimal ratio and budget line.</a:t>
                </a:r>
              </a:p>
              <a:p>
                <a:pPr lvl="3"/>
                <a:endParaRPr lang="en-US" dirty="0"/>
              </a:p>
              <a:p>
                <a:pPr lvl="3"/>
                <a:endParaRPr lang="en-US" dirty="0"/>
              </a:p>
              <a:p>
                <a:r>
                  <a:rPr lang="en-US" dirty="0"/>
                  <a:t>The Utility Maximization Problem of Special Functions.</a:t>
                </a:r>
              </a:p>
              <a:p>
                <a:endParaRPr lang="en-US" sz="500" dirty="0"/>
              </a:p>
              <a:p>
                <a:pPr lvl="1"/>
                <a:r>
                  <a:rPr lang="en-US" dirty="0"/>
                  <a:t>Linear utility function</a:t>
                </a:r>
              </a:p>
              <a:p>
                <a:pPr lvl="1"/>
                <a:endParaRPr lang="en-US" sz="500" dirty="0"/>
              </a:p>
              <a:p>
                <a:pPr lvl="1"/>
                <a:r>
                  <a:rPr lang="en-US" dirty="0"/>
                  <a:t>Leontief utility function</a:t>
                </a:r>
              </a:p>
              <a:p>
                <a:pPr lvl="3"/>
                <a:endParaRPr lang="en-US" sz="500" dirty="0"/>
              </a:p>
              <a:p>
                <a:pPr lvl="1"/>
                <a:r>
                  <a:rPr lang="en-US" dirty="0"/>
                  <a:t>“</a:t>
                </a:r>
                <a:r>
                  <a:rPr lang="en-US" dirty="0" err="1"/>
                  <a:t>Bads</a:t>
                </a:r>
                <a:r>
                  <a:rPr lang="en-US" dirty="0"/>
                  <a:t>” / Neutral Goods</a:t>
                </a:r>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2</a:t>
            </a:fld>
            <a:endParaRPr lang="en-US" dirty="0"/>
          </a:p>
        </p:txBody>
      </p:sp>
    </p:spTree>
    <p:extLst>
      <p:ext uri="{BB962C8B-B14F-4D97-AF65-F5344CB8AC3E}">
        <p14:creationId xmlns:p14="http://schemas.microsoft.com/office/powerpoint/2010/main" val="27033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Today’s Lecture</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Recap of Indifference Curves</a:t>
            </a:r>
          </a:p>
          <a:p>
            <a:pPr lvl="3"/>
            <a:endParaRPr lang="en-US" dirty="0"/>
          </a:p>
          <a:p>
            <a:r>
              <a:rPr lang="en-US" dirty="0"/>
              <a:t>Recap of Elasticities</a:t>
            </a:r>
          </a:p>
          <a:p>
            <a:pPr lvl="4"/>
            <a:endParaRPr lang="en-US" sz="1500" dirty="0"/>
          </a:p>
          <a:p>
            <a:r>
              <a:rPr lang="en-US" dirty="0"/>
              <a:t>Comparative Statics of the UMP Part 1</a:t>
            </a:r>
          </a:p>
          <a:p>
            <a:pPr lvl="1"/>
            <a:r>
              <a:rPr lang="en-US" dirty="0"/>
              <a:t>Normal vs. Inferior Goods</a:t>
            </a:r>
          </a:p>
          <a:p>
            <a:pPr lvl="1"/>
            <a:r>
              <a:rPr lang="en-US" dirty="0"/>
              <a:t>Necessary vs. Luxury Goods</a:t>
            </a:r>
          </a:p>
          <a:p>
            <a:pPr lvl="1"/>
            <a:r>
              <a:rPr lang="en-US" dirty="0"/>
              <a:t>Income Consumption Curve</a:t>
            </a:r>
          </a:p>
          <a:p>
            <a:pPr lvl="1"/>
            <a:r>
              <a:rPr lang="en-US" dirty="0"/>
              <a:t>Engel Curve</a:t>
            </a:r>
          </a:p>
          <a:p>
            <a:pPr lvl="1"/>
            <a:endParaRPr lang="en-US" dirty="0"/>
          </a:p>
          <a:p>
            <a:pPr lvl="4"/>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20</a:t>
            </a:fld>
            <a:endParaRPr lang="en-US" dirty="0"/>
          </a:p>
        </p:txBody>
      </p:sp>
    </p:spTree>
    <p:extLst>
      <p:ext uri="{BB962C8B-B14F-4D97-AF65-F5344CB8AC3E}">
        <p14:creationId xmlns:p14="http://schemas.microsoft.com/office/powerpoint/2010/main" val="3764828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Future Topics</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Comparative Statics of the UMP Part 2</a:t>
            </a:r>
          </a:p>
          <a:p>
            <a:pPr lvl="1"/>
            <a:r>
              <a:rPr lang="en-US" dirty="0"/>
              <a:t>Ordinary vs. </a:t>
            </a:r>
            <a:r>
              <a:rPr lang="en-US" dirty="0" err="1"/>
              <a:t>Giffen</a:t>
            </a:r>
            <a:r>
              <a:rPr lang="en-US" dirty="0"/>
              <a:t> Goods</a:t>
            </a:r>
          </a:p>
          <a:p>
            <a:pPr lvl="1"/>
            <a:r>
              <a:rPr lang="en-US" dirty="0"/>
              <a:t>Price Consumption Curve</a:t>
            </a:r>
          </a:p>
          <a:p>
            <a:pPr lvl="1"/>
            <a:r>
              <a:rPr lang="en-US" dirty="0"/>
              <a:t>(</a:t>
            </a:r>
            <a:r>
              <a:rPr lang="en-US" dirty="0" err="1"/>
              <a:t>Walrasian</a:t>
            </a:r>
            <a:r>
              <a:rPr lang="en-US" dirty="0"/>
              <a:t>) Demand Curve</a:t>
            </a:r>
          </a:p>
          <a:p>
            <a:pPr lvl="1"/>
            <a:r>
              <a:rPr lang="en-US" dirty="0"/>
              <a:t>Deriving the Demand Function</a:t>
            </a:r>
          </a:p>
          <a:p>
            <a:pPr lvl="4"/>
            <a:endParaRPr lang="en-US" dirty="0"/>
          </a:p>
          <a:p>
            <a:r>
              <a:rPr lang="en-US" dirty="0"/>
              <a:t>Comparative Statics of the UMP Part 3</a:t>
            </a:r>
          </a:p>
          <a:p>
            <a:pPr lvl="1"/>
            <a:r>
              <a:rPr lang="en-US" dirty="0"/>
              <a:t>Income Effects and Substitution Effects</a:t>
            </a:r>
          </a:p>
          <a:p>
            <a:pPr lvl="1"/>
            <a:r>
              <a:rPr lang="en-US" dirty="0"/>
              <a:t>(</a:t>
            </a:r>
            <a:r>
              <a:rPr lang="en-US" dirty="0" err="1"/>
              <a:t>Hicksian</a:t>
            </a:r>
            <a:r>
              <a:rPr lang="en-US" dirty="0"/>
              <a:t>) Compensated Demand Curve</a:t>
            </a:r>
          </a:p>
          <a:p>
            <a:pPr lvl="4"/>
            <a:endParaRPr lang="en-US" dirty="0"/>
          </a:p>
          <a:p>
            <a:r>
              <a:rPr lang="en-US" dirty="0"/>
              <a:t>(Tentative) Revealed Preferences</a:t>
            </a:r>
          </a:p>
          <a:p>
            <a:endParaRPr lang="en-US" dirty="0"/>
          </a:p>
          <a:p>
            <a:pPr lvl="1"/>
            <a:endParaRPr lang="en-US" dirty="0"/>
          </a:p>
          <a:p>
            <a:pPr lvl="4"/>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21</a:t>
            </a:fld>
            <a:endParaRPr lang="en-US" dirty="0"/>
          </a:p>
        </p:txBody>
      </p:sp>
    </p:spTree>
    <p:extLst>
      <p:ext uri="{BB962C8B-B14F-4D97-AF65-F5344CB8AC3E}">
        <p14:creationId xmlns:p14="http://schemas.microsoft.com/office/powerpoint/2010/main" val="2817394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3</a:t>
            </a:fld>
            <a:endParaRPr lang="en-US" dirty="0"/>
          </a:p>
        </p:txBody>
      </p:sp>
      <mc:AlternateContent xmlns:mc="http://schemas.openxmlformats.org/markup-compatibility/2006" xmlns:a14="http://schemas.microsoft.com/office/drawing/2010/main">
        <mc:Choice Requires="a14">
          <p:sp>
            <p:nvSpPr>
              <p:cNvPr id="23" name="Content Placeholder 22">
                <a:extLst>
                  <a:ext uri="{FF2B5EF4-FFF2-40B4-BE49-F238E27FC236}">
                    <a16:creationId xmlns:a16="http://schemas.microsoft.com/office/drawing/2014/main" id="{304FB7CE-532A-6FDA-CB54-D6782B587882}"/>
                  </a:ext>
                </a:extLst>
              </p:cNvPr>
              <p:cNvSpPr>
                <a:spLocks noGrp="1"/>
              </p:cNvSpPr>
              <p:nvPr>
                <p:ph sz="half" idx="2"/>
              </p:nvPr>
            </p:nvSpPr>
            <p:spPr>
              <a:xfrm>
                <a:off x="4629149" y="1825625"/>
                <a:ext cx="4040397" cy="4351338"/>
              </a:xfrm>
            </p:spPr>
            <p:txBody>
              <a:bodyPr/>
              <a:lstStyle/>
              <a:p>
                <a:r>
                  <a:rPr lang="en-US" dirty="0"/>
                  <a:t>Indifference curves are the collections of all bundles that provide the consumer with the same level of utility.</a:t>
                </a:r>
              </a:p>
              <a:p>
                <a:pPr lvl="3"/>
                <a:endParaRPr lang="en-US" dirty="0"/>
              </a:p>
              <a:p>
                <a:r>
                  <a:rPr lang="en-US" dirty="0"/>
                  <a:t>For instance, for the linear utility function:</a:t>
                </a:r>
              </a:p>
              <a:p>
                <a:pPr lvl="3"/>
                <a:endParaRPr lang="en-US" sz="50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𝑢</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+2</m:t>
                      </m:r>
                      <m:r>
                        <a:rPr lang="en-US" b="0" i="1" smtClean="0">
                          <a:latin typeface="Cambria Math" panose="02040503050406030204" pitchFamily="18" charset="0"/>
                        </a:rPr>
                        <m:t>𝑦</m:t>
                      </m:r>
                    </m:oMath>
                  </m:oMathPara>
                </a14:m>
                <a:endParaRPr lang="en-US" dirty="0"/>
              </a:p>
              <a:p>
                <a:pPr lvl="3"/>
                <a:endParaRPr lang="en-US" dirty="0"/>
              </a:p>
              <a:p>
                <a:r>
                  <a:rPr lang="en-US" dirty="0"/>
                  <a:t>Consider all bundles that result in exactly 50 utility.</a:t>
                </a:r>
              </a:p>
            </p:txBody>
          </p:sp>
        </mc:Choice>
        <mc:Fallback xmlns="">
          <p:sp>
            <p:nvSpPr>
              <p:cNvPr id="23" name="Content Placeholder 22">
                <a:extLst>
                  <a:ext uri="{FF2B5EF4-FFF2-40B4-BE49-F238E27FC236}">
                    <a16:creationId xmlns:a16="http://schemas.microsoft.com/office/drawing/2014/main" id="{304FB7CE-532A-6FDA-CB54-D6782B587882}"/>
                  </a:ext>
                </a:extLst>
              </p:cNvPr>
              <p:cNvSpPr>
                <a:spLocks noGrp="1" noRot="1" noChangeAspect="1" noMove="1" noResize="1" noEditPoints="1" noAdjustHandles="1" noChangeArrowheads="1" noChangeShapeType="1" noTextEdit="1"/>
              </p:cNvSpPr>
              <p:nvPr>
                <p:ph sz="half" idx="2"/>
              </p:nvPr>
            </p:nvSpPr>
            <p:spPr>
              <a:xfrm>
                <a:off x="4629149" y="1825625"/>
                <a:ext cx="4040397" cy="4351338"/>
              </a:xfrm>
              <a:blipFill>
                <a:blip r:embed="rId2"/>
                <a:stretch>
                  <a:fillRect l="-1961" t="-1821" r="-2413"/>
                </a:stretch>
              </a:blipFill>
            </p:spPr>
            <p:txBody>
              <a:bodyPr/>
              <a:lstStyle/>
              <a:p>
                <a:r>
                  <a:rPr lang="en-US">
                    <a:noFill/>
                  </a:rPr>
                  <a:t> </a:t>
                </a:r>
              </a:p>
            </p:txBody>
          </p:sp>
        </mc:Fallback>
      </mc:AlternateContent>
      <p:pic>
        <p:nvPicPr>
          <p:cNvPr id="15" name="Content Placeholder 14" descr="A graph of a function&#10;&#10;Description automatically generated">
            <a:extLst>
              <a:ext uri="{FF2B5EF4-FFF2-40B4-BE49-F238E27FC236}">
                <a16:creationId xmlns:a16="http://schemas.microsoft.com/office/drawing/2014/main" id="{0C657C71-FA1F-1E4B-8D85-56257D404922}"/>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6" name="Content Placeholder 26" descr="A graph of a function&#10;&#10;Description automatically generated">
            <a:extLst>
              <a:ext uri="{FF2B5EF4-FFF2-40B4-BE49-F238E27FC236}">
                <a16:creationId xmlns:a16="http://schemas.microsoft.com/office/drawing/2014/main" id="{E64DECAF-4EE4-48B3-B73D-301D7B0DE8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17" name="Content Placeholder 28" descr="A graph of a function&#10;&#10;Description automatically generated">
            <a:extLst>
              <a:ext uri="{FF2B5EF4-FFF2-40B4-BE49-F238E27FC236}">
                <a16:creationId xmlns:a16="http://schemas.microsoft.com/office/drawing/2014/main" id="{D265B09F-1876-E99E-6E54-6B1053FD23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18" name="Content Placeholder 38" descr="A graph of a function&#10;&#10;Description automatically generated">
            <a:extLst>
              <a:ext uri="{FF2B5EF4-FFF2-40B4-BE49-F238E27FC236}">
                <a16:creationId xmlns:a16="http://schemas.microsoft.com/office/drawing/2014/main" id="{DD363B3E-86D5-9756-87A9-FD43706E12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19" name="Content Placeholder 40" descr="A graph of a function&#10;&#10;Description automatically generated">
            <a:extLst>
              <a:ext uri="{FF2B5EF4-FFF2-40B4-BE49-F238E27FC236}">
                <a16:creationId xmlns:a16="http://schemas.microsoft.com/office/drawing/2014/main" id="{8AA9A055-1895-96B1-9060-7366016E320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365670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4</a:t>
            </a:fld>
            <a:endParaRPr lang="en-US" dirty="0"/>
          </a:p>
        </p:txBody>
      </p:sp>
      <p:sp>
        <p:nvSpPr>
          <p:cNvPr id="45" name="Content Placeholder 44">
            <a:extLst>
              <a:ext uri="{FF2B5EF4-FFF2-40B4-BE49-F238E27FC236}">
                <a16:creationId xmlns:a16="http://schemas.microsoft.com/office/drawing/2014/main" id="{0F823506-0959-5819-E51C-0992F9201BE5}"/>
              </a:ext>
            </a:extLst>
          </p:cNvPr>
          <p:cNvSpPr>
            <a:spLocks noGrp="1"/>
          </p:cNvSpPr>
          <p:nvPr>
            <p:ph sz="half" idx="2"/>
          </p:nvPr>
        </p:nvSpPr>
        <p:spPr/>
        <p:txBody>
          <a:bodyPr/>
          <a:lstStyle/>
          <a:p>
            <a:r>
              <a:rPr lang="en-US" dirty="0"/>
              <a:t>Now consider an indifference curve that represents a higher level of utility.</a:t>
            </a:r>
          </a:p>
          <a:p>
            <a:pPr lvl="3"/>
            <a:endParaRPr lang="en-US" dirty="0"/>
          </a:p>
          <a:p>
            <a:r>
              <a:rPr lang="en-US" dirty="0"/>
              <a:t>Observe that any point along this indifference curve will provide the consumer with exactly 70 utility.</a:t>
            </a:r>
          </a:p>
        </p:txBody>
      </p:sp>
      <p:pic>
        <p:nvPicPr>
          <p:cNvPr id="59" name="Content Placeholder 58" descr="A graph of a line&#10;&#10;Description automatically generated">
            <a:extLst>
              <a:ext uri="{FF2B5EF4-FFF2-40B4-BE49-F238E27FC236}">
                <a16:creationId xmlns:a16="http://schemas.microsoft.com/office/drawing/2014/main" id="{47751780-5F5D-1AA9-C33E-13465E532AE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60" name="Content Placeholder 28">
            <a:extLst>
              <a:ext uri="{FF2B5EF4-FFF2-40B4-BE49-F238E27FC236}">
                <a16:creationId xmlns:a16="http://schemas.microsoft.com/office/drawing/2014/main" id="{69966507-B817-E48A-BA0A-6C71957810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136606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5</a:t>
            </a:fld>
            <a:endParaRPr lang="en-US" dirty="0"/>
          </a:p>
        </p:txBody>
      </p:sp>
      <p:sp>
        <p:nvSpPr>
          <p:cNvPr id="19" name="Content Placeholder 18">
            <a:extLst>
              <a:ext uri="{FF2B5EF4-FFF2-40B4-BE49-F238E27FC236}">
                <a16:creationId xmlns:a16="http://schemas.microsoft.com/office/drawing/2014/main" id="{CFBBEB9E-0AC3-7912-150D-29EB59E54BE5}"/>
              </a:ext>
            </a:extLst>
          </p:cNvPr>
          <p:cNvSpPr>
            <a:spLocks noGrp="1"/>
          </p:cNvSpPr>
          <p:nvPr>
            <p:ph sz="half" idx="2"/>
          </p:nvPr>
        </p:nvSpPr>
        <p:spPr>
          <a:xfrm>
            <a:off x="4629149" y="1825625"/>
            <a:ext cx="4031771" cy="4351338"/>
          </a:xfrm>
        </p:spPr>
        <p:txBody>
          <a:bodyPr/>
          <a:lstStyle/>
          <a:p>
            <a:r>
              <a:rPr lang="en-US" dirty="0"/>
              <a:t>We can repeat this exercise for any level of utility we want, and we will find that the indifference curve representing higher utility values will always be “above” ones representing lower utility values.</a:t>
            </a:r>
          </a:p>
        </p:txBody>
      </p:sp>
      <p:pic>
        <p:nvPicPr>
          <p:cNvPr id="33" name="Content Placeholder 32" descr="A graph of a function&#10;&#10;Description automatically generated">
            <a:extLst>
              <a:ext uri="{FF2B5EF4-FFF2-40B4-BE49-F238E27FC236}">
                <a16:creationId xmlns:a16="http://schemas.microsoft.com/office/drawing/2014/main" id="{16654919-02D3-BA6E-436B-F483A1AEB04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34" name="Content Placeholder 10" descr="A graph of a function&#10;&#10;Description automatically generated">
            <a:extLst>
              <a:ext uri="{FF2B5EF4-FFF2-40B4-BE49-F238E27FC236}">
                <a16:creationId xmlns:a16="http://schemas.microsoft.com/office/drawing/2014/main" id="{99EEF9BD-FDE4-A775-EDC8-AC12E42CC2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35" name="Content Placeholder 19" descr="A graph of lines and numbers&#10;&#10;Description automatically generated">
            <a:extLst>
              <a:ext uri="{FF2B5EF4-FFF2-40B4-BE49-F238E27FC236}">
                <a16:creationId xmlns:a16="http://schemas.microsoft.com/office/drawing/2014/main" id="{EFCE3260-8532-B1B0-341D-D218A6F65A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36" name="Content Placeholder 21" descr="A graph of lines with numbers and letters&#10;&#10;Description automatically generated with medium confidence">
            <a:extLst>
              <a:ext uri="{FF2B5EF4-FFF2-40B4-BE49-F238E27FC236}">
                <a16:creationId xmlns:a16="http://schemas.microsoft.com/office/drawing/2014/main" id="{A877F09E-F1F1-FA06-8112-BC9F3296EB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407867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0CB9-F534-3D6F-9BC6-9619BDA9D6B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3E87594F-B25B-6AD8-F5DE-BB367F6930F1}"/>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AD31803-E1E4-6584-1F32-9138385FD063}"/>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185BDA70-9C04-988C-A9B5-79CBAC3E2707}"/>
              </a:ext>
            </a:extLst>
          </p:cNvPr>
          <p:cNvSpPr>
            <a:spLocks noGrp="1"/>
          </p:cNvSpPr>
          <p:nvPr>
            <p:ph type="sldNum" sz="quarter" idx="12"/>
          </p:nvPr>
        </p:nvSpPr>
        <p:spPr/>
        <p:txBody>
          <a:bodyPr/>
          <a:lstStyle/>
          <a:p>
            <a:fld id="{1A980C56-831A-4EAB-9EDE-57C090F4F877}" type="slidenum">
              <a:rPr lang="en-US" smtClean="0"/>
              <a:t>6</a:t>
            </a:fld>
            <a:endParaRPr lang="en-US" dirty="0"/>
          </a:p>
        </p:txBody>
      </p:sp>
      <p:sp>
        <p:nvSpPr>
          <p:cNvPr id="26" name="Content Placeholder 25">
            <a:extLst>
              <a:ext uri="{FF2B5EF4-FFF2-40B4-BE49-F238E27FC236}">
                <a16:creationId xmlns:a16="http://schemas.microsoft.com/office/drawing/2014/main" id="{2E6A0E73-D274-BCC3-094D-3B493FB7E590}"/>
              </a:ext>
            </a:extLst>
          </p:cNvPr>
          <p:cNvSpPr>
            <a:spLocks noGrp="1"/>
          </p:cNvSpPr>
          <p:nvPr>
            <p:ph sz="half" idx="2"/>
          </p:nvPr>
        </p:nvSpPr>
        <p:spPr>
          <a:xfrm>
            <a:off x="4629149" y="1825625"/>
            <a:ext cx="4040397" cy="4351338"/>
          </a:xfrm>
        </p:spPr>
        <p:txBody>
          <a:bodyPr>
            <a:normAutofit/>
          </a:bodyPr>
          <a:lstStyle/>
          <a:p>
            <a:r>
              <a:rPr lang="en-US" dirty="0"/>
              <a:t>If we plot the utility function, we have a 3D model where the level of utility is plotted on the third axis.</a:t>
            </a:r>
          </a:p>
          <a:p>
            <a:pPr lvl="3"/>
            <a:endParaRPr lang="en-US" dirty="0"/>
          </a:p>
          <a:p>
            <a:r>
              <a:rPr lang="en-US" dirty="0"/>
              <a:t>This illustrates what it means to say that the indifference curves are “contour lines” on a map. They represent the “height” of utility for each bundle.</a:t>
            </a:r>
          </a:p>
        </p:txBody>
      </p:sp>
      <p:pic>
        <p:nvPicPr>
          <p:cNvPr id="37" name="Content Placeholder 36" descr="A diagram of a pyramid&#10;&#10;Description automatically generated">
            <a:extLst>
              <a:ext uri="{FF2B5EF4-FFF2-40B4-BE49-F238E27FC236}">
                <a16:creationId xmlns:a16="http://schemas.microsoft.com/office/drawing/2014/main" id="{B4F822D5-32B7-ED10-B78F-C94905CCABF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203334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D346-1174-0E2E-1385-DB38D118A19D}"/>
              </a:ext>
            </a:extLst>
          </p:cNvPr>
          <p:cNvSpPr>
            <a:spLocks noGrp="1"/>
          </p:cNvSpPr>
          <p:nvPr>
            <p:ph type="title"/>
          </p:nvPr>
        </p:nvSpPr>
        <p:spPr/>
        <p:txBody>
          <a:bodyPr/>
          <a:lstStyle/>
          <a:p>
            <a:r>
              <a:rPr lang="en-US" dirty="0"/>
              <a:t>Recap: Indifference Curve</a:t>
            </a:r>
          </a:p>
        </p:txBody>
      </p:sp>
      <p:sp>
        <p:nvSpPr>
          <p:cNvPr id="3" name="Text Placeholder 2">
            <a:extLst>
              <a:ext uri="{FF2B5EF4-FFF2-40B4-BE49-F238E27FC236}">
                <a16:creationId xmlns:a16="http://schemas.microsoft.com/office/drawing/2014/main" id="{25CEF877-2594-2510-C3B3-E62CEB42EE82}"/>
              </a:ext>
            </a:extLst>
          </p:cNvPr>
          <p:cNvSpPr>
            <a:spLocks noGrp="1"/>
          </p:cNvSpPr>
          <p:nvPr>
            <p:ph type="body" idx="1"/>
          </p:nvPr>
        </p:nvSpPr>
        <p:spPr/>
        <p:txBody>
          <a:bodyPr anchor="t"/>
          <a:lstStyle/>
          <a:p>
            <a:pPr algn="ctr"/>
            <a:r>
              <a:rPr lang="en-US" dirty="0"/>
              <a:t>3D Plot of a Cobb-Douglas Utility Function</a:t>
            </a:r>
          </a:p>
        </p:txBody>
      </p:sp>
      <p:pic>
        <p:nvPicPr>
          <p:cNvPr id="11" name="Content Placeholder 10" descr="A diagram of a pyramid&#10;&#10;Description automatically generated">
            <a:extLst>
              <a:ext uri="{FF2B5EF4-FFF2-40B4-BE49-F238E27FC236}">
                <a16:creationId xmlns:a16="http://schemas.microsoft.com/office/drawing/2014/main" id="{C88EE425-4C54-C271-DAAF-43BF98C0273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06542" y="2505075"/>
            <a:ext cx="3316129" cy="3684588"/>
          </a:xfrm>
        </p:spPr>
      </p:pic>
      <p:sp>
        <p:nvSpPr>
          <p:cNvPr id="5" name="Text Placeholder 4">
            <a:extLst>
              <a:ext uri="{FF2B5EF4-FFF2-40B4-BE49-F238E27FC236}">
                <a16:creationId xmlns:a16="http://schemas.microsoft.com/office/drawing/2014/main" id="{D323A888-9C07-CD51-C4EC-342643E05FBB}"/>
              </a:ext>
            </a:extLst>
          </p:cNvPr>
          <p:cNvSpPr>
            <a:spLocks noGrp="1"/>
          </p:cNvSpPr>
          <p:nvPr>
            <p:ph type="body" sz="quarter" idx="3"/>
          </p:nvPr>
        </p:nvSpPr>
        <p:spPr/>
        <p:txBody>
          <a:bodyPr anchor="t"/>
          <a:lstStyle/>
          <a:p>
            <a:pPr algn="ctr"/>
            <a:r>
              <a:rPr lang="en-US" dirty="0"/>
              <a:t>ICs of the Cobb-Douglas Utility Function</a:t>
            </a:r>
          </a:p>
        </p:txBody>
      </p:sp>
      <p:pic>
        <p:nvPicPr>
          <p:cNvPr id="13" name="Content Placeholder 12" descr="A graph of colored lines&#10;&#10;Description automatically generated">
            <a:extLst>
              <a:ext uri="{FF2B5EF4-FFF2-40B4-BE49-F238E27FC236}">
                <a16:creationId xmlns:a16="http://schemas.microsoft.com/office/drawing/2014/main" id="{91B422A5-3D6E-7387-178E-5A5989895E01}"/>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914979" y="2505075"/>
            <a:ext cx="3316129" cy="3684588"/>
          </a:xfrm>
        </p:spPr>
      </p:pic>
      <p:sp>
        <p:nvSpPr>
          <p:cNvPr id="7" name="Date Placeholder 6">
            <a:extLst>
              <a:ext uri="{FF2B5EF4-FFF2-40B4-BE49-F238E27FC236}">
                <a16:creationId xmlns:a16="http://schemas.microsoft.com/office/drawing/2014/main" id="{77161957-0180-2F85-06EB-D9AE36548910}"/>
              </a:ext>
            </a:extLst>
          </p:cNvPr>
          <p:cNvSpPr>
            <a:spLocks noGrp="1"/>
          </p:cNvSpPr>
          <p:nvPr>
            <p:ph type="dt" sz="half" idx="10"/>
          </p:nvPr>
        </p:nvSpPr>
        <p:spPr/>
        <p:txBody>
          <a:bodyPr/>
          <a:lstStyle/>
          <a:p>
            <a:r>
              <a:rPr lang="en-US"/>
              <a:t>ECON 300</a:t>
            </a:r>
            <a:endParaRPr lang="en-US" dirty="0"/>
          </a:p>
        </p:txBody>
      </p:sp>
      <p:sp>
        <p:nvSpPr>
          <p:cNvPr id="8" name="Footer Placeholder 7">
            <a:extLst>
              <a:ext uri="{FF2B5EF4-FFF2-40B4-BE49-F238E27FC236}">
                <a16:creationId xmlns:a16="http://schemas.microsoft.com/office/drawing/2014/main" id="{556BD36B-6EB7-5354-A8B1-D2A6ECE79ACF}"/>
              </a:ext>
            </a:extLst>
          </p:cNvPr>
          <p:cNvSpPr>
            <a:spLocks noGrp="1"/>
          </p:cNvSpPr>
          <p:nvPr>
            <p:ph type="ftr" sz="quarter" idx="11"/>
          </p:nvPr>
        </p:nvSpPr>
        <p:spPr/>
        <p:txBody>
          <a:bodyPr/>
          <a:lstStyle/>
          <a:p>
            <a:r>
              <a:rPr lang="en-US"/>
              <a:t>DEPARTMENT OF BUSINESS &amp; ECONOMICS</a:t>
            </a:r>
            <a:endParaRPr lang="en-US" dirty="0"/>
          </a:p>
        </p:txBody>
      </p:sp>
      <p:sp>
        <p:nvSpPr>
          <p:cNvPr id="9" name="Slide Number Placeholder 8">
            <a:extLst>
              <a:ext uri="{FF2B5EF4-FFF2-40B4-BE49-F238E27FC236}">
                <a16:creationId xmlns:a16="http://schemas.microsoft.com/office/drawing/2014/main" id="{6E67F908-82F7-2204-57AE-8893FD8230CC}"/>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227377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31261-5556-8DC3-81FE-25D76B514768}"/>
              </a:ext>
            </a:extLst>
          </p:cNvPr>
          <p:cNvSpPr>
            <a:spLocks noGrp="1"/>
          </p:cNvSpPr>
          <p:nvPr>
            <p:ph type="title"/>
          </p:nvPr>
        </p:nvSpPr>
        <p:spPr/>
        <p:txBody>
          <a:bodyPr/>
          <a:lstStyle/>
          <a:p>
            <a:r>
              <a:rPr lang="en-US" dirty="0"/>
              <a:t>Recap: Elasticity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1DB3B64-1B68-B125-EC1E-F65138CC7FBD}"/>
                  </a:ext>
                </a:extLst>
              </p:cNvPr>
              <p:cNvSpPr>
                <a:spLocks noGrp="1"/>
              </p:cNvSpPr>
              <p:nvPr>
                <p:ph idx="1"/>
              </p:nvPr>
            </p:nvSpPr>
            <p:spPr/>
            <p:txBody>
              <a:bodyPr>
                <a:normAutofit lnSpcReduction="10000"/>
              </a:bodyPr>
              <a:lstStyle/>
              <a:p>
                <a:r>
                  <a:rPr lang="en-US" dirty="0"/>
                  <a:t>Elasticity is a measure of how sensitive a dependent variable is to changing independent variables.</a:t>
                </a:r>
              </a:p>
              <a:p>
                <a:pPr lvl="3"/>
                <a:endParaRPr lang="en-US" sz="500" dirty="0"/>
              </a:p>
              <a:p>
                <a:r>
                  <a:rPr lang="en-US" dirty="0"/>
                  <a:t>The first elasticity one encounters is the “Price Elasticity of Demand.”</a:t>
                </a:r>
              </a:p>
              <a:p>
                <a:pPr lvl="3"/>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𝜀</m:t>
                          </m:r>
                        </m:e>
                        <m:sub>
                          <m:r>
                            <a:rPr lang="en-US" sz="2200" b="0" i="1" smtClean="0">
                              <a:latin typeface="Cambria Math" panose="02040503050406030204" pitchFamily="18" charset="0"/>
                            </a:rPr>
                            <m:t>𝑥𝑝</m:t>
                          </m:r>
                        </m:sub>
                      </m:sSub>
                      <m:r>
                        <a:rPr lang="en-US" sz="2200" b="0" i="1" smtClean="0">
                          <a:latin typeface="Cambria Math" panose="02040503050406030204" pitchFamily="18" charset="0"/>
                        </a:rPr>
                        <m:t>=</m:t>
                      </m:r>
                      <m:f>
                        <m:fPr>
                          <m:ctrlPr>
                            <a:rPr lang="en-US" sz="2200" b="0" i="1" smtClean="0">
                              <a:latin typeface="Cambria Math" panose="02040503050406030204" pitchFamily="18" charset="0"/>
                            </a:rPr>
                          </m:ctrlPr>
                        </m:fPr>
                        <m:num>
                          <m:r>
                            <a:rPr lang="en-US" sz="2200" b="0" i="1" smtClean="0">
                              <a:latin typeface="Cambria Math" panose="02040503050406030204" pitchFamily="18" charset="0"/>
                            </a:rPr>
                            <m:t>% </m:t>
                          </m:r>
                          <m:r>
                            <a:rPr lang="en-US" sz="2200" b="0" i="1" smtClean="0">
                              <a:latin typeface="Cambria Math" panose="02040503050406030204" pitchFamily="18" charset="0"/>
                            </a:rPr>
                            <m:t>𝐶h𝑎𝑛𝑔𝑒</m:t>
                          </m:r>
                          <m:r>
                            <a:rPr lang="en-US" sz="2200" b="0" i="1" smtClean="0">
                              <a:latin typeface="Cambria Math" panose="02040503050406030204" pitchFamily="18" charset="0"/>
                            </a:rPr>
                            <m:t> </m:t>
                          </m:r>
                          <m:r>
                            <a:rPr lang="en-US" sz="2200" b="0" i="1" smtClean="0">
                              <a:latin typeface="Cambria Math" panose="02040503050406030204" pitchFamily="18" charset="0"/>
                            </a:rPr>
                            <m:t>𝑜𝑓</m:t>
                          </m:r>
                          <m:r>
                            <a:rPr lang="en-US" sz="2200" b="0" i="1" smtClean="0">
                              <a:latin typeface="Cambria Math" panose="02040503050406030204" pitchFamily="18" charset="0"/>
                            </a:rPr>
                            <m:t> </m:t>
                          </m:r>
                          <m:r>
                            <a:rPr lang="en-US" sz="2200" b="0" i="1" smtClean="0">
                              <a:latin typeface="Cambria Math" panose="02040503050406030204" pitchFamily="18" charset="0"/>
                            </a:rPr>
                            <m:t>𝑥</m:t>
                          </m:r>
                        </m:num>
                        <m:den>
                          <m:r>
                            <a:rPr lang="en-US" sz="2200" b="0" i="1" smtClean="0">
                              <a:latin typeface="Cambria Math" panose="02040503050406030204" pitchFamily="18" charset="0"/>
                            </a:rPr>
                            <m:t>% </m:t>
                          </m:r>
                          <m:r>
                            <a:rPr lang="en-US" sz="2200" b="0" i="1" smtClean="0">
                              <a:latin typeface="Cambria Math" panose="02040503050406030204" pitchFamily="18" charset="0"/>
                            </a:rPr>
                            <m:t>𝐶h𝑎𝑛𝑔𝑒</m:t>
                          </m:r>
                          <m:r>
                            <a:rPr lang="en-US" sz="2200" b="0" i="1" smtClean="0">
                              <a:latin typeface="Cambria Math" panose="02040503050406030204" pitchFamily="18" charset="0"/>
                            </a:rPr>
                            <m:t> </m:t>
                          </m:r>
                          <m:r>
                            <a:rPr lang="en-US" sz="2200" b="0" i="1" smtClean="0">
                              <a:latin typeface="Cambria Math" panose="02040503050406030204" pitchFamily="18" charset="0"/>
                            </a:rPr>
                            <m:t>𝑜𝑓</m:t>
                          </m:r>
                          <m:r>
                            <a:rPr lang="en-US" sz="2200" b="0" i="1" smtClean="0">
                              <a:latin typeface="Cambria Math" panose="02040503050406030204" pitchFamily="18" charset="0"/>
                            </a:rPr>
                            <m:t> </m:t>
                          </m:r>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𝑃</m:t>
                              </m:r>
                            </m:e>
                            <m:sub>
                              <m:r>
                                <a:rPr lang="en-US" sz="2200" b="0" i="1" smtClean="0">
                                  <a:latin typeface="Cambria Math" panose="02040503050406030204" pitchFamily="18" charset="0"/>
                                </a:rPr>
                                <m:t>𝑥</m:t>
                              </m:r>
                            </m:sub>
                          </m:sSub>
                        </m:den>
                      </m:f>
                      <m:r>
                        <a:rPr lang="en-US" sz="2200" b="0" i="1" smtClean="0">
                          <a:latin typeface="Cambria Math" panose="02040503050406030204" pitchFamily="18" charset="0"/>
                        </a:rPr>
                        <m:t>=</m:t>
                      </m:r>
                      <m:f>
                        <m:fPr>
                          <m:ctrlPr>
                            <a:rPr lang="en-US" sz="2200" i="1" smtClean="0">
                              <a:latin typeface="Cambria Math" panose="02040503050406030204" pitchFamily="18" charset="0"/>
                            </a:rPr>
                          </m:ctrlPr>
                        </m:fPr>
                        <m:num>
                          <m:r>
                            <a:rPr lang="en-US" sz="2200" i="1" smtClean="0">
                              <a:latin typeface="Cambria Math" panose="02040503050406030204" pitchFamily="18" charset="0"/>
                              <a:ea typeface="Cambria Math" panose="02040503050406030204" pitchFamily="18" charset="0"/>
                            </a:rPr>
                            <m:t>𝜕</m:t>
                          </m:r>
                          <m:r>
                            <a:rPr lang="en-US" sz="2200" b="0" i="1" smtClean="0">
                              <a:latin typeface="Cambria Math" panose="02040503050406030204" pitchFamily="18" charset="0"/>
                              <a:ea typeface="Cambria Math" panose="02040503050406030204" pitchFamily="18" charset="0"/>
                            </a:rPr>
                            <m:t>𝑥</m:t>
                          </m:r>
                        </m:num>
                        <m:den>
                          <m:r>
                            <a:rPr lang="en-US" sz="2200" i="1" smtClean="0">
                              <a:latin typeface="Cambria Math" panose="02040503050406030204" pitchFamily="18" charset="0"/>
                              <a:ea typeface="Cambria Math" panose="02040503050406030204" pitchFamily="18" charset="0"/>
                            </a:rPr>
                            <m:t>𝜕</m:t>
                          </m:r>
                          <m:sSub>
                            <m:sSubPr>
                              <m:ctrlPr>
                                <a:rPr lang="en-US" sz="2200" b="0" i="1" smtClean="0">
                                  <a:latin typeface="Cambria Math" panose="02040503050406030204" pitchFamily="18" charset="0"/>
                                  <a:ea typeface="Cambria Math" panose="02040503050406030204" pitchFamily="18" charset="0"/>
                                </a:rPr>
                              </m:ctrlPr>
                            </m:sSubPr>
                            <m:e>
                              <m:r>
                                <a:rPr lang="en-US" sz="2200" b="0" i="1" smtClean="0">
                                  <a:latin typeface="Cambria Math" panose="02040503050406030204" pitchFamily="18" charset="0"/>
                                  <a:ea typeface="Cambria Math" panose="02040503050406030204" pitchFamily="18" charset="0"/>
                                </a:rPr>
                                <m:t>𝑝</m:t>
                              </m:r>
                            </m:e>
                            <m:sub>
                              <m:r>
                                <a:rPr lang="en-US" sz="2200" b="0" i="1" smtClean="0">
                                  <a:latin typeface="Cambria Math" panose="02040503050406030204" pitchFamily="18" charset="0"/>
                                  <a:ea typeface="Cambria Math" panose="02040503050406030204" pitchFamily="18" charset="0"/>
                                </a:rPr>
                                <m:t>𝑥</m:t>
                              </m:r>
                            </m:sub>
                          </m:sSub>
                        </m:den>
                      </m:f>
                      <m:r>
                        <a:rPr lang="en-US" sz="2200" b="0" i="1" smtClean="0">
                          <a:latin typeface="Cambria Math" panose="02040503050406030204" pitchFamily="18" charset="0"/>
                        </a:rPr>
                        <m:t>⋅</m:t>
                      </m:r>
                      <m:f>
                        <m:fPr>
                          <m:ctrlPr>
                            <a:rPr lang="en-US" sz="2200" b="0" i="1" smtClean="0">
                              <a:latin typeface="Cambria Math" panose="02040503050406030204" pitchFamily="18" charset="0"/>
                            </a:rPr>
                          </m:ctrlPr>
                        </m:fPr>
                        <m:num>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𝑃</m:t>
                              </m:r>
                            </m:e>
                            <m:sub>
                              <m:r>
                                <a:rPr lang="en-US" sz="2200" b="0" i="1" smtClean="0">
                                  <a:latin typeface="Cambria Math" panose="02040503050406030204" pitchFamily="18" charset="0"/>
                                </a:rPr>
                                <m:t>𝑥</m:t>
                              </m:r>
                            </m:sub>
                          </m:sSub>
                        </m:num>
                        <m:den>
                          <m:r>
                            <a:rPr lang="en-US" sz="2200" b="0" i="1" smtClean="0">
                              <a:latin typeface="Cambria Math" panose="02040503050406030204" pitchFamily="18" charset="0"/>
                            </a:rPr>
                            <m:t>𝑥</m:t>
                          </m:r>
                        </m:den>
                      </m:f>
                    </m:oMath>
                  </m:oMathPara>
                </a14:m>
                <a:endParaRPr lang="en-US" sz="2200" dirty="0"/>
              </a:p>
              <a:p>
                <a:pPr lvl="3"/>
                <a:endParaRPr lang="en-US" dirty="0"/>
              </a:p>
              <a:p>
                <a:r>
                  <a:rPr lang="en-US" dirty="0"/>
                  <a:t>We say that the demand is…</a:t>
                </a:r>
              </a:p>
              <a:p>
                <a:pPr lvl="1"/>
                <a:r>
                  <a:rPr lang="en-US" dirty="0"/>
                  <a:t>Elastic when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m:t>
                        </m:r>
                        <m:r>
                          <a:rPr lang="en-US" sz="2000" b="0" i="1" smtClean="0">
                            <a:latin typeface="Cambria Math" panose="02040503050406030204" pitchFamily="18" charset="0"/>
                          </a:rPr>
                          <m:t>𝜀</m:t>
                        </m:r>
                      </m:e>
                      <m:sub>
                        <m:r>
                          <a:rPr lang="en-US" sz="2000" b="0" i="1" smtClean="0">
                            <a:latin typeface="Cambria Math" panose="02040503050406030204" pitchFamily="18" charset="0"/>
                          </a:rPr>
                          <m:t>𝑥𝑝</m:t>
                        </m:r>
                      </m:sub>
                    </m:sSub>
                    <m:r>
                      <a:rPr lang="en-US" sz="2000" b="0" i="1" smtClean="0">
                        <a:latin typeface="Cambria Math" panose="02040503050406030204" pitchFamily="18" charset="0"/>
                      </a:rPr>
                      <m:t>|&gt;1</m:t>
                    </m:r>
                  </m:oMath>
                </a14:m>
                <a:endParaRPr lang="en-US" dirty="0"/>
              </a:p>
              <a:p>
                <a:pPr lvl="1"/>
                <a:r>
                  <a:rPr lang="en-US" dirty="0"/>
                  <a:t>Inelastic when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m:t>
                        </m:r>
                        <m:r>
                          <a:rPr lang="en-US" sz="2000" b="0" i="1" smtClean="0">
                            <a:latin typeface="Cambria Math" panose="02040503050406030204" pitchFamily="18" charset="0"/>
                          </a:rPr>
                          <m:t>𝜀</m:t>
                        </m:r>
                      </m:e>
                      <m:sub>
                        <m:r>
                          <a:rPr lang="en-US" sz="2000" b="0" i="1" smtClean="0">
                            <a:latin typeface="Cambria Math" panose="02040503050406030204" pitchFamily="18" charset="0"/>
                          </a:rPr>
                          <m:t>𝑥𝑝</m:t>
                        </m:r>
                      </m:sub>
                    </m:sSub>
                    <m:r>
                      <a:rPr lang="en-US" sz="2000" b="0" i="1" smtClean="0">
                        <a:latin typeface="Cambria Math" panose="02040503050406030204" pitchFamily="18" charset="0"/>
                      </a:rPr>
                      <m:t>|&lt;1</m:t>
                    </m:r>
                  </m:oMath>
                </a14:m>
                <a:endParaRPr lang="en-US" dirty="0"/>
              </a:p>
              <a:p>
                <a:pPr lvl="1"/>
                <a:r>
                  <a:rPr lang="en-US" dirty="0"/>
                  <a:t>Unit Elastic when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m:t>
                        </m:r>
                        <m:r>
                          <a:rPr lang="en-US" sz="2000" b="0" i="1" smtClean="0">
                            <a:latin typeface="Cambria Math" panose="02040503050406030204" pitchFamily="18" charset="0"/>
                          </a:rPr>
                          <m:t>𝜀</m:t>
                        </m:r>
                      </m:e>
                      <m:sub>
                        <m:r>
                          <a:rPr lang="en-US" sz="2000" b="0" i="1" smtClean="0">
                            <a:latin typeface="Cambria Math" panose="02040503050406030204" pitchFamily="18" charset="0"/>
                          </a:rPr>
                          <m:t>𝑥𝑝</m:t>
                        </m:r>
                      </m:sub>
                    </m:sSub>
                    <m:r>
                      <a:rPr lang="en-US" sz="2000" b="0" i="1" smtClean="0">
                        <a:latin typeface="Cambria Math" panose="02040503050406030204" pitchFamily="18" charset="0"/>
                      </a:rPr>
                      <m:t>|=1</m:t>
                    </m:r>
                  </m:oMath>
                </a14:m>
                <a:endParaRPr lang="en-US" dirty="0"/>
              </a:p>
              <a:p>
                <a:pPr lvl="1"/>
                <a:endParaRPr lang="en-US" dirty="0"/>
              </a:p>
            </p:txBody>
          </p:sp>
        </mc:Choice>
        <mc:Fallback xmlns="">
          <p:sp>
            <p:nvSpPr>
              <p:cNvPr id="3" name="Content Placeholder 2">
                <a:extLst>
                  <a:ext uri="{FF2B5EF4-FFF2-40B4-BE49-F238E27FC236}">
                    <a16:creationId xmlns:a16="http://schemas.microsoft.com/office/drawing/2014/main" id="{91DB3B64-1B68-B125-EC1E-F65138CC7FBD}"/>
                  </a:ext>
                </a:extLst>
              </p:cNvPr>
              <p:cNvSpPr>
                <a:spLocks noGrp="1" noRot="1" noChangeAspect="1" noMove="1" noResize="1" noEditPoints="1" noAdjustHandles="1" noChangeArrowheads="1" noChangeShapeType="1" noTextEdit="1"/>
              </p:cNvSpPr>
              <p:nvPr>
                <p:ph idx="1"/>
              </p:nvPr>
            </p:nvSpPr>
            <p:spPr>
              <a:blipFill>
                <a:blip r:embed="rId2"/>
                <a:stretch>
                  <a:fillRect l="-1005" t="-266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AF8E9DE2-ED28-E478-68F0-F8A0225A08E2}"/>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AFD7C123-00E4-9DE1-E95A-08C150B0D902}"/>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A043D110-25DC-F6B1-71A9-406452BEEF68}"/>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1913388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31261-5556-8DC3-81FE-25D76B514768}"/>
              </a:ext>
            </a:extLst>
          </p:cNvPr>
          <p:cNvSpPr>
            <a:spLocks noGrp="1"/>
          </p:cNvSpPr>
          <p:nvPr>
            <p:ph type="title"/>
          </p:nvPr>
        </p:nvSpPr>
        <p:spPr/>
        <p:txBody>
          <a:bodyPr/>
          <a:lstStyle/>
          <a:p>
            <a:r>
              <a:rPr lang="en-US" dirty="0"/>
              <a:t>Recap: Elasticity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1DB3B64-1B68-B125-EC1E-F65138CC7FBD}"/>
                  </a:ext>
                </a:extLst>
              </p:cNvPr>
              <p:cNvSpPr>
                <a:spLocks noGrp="1"/>
              </p:cNvSpPr>
              <p:nvPr>
                <p:ph idx="1"/>
              </p:nvPr>
            </p:nvSpPr>
            <p:spPr/>
            <p:txBody>
              <a:bodyPr>
                <a:normAutofit/>
              </a:bodyPr>
              <a:lstStyle/>
              <a:p>
                <a:r>
                  <a:rPr lang="en-US" dirty="0"/>
                  <a:t>Goods are typically more elastic when…</a:t>
                </a:r>
              </a:p>
              <a:p>
                <a:pPr lvl="1"/>
                <a:r>
                  <a:rPr lang="en-US" dirty="0"/>
                  <a:t>There are many substitutes available in the market.</a:t>
                </a:r>
              </a:p>
              <a:p>
                <a:pPr lvl="1"/>
                <a:r>
                  <a:rPr lang="en-US" dirty="0"/>
                  <a:t>The good is relatively expensive.</a:t>
                </a:r>
              </a:p>
              <a:p>
                <a:pPr lvl="1"/>
                <a:r>
                  <a:rPr lang="en-US" dirty="0"/>
                  <a:t>The good is classified as a luxury good. (not a necessity)</a:t>
                </a:r>
              </a:p>
              <a:p>
                <a:pPr lvl="1"/>
                <a:endParaRPr lang="en-US" dirty="0"/>
              </a:p>
              <a:p>
                <a:r>
                  <a:rPr lang="en-US" dirty="0"/>
                  <a:t>Other types of Elasticities:</a:t>
                </a:r>
              </a:p>
              <a:p>
                <a:endParaRPr lang="en-US" sz="500" dirty="0"/>
              </a:p>
              <a:p>
                <a:pPr lvl="1"/>
                <a:r>
                  <a:rPr lang="en-US" dirty="0"/>
                  <a:t>Income Elasticity of Demand: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𝜀</m:t>
                        </m:r>
                      </m:e>
                      <m:sub>
                        <m:r>
                          <a:rPr lang="en-US" b="0" i="1" smtClean="0">
                            <a:latin typeface="Cambria Math" panose="02040503050406030204" pitchFamily="18" charset="0"/>
                          </a:rPr>
                          <m:t>𝑥𝑀</m:t>
                        </m:r>
                      </m:sub>
                    </m:sSub>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 </m:t>
                        </m:r>
                        <m:r>
                          <a:rPr lang="en-US" b="0" i="1" smtClean="0">
                            <a:latin typeface="Cambria Math" panose="02040503050406030204" pitchFamily="18" charset="0"/>
                          </a:rPr>
                          <m:t>𝐶h𝑎𝑛𝑔𝑒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num>
                      <m:den>
                        <m:r>
                          <a:rPr lang="en-US" b="0" i="1" smtClean="0">
                            <a:latin typeface="Cambria Math" panose="02040503050406030204" pitchFamily="18" charset="0"/>
                          </a:rPr>
                          <m:t>% </m:t>
                        </m:r>
                        <m:r>
                          <a:rPr lang="en-US" b="0" i="1" smtClean="0">
                            <a:latin typeface="Cambria Math" panose="02040503050406030204" pitchFamily="18" charset="0"/>
                          </a:rPr>
                          <m:t>𝐶h𝑎𝑛𝑔𝑒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𝑀</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𝑀</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𝑀</m:t>
                        </m:r>
                      </m:num>
                      <m:den>
                        <m:r>
                          <a:rPr lang="en-US" b="0" i="1" smtClean="0">
                            <a:latin typeface="Cambria Math" panose="02040503050406030204" pitchFamily="18" charset="0"/>
                          </a:rPr>
                          <m:t>𝑥</m:t>
                        </m:r>
                      </m:den>
                    </m:f>
                  </m:oMath>
                </a14:m>
                <a:endParaRPr lang="en-US" dirty="0"/>
              </a:p>
              <a:p>
                <a:pPr lvl="2"/>
                <a:endParaRPr lang="en-US" sz="1000" dirty="0"/>
              </a:p>
              <a:p>
                <a:pPr lvl="1"/>
                <a:r>
                  <a:rPr lang="en-US" dirty="0"/>
                  <a:t>Cross Price Elasticity of Demand: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𝜀</m:t>
                        </m:r>
                      </m:e>
                      <m:sub>
                        <m:r>
                          <a:rPr lang="en-US" b="0" i="1" smtClean="0">
                            <a:latin typeface="Cambria Math" panose="02040503050406030204" pitchFamily="18" charset="0"/>
                          </a:rPr>
                          <m:t>𝑥𝑦</m:t>
                        </m:r>
                      </m:sub>
                    </m:sSub>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 </m:t>
                        </m:r>
                        <m:r>
                          <a:rPr lang="en-US" b="0" i="1" smtClean="0">
                            <a:latin typeface="Cambria Math" panose="02040503050406030204" pitchFamily="18" charset="0"/>
                          </a:rPr>
                          <m:t>𝐶h𝑎𝑛𝑔𝑒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𝑥</m:t>
                        </m:r>
                      </m:num>
                      <m:den>
                        <m:r>
                          <a:rPr lang="en-US" b="0" i="1" smtClean="0">
                            <a:latin typeface="Cambria Math" panose="02040503050406030204" pitchFamily="18" charset="0"/>
                          </a:rPr>
                          <m:t>% </m:t>
                        </m:r>
                        <m:r>
                          <a:rPr lang="en-US" b="0" i="1" smtClean="0">
                            <a:latin typeface="Cambria Math" panose="02040503050406030204" pitchFamily="18" charset="0"/>
                          </a:rPr>
                          <m:t>𝐶h𝑎𝑛𝑔𝑒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num>
                      <m:den>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𝑃</m:t>
                            </m:r>
                          </m:e>
                          <m:sub>
                            <m:r>
                              <a:rPr lang="en-US" b="0" i="1" smtClean="0">
                                <a:latin typeface="Cambria Math" panose="02040503050406030204" pitchFamily="18" charset="0"/>
                                <a:ea typeface="Cambria Math" panose="02040503050406030204" pitchFamily="18" charset="0"/>
                              </a:rPr>
                              <m:t>𝑦</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num>
                      <m:den>
                        <m:r>
                          <a:rPr lang="en-US" b="0" i="1" smtClean="0">
                            <a:latin typeface="Cambria Math" panose="02040503050406030204" pitchFamily="18" charset="0"/>
                          </a:rPr>
                          <m:t>𝑥</m:t>
                        </m:r>
                      </m:den>
                    </m:f>
                  </m:oMath>
                </a14:m>
                <a:endParaRPr lang="en-US" dirty="0"/>
              </a:p>
              <a:p>
                <a:pPr lvl="2"/>
                <a:endParaRPr lang="en-US" dirty="0"/>
              </a:p>
              <a:p>
                <a:pPr lvl="1"/>
                <a:endParaRPr lang="en-US" dirty="0"/>
              </a:p>
            </p:txBody>
          </p:sp>
        </mc:Choice>
        <mc:Fallback xmlns="">
          <p:sp>
            <p:nvSpPr>
              <p:cNvPr id="3" name="Content Placeholder 2">
                <a:extLst>
                  <a:ext uri="{FF2B5EF4-FFF2-40B4-BE49-F238E27FC236}">
                    <a16:creationId xmlns:a16="http://schemas.microsoft.com/office/drawing/2014/main" id="{91DB3B64-1B68-B125-EC1E-F65138CC7FBD}"/>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AF8E9DE2-ED28-E478-68F0-F8A0225A08E2}"/>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AFD7C123-00E4-9DE1-E95A-08C150B0D902}"/>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A043D110-25DC-F6B1-71A9-406452BEEF68}"/>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31634017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5540</TotalTime>
  <Words>1075</Words>
  <Application>Microsoft Office PowerPoint</Application>
  <PresentationFormat>On-screen Show (4:3)</PresentationFormat>
  <Paragraphs>209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 Math</vt:lpstr>
      <vt:lpstr>Franklin Gothic Book</vt:lpstr>
      <vt:lpstr>Office Theme</vt:lpstr>
      <vt:lpstr>Consumer Theory:  Comparative Statics of UMP Part 1</vt:lpstr>
      <vt:lpstr>Review of Previous Lecture(s)</vt:lpstr>
      <vt:lpstr>Recap: Indifference Curve</vt:lpstr>
      <vt:lpstr>Recap: Indifference Curve</vt:lpstr>
      <vt:lpstr>Recap: Indifference Curve</vt:lpstr>
      <vt:lpstr>Recap: Indifference Curve</vt:lpstr>
      <vt:lpstr>Recap: Indifference Curve</vt:lpstr>
      <vt:lpstr>Recap: Elasticity</vt:lpstr>
      <vt:lpstr>Recap: Elasticity</vt:lpstr>
      <vt:lpstr>Comparative Statics of the UMP Part 1</vt:lpstr>
      <vt:lpstr>The Utility Maximization Problem</vt:lpstr>
      <vt:lpstr>UMP: Changes in M</vt:lpstr>
      <vt:lpstr>Normal Goods</vt:lpstr>
      <vt:lpstr>Inferior Goods</vt:lpstr>
      <vt:lpstr>Normal Goods vs. Inferior Goods</vt:lpstr>
      <vt:lpstr>Luxury Goods vs. Necessary Goods</vt:lpstr>
      <vt:lpstr>The Income Consumption Curve</vt:lpstr>
      <vt:lpstr>The ICC and the Engel Curve</vt:lpstr>
      <vt:lpstr>The Engel Curve</vt:lpstr>
      <vt:lpstr>Today’s Lecture</vt:lpstr>
      <vt:lpstr>Future Topics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87</cp:revision>
  <dcterms:created xsi:type="dcterms:W3CDTF">2023-08-17T23:00:51Z</dcterms:created>
  <dcterms:modified xsi:type="dcterms:W3CDTF">2024-09-03T18:55:37Z</dcterms:modified>
</cp:coreProperties>
</file>