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358" r:id="rId3"/>
    <p:sldId id="406" r:id="rId4"/>
    <p:sldId id="399" r:id="rId5"/>
    <p:sldId id="401" r:id="rId6"/>
    <p:sldId id="402" r:id="rId7"/>
    <p:sldId id="403" r:id="rId8"/>
    <p:sldId id="404" r:id="rId9"/>
    <p:sldId id="345" r:id="rId10"/>
    <p:sldId id="407" r:id="rId11"/>
    <p:sldId id="409" r:id="rId12"/>
    <p:sldId id="405" r:id="rId13"/>
    <p:sldId id="410" r:id="rId14"/>
    <p:sldId id="411" r:id="rId15"/>
    <p:sldId id="400" r:id="rId16"/>
    <p:sldId id="414" r:id="rId17"/>
    <p:sldId id="415" r:id="rId18"/>
    <p:sldId id="417" r:id="rId19"/>
    <p:sldId id="418" r:id="rId20"/>
    <p:sldId id="420" r:id="rId21"/>
    <p:sldId id="419" r:id="rId22"/>
    <p:sldId id="422" r:id="rId23"/>
    <p:sldId id="423" r:id="rId24"/>
    <p:sldId id="42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00FFFF"/>
    <a:srgbClr val="E05F65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MRS&amp;gt;Relative Price for a linear utility function, which is steeper?
https://www.polleverywhere.com/multiple_choice_polls/TIhgf8S0c8rZsi0gHknFT?display_state=instructions&amp;activity_state=opened&amp;state=opened&amp;flow=Engagement&amp;onscreen=persist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7FE1B-573B-EC46-75C9-719304F2FB6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MRS&amp;gt;Relative Price for a linear utility function, which is steeper?
https://www.polleverywhere.com/multiple_choice_polls/TIhgf8S0c8rZsi0gHknFT?display_state=chart&amp;activity_state=closed&amp;state=closed&amp;flow=Engagement&amp;onscreen=persist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B345D-5F1C-7A7E-FDF6-A07DEF29695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Special Cases in the UMP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F8483-6E1D-A408-5C6A-DD5B85B9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F0102-DC5B-0668-38E1-E930C2F4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1A4CC-2EC2-9E29-2CEB-CD3E850F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2B1EB-383D-25A1-F3C2-6590B98077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7FE47-D4F4-D01B-A985-CCDE6950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BBA65-0A51-F182-FFD6-4C17138B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33484-0B37-E2AB-2A6B-31595167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7FD88-AEC8-16C6-5A1A-D72B86FCF0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Linear Utility Functions when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79A02-C63E-CB80-6CB9-FB8CADFE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BD08-A74E-CD11-43BD-4962970C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C454-A21A-7F73-8A8E-2EC294C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19" name="Content Placeholder 18" descr="A graph of a budget line&#10;&#10;Description automatically generated">
            <a:extLst>
              <a:ext uri="{FF2B5EF4-FFF2-40B4-BE49-F238E27FC236}">
                <a16:creationId xmlns:a16="http://schemas.microsoft.com/office/drawing/2014/main" id="{80300DC2-B51E-63F4-BD63-4DB0A71B3C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187ABAA0-20D0-FCF2-5355-F8064D6D155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the slopes of the IC and BC are not identical.</a:t>
                </a:r>
              </a:p>
              <a:p>
                <a:pPr marL="1371600" lvl="3" indent="0">
                  <a:buNone/>
                </a:pPr>
                <a:endParaRPr lang="en-US" sz="500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box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dirty="0"/>
                  <a:t>. 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consumer purchases exclusively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(“corner solution”) because it always gives them more utility per dollar spent.</a:t>
                </a: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187ABAA0-20D0-FCF2-5355-F8064D6D1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4"/>
                <a:stretch>
                  <a:fillRect l="-1985" t="-1821" r="-4122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ntent Placeholder 14" descr="A diagram of a budget line&#10;&#10;Description automatically generated">
            <a:extLst>
              <a:ext uri="{FF2B5EF4-FFF2-40B4-BE49-F238E27FC236}">
                <a16:creationId xmlns:a16="http://schemas.microsoft.com/office/drawing/2014/main" id="{A7A9A236-4C44-0E14-70C9-4765E32C5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7" name="Content Placeholder 19" descr="A diagram of a budget line&#10;&#10;Description automatically generated">
            <a:extLst>
              <a:ext uri="{FF2B5EF4-FFF2-40B4-BE49-F238E27FC236}">
                <a16:creationId xmlns:a16="http://schemas.microsoft.com/office/drawing/2014/main" id="{F6732573-E974-C75E-1212-DB909D879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Linear Utility Functions when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79A02-C63E-CB80-6CB9-FB8CADFE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BD08-A74E-CD11-43BD-4962970C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C454-A21A-7F73-8A8E-2EC294C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Content Placeholder 12" descr="A graph of a budget line&#10;&#10;Description automatically generated">
            <a:extLst>
              <a:ext uri="{FF2B5EF4-FFF2-40B4-BE49-F238E27FC236}">
                <a16:creationId xmlns:a16="http://schemas.microsoft.com/office/drawing/2014/main" id="{5BB99709-3E51-AC46-C9AF-ECFD115B1A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239EE9D0-C009-E03F-1EA9-44C11A195C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Similarly, when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this implies that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</m:box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will always provide  higher marginal utility for each dollar spent.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consumer will always choose to consume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exclusively, a “corner solution.”</a:t>
                </a:r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239EE9D0-C009-E03F-1EA9-44C11A195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038" t="-1821" r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Content Placeholder 10" descr="A diagram of utility and budget line&#10;&#10;Description automatically generated">
            <a:extLst>
              <a:ext uri="{FF2B5EF4-FFF2-40B4-BE49-F238E27FC236}">
                <a16:creationId xmlns:a16="http://schemas.microsoft.com/office/drawing/2014/main" id="{F83079CA-A301-69B5-0970-76098D527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6" name="Content Placeholder 13" descr="A diagram of a budget line&#10;&#10;Description automatically generated">
            <a:extLst>
              <a:ext uri="{FF2B5EF4-FFF2-40B4-BE49-F238E27FC236}">
                <a16:creationId xmlns:a16="http://schemas.microsoft.com/office/drawing/2014/main" id="{C10AA64D-26C0-3AE1-35F5-E55B802ED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The three cases: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Any Point Along the Budget Line.</a:t>
                </a:r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underlying reason behind this rule comes from the fact that these two goods x and y are perfect substitutes.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Whichever can give the consumer more utility per dollar spent will be the good of choice.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consumer participates in a market with two goods;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for each unit, and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$4</m:t>
                    </m:r>
                  </m:oMath>
                </a14:m>
                <a:r>
                  <a:rPr lang="en-US" dirty="0"/>
                  <a:t>. The consumer’s </a:t>
                </a:r>
                <a:r>
                  <a:rPr lang="en-US" dirty="0">
                    <a:solidFill>
                      <a:srgbClr val="FF0000"/>
                    </a:solidFill>
                  </a:rPr>
                  <a:t>income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$80</m:t>
                    </m:r>
                  </m:oMath>
                </a14:m>
                <a:r>
                  <a:rPr lang="en-US" dirty="0"/>
                  <a:t>. The consumer’s utility function is given as: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dirty="0"/>
                  <a:t>Find the bundle of goods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that maximizes this consumer’s utility.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0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two goods are deemed to be perfect complements, we use the Leontief utility function.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When dealing with this type of utility function, our previous approach cannot be applied.</a:t>
                </a: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dirty="0"/>
                  <a:t> operator is </a:t>
                </a:r>
                <a:r>
                  <a:rPr lang="en-US" i="1" dirty="0"/>
                  <a:t>not differentiable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cannot measure the marginal utility, so we need another approach.</a:t>
                </a:r>
              </a:p>
              <a:p>
                <a:pPr lvl="3"/>
                <a:endParaRPr lang="en-US" sz="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3674-22AC-246F-B45B-157621D9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It is relatively simple to see what we want to do in this case.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tricky part is finding the exact mix of goods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coefficients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will determine the mix.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8FA-C933-E266-56A1-0C5AEE1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11FF5-3996-4FFF-32B4-AA75C69A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EBEC-A633-B615-4E2B-91560C66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21" name="Content Placeholder 20" descr="A graph of a budget&#10;&#10;Description automatically generated">
            <a:extLst>
              <a:ext uri="{FF2B5EF4-FFF2-40B4-BE49-F238E27FC236}">
                <a16:creationId xmlns:a16="http://schemas.microsoft.com/office/drawing/2014/main" id="{E016A2AE-9BBC-685E-A92A-17483C4B9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5511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Similar to the case with the linear utility function, we can have three cases: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So, we can conclude that the rule to follow is that always keep the ratio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 when choosing the bundles.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does that look like on a graph?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4E14BA-CE91-5939-5B40-5514E5154DAE}"/>
                  </a:ext>
                </a:extLst>
              </p:cNvPr>
              <p:cNvSpPr txBox="1"/>
              <p:nvPr/>
            </p:nvSpPr>
            <p:spPr>
              <a:xfrm>
                <a:off x="2686050" y="2657738"/>
                <a:ext cx="5905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US" sz="2000" dirty="0"/>
                  <a:t> Some amount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goes to waste.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4E14BA-CE91-5939-5B40-5514E5154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2657738"/>
                <a:ext cx="5905858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5A10E-7BD0-6FD8-7874-6BFBF0CB490E}"/>
                  </a:ext>
                </a:extLst>
              </p:cNvPr>
              <p:cNvSpPr txBox="1"/>
              <p:nvPr/>
            </p:nvSpPr>
            <p:spPr>
              <a:xfrm>
                <a:off x="2694675" y="3132841"/>
                <a:ext cx="5612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US" sz="2000" dirty="0"/>
                  <a:t> Some amount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goes to waste.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5A10E-7BD0-6FD8-7874-6BFBF0CB4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75" y="3132841"/>
                <a:ext cx="5612563" cy="400110"/>
              </a:xfrm>
              <a:prstGeom prst="rect">
                <a:avLst/>
              </a:prstGeom>
              <a:blipFill>
                <a:blip r:embed="rId4"/>
                <a:stretch>
                  <a:fillRect t="-9091" r="-97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4BBFB-ED25-2124-8BBA-DF5ED47D792A}"/>
                  </a:ext>
                </a:extLst>
              </p:cNvPr>
              <p:cNvSpPr txBox="1"/>
              <p:nvPr/>
            </p:nvSpPr>
            <p:spPr>
              <a:xfrm>
                <a:off x="2694675" y="3607945"/>
                <a:ext cx="5612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US" sz="2000" dirty="0"/>
                  <a:t> Neither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nor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are wasted.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4BBFB-ED25-2124-8BBA-DF5ED47D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75" y="3607945"/>
                <a:ext cx="5612563" cy="400110"/>
              </a:xfrm>
              <a:prstGeom prst="rect">
                <a:avLst/>
              </a:prstGeom>
              <a:blipFill>
                <a:blip r:embed="rId5"/>
                <a:stretch>
                  <a:fillRect t="-9231" r="-119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3674-22AC-246F-B45B-157621D9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/>
              <a:lstStyle/>
              <a:p>
                <a:r>
                  <a:rPr lang="en-US" dirty="0"/>
                  <a:t>Start with the Budget Line.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plot the line.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Find the intersection and plot the appropriate indifference curve.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 r="-4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8FA-C933-E266-56A1-0C5AEE1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11FF5-3996-4FFF-32B4-AA75C69A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EBEC-A633-B615-4E2B-91560C66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29" name="Content Placeholder 28" descr="A graph of a budget line&#10;&#10;Description automatically generated">
            <a:extLst>
              <a:ext uri="{FF2B5EF4-FFF2-40B4-BE49-F238E27FC236}">
                <a16:creationId xmlns:a16="http://schemas.microsoft.com/office/drawing/2014/main" id="{693A82AF-E6E7-2CC7-B857-3A99975CF9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0" name="Content Placeholder 22" descr="A graph of a budget line&#10;&#10;Description automatically generated">
            <a:extLst>
              <a:ext uri="{FF2B5EF4-FFF2-40B4-BE49-F238E27FC236}">
                <a16:creationId xmlns:a16="http://schemas.microsoft.com/office/drawing/2014/main" id="{0B210BA5-1583-77AE-7F79-2F98B73A1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31" name="Content Placeholder 26" descr="A graph of a budget line&#10;&#10;Description automatically generated">
            <a:extLst>
              <a:ext uri="{FF2B5EF4-FFF2-40B4-BE49-F238E27FC236}">
                <a16:creationId xmlns:a16="http://schemas.microsoft.com/office/drawing/2014/main" id="{870197F5-EFE6-159E-9D63-B9A524D87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Utility Maximization Problem with Calculus.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The First Order Conditions of Utility Maximization.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Equalizing the Slopes: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Equalizing the Per Dollar Marginal Utility: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1000" dirty="0"/>
              </a:p>
              <a:p>
                <a:r>
                  <a:rPr lang="en-US" dirty="0"/>
                  <a:t>Choosing the affordable bundle using the budget line.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How to find the optimal bundle: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>
                    <a:ea typeface="Cambria Math" panose="02040503050406030204" pitchFamily="18" charset="0"/>
                  </a:rPr>
                  <a:t>Set the optimal ratio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Rearrange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Plug this into the budget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Solve for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Plug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2286000" lvl="4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It is almost the same as the standard case, but we don’t need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consumer participates in a market with two goods;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for each unit, and </a:t>
                </a:r>
                <a:r>
                  <a:rPr lang="en-US" dirty="0">
                    <a:solidFill>
                      <a:srgbClr val="FF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The consumer’s </a:t>
                </a:r>
                <a:r>
                  <a:rPr lang="en-US" dirty="0">
                    <a:solidFill>
                      <a:srgbClr val="FF0000"/>
                    </a:solidFill>
                  </a:rPr>
                  <a:t>income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$200</m:t>
                    </m:r>
                  </m:oMath>
                </a14:m>
                <a:r>
                  <a:rPr lang="en-US" dirty="0"/>
                  <a:t>. The consumer’s utility function is given as:</a:t>
                </a:r>
              </a:p>
              <a:p>
                <a:endParaRPr lang="en-US" sz="1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2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Find the bundle of goods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that maximizes this consumer’s utility.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8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8E3986-575B-B929-0562-1561C73A78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Special Case: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“Bad”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8E3986-575B-B929-0562-1561C73A7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one good is a “bad,” our previous method does not always work. For instance: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Each unit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negatively impacts overall utility.</a:t>
                </a:r>
                <a:endParaRPr lang="en-US" sz="500" dirty="0"/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indifference curves in this special case “slopes upward,” since strong monotonicity is violated.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In </a:t>
                </a:r>
                <a:r>
                  <a:rPr lang="en-US" i="1" dirty="0"/>
                  <a:t>most</a:t>
                </a:r>
                <a:r>
                  <a:rPr lang="en-US" dirty="0"/>
                  <a:t> cases, we will end up with a corner solution where the consumer purchases 0 units of the “bad.”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3"/>
                <a:stretch>
                  <a:fillRect l="-995" t="-1821" r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1F3674-22AC-246F-B45B-157621D9CF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Special Case: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“Bad”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1F3674-22AC-246F-B45B-157621D9C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187046" cy="4351338"/>
              </a:xfrm>
            </p:spPr>
            <p:txBody>
              <a:bodyPr/>
              <a:lstStyle/>
              <a:p>
                <a:r>
                  <a:rPr lang="en-US" dirty="0"/>
                  <a:t>Utility increases for bundles with less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given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Generally, we will end up with a corner solution where the entire budget is spent on the “good,” while the “bad” is ignored.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1CA449-AA0A-6045-AEA2-BF819771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187046" cy="4351338"/>
              </a:xfrm>
              <a:blipFill>
                <a:blip r:embed="rId3"/>
                <a:stretch>
                  <a:fillRect l="-1892" t="-1821" r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8FA-C933-E266-56A1-0C5AEE1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11FF5-3996-4FFF-32B4-AA75C69A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EBEC-A633-B615-4E2B-91560C66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4" name="Content Placeholder 13" descr="A graph of colored lines&#10;&#10;Description automatically generated">
            <a:extLst>
              <a:ext uri="{FF2B5EF4-FFF2-40B4-BE49-F238E27FC236}">
                <a16:creationId xmlns:a16="http://schemas.microsoft.com/office/drawing/2014/main" id="{0E6101D3-C857-11F2-B67F-AABD4F0A2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E0055771-2E47-B3FC-ECCA-5C9ECAF57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7" name="Content Placeholder 18">
            <a:extLst>
              <a:ext uri="{FF2B5EF4-FFF2-40B4-BE49-F238E27FC236}">
                <a16:creationId xmlns:a16="http://schemas.microsoft.com/office/drawing/2014/main" id="{5FC80AA5-B78F-9FE6-9A73-92EE7D857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Special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17029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Linear 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Any Point Along the Budget Line.</a:t>
                </a: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Leontief 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Use Optimal Ratio and Budget Constraint to find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When there is a “bad” in the mix: case-by-case examination.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170293" cy="4351338"/>
              </a:xfrm>
              <a:blipFill>
                <a:blip r:embed="rId2"/>
                <a:stretch>
                  <a:fillRect l="-970" t="-1821"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now simply ignore the signs on the slopes of the budget line and indifference curves.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In other words, we will be re-defining the slopes as: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Slope of BC: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Slope of 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1800" dirty="0"/>
              </a:p>
              <a:p>
                <a:r>
                  <a:rPr lang="en-US" dirty="0"/>
                  <a:t>This makes talking about the magnitude of these slopes straightforward!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024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𝑣𝑎𝑟𝑖𝑎𝑏𝑙𝑒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𝑐𝑜𝑛𝑠𝑡𝑎𝑛𝑡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𝑣𝑎𝑟𝑖𝑎𝑏𝑙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𝑝𝑜𝑤𝑒𝑟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𝑣𝑎𝑟𝑖𝑎𝑏𝑙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Try out the following:</a:t>
                </a:r>
              </a:p>
              <a:p>
                <a:pPr lvl="4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lvl="4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024" y="1825625"/>
                <a:ext cx="7886700" cy="4351338"/>
              </a:xfrm>
              <a:blipFill>
                <a:blip r:embed="rId2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9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/>
          <a:lstStyle/>
          <a:p>
            <a:r>
              <a:rPr lang="en-US" dirty="0"/>
              <a:t>There are some cases where our approach must be slightly modified.</a:t>
            </a:r>
          </a:p>
          <a:p>
            <a:pPr lvl="3"/>
            <a:endParaRPr lang="en-US" dirty="0"/>
          </a:p>
          <a:p>
            <a:r>
              <a:rPr lang="en-US" dirty="0"/>
              <a:t>The Linear Utility Function has constant marginal rate of substitution, which causes some issues.</a:t>
            </a:r>
          </a:p>
          <a:p>
            <a:pPr lvl="3"/>
            <a:endParaRPr lang="en-US" dirty="0"/>
          </a:p>
          <a:p>
            <a:r>
              <a:rPr lang="en-US" dirty="0"/>
              <a:t>The Leontief Utility Function is not differentiable, which causes some issues.</a:t>
            </a:r>
          </a:p>
          <a:p>
            <a:pPr lvl="3"/>
            <a:endParaRPr lang="en-US" dirty="0"/>
          </a:p>
          <a:p>
            <a:r>
              <a:rPr lang="en-US" dirty="0"/>
              <a:t>If one good is a “bad,” then our previous approach may or may not work.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two goods are deemed to be perfect substitutes, we use the linear utility function.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When dealing with this type of utility function, our previous approach may not work as cleanly.</a:t>
                </a:r>
              </a:p>
              <a:p>
                <a:pPr marL="1371600" lvl="3" indent="0">
                  <a:buNone/>
                </a:pPr>
                <a:endParaRPr lang="en-US" sz="1000" dirty="0"/>
              </a:p>
              <a:p>
                <a:r>
                  <a:rPr lang="en-US" dirty="0"/>
                  <a:t>The Marginal Utility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always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and…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Marginal Utility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always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So, the MRS is always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76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/>
              <a:lstStyle/>
              <a:p>
                <a:r>
                  <a:rPr lang="en-US" dirty="0"/>
                  <a:t>So, we can only have three cases:</a:t>
                </a:r>
              </a:p>
              <a:p>
                <a:pPr lvl="3"/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86000" lvl="4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will examine what is happening to the consumer’s indifference curve and budget lines to determine a sensible rule for the consumer.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Linear Utility Functions when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FB8FC5-378A-4A78-302B-8AB7F086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79A02-C63E-CB80-6CB9-FB8CADFE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BD08-A74E-CD11-43BD-4962970C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C454-A21A-7F73-8A8E-2EC294C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36" name="Content Placeholder 35" descr="A graph of a budget line&#10;&#10;Description automatically generated">
            <a:extLst>
              <a:ext uri="{FF2B5EF4-FFF2-40B4-BE49-F238E27FC236}">
                <a16:creationId xmlns:a16="http://schemas.microsoft.com/office/drawing/2014/main" id="{AE27C732-E7CE-EBB5-795D-A0AEB5ACA8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440D98B2-1503-51FB-B2F9-83BB38C730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541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indifference curve for a linear utility function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looks exactly like the budget line.</a:t>
                </a:r>
              </a:p>
              <a:p>
                <a:pPr lvl="3"/>
                <a:endParaRPr lang="en-US" sz="1100" dirty="0"/>
              </a:p>
              <a:p>
                <a:r>
                  <a:rPr lang="en-US" dirty="0"/>
                  <a:t>The highest level of utility is achieved when the IC and Budget Line overlaps.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consumer should choose any point on the budget line.</a:t>
                </a:r>
              </a:p>
            </p:txBody>
          </p:sp>
        </mc:Choice>
        <mc:Fallback xmlns="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440D98B2-1503-51FB-B2F9-83BB38C73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54134" cy="4351338"/>
              </a:xfrm>
              <a:blipFill>
                <a:blip r:embed="rId4"/>
                <a:stretch>
                  <a:fillRect l="-2003" t="-1821" r="-4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Content Placeholder 37" descr="A diagram of a budget line&#10;&#10;Description automatically generated">
            <a:extLst>
              <a:ext uri="{FF2B5EF4-FFF2-40B4-BE49-F238E27FC236}">
                <a16:creationId xmlns:a16="http://schemas.microsoft.com/office/drawing/2014/main" id="{C2BEDD28-595B-042F-0E38-E1EEE2DC4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42" name="Content Placeholder 14" descr="A graph of a budget line&#10;&#10;Description automatically generated">
            <a:extLst>
              <a:ext uri="{FF2B5EF4-FFF2-40B4-BE49-F238E27FC236}">
                <a16:creationId xmlns:a16="http://schemas.microsoft.com/office/drawing/2014/main" id="{222AACF4-3368-875C-DF27-D3AB7CEB3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f8c442c-2f9c-4475-a22f-7ccf00419fb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82148c4-54b3-4ee5-aff5-3283cef4336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4390</TotalTime>
  <Words>1690</Words>
  <Application>Microsoft Office PowerPoint</Application>
  <PresentationFormat>On-screen Show (4:3)</PresentationFormat>
  <Paragraphs>257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Franklin Gothic Book</vt:lpstr>
      <vt:lpstr>Office Theme</vt:lpstr>
      <vt:lpstr>Consumer Theory:  Special Cases in the UMP</vt:lpstr>
      <vt:lpstr>Review of Previous Lecture</vt:lpstr>
      <vt:lpstr>Simplifying Assumptions</vt:lpstr>
      <vt:lpstr>Recap: Partial Derivatives</vt:lpstr>
      <vt:lpstr>Special Cases</vt:lpstr>
      <vt:lpstr>Special Case: Linear Utility Functions</vt:lpstr>
      <vt:lpstr>Special Case: Linear Utility Functions</vt:lpstr>
      <vt:lpstr>Linear Utility Functions when MRS_xy=P_x/P_y</vt:lpstr>
      <vt:lpstr>PollEv.com/brianpark046</vt:lpstr>
      <vt:lpstr>PowerPoint Presentation</vt:lpstr>
      <vt:lpstr>PowerPoint Presentation</vt:lpstr>
      <vt:lpstr>Linear Utility Functions when MRS_xy&gt;P_x/P_y</vt:lpstr>
      <vt:lpstr>Linear Utility Functions when MRS_xy&lt;P_x/P_y</vt:lpstr>
      <vt:lpstr>Special Case: Linear Utility Functions</vt:lpstr>
      <vt:lpstr>In-Class Exercise</vt:lpstr>
      <vt:lpstr>Special Case: Leontief Utility Functions</vt:lpstr>
      <vt:lpstr>Special Case: Leontief Utility Functions</vt:lpstr>
      <vt:lpstr>Special Case: Leontief Utility Functions</vt:lpstr>
      <vt:lpstr>Special Case: Leontief Utility Functions</vt:lpstr>
      <vt:lpstr>Special Case: Leontief Utility Functions</vt:lpstr>
      <vt:lpstr>In-Class Exercise</vt:lpstr>
      <vt:lpstr>Special Case: When x is a “Bad”</vt:lpstr>
      <vt:lpstr>Special Case: When x is a “Bad”</vt:lpstr>
      <vt:lpstr>Recap of Special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73</cp:revision>
  <dcterms:created xsi:type="dcterms:W3CDTF">2023-08-17T23:00:51Z</dcterms:created>
  <dcterms:modified xsi:type="dcterms:W3CDTF">2024-09-03T18:54:41Z</dcterms:modified>
</cp:coreProperties>
</file>