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256" r:id="rId2"/>
    <p:sldId id="358" r:id="rId3"/>
    <p:sldId id="399" r:id="rId4"/>
    <p:sldId id="359" r:id="rId5"/>
    <p:sldId id="360" r:id="rId6"/>
    <p:sldId id="381" r:id="rId7"/>
    <p:sldId id="364" r:id="rId8"/>
    <p:sldId id="362" r:id="rId9"/>
    <p:sldId id="376" r:id="rId10"/>
    <p:sldId id="378" r:id="rId11"/>
    <p:sldId id="379" r:id="rId12"/>
    <p:sldId id="382" r:id="rId13"/>
    <p:sldId id="380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3" r:id="rId23"/>
    <p:sldId id="394" r:id="rId24"/>
    <p:sldId id="395" r:id="rId25"/>
    <p:sldId id="396" r:id="rId26"/>
    <p:sldId id="397" r:id="rId27"/>
    <p:sldId id="400" r:id="rId28"/>
    <p:sldId id="421" r:id="rId29"/>
    <p:sldId id="422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  <a:srgbClr val="00FFFF"/>
    <a:srgbClr val="E05F65"/>
    <a:srgbClr val="F5CFD0"/>
    <a:srgbClr val="D42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Consumer Theory: </a:t>
            </a:r>
            <a:br>
              <a:rPr lang="en-US" dirty="0"/>
            </a:br>
            <a:r>
              <a:rPr lang="en-US" dirty="0"/>
              <a:t>UMP with some Calculus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AF58100-69EC-FD98-B358-A7BC5BFFEEE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𝑴𝑹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AF58100-69EC-FD98-B358-A7BC5BFFEE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BFC50-FC63-7AA8-7FEA-A9491A5E0B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en-US" dirty="0"/>
              <a:t>Marginal Rate of Substitution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091E1-10FE-A3E4-3313-AF197CDFF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en-US" dirty="0"/>
              <a:t>Relative Prices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23A93-081A-1D17-9116-219A03DD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460CA-6B31-7022-D341-DBCC16D1E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37A41-80A5-A2D6-5776-ADF4C3CB2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pic>
        <p:nvPicPr>
          <p:cNvPr id="15" name="Content Placeholder 14" descr="A diagram of a line&#10;&#10;Description automatically generated">
            <a:extLst>
              <a:ext uri="{FF2B5EF4-FFF2-40B4-BE49-F238E27FC236}">
                <a16:creationId xmlns:a16="http://schemas.microsoft.com/office/drawing/2014/main" id="{400457BF-6E46-D4C8-CAC8-BBD67735C6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" y="2505075"/>
            <a:ext cx="3316129" cy="3684588"/>
          </a:xfrm>
        </p:spPr>
      </p:pic>
      <p:pic>
        <p:nvPicPr>
          <p:cNvPr id="17" name="Content Placeholder 16" descr="A diagram of a line&#10;&#10;Description automatically generated">
            <a:extLst>
              <a:ext uri="{FF2B5EF4-FFF2-40B4-BE49-F238E27FC236}">
                <a16:creationId xmlns:a16="http://schemas.microsoft.com/office/drawing/2014/main" id="{71DBB351-72E0-FD90-456C-E78FD69ED7A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79" y="2505075"/>
            <a:ext cx="3316129" cy="3684588"/>
          </a:xfrm>
        </p:spPr>
      </p:pic>
    </p:spTree>
    <p:extLst>
      <p:ext uri="{BB962C8B-B14F-4D97-AF65-F5344CB8AC3E}">
        <p14:creationId xmlns:p14="http://schemas.microsoft.com/office/powerpoint/2010/main" val="256325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EA9F725-54BC-8F06-7870-E2BCEC66AE7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𝑴𝑹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EA9F725-54BC-8F06-7870-E2BCEC66AE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Content Placeholder 8" descr="A diagram of a graph&#10;&#10;Description automatically generated">
            <a:extLst>
              <a:ext uri="{FF2B5EF4-FFF2-40B4-BE49-F238E27FC236}">
                <a16:creationId xmlns:a16="http://schemas.microsoft.com/office/drawing/2014/main" id="{B7403518-586B-2AB5-5115-05CFCB687E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F6FBA-0C17-21FF-5BCD-A8DE51916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dirty="0"/>
              <a:t>One problem is that the indifference curve is not “unique.”</a:t>
            </a:r>
          </a:p>
          <a:p>
            <a:pPr lvl="3"/>
            <a:endParaRPr lang="en-US" dirty="0"/>
          </a:p>
          <a:p>
            <a:r>
              <a:rPr lang="en-US" dirty="0"/>
              <a:t>For every possible utility level, there is an indifference curve.</a:t>
            </a:r>
          </a:p>
          <a:p>
            <a:pPr lvl="3"/>
            <a:endParaRPr lang="en-US" dirty="0"/>
          </a:p>
          <a:p>
            <a:r>
              <a:rPr lang="en-US" dirty="0"/>
              <a:t>For each indifference curve, there can be a point where the slope matches the relative price.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BEF3A-1B0C-38E8-73FD-56F479D71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5CC3B-B179-4A33-C019-592CF1B8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8E34F-F8A2-603A-4528-B068950D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10" name="Content Placeholder 10">
            <a:extLst>
              <a:ext uri="{FF2B5EF4-FFF2-40B4-BE49-F238E27FC236}">
                <a16:creationId xmlns:a16="http://schemas.microsoft.com/office/drawing/2014/main" id="{CD1D9A22-69E7-C39F-58BE-1333809FE4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Correct 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Then how are we supposed to find the “optimal” bundle on the “optimal” indifference curve?</a:t>
                </a: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We call up the other First Order Condition:</a:t>
                </a:r>
              </a:p>
              <a:p>
                <a:pPr lvl="2"/>
                <a:endParaRPr lang="en-US" sz="1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The budget constraint tells us which bundle, out of the ones where the slopes match, is the best one available.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C32FCE-8661-FA3D-18FD-4A9C841126CE}"/>
              </a:ext>
            </a:extLst>
          </p:cNvPr>
          <p:cNvSpPr/>
          <p:nvPr/>
        </p:nvSpPr>
        <p:spPr>
          <a:xfrm>
            <a:off x="3562710" y="3372927"/>
            <a:ext cx="1984076" cy="5003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0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EA9F725-54BC-8F06-7870-E2BCEC66AE7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𝑴𝑹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𝒙𝒚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n-US" dirty="0"/>
                  <a:t> and…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EA9F725-54BC-8F06-7870-E2BCEC66AE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Content Placeholder 19" descr="A diagram of a graph&#10;&#10;Description automatically generated">
            <a:extLst>
              <a:ext uri="{FF2B5EF4-FFF2-40B4-BE49-F238E27FC236}">
                <a16:creationId xmlns:a16="http://schemas.microsoft.com/office/drawing/2014/main" id="{86261CC7-EB3B-58D7-DF52-A339E1F80A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42294"/>
            <a:ext cx="3886200" cy="431800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BEF3A-1B0C-38E8-73FD-56F479D71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5CC3B-B179-4A33-C019-592CF1B8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8E34F-F8A2-603A-4528-B068950D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pic>
        <p:nvPicPr>
          <p:cNvPr id="15" name="Content Placeholder 14" descr="A diagram of a graph&#10;&#10;Description automatically generated">
            <a:extLst>
              <a:ext uri="{FF2B5EF4-FFF2-40B4-BE49-F238E27FC236}">
                <a16:creationId xmlns:a16="http://schemas.microsoft.com/office/drawing/2014/main" id="{A8FBC79B-8DAB-976A-8897-58FFBD2966A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0270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Suppose that you are given the following scenario: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consumer’s utility function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3"/>
                <a:endParaRPr lang="en-US" dirty="0"/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$</a:t>
                </a:r>
                <a:r>
                  <a:rPr lang="en-US" dirty="0"/>
                  <a:t>2, and the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is $5.</a:t>
                </a: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The consumer’s income is $150.</a:t>
                </a: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What is the bundle that the utility maximizing consumer should choose?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To Do List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Marginal Utility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828800" lvl="3" indent="-457200">
                  <a:buFont typeface="+mj-lt"/>
                  <a:buAutoNum type="arabicPeriod"/>
                </a:pPr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Marginal Utility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1828800" lvl="3" indent="-457200"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Price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marL="1828800" lvl="3" indent="-457200">
                  <a:buFont typeface="+mj-lt"/>
                  <a:buAutoNum type="arabicPeriod"/>
                </a:pPr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Price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1828800" lvl="3" indent="-457200"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>
                    <a:solidFill>
                      <a:schemeClr val="tx1"/>
                    </a:solidFill>
                  </a:rPr>
                  <a:t>Income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7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To Do List Item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marginal utility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…</a:t>
                </a:r>
              </a:p>
              <a:p>
                <a:pPr lvl="3"/>
                <a:endParaRPr lang="en-US" dirty="0"/>
              </a:p>
              <a:p>
                <a:r>
                  <a:rPr lang="en-US" b="0" dirty="0"/>
                  <a:t>Divide the utility functio</a:t>
                </a:r>
                <a:r>
                  <a:rPr lang="en-US" dirty="0"/>
                  <a:t>n into the </a:t>
                </a:r>
                <a:r>
                  <a:rPr lang="en-US" dirty="0">
                    <a:solidFill>
                      <a:srgbClr val="92D050"/>
                    </a:solidFill>
                  </a:rPr>
                  <a:t>“variable”</a:t>
                </a:r>
                <a:r>
                  <a:rPr lang="en-US" dirty="0"/>
                  <a:t> and </a:t>
                </a:r>
                <a:r>
                  <a:rPr lang="en-US" dirty="0">
                    <a:solidFill>
                      <a:srgbClr val="00B0F0"/>
                    </a:solidFill>
                  </a:rPr>
                  <a:t>“constant”</a:t>
                </a:r>
                <a:r>
                  <a:rPr lang="en-US" dirty="0"/>
                  <a:t> parts: 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Apply the power rule formula to find the marginal utility: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C761D5-EA0D-951C-3070-4690F74AF3E1}"/>
              </a:ext>
            </a:extLst>
          </p:cNvPr>
          <p:cNvSpPr/>
          <p:nvPr/>
        </p:nvSpPr>
        <p:spPr>
          <a:xfrm>
            <a:off x="5262110" y="5080955"/>
            <a:ext cx="1716660" cy="5520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5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To Do List Item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marginal utility of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…</a:t>
                </a:r>
              </a:p>
              <a:p>
                <a:pPr lvl="3"/>
                <a:endParaRPr lang="en-US" dirty="0"/>
              </a:p>
              <a:p>
                <a:r>
                  <a:rPr lang="en-US" b="0" dirty="0"/>
                  <a:t>Divide the utility functio</a:t>
                </a:r>
                <a:r>
                  <a:rPr lang="en-US" dirty="0"/>
                  <a:t>n into the </a:t>
                </a:r>
                <a:r>
                  <a:rPr lang="en-US" dirty="0">
                    <a:solidFill>
                      <a:srgbClr val="92D050"/>
                    </a:solidFill>
                  </a:rPr>
                  <a:t>“variable” </a:t>
                </a:r>
                <a:r>
                  <a:rPr lang="en-US" dirty="0"/>
                  <a:t>and </a:t>
                </a:r>
                <a:r>
                  <a:rPr lang="en-US" dirty="0">
                    <a:solidFill>
                      <a:srgbClr val="00B0F0"/>
                    </a:solidFill>
                  </a:rPr>
                  <a:t>“constant”</a:t>
                </a:r>
                <a:r>
                  <a:rPr lang="en-US" dirty="0"/>
                  <a:t> parts: 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sz="1200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Apply the power rule formula to find the marginal utility: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1E0A84-96B1-03B7-5CC0-D88C5530C266}"/>
              </a:ext>
            </a:extLst>
          </p:cNvPr>
          <p:cNvSpPr/>
          <p:nvPr/>
        </p:nvSpPr>
        <p:spPr>
          <a:xfrm>
            <a:off x="5262110" y="5080955"/>
            <a:ext cx="1716660" cy="5520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8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To Do List Item 3~5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Items 3 ~ 5 are simply given in the setup: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b="0" dirty="0">
                  <a:solidFill>
                    <a:schemeClr val="tx1"/>
                  </a:solidFill>
                </a:endParaRPr>
              </a:p>
              <a:p>
                <a:pPr lvl="3"/>
                <a:endParaRPr lang="en-US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b="0" dirty="0">
                  <a:solidFill>
                    <a:schemeClr val="tx1"/>
                  </a:solidFill>
                </a:endParaRPr>
              </a:p>
              <a:p>
                <a:pPr lvl="3"/>
                <a:endParaRPr lang="en-US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endParaRPr lang="en-US" b="0" dirty="0">
                  <a:solidFill>
                    <a:schemeClr val="tx1"/>
                  </a:solidFill>
                </a:endParaRP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budget constraint for this problem is now:</a:t>
                </a: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CCD8A7-3BDC-B785-F75C-3939BA82BBE6}"/>
              </a:ext>
            </a:extLst>
          </p:cNvPr>
          <p:cNvSpPr/>
          <p:nvPr/>
        </p:nvSpPr>
        <p:spPr>
          <a:xfrm>
            <a:off x="3562709" y="4968816"/>
            <a:ext cx="2018582" cy="5520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98CAD-1E08-83FE-BB99-500260676BF8}"/>
              </a:ext>
            </a:extLst>
          </p:cNvPr>
          <p:cNvSpPr/>
          <p:nvPr/>
        </p:nvSpPr>
        <p:spPr>
          <a:xfrm>
            <a:off x="3562709" y="2389517"/>
            <a:ext cx="2018582" cy="17655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6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Equalizing the Slopes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 the condition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to find the correct “ratio” between the two goods.</a:t>
                </a:r>
              </a:p>
              <a:p>
                <a:pPr lvl="4"/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768D5-51F8-244A-EAEC-8AEEB15FA061}"/>
              </a:ext>
            </a:extLst>
          </p:cNvPr>
          <p:cNvSpPr/>
          <p:nvPr/>
        </p:nvSpPr>
        <p:spPr>
          <a:xfrm>
            <a:off x="4968811" y="5279367"/>
            <a:ext cx="1121438" cy="5262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Previous Lecture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Short Recap of Partial Derivatives.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Graphical analysis of the consumer’s utility maximization.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What it means to “compare the slopes.”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necessary for utility to be maximized.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Quiz #2 on Wednesday (LEC04 ~ LEC08)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Budget Constraint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Now that we found the optimal ratio of the two goods, plug that into the budget constraint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=150   ⟹   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⟹   10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⟹   15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⟹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⟹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768D5-51F8-244A-EAEC-8AEEB15FA061}"/>
              </a:ext>
            </a:extLst>
          </p:cNvPr>
          <p:cNvSpPr/>
          <p:nvPr/>
        </p:nvSpPr>
        <p:spPr>
          <a:xfrm>
            <a:off x="4735897" y="5538158"/>
            <a:ext cx="1147317" cy="5262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325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optimal amount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that this consumer should purchase has been revealed as 10 units. To indicate that this is the optimal amount, we write: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Plug this into the “optimal ratio” equation we found while equalizing the slopes to find the optimal amount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that this consumer should purchase.</a:t>
                </a:r>
              </a:p>
              <a:p>
                <a:endParaRPr lang="en-US" sz="15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=5⋅10   ⟹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3259" cy="4351338"/>
              </a:xfrm>
              <a:blipFill>
                <a:blip r:embed="rId2"/>
                <a:stretch>
                  <a:fillRect l="-99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768D5-51F8-244A-EAEC-8AEEB15FA061}"/>
              </a:ext>
            </a:extLst>
          </p:cNvPr>
          <p:cNvSpPr/>
          <p:nvPr/>
        </p:nvSpPr>
        <p:spPr>
          <a:xfrm>
            <a:off x="3925013" y="3096882"/>
            <a:ext cx="1319847" cy="5262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E0E2D1-0A48-9E4E-D6C8-9CA99E1B17DF}"/>
              </a:ext>
            </a:extLst>
          </p:cNvPr>
          <p:cNvSpPr/>
          <p:nvPr/>
        </p:nvSpPr>
        <p:spPr>
          <a:xfrm>
            <a:off x="5535278" y="5198851"/>
            <a:ext cx="1319847" cy="5262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595F8-DDA6-47E9-1E3F-C8DEF3640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Graphs</a:t>
            </a:r>
          </a:p>
        </p:txBody>
      </p:sp>
      <p:pic>
        <p:nvPicPr>
          <p:cNvPr id="9" name="Content Placeholder 8" descr="A graph of a function&#10;&#10;Description automatically generated">
            <a:extLst>
              <a:ext uri="{FF2B5EF4-FFF2-40B4-BE49-F238E27FC236}">
                <a16:creationId xmlns:a16="http://schemas.microsoft.com/office/drawing/2014/main" id="{1DAA10E6-7616-5D84-19D7-03DAE765A11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630C941-98ED-21EB-ED58-D979DE1DC6A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By equalizing the slopes, we find the </a:t>
                </a:r>
                <a:r>
                  <a:rPr lang="en-US" dirty="0">
                    <a:solidFill>
                      <a:srgbClr val="FFC000"/>
                    </a:solidFill>
                  </a:rPr>
                  <a:t>optimal ratio of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C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C000"/>
                    </a:solidFill>
                  </a:rPr>
                  <a:t> </a:t>
                </a:r>
                <a:r>
                  <a:rPr lang="en-US" dirty="0"/>
                  <a:t>that the consumer should purchase.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overlay some indifference curves of various utility levels.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budget line tells us which of these is the best.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630C941-98ED-21EB-ED58-D979DE1DC6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 r="-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67DC8-8B82-C6E5-5430-27CED07C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CD402-5D57-0C07-1FD9-3852D475C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64A1B-80D1-10AB-A06B-E2EEA38B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p:pic>
        <p:nvPicPr>
          <p:cNvPr id="10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72AF5095-6A3C-2CF8-C128-597016FC0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1" name="Content Placeholder 16">
            <a:extLst>
              <a:ext uri="{FF2B5EF4-FFF2-40B4-BE49-F238E27FC236}">
                <a16:creationId xmlns:a16="http://schemas.microsoft.com/office/drawing/2014/main" id="{ADBB4EE0-EF35-24FF-FE30-0F00C2F3B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2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Equalizing Slopes?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Recall the first condition that we check in optimization:</a:t>
                </a:r>
              </a:p>
              <a:p>
                <a:pPr lvl="3"/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b="0" i="1" strike="sngStrike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trike="sngStrike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trike="sngStrike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trike="sngStrike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trike="sngStrike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trike="sngStrike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trike="sngStrike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trike="sngStrike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trike="sngStrike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trike="sngStrike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 strike="sngStrike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trike="sngStrike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trike="sngStrike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 strike="sngStrike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5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931D62-47FA-09D0-4778-24397427721B}"/>
              </a:ext>
            </a:extLst>
          </p:cNvPr>
          <p:cNvSpPr/>
          <p:nvPr/>
        </p:nvSpPr>
        <p:spPr>
          <a:xfrm>
            <a:off x="3743864" y="4433977"/>
            <a:ext cx="1846053" cy="10524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3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 Dollar Marginal Utility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Think of this new way of expressing the same condition: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Roughly speaking, this means that the “per-dollar marginal utility the consumer gets from the two goods have to be the same.”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one is higher than the other, it means that the consumer is not spending their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wisely!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7D5B8-F51C-D846-EEF8-0F7CC5E465B2}"/>
              </a:ext>
            </a:extLst>
          </p:cNvPr>
          <p:cNvSpPr/>
          <p:nvPr/>
        </p:nvSpPr>
        <p:spPr>
          <a:xfrm>
            <a:off x="3648973" y="2285999"/>
            <a:ext cx="1846053" cy="10524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0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 Scenario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Suppose that:</a:t>
                </a:r>
              </a:p>
              <a:p>
                <a:pPr lvl="3"/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900" dirty="0"/>
              </a:p>
              <a:p>
                <a:pPr lvl="3"/>
                <a:endParaRPr lang="en-US" sz="1100" dirty="0"/>
              </a:p>
              <a:p>
                <a:r>
                  <a:rPr lang="en-US" dirty="0"/>
                  <a:t>This means that the consumer will get “more” overall utility from spending less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more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000" dirty="0"/>
              </a:p>
              <a:p>
                <a:r>
                  <a:rPr lang="en-US" dirty="0"/>
                  <a:t>When the consumer consumes more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less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…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r>
                  <a:rPr lang="en-US" dirty="0"/>
                  <a:t> due to the law of diminishing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𝑀𝑈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000" dirty="0"/>
              </a:p>
              <a:p>
                <a:r>
                  <a:rPr lang="en-US" dirty="0"/>
                  <a:t>Then,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r>
                  <a:rPr lang="en-US" dirty="0"/>
                  <a:t> until we reach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 Scenario #2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Suppose that:</a:t>
                </a:r>
              </a:p>
              <a:p>
                <a:pPr lvl="3"/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sz="19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900" dirty="0"/>
              </a:p>
              <a:p>
                <a:pPr lvl="3"/>
                <a:endParaRPr lang="en-US" sz="1100" dirty="0"/>
              </a:p>
              <a:p>
                <a:r>
                  <a:rPr lang="en-US" dirty="0"/>
                  <a:t>This means that the consumer will get “more” overall utility from spending less 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more 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000" dirty="0"/>
              </a:p>
              <a:p>
                <a:r>
                  <a:rPr lang="en-US" dirty="0"/>
                  <a:t>When the consumer consumes more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less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…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 due to the law of diminishing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𝑀𝑈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000" dirty="0"/>
              </a:p>
              <a:p>
                <a:r>
                  <a:rPr lang="en-US" dirty="0"/>
                  <a:t>Then,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 until we reach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2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Exercise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consumer participates in a market with two goods;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$6</m:t>
                    </m:r>
                  </m:oMath>
                </a14:m>
                <a:r>
                  <a:rPr lang="en-US" dirty="0"/>
                  <a:t> for each unit, and </a:t>
                </a:r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costs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$4</m:t>
                    </m:r>
                  </m:oMath>
                </a14:m>
                <a:r>
                  <a:rPr lang="en-US" dirty="0"/>
                  <a:t>. The consumer’s </a:t>
                </a:r>
                <a:r>
                  <a:rPr lang="en-US" dirty="0">
                    <a:solidFill>
                      <a:srgbClr val="FF0000"/>
                    </a:solidFill>
                  </a:rPr>
                  <a:t>income is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$600</m:t>
                    </m:r>
                  </m:oMath>
                </a14:m>
                <a:r>
                  <a:rPr lang="en-US" dirty="0"/>
                  <a:t>. The consumer’s utility function is given as:</a:t>
                </a:r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/>
              </a:p>
              <a:p>
                <a:r>
                  <a:rPr lang="en-US" dirty="0"/>
                  <a:t>Find the bundle of goods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that maximizes this consumer’s utility.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08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Standard UMP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sz="1400" dirty="0"/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dirty="0"/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>
                    <a:ea typeface="Cambria Math" panose="02040503050406030204" pitchFamily="18" charset="0"/>
                  </a:rPr>
                  <a:t>Find the marginal rate of substitution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Set up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 to find the optimal ratio.</a:t>
                </a:r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Use the optimal ratio and budget line to find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5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Recap of Standard UMP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sz="1400" dirty="0"/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dirty="0"/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>
                    <a:ea typeface="Cambria Math" panose="02040503050406030204" pitchFamily="18" charset="0"/>
                  </a:rPr>
                  <a:t>Set up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 to find the optimal ratio.</a:t>
                </a:r>
              </a:p>
              <a:p>
                <a:pPr>
                  <a:buFont typeface="+mj-lt"/>
                  <a:buAutoNum type="arabicPeriod"/>
                </a:pPr>
                <a:endParaRPr lang="en-US" sz="5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Use the optimal ratio and budget line to find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4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Partial 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0024" y="1825625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𝑣𝑎𝑟𝑖𝑎𝑏𝑙𝑒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𝑐𝑜𝑛𝑠𝑡𝑎𝑛𝑡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𝑣𝑎𝑟𝑖𝑎𝑏𝑙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𝑝𝑜𝑤𝑒𝑟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5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𝑐𝑜𝑛𝑠𝑡𝑎𝑛𝑡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𝑝𝑜𝑤𝑒𝑟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𝑣𝑎𝑟𝑖𝑎𝑏𝑙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𝑝𝑜𝑤𝑒𝑟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Try out the following:</a:t>
                </a:r>
              </a:p>
              <a:p>
                <a:pPr lvl="4"/>
                <a:endParaRPr lang="en-US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4"/>
                <a:endParaRPr lang="en-US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0024" y="1825625"/>
                <a:ext cx="7886700" cy="4351338"/>
              </a:xfrm>
              <a:blipFill>
                <a:blip r:embed="rId2"/>
                <a:stretch>
                  <a:fillRect l="-1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9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UMP in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briefly noted that the UMP in math form is expressed:</a:t>
                </a:r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≥0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sz="5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18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most formal way of reaching the conclusion requires us to utilize the </a:t>
                </a:r>
                <a:r>
                  <a:rPr lang="en-US" dirty="0" err="1"/>
                  <a:t>Lagrangian</a:t>
                </a:r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For this lecture slide, anything in </a:t>
                </a:r>
                <a:r>
                  <a:rPr lang="en-US" dirty="0">
                    <a:solidFill>
                      <a:srgbClr val="9C5BCD"/>
                    </a:solidFill>
                  </a:rPr>
                  <a:t>purple</a:t>
                </a:r>
                <a:r>
                  <a:rPr lang="en-US" dirty="0"/>
                  <a:t> will not be on the exam!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3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C5BCD"/>
                </a:solidFill>
              </a:rPr>
              <a:t>The UMP in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9C5BCD"/>
                    </a:solidFill>
                  </a:rPr>
                  <a:t>Formally, the </a:t>
                </a:r>
                <a:r>
                  <a:rPr lang="en-US" dirty="0" err="1">
                    <a:solidFill>
                      <a:srgbClr val="9C5BCD"/>
                    </a:solidFill>
                  </a:rPr>
                  <a:t>Lagrangian</a:t>
                </a:r>
                <a:r>
                  <a:rPr lang="en-US" dirty="0">
                    <a:solidFill>
                      <a:srgbClr val="9C5BCD"/>
                    </a:solidFill>
                  </a:rPr>
                  <a:t> is set up as follows:</a:t>
                </a:r>
              </a:p>
              <a:p>
                <a:pPr lvl="3"/>
                <a:endParaRPr lang="en-US" dirty="0">
                  <a:solidFill>
                    <a:srgbClr val="9C5BCD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9C5BCD"/>
                  </a:solidFill>
                </a:endParaRPr>
              </a:p>
              <a:p>
                <a:pPr lvl="3"/>
                <a:endParaRPr lang="en-US" dirty="0">
                  <a:solidFill>
                    <a:srgbClr val="9C5BCD"/>
                  </a:solidFill>
                </a:endParaRPr>
              </a:p>
              <a:p>
                <a:r>
                  <a:rPr lang="en-US" dirty="0">
                    <a:solidFill>
                      <a:srgbClr val="9C5BCD"/>
                    </a:solidFill>
                  </a:rPr>
                  <a:t>The First Order Conditions (FOC) for optimization will be:</a:t>
                </a:r>
              </a:p>
              <a:p>
                <a:endParaRPr lang="en-US" sz="100" dirty="0">
                  <a:solidFill>
                    <a:srgbClr val="9C5BCD"/>
                  </a:solidFill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b="0" i="1" dirty="0">
                  <a:solidFill>
                    <a:srgbClr val="9C5BCD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500" b="0" i="1" dirty="0">
                  <a:solidFill>
                    <a:srgbClr val="9C5BCD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=0   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             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>
                  <a:solidFill>
                    <a:srgbClr val="9C5BCD"/>
                  </a:solidFill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500" dirty="0">
                  <a:solidFill>
                    <a:srgbClr val="9C5BCD"/>
                  </a:solidFill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a:rPr lang="en-US" i="1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9C5BC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9C5BCD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dirty="0">
                  <a:solidFill>
                    <a:srgbClr val="9C5BCD"/>
                  </a:solidFill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500" dirty="0">
                  <a:solidFill>
                    <a:srgbClr val="9C5BCD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7030A0"/>
                  </a:solidFill>
                </a:endParaRPr>
              </a:p>
              <a:p>
                <a:pPr marL="914400" lvl="1" indent="-4572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C5BCD"/>
                </a:solidFill>
              </a:rPr>
              <a:t>The UMP in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9C5BCD"/>
                    </a:solidFill>
                  </a:rPr>
                  <a:t>Taking the ratio of conditions 2 and 3, we find:</a:t>
                </a:r>
              </a:p>
              <a:p>
                <a:pPr lvl="3"/>
                <a:endParaRPr lang="en-US" dirty="0">
                  <a:solidFill>
                    <a:srgbClr val="9C5BCD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i="1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solidFill>
                    <a:srgbClr val="9C5BCD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rgbClr val="9C5BCD"/>
                  </a:solidFill>
                </a:endParaRPr>
              </a:p>
              <a:p>
                <a:r>
                  <a:rPr lang="en-US" dirty="0">
                    <a:solidFill>
                      <a:srgbClr val="9C5BCD"/>
                    </a:solidFill>
                  </a:rPr>
                  <a:t>Taking condition 1, we find:</a:t>
                </a:r>
              </a:p>
              <a:p>
                <a:pPr lvl="3"/>
                <a:endParaRPr lang="en-US" dirty="0">
                  <a:solidFill>
                    <a:srgbClr val="9C5BCD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</a:rPr>
                        <m:t>=0     ⟹   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>
                  <a:solidFill>
                    <a:srgbClr val="9C5BCD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3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C5BCD"/>
                </a:solidFill>
              </a:rPr>
              <a:t>The UMP in Math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9C5BCD"/>
                    </a:solidFill>
                  </a:rPr>
                  <a:t>The Second Order Conditions (SOC) will be:</a:t>
                </a:r>
              </a:p>
              <a:p>
                <a:endParaRPr lang="en-US" sz="500" dirty="0">
                  <a:solidFill>
                    <a:srgbClr val="9C5BCD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r>
                        <a:rPr lang="en-US" b="0" i="1" smtClean="0">
                          <a:solidFill>
                            <a:srgbClr val="9C5BCD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solidFill>
                                <a:srgbClr val="9C5BCD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solidFill>
                                    <a:srgbClr val="9C5BCD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ℒ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9C5BCD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>
                  <a:solidFill>
                    <a:srgbClr val="9C5BCD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9C5BCD"/>
                  </a:solidFill>
                </a:endParaRPr>
              </a:p>
              <a:p>
                <a:r>
                  <a:rPr lang="en-US" dirty="0">
                    <a:solidFill>
                      <a:srgbClr val="9C5BCD"/>
                    </a:solidFill>
                  </a:rPr>
                  <a:t>Well.. It involves this thing, and we will leave it at that…</a:t>
                </a:r>
              </a:p>
              <a:p>
                <a:pPr lvl="3"/>
                <a:endParaRPr lang="en-US" dirty="0">
                  <a:solidFill>
                    <a:srgbClr val="9C5BCD"/>
                  </a:solidFill>
                </a:endParaRPr>
              </a:p>
              <a:p>
                <a:r>
                  <a:rPr lang="en-US" dirty="0">
                    <a:solidFill>
                      <a:srgbClr val="9C5BCD"/>
                    </a:solidFill>
                  </a:rPr>
                  <a:t>The FOC tests whether a bundle is an “extreme point,” and the SOC tests whether the extreme point is a maxima or minima.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Equalize the Slopes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Let’s now examine the two conditions we found... Starting with the first one.</a:t>
                </a:r>
              </a:p>
              <a:p>
                <a:pPr lvl="3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We should be familiar with these terms, since it is saying:</a:t>
                </a:r>
              </a:p>
              <a:p>
                <a:endParaRPr lang="en-US" sz="1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𝑆𝑙𝑜𝑝𝑒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𝐼𝐶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𝑀𝑅𝑆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𝑆𝑙𝑜𝑝𝑒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𝐵𝑢𝑑𝑔𝑒𝑡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𝐿𝑖𝑛𝑒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5FC36-F2EB-E51D-DC7D-A844C5785B17}"/>
              </a:ext>
            </a:extLst>
          </p:cNvPr>
          <p:cNvSpPr/>
          <p:nvPr/>
        </p:nvSpPr>
        <p:spPr>
          <a:xfrm>
            <a:off x="3743867" y="2665562"/>
            <a:ext cx="1595887" cy="9661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AF58100-69EC-FD98-B358-A7BC5BFFEEE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𝑴𝑹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𝒙𝒚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AF58100-69EC-FD98-B358-A7BC5BFFEE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BFC50-FC63-7AA8-7FEA-A9491A5E0B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en-US" dirty="0"/>
              <a:t>Marginal Rate of Substitution</a:t>
            </a:r>
          </a:p>
        </p:txBody>
      </p:sp>
      <p:pic>
        <p:nvPicPr>
          <p:cNvPr id="11" name="Content Placeholder 10" descr="A diagram of a graph&#10;&#10;Description automatically generated">
            <a:extLst>
              <a:ext uri="{FF2B5EF4-FFF2-40B4-BE49-F238E27FC236}">
                <a16:creationId xmlns:a16="http://schemas.microsoft.com/office/drawing/2014/main" id="{A88FFACF-ADBF-CA4F-1836-A8FEEDFFC6C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" y="2505075"/>
            <a:ext cx="3316129" cy="3684588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091E1-10FE-A3E4-3313-AF197CDFF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en-US" dirty="0"/>
              <a:t>Relative Prices</a:t>
            </a:r>
          </a:p>
        </p:txBody>
      </p:sp>
      <p:pic>
        <p:nvPicPr>
          <p:cNvPr id="13" name="Content Placeholder 12" descr="A graph of a function&#10;&#10;Description automatically generated with medium confidence">
            <a:extLst>
              <a:ext uri="{FF2B5EF4-FFF2-40B4-BE49-F238E27FC236}">
                <a16:creationId xmlns:a16="http://schemas.microsoft.com/office/drawing/2014/main" id="{3ABF8FDC-40DA-3672-2840-BAB595990F1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79" y="2505075"/>
            <a:ext cx="3316129" cy="3684588"/>
          </a:xfr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23A93-081A-1D17-9116-219A03DD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460CA-6B31-7022-D341-DBCC16D1E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37A41-80A5-A2D6-5776-ADF4C3CB2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3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4088</TotalTime>
  <Words>1679</Words>
  <Application>Microsoft Office PowerPoint</Application>
  <PresentationFormat>On-screen Show (4:3)</PresentationFormat>
  <Paragraphs>325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Cambria Math</vt:lpstr>
      <vt:lpstr>Franklin Gothic Book</vt:lpstr>
      <vt:lpstr>Office Theme</vt:lpstr>
      <vt:lpstr>Consumer Theory:  UMP with some Calculus</vt:lpstr>
      <vt:lpstr>Review of Previous Lecture</vt:lpstr>
      <vt:lpstr>Recap: Partial Derivatives</vt:lpstr>
      <vt:lpstr>The UMP in Math</vt:lpstr>
      <vt:lpstr>The UMP in Math</vt:lpstr>
      <vt:lpstr>The UMP in Math</vt:lpstr>
      <vt:lpstr>The UMP in Math</vt:lpstr>
      <vt:lpstr>Equalize the Slopes</vt:lpstr>
      <vt:lpstr>MRS_xy&gt;P_x/P_y</vt:lpstr>
      <vt:lpstr>MRS_xy&lt;P_x/P_y</vt:lpstr>
      <vt:lpstr>MRS_xy=P_x/P_y</vt:lpstr>
      <vt:lpstr>Finding the Correct One</vt:lpstr>
      <vt:lpstr>MRS_xy=P_x/P_y and…</vt:lpstr>
      <vt:lpstr>Example: The Setup</vt:lpstr>
      <vt:lpstr>Example: To Do List</vt:lpstr>
      <vt:lpstr>Example: To Do List Item 1</vt:lpstr>
      <vt:lpstr>Example: To Do List Item 2</vt:lpstr>
      <vt:lpstr>Example: To Do List Item 3~5</vt:lpstr>
      <vt:lpstr>Example: Equalizing the Slopes</vt:lpstr>
      <vt:lpstr>Example: The Budget Constraint</vt:lpstr>
      <vt:lpstr>Example: The Solution</vt:lpstr>
      <vt:lpstr>Example: Graphs</vt:lpstr>
      <vt:lpstr>Equalizing Slopes?</vt:lpstr>
      <vt:lpstr>The Per Dollar Marginal Utility</vt:lpstr>
      <vt:lpstr>Imbalance Scenario #1</vt:lpstr>
      <vt:lpstr>Imbalance Scenario #2</vt:lpstr>
      <vt:lpstr>In-Class Exercise</vt:lpstr>
      <vt:lpstr>Recap of Standard UMP</vt:lpstr>
      <vt:lpstr>Alternative Recap of Standard UMP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74</cp:revision>
  <dcterms:created xsi:type="dcterms:W3CDTF">2023-08-17T23:00:51Z</dcterms:created>
  <dcterms:modified xsi:type="dcterms:W3CDTF">2024-09-03T18:54:09Z</dcterms:modified>
</cp:coreProperties>
</file>