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4"/>
  </p:notesMasterIdLst>
  <p:sldIdLst>
    <p:sldId id="256" r:id="rId2"/>
    <p:sldId id="345" r:id="rId3"/>
    <p:sldId id="358" r:id="rId4"/>
    <p:sldId id="398" r:id="rId5"/>
    <p:sldId id="399" r:id="rId6"/>
    <p:sldId id="359" r:id="rId7"/>
    <p:sldId id="360" r:id="rId8"/>
    <p:sldId id="361" r:id="rId9"/>
    <p:sldId id="403" r:id="rId10"/>
    <p:sldId id="402" r:id="rId11"/>
    <p:sldId id="366" r:id="rId12"/>
    <p:sldId id="363" r:id="rId13"/>
    <p:sldId id="405" r:id="rId14"/>
    <p:sldId id="404" r:id="rId15"/>
    <p:sldId id="367" r:id="rId16"/>
    <p:sldId id="368" r:id="rId17"/>
    <p:sldId id="365" r:id="rId18"/>
    <p:sldId id="401" r:id="rId19"/>
    <p:sldId id="400" r:id="rId20"/>
    <p:sldId id="369" r:id="rId21"/>
    <p:sldId id="370" r:id="rId22"/>
    <p:sldId id="372" r:id="rId23"/>
    <p:sldId id="373" r:id="rId24"/>
    <p:sldId id="371" r:id="rId25"/>
    <p:sldId id="374" r:id="rId26"/>
    <p:sldId id="375" r:id="rId27"/>
    <p:sldId id="376" r:id="rId28"/>
    <p:sldId id="377" r:id="rId29"/>
    <p:sldId id="378" r:id="rId30"/>
    <p:sldId id="379" r:id="rId31"/>
    <p:sldId id="380" r:id="rId32"/>
    <p:sldId id="381"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E05F65"/>
    <a:srgbClr val="F5CFD0"/>
    <a:srgbClr val="D428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84" autoAdjust="0"/>
    <p:restoredTop sz="94660"/>
  </p:normalViewPr>
  <p:slideViewPr>
    <p:cSldViewPr snapToGrid="0">
      <p:cViewPr varScale="1">
        <p:scale>
          <a:sx n="111" d="100"/>
          <a:sy n="111" d="100"/>
        </p:scale>
        <p:origin x="104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A6441-4E79-42FF-805B-86C90BDFD38D}" type="datetimeFigureOut">
              <a:rPr lang="en-US" smtClean="0"/>
              <a:t>9/18/2024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A29054-221E-4755-818D-C35A08AFDBE7}" type="slidenum">
              <a:rPr lang="en-US" smtClean="0"/>
              <a:t>‹#›</a:t>
            </a:fld>
            <a:endParaRPr lang="en-US" dirty="0"/>
          </a:p>
        </p:txBody>
      </p:sp>
    </p:spTree>
    <p:extLst>
      <p:ext uri="{BB962C8B-B14F-4D97-AF65-F5344CB8AC3E}">
        <p14:creationId xmlns:p14="http://schemas.microsoft.com/office/powerpoint/2010/main" val="3342785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Poll Title: Do not modify the notes in this section to avoid tampering with the Poll Everywhere activity.
More info at polleverywhere.com/support
Which area represents the bundles that are feasible?
https://www.polleverywhere.com/clickable_images/mwxt7ErnvcXWXIKtQJbCi</a:t>
            </a:r>
          </a:p>
        </p:txBody>
      </p:sp>
      <p:sp>
        <p:nvSpPr>
          <p:cNvPr id="4" name="Slide Number Placeholder 3"/>
          <p:cNvSpPr>
            <a:spLocks noGrp="1"/>
          </p:cNvSpPr>
          <p:nvPr>
            <p:ph type="sldNum" sz="quarter" idx="5"/>
          </p:nvPr>
        </p:nvSpPr>
        <p:spPr/>
        <p:txBody>
          <a:bodyPr/>
          <a:lstStyle/>
          <a:p>
            <a:fld id="{64A29054-221E-4755-818D-C35A08AFDBE7}" type="slidenum">
              <a:rPr lang="en-US" smtClean="0"/>
              <a:t>9</a:t>
            </a:fld>
            <a:endParaRPr lang="en-US" dirty="0"/>
          </a:p>
        </p:txBody>
      </p:sp>
      <p:sp>
        <p:nvSpPr>
          <p:cNvPr id="5" name="TextBox 4">
            <a:extLst>
              <a:ext uri="{FF2B5EF4-FFF2-40B4-BE49-F238E27FC236}">
                <a16:creationId xmlns:a16="http://schemas.microsoft.com/office/drawing/2014/main" id="{ACC20CDF-06FF-D9F2-8D05-6BF7E27063B1}"/>
              </a:ext>
            </a:extLst>
          </p:cNvPr>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137876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Poll Title: Do not modify the notes in this section to avoid tampering with the Poll Everywhere activity.
More info at polleverywhere.com/support
Which area represents bundles that give the consumer a higher level of utility?
https://www.polleverywhere.com/clickable_images/f9suSuyrsx1yQF53QpuuM</a:t>
            </a:r>
          </a:p>
        </p:txBody>
      </p:sp>
      <p:sp>
        <p:nvSpPr>
          <p:cNvPr id="4" name="Slide Number Placeholder 3"/>
          <p:cNvSpPr>
            <a:spLocks noGrp="1"/>
          </p:cNvSpPr>
          <p:nvPr>
            <p:ph type="sldNum" sz="quarter" idx="5"/>
          </p:nvPr>
        </p:nvSpPr>
        <p:spPr/>
        <p:txBody>
          <a:bodyPr/>
          <a:lstStyle/>
          <a:p>
            <a:fld id="{64A29054-221E-4755-818D-C35A08AFDBE7}" type="slidenum">
              <a:rPr lang="en-US" smtClean="0"/>
              <a:t>13</a:t>
            </a:fld>
            <a:endParaRPr lang="en-US" dirty="0"/>
          </a:p>
        </p:txBody>
      </p:sp>
      <p:sp>
        <p:nvSpPr>
          <p:cNvPr id="5" name="TextBox 4">
            <a:extLst>
              <a:ext uri="{FF2B5EF4-FFF2-40B4-BE49-F238E27FC236}">
                <a16:creationId xmlns:a16="http://schemas.microsoft.com/office/drawing/2014/main" id="{DB1730BD-0933-6F5E-B911-8FC79751BCB0}"/>
              </a:ext>
            </a:extLst>
          </p:cNvPr>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1290163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Poll Title: Do not modify the notes in this section to avoid tampering with the Poll Everywhere activity.
More info at polleverywhere.com/support
Which area represents the bundles that are feasible while offering a higher level of utility to the consumer?
https://www.polleverywhere.com/clickable_images/SaAe2oOTbWvfLoRkyF3v4</a:t>
            </a:r>
          </a:p>
        </p:txBody>
      </p:sp>
      <p:sp>
        <p:nvSpPr>
          <p:cNvPr id="4" name="Slide Number Placeholder 3"/>
          <p:cNvSpPr>
            <a:spLocks noGrp="1"/>
          </p:cNvSpPr>
          <p:nvPr>
            <p:ph type="sldNum" sz="quarter" idx="5"/>
          </p:nvPr>
        </p:nvSpPr>
        <p:spPr/>
        <p:txBody>
          <a:bodyPr/>
          <a:lstStyle/>
          <a:p>
            <a:fld id="{64A29054-221E-4755-818D-C35A08AFDBE7}" type="slidenum">
              <a:rPr lang="en-US" smtClean="0"/>
              <a:t>18</a:t>
            </a:fld>
            <a:endParaRPr lang="en-US" dirty="0"/>
          </a:p>
        </p:txBody>
      </p:sp>
      <p:sp>
        <p:nvSpPr>
          <p:cNvPr id="5" name="TextBox 4">
            <a:extLst>
              <a:ext uri="{FF2B5EF4-FFF2-40B4-BE49-F238E27FC236}">
                <a16:creationId xmlns:a16="http://schemas.microsoft.com/office/drawing/2014/main" id="{A18A97B6-1B24-D92D-143C-6EC1EA35BF76}"/>
              </a:ext>
            </a:extLst>
          </p:cNvPr>
          <p:cNvSpPr txBox="1"/>
          <p:nvPr/>
        </p:nvSpPr>
        <p:spPr>
          <a:xfrm>
            <a:off x="0" y="0"/>
            <a:ext cx="3810000" cy="1270000"/>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1866334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solidFill>
                  <a:srgbClr val="C00000"/>
                </a:solidFill>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92;p13">
            <a:extLst>
              <a:ext uri="{FF2B5EF4-FFF2-40B4-BE49-F238E27FC236}">
                <a16:creationId xmlns:a16="http://schemas.microsoft.com/office/drawing/2014/main" id="{BF16982E-3E38-0665-4F07-437DD3F0D5A4}"/>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8135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1F852EF2-DB2E-EDA3-947F-AD7E6C19EBD8}"/>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93810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297A800C-E47B-35AC-0EA8-24F3738049A6}"/>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90263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859BA894-242B-5A6C-EFD3-428444AAFEC4}"/>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419735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solidFill>
                  <a:srgbClr val="C00000"/>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lgn="ctr">
              <a:buNone/>
              <a:defRPr sz="32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92;p13">
            <a:extLst>
              <a:ext uri="{FF2B5EF4-FFF2-40B4-BE49-F238E27FC236}">
                <a16:creationId xmlns:a16="http://schemas.microsoft.com/office/drawing/2014/main" id="{A5DC9873-6BF3-A825-551C-17B7FBCA97F5}"/>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315058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F820AB4E-4F46-3C81-9BD0-65A4D2A2DBEC}"/>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99459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8" name="Footer Placeholder 7"/>
          <p:cNvSpPr>
            <a:spLocks noGrp="1"/>
          </p:cNvSpPr>
          <p:nvPr>
            <p:ph type="ftr" sz="quarter" idx="11"/>
          </p:nvPr>
        </p:nvSpPr>
        <p:spPr/>
        <p:txBody>
          <a:bodyPr/>
          <a:lstStyle/>
          <a:p>
            <a:r>
              <a:rPr lang="en-US" dirty="0"/>
              <a:t>DEPARTMENT OF BUSINESS &amp; ECONOMICS</a:t>
            </a: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10" name="Google Shape;101;p14">
            <a:extLst>
              <a:ext uri="{FF2B5EF4-FFF2-40B4-BE49-F238E27FC236}">
                <a16:creationId xmlns:a16="http://schemas.microsoft.com/office/drawing/2014/main" id="{C854E680-04A2-EA76-C6A6-8EF6A2AD0BB9}"/>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51425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4" name="Footer Placeholder 3"/>
          <p:cNvSpPr>
            <a:spLocks noGrp="1"/>
          </p:cNvSpPr>
          <p:nvPr>
            <p:ph type="ftr" sz="quarter" idx="11"/>
          </p:nvPr>
        </p:nvSpPr>
        <p:spPr/>
        <p:txBody>
          <a:bodyPr/>
          <a:lstStyle/>
          <a:p>
            <a:r>
              <a:rPr lang="en-US" dirty="0"/>
              <a:t>DEPARTMENT OF BUSINESS &amp; ECONOMICS</a:t>
            </a: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6" name="Google Shape;101;p14">
            <a:extLst>
              <a:ext uri="{FF2B5EF4-FFF2-40B4-BE49-F238E27FC236}">
                <a16:creationId xmlns:a16="http://schemas.microsoft.com/office/drawing/2014/main" id="{0E4BED26-AE3D-9FD7-372D-89389F761105}"/>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55195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3" name="Footer Placeholder 2"/>
          <p:cNvSpPr>
            <a:spLocks noGrp="1"/>
          </p:cNvSpPr>
          <p:nvPr>
            <p:ph type="ftr" sz="quarter" idx="11"/>
          </p:nvPr>
        </p:nvSpPr>
        <p:spPr/>
        <p:txBody>
          <a:bodyPr/>
          <a:lstStyle/>
          <a:p>
            <a:r>
              <a:rPr lang="en-US" dirty="0"/>
              <a:t>DEPARTMENT OF BUSINESS &amp; ECONOMICS</a:t>
            </a: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5" name="Google Shape;101;p14">
            <a:extLst>
              <a:ext uri="{FF2B5EF4-FFF2-40B4-BE49-F238E27FC236}">
                <a16:creationId xmlns:a16="http://schemas.microsoft.com/office/drawing/2014/main" id="{63FB725D-7839-2629-E2FD-4289B983E673}"/>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74983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ADE22408-2DD9-F1EF-2438-A0546996FB22}"/>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63318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300</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19CEB84E-A1D1-9AFA-DEC7-31056DF6BFAD}"/>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35116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300" b="1">
                <a:solidFill>
                  <a:schemeClr val="tx1"/>
                </a:solidFill>
                <a:latin typeface="Franklin Gothic Book" panose="020B0503020102020204" pitchFamily="34" charset="0"/>
                <a:cs typeface="Forte Forward" panose="020F0502020204030204" pitchFamily="2" charset="0"/>
              </a:defRPr>
            </a:lvl1pPr>
          </a:lstStyle>
          <a:p>
            <a:r>
              <a:rPr lang="en-US"/>
              <a:t>ECON 300</a:t>
            </a:r>
            <a:endParaRPr lang="en-US" dirty="0"/>
          </a:p>
        </p:txBody>
      </p:sp>
      <p:sp>
        <p:nvSpPr>
          <p:cNvPr id="5" name="Footer Placeholder 4"/>
          <p:cNvSpPr>
            <a:spLocks noGrp="1"/>
          </p:cNvSpPr>
          <p:nvPr>
            <p:ph type="ftr" sz="quarter" idx="3"/>
          </p:nvPr>
        </p:nvSpPr>
        <p:spPr>
          <a:xfrm>
            <a:off x="1690777" y="6356351"/>
            <a:ext cx="5762446" cy="365125"/>
          </a:xfrm>
          <a:prstGeom prst="rect">
            <a:avLst/>
          </a:prstGeom>
        </p:spPr>
        <p:txBody>
          <a:bodyPr vert="horz" lIns="91440" tIns="45720" rIns="91440" bIns="45720" rtlCol="0" anchor="ctr"/>
          <a:lstStyle>
            <a:lvl1pPr algn="ctr">
              <a:defRPr sz="1300" b="1">
                <a:solidFill>
                  <a:schemeClr val="tx1"/>
                </a:solidFill>
                <a:latin typeface="Franklin Gothic Book" panose="020B0503020102020204" pitchFamily="34" charset="0"/>
              </a:defRPr>
            </a:lvl1pPr>
          </a:lstStyle>
          <a:p>
            <a:r>
              <a:rPr lang="en-US" dirty="0"/>
              <a:t>DEPARTMENT OF BUSINESS &amp; ECONOMICS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300" b="1">
                <a:solidFill>
                  <a:schemeClr val="tx1"/>
                </a:solidFill>
                <a:latin typeface="Franklin Gothic Book" panose="020B0503020102020204" pitchFamily="34" charset="0"/>
              </a:defRPr>
            </a:lvl1pPr>
          </a:lstStyle>
          <a:p>
            <a:fld id="{1A980C56-831A-4EAB-9EDE-57C090F4F877}" type="slidenum">
              <a:rPr lang="en-US" smtClean="0"/>
              <a:t>‹#›</a:t>
            </a:fld>
            <a:endParaRPr lang="en-US" dirty="0"/>
          </a:p>
        </p:txBody>
      </p:sp>
      <p:pic>
        <p:nvPicPr>
          <p:cNvPr id="7" name="Google Shape;91;p13">
            <a:extLst>
              <a:ext uri="{FF2B5EF4-FFF2-40B4-BE49-F238E27FC236}">
                <a16:creationId xmlns:a16="http://schemas.microsoft.com/office/drawing/2014/main" id="{9C136CE5-665B-2FA1-3A31-86C4E8EC1DBB}"/>
              </a:ext>
            </a:extLst>
          </p:cNvPr>
          <p:cNvPicPr preferRelativeResize="0"/>
          <p:nvPr/>
        </p:nvPicPr>
        <p:blipFill rotWithShape="1">
          <a:blip r:embed="rId13">
            <a:alphaModFix/>
          </a:blip>
          <a:srcRect/>
          <a:stretch/>
        </p:blipFill>
        <p:spPr>
          <a:xfrm>
            <a:off x="0" y="0"/>
            <a:ext cx="9144000" cy="423060"/>
          </a:xfrm>
          <a:prstGeom prst="rect">
            <a:avLst/>
          </a:prstGeom>
          <a:noFill/>
          <a:ln>
            <a:noFill/>
          </a:ln>
        </p:spPr>
      </p:pic>
    </p:spTree>
    <p:extLst>
      <p:ext uri="{BB962C8B-B14F-4D97-AF65-F5344CB8AC3E}">
        <p14:creationId xmlns:p14="http://schemas.microsoft.com/office/powerpoint/2010/main" val="382595532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ctr" defTabSz="914400" rtl="0" eaLnBrk="1" latinLnBrk="0" hangingPunct="1">
        <a:lnSpc>
          <a:spcPct val="90000"/>
        </a:lnSpc>
        <a:spcBef>
          <a:spcPct val="0"/>
        </a:spcBef>
        <a:buNone/>
        <a:defRPr sz="3600" b="1"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4.xml"/><Relationship Id="rId5" Type="http://schemas.openxmlformats.org/officeDocument/2006/relationships/image" Target="../media/image23.png"/><Relationship Id="rId4" Type="http://schemas.openxmlformats.org/officeDocument/2006/relationships/image" Target="../media/image18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4.xml"/><Relationship Id="rId5" Type="http://schemas.openxmlformats.org/officeDocument/2006/relationships/image" Target="../media/image26.png"/><Relationship Id="rId4" Type="http://schemas.openxmlformats.org/officeDocument/2006/relationships/image" Target="../media/image220.png"/></Relationships>
</file>

<file path=ppt/slides/_rels/slide2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40.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0.png"/><Relationship Id="rId1" Type="http://schemas.openxmlformats.org/officeDocument/2006/relationships/slideLayout" Target="../slideLayouts/slideLayout4.xml"/><Relationship Id="rId5" Type="http://schemas.openxmlformats.org/officeDocument/2006/relationships/image" Target="../media/image29.png"/><Relationship Id="rId4" Type="http://schemas.openxmlformats.org/officeDocument/2006/relationships/image" Target="../media/image28.png"/></Relationships>
</file>

<file path=ppt/slides/_rels/slide2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4.xml"/><Relationship Id="rId5" Type="http://schemas.openxmlformats.org/officeDocument/2006/relationships/image" Target="../media/image30.png"/><Relationship Id="rId4" Type="http://schemas.openxmlformats.org/officeDocument/2006/relationships/image" Target="../media/image290.png"/></Relationships>
</file>

<file path=ppt/slides/_rels/slide2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31.png"/><Relationship Id="rId1" Type="http://schemas.openxmlformats.org/officeDocument/2006/relationships/slideLayout" Target="../slideLayouts/slideLayout5.xml"/><Relationship Id="rId4" Type="http://schemas.openxmlformats.org/officeDocument/2006/relationships/image" Target="../media/image30.png"/></Relationships>
</file>

<file path=ppt/slides/_rels/slide28.xml.rels><?xml version="1.0" encoding="UTF-8" standalone="yes"?>
<Relationships xmlns="http://schemas.openxmlformats.org/package/2006/relationships"><Relationship Id="rId3" Type="http://schemas.openxmlformats.org/officeDocument/2006/relationships/image" Target="../media/image320.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5.xml"/><Relationship Id="rId4" Type="http://schemas.openxmlformats.org/officeDocument/2006/relationships/image" Target="../media/image3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981AA-C880-955A-8ACC-D4284C4A7939}"/>
              </a:ext>
            </a:extLst>
          </p:cNvPr>
          <p:cNvSpPr>
            <a:spLocks noGrp="1"/>
          </p:cNvSpPr>
          <p:nvPr>
            <p:ph type="ctrTitle"/>
          </p:nvPr>
        </p:nvSpPr>
        <p:spPr>
          <a:xfrm>
            <a:off x="517585" y="1122363"/>
            <a:ext cx="8108830" cy="2387600"/>
          </a:xfrm>
        </p:spPr>
        <p:txBody>
          <a:bodyPr>
            <a:normAutofit/>
          </a:bodyPr>
          <a:lstStyle/>
          <a:p>
            <a:r>
              <a:rPr lang="en-US" dirty="0"/>
              <a:t>Consumer Theory: </a:t>
            </a:r>
            <a:br>
              <a:rPr lang="en-US" dirty="0"/>
            </a:br>
            <a:r>
              <a:rPr lang="en-US" dirty="0"/>
              <a:t>The Utility Maximization Problem</a:t>
            </a:r>
            <a:endParaRPr lang="en-US" sz="4000" dirty="0"/>
          </a:p>
        </p:txBody>
      </p:sp>
      <p:sp>
        <p:nvSpPr>
          <p:cNvPr id="3" name="Subtitle 2">
            <a:extLst>
              <a:ext uri="{FF2B5EF4-FFF2-40B4-BE49-F238E27FC236}">
                <a16:creationId xmlns:a16="http://schemas.microsoft.com/office/drawing/2014/main" id="{57868834-9371-0482-209B-C2EBDB2D93F1}"/>
              </a:ext>
            </a:extLst>
          </p:cNvPr>
          <p:cNvSpPr>
            <a:spLocks noGrp="1"/>
          </p:cNvSpPr>
          <p:nvPr>
            <p:ph type="subTitle" idx="1"/>
          </p:nvPr>
        </p:nvSpPr>
        <p:spPr/>
        <p:txBody>
          <a:bodyPr>
            <a:normAutofit/>
          </a:bodyPr>
          <a:lstStyle/>
          <a:p>
            <a:r>
              <a:rPr lang="en-US" sz="3200" dirty="0"/>
              <a:t>ECON 300</a:t>
            </a:r>
          </a:p>
        </p:txBody>
      </p:sp>
      <p:sp>
        <p:nvSpPr>
          <p:cNvPr id="4" name="Date Placeholder 3">
            <a:extLst>
              <a:ext uri="{FF2B5EF4-FFF2-40B4-BE49-F238E27FC236}">
                <a16:creationId xmlns:a16="http://schemas.microsoft.com/office/drawing/2014/main" id="{C343A60A-CBE6-B5CE-B9CE-C7DC9386921B}"/>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1EDF44A7-8470-0B18-F1D2-F47845ECB758}"/>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86BCC6C-06D2-CC1B-BC1A-B87124A36DE8}"/>
              </a:ext>
            </a:extLst>
          </p:cNvPr>
          <p:cNvSpPr>
            <a:spLocks noGrp="1"/>
          </p:cNvSpPr>
          <p:nvPr>
            <p:ph type="sldNum" sz="quarter" idx="12"/>
          </p:nvPr>
        </p:nvSpPr>
        <p:spPr/>
        <p:txBody>
          <a:bodyPr/>
          <a:lstStyle/>
          <a:p>
            <a:fld id="{1A980C56-831A-4EAB-9EDE-57C090F4F877}" type="slidenum">
              <a:rPr lang="en-US" smtClean="0"/>
              <a:t>1</a:t>
            </a:fld>
            <a:endParaRPr lang="en-US" dirty="0"/>
          </a:p>
        </p:txBody>
      </p:sp>
    </p:spTree>
    <p:extLst>
      <p:ext uri="{BB962C8B-B14F-4D97-AF65-F5344CB8AC3E}">
        <p14:creationId xmlns:p14="http://schemas.microsoft.com/office/powerpoint/2010/main" val="250580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8E94-2E36-676B-09F4-6E56825E78FB}"/>
              </a:ext>
            </a:extLst>
          </p:cNvPr>
          <p:cNvSpPr>
            <a:spLocks noGrp="1"/>
          </p:cNvSpPr>
          <p:nvPr>
            <p:ph type="title"/>
          </p:nvPr>
        </p:nvSpPr>
        <p:spPr/>
        <p:txBody>
          <a:bodyPr/>
          <a:lstStyle/>
          <a:p>
            <a:r>
              <a:rPr lang="en-US" dirty="0"/>
              <a:t>Recap: Budget Constraint</a:t>
            </a:r>
          </a:p>
        </p:txBody>
      </p:sp>
      <p:sp>
        <p:nvSpPr>
          <p:cNvPr id="5" name="Date Placeholder 4">
            <a:extLst>
              <a:ext uri="{FF2B5EF4-FFF2-40B4-BE49-F238E27FC236}">
                <a16:creationId xmlns:a16="http://schemas.microsoft.com/office/drawing/2014/main" id="{0124555C-B959-62A0-0591-2B5898F36713}"/>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10CF2B05-EF11-79EF-8187-AD2811A93EDB}"/>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CA8B9CA5-0838-8890-C6BB-15555142E01A}"/>
              </a:ext>
            </a:extLst>
          </p:cNvPr>
          <p:cNvSpPr>
            <a:spLocks noGrp="1"/>
          </p:cNvSpPr>
          <p:nvPr>
            <p:ph type="sldNum" sz="quarter" idx="12"/>
          </p:nvPr>
        </p:nvSpPr>
        <p:spPr/>
        <p:txBody>
          <a:bodyPr/>
          <a:lstStyle/>
          <a:p>
            <a:fld id="{1A980C56-831A-4EAB-9EDE-57C090F4F877}" type="slidenum">
              <a:rPr lang="en-US" smtClean="0"/>
              <a:t>10</a:t>
            </a:fld>
            <a:endParaRPr lang="en-US" dirty="0"/>
          </a:p>
        </p:txBody>
      </p:sp>
      <p:sp>
        <p:nvSpPr>
          <p:cNvPr id="13" name="Content Placeholder 12">
            <a:extLst>
              <a:ext uri="{FF2B5EF4-FFF2-40B4-BE49-F238E27FC236}">
                <a16:creationId xmlns:a16="http://schemas.microsoft.com/office/drawing/2014/main" id="{4CB74470-CD75-497A-F0E3-9C2570DE1EAE}"/>
              </a:ext>
            </a:extLst>
          </p:cNvPr>
          <p:cNvSpPr>
            <a:spLocks noGrp="1"/>
          </p:cNvSpPr>
          <p:nvPr>
            <p:ph sz="half" idx="2"/>
          </p:nvPr>
        </p:nvSpPr>
        <p:spPr>
          <a:xfrm>
            <a:off x="4629149" y="1825625"/>
            <a:ext cx="3962759" cy="4351338"/>
          </a:xfrm>
        </p:spPr>
        <p:txBody>
          <a:bodyPr/>
          <a:lstStyle/>
          <a:p>
            <a:r>
              <a:rPr lang="en-US" dirty="0"/>
              <a:t>Recall what the budget constraint looks like when it is plotted in the commodity space.</a:t>
            </a:r>
          </a:p>
          <a:p>
            <a:pPr lvl="3"/>
            <a:endParaRPr lang="en-US" dirty="0"/>
          </a:p>
          <a:p>
            <a:r>
              <a:rPr lang="en-US" dirty="0"/>
              <a:t>The budget line “splits” the commodity space into two sections: </a:t>
            </a:r>
          </a:p>
          <a:p>
            <a:pPr lvl="1"/>
            <a:r>
              <a:rPr lang="en-US" dirty="0">
                <a:solidFill>
                  <a:srgbClr val="92D050"/>
                </a:solidFill>
              </a:rPr>
              <a:t>The affordable budget set</a:t>
            </a:r>
          </a:p>
          <a:p>
            <a:pPr lvl="1"/>
            <a:r>
              <a:rPr lang="en-US" dirty="0">
                <a:solidFill>
                  <a:srgbClr val="E05F65"/>
                </a:solidFill>
              </a:rPr>
              <a:t>The non affordable zone.</a:t>
            </a:r>
          </a:p>
        </p:txBody>
      </p:sp>
      <p:pic>
        <p:nvPicPr>
          <p:cNvPr id="16" name="Content Placeholder 15" descr="A diagram of a line&#10;&#10;Description automatically generated">
            <a:extLst>
              <a:ext uri="{FF2B5EF4-FFF2-40B4-BE49-F238E27FC236}">
                <a16:creationId xmlns:a16="http://schemas.microsoft.com/office/drawing/2014/main" id="{42072195-66EF-78FD-CAAC-CB07D45CCC2B}"/>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17" name="Content Placeholder 8" descr="A diagram of a budget set&#10;&#10;Description automatically generated">
            <a:extLst>
              <a:ext uri="{FF2B5EF4-FFF2-40B4-BE49-F238E27FC236}">
                <a16:creationId xmlns:a16="http://schemas.microsoft.com/office/drawing/2014/main" id="{8126F07D-AB15-3EC0-B777-CACC137324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292401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3">
                                            <p:txEl>
                                              <p:pRg st="3" end="3"/>
                                            </p:txEl>
                                          </p:spTgt>
                                        </p:tgtEl>
                                        <p:attrNameLst>
                                          <p:attrName>style.visibility</p:attrName>
                                        </p:attrNameLst>
                                      </p:cBhvr>
                                      <p:to>
                                        <p:strVal val="visible"/>
                                      </p:to>
                                    </p:set>
                                    <p:animEffect transition="in" filter="fade">
                                      <p:cBhvr>
                                        <p:cTn id="10" dur="500"/>
                                        <p:tgtEl>
                                          <p:spTgt spid="1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xEl>
                                              <p:pRg st="4" end="4"/>
                                            </p:txEl>
                                          </p:spTgt>
                                        </p:tgtEl>
                                        <p:attrNameLst>
                                          <p:attrName>style.visibility</p:attrName>
                                        </p:attrNameLst>
                                      </p:cBhvr>
                                      <p:to>
                                        <p:strVal val="visible"/>
                                      </p:to>
                                    </p:set>
                                    <p:animEffect transition="in" filter="fade">
                                      <p:cBhvr>
                                        <p:cTn id="13"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8E94-2E36-676B-09F4-6E56825E78FB}"/>
              </a:ext>
            </a:extLst>
          </p:cNvPr>
          <p:cNvSpPr>
            <a:spLocks noGrp="1"/>
          </p:cNvSpPr>
          <p:nvPr>
            <p:ph type="title"/>
          </p:nvPr>
        </p:nvSpPr>
        <p:spPr/>
        <p:txBody>
          <a:bodyPr/>
          <a:lstStyle/>
          <a:p>
            <a:r>
              <a:rPr lang="en-US" dirty="0"/>
              <a:t>Recap: Indifference Curve</a:t>
            </a:r>
          </a:p>
        </p:txBody>
      </p:sp>
      <p:sp>
        <p:nvSpPr>
          <p:cNvPr id="5" name="Date Placeholder 4">
            <a:extLst>
              <a:ext uri="{FF2B5EF4-FFF2-40B4-BE49-F238E27FC236}">
                <a16:creationId xmlns:a16="http://schemas.microsoft.com/office/drawing/2014/main" id="{0124555C-B959-62A0-0591-2B5898F36713}"/>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10CF2B05-EF11-79EF-8187-AD2811A93EDB}"/>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CA8B9CA5-0838-8890-C6BB-15555142E01A}"/>
              </a:ext>
            </a:extLst>
          </p:cNvPr>
          <p:cNvSpPr>
            <a:spLocks noGrp="1"/>
          </p:cNvSpPr>
          <p:nvPr>
            <p:ph type="sldNum" sz="quarter" idx="12"/>
          </p:nvPr>
        </p:nvSpPr>
        <p:spPr/>
        <p:txBody>
          <a:bodyPr/>
          <a:lstStyle/>
          <a:p>
            <a:fld id="{1A980C56-831A-4EAB-9EDE-57C090F4F877}" type="slidenum">
              <a:rPr lang="en-US" smtClean="0"/>
              <a:t>11</a:t>
            </a:fld>
            <a:endParaRPr lang="en-US" dirty="0"/>
          </a:p>
        </p:txBody>
      </p:sp>
      <p:sp>
        <p:nvSpPr>
          <p:cNvPr id="13" name="Content Placeholder 12">
            <a:extLst>
              <a:ext uri="{FF2B5EF4-FFF2-40B4-BE49-F238E27FC236}">
                <a16:creationId xmlns:a16="http://schemas.microsoft.com/office/drawing/2014/main" id="{4CB74470-CD75-497A-F0E3-9C2570DE1EAE}"/>
              </a:ext>
            </a:extLst>
          </p:cNvPr>
          <p:cNvSpPr>
            <a:spLocks noGrp="1"/>
          </p:cNvSpPr>
          <p:nvPr>
            <p:ph sz="half" idx="2"/>
          </p:nvPr>
        </p:nvSpPr>
        <p:spPr>
          <a:xfrm>
            <a:off x="4629149" y="1825625"/>
            <a:ext cx="3962759" cy="4351338"/>
          </a:xfrm>
        </p:spPr>
        <p:txBody>
          <a:bodyPr>
            <a:normAutofit lnSpcReduction="10000"/>
          </a:bodyPr>
          <a:lstStyle/>
          <a:p>
            <a:r>
              <a:rPr lang="en-US" dirty="0"/>
              <a:t>Recall that the indifference curves are analogous to contour lines on a map.</a:t>
            </a:r>
          </a:p>
          <a:p>
            <a:pPr lvl="3"/>
            <a:endParaRPr lang="en-US" dirty="0"/>
          </a:p>
          <a:p>
            <a:r>
              <a:rPr lang="en-US" dirty="0"/>
              <a:t>The “lower” indifference curves are the bundles that provide “lower” utility to the consumer.</a:t>
            </a:r>
          </a:p>
          <a:p>
            <a:pPr lvl="3"/>
            <a:endParaRPr lang="en-US" dirty="0"/>
          </a:p>
          <a:p>
            <a:r>
              <a:rPr lang="en-US" dirty="0"/>
              <a:t>The “higher” indifference curves are the bundles that provide a “higher” utility to the consumer.</a:t>
            </a:r>
          </a:p>
        </p:txBody>
      </p:sp>
      <p:pic>
        <p:nvPicPr>
          <p:cNvPr id="9" name="Content Placeholder 8" descr="A graph of a graph with different colored lines&#10;&#10;Description automatically generated with medium confidence">
            <a:extLst>
              <a:ext uri="{FF2B5EF4-FFF2-40B4-BE49-F238E27FC236}">
                <a16:creationId xmlns:a16="http://schemas.microsoft.com/office/drawing/2014/main" id="{17FFA392-049C-E4EF-CF10-EC9C900DE9C3}"/>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spTree>
    <p:extLst>
      <p:ext uri="{BB962C8B-B14F-4D97-AF65-F5344CB8AC3E}">
        <p14:creationId xmlns:p14="http://schemas.microsoft.com/office/powerpoint/2010/main" val="535736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2" end="2"/>
                                            </p:txEl>
                                          </p:spTgt>
                                        </p:tgtEl>
                                        <p:attrNameLst>
                                          <p:attrName>style.visibility</p:attrName>
                                        </p:attrNameLst>
                                      </p:cBhvr>
                                      <p:to>
                                        <p:strVal val="visible"/>
                                      </p:to>
                                    </p:set>
                                    <p:animEffect transition="in" filter="fade">
                                      <p:cBhvr>
                                        <p:cTn id="7" dur="500"/>
                                        <p:tgtEl>
                                          <p:spTgt spid="1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xEl>
                                              <p:pRg st="4" end="4"/>
                                            </p:txEl>
                                          </p:spTgt>
                                        </p:tgtEl>
                                        <p:attrNameLst>
                                          <p:attrName>style.visibility</p:attrName>
                                        </p:attrNameLst>
                                      </p:cBhvr>
                                      <p:to>
                                        <p:strVal val="visible"/>
                                      </p:to>
                                    </p:set>
                                    <p:animEffect transition="in" filter="fade">
                                      <p:cBhvr>
                                        <p:cTn id="12"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8E94-2E36-676B-09F4-6E56825E78FB}"/>
              </a:ext>
            </a:extLst>
          </p:cNvPr>
          <p:cNvSpPr>
            <a:spLocks noGrp="1"/>
          </p:cNvSpPr>
          <p:nvPr>
            <p:ph type="title"/>
          </p:nvPr>
        </p:nvSpPr>
        <p:spPr/>
        <p:txBody>
          <a:bodyPr/>
          <a:lstStyle/>
          <a:p>
            <a:r>
              <a:rPr lang="en-US" dirty="0"/>
              <a:t>Recap: Indifference Curve</a:t>
            </a:r>
          </a:p>
        </p:txBody>
      </p:sp>
      <p:sp>
        <p:nvSpPr>
          <p:cNvPr id="5" name="Date Placeholder 4">
            <a:extLst>
              <a:ext uri="{FF2B5EF4-FFF2-40B4-BE49-F238E27FC236}">
                <a16:creationId xmlns:a16="http://schemas.microsoft.com/office/drawing/2014/main" id="{0124555C-B959-62A0-0591-2B5898F36713}"/>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10CF2B05-EF11-79EF-8187-AD2811A93EDB}"/>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CA8B9CA5-0838-8890-C6BB-15555142E01A}"/>
              </a:ext>
            </a:extLst>
          </p:cNvPr>
          <p:cNvSpPr>
            <a:spLocks noGrp="1"/>
          </p:cNvSpPr>
          <p:nvPr>
            <p:ph type="sldNum" sz="quarter" idx="12"/>
          </p:nvPr>
        </p:nvSpPr>
        <p:spPr/>
        <p:txBody>
          <a:bodyPr/>
          <a:lstStyle/>
          <a:p>
            <a:fld id="{1A980C56-831A-4EAB-9EDE-57C090F4F877}" type="slidenum">
              <a:rPr lang="en-US" smtClean="0"/>
              <a:t>12</a:t>
            </a:fld>
            <a:endParaRPr lang="en-US" dirty="0"/>
          </a:p>
        </p:txBody>
      </p:sp>
      <p:sp>
        <p:nvSpPr>
          <p:cNvPr id="13" name="Content Placeholder 12">
            <a:extLst>
              <a:ext uri="{FF2B5EF4-FFF2-40B4-BE49-F238E27FC236}">
                <a16:creationId xmlns:a16="http://schemas.microsoft.com/office/drawing/2014/main" id="{4CB74470-CD75-497A-F0E3-9C2570DE1EAE}"/>
              </a:ext>
            </a:extLst>
          </p:cNvPr>
          <p:cNvSpPr>
            <a:spLocks noGrp="1"/>
          </p:cNvSpPr>
          <p:nvPr>
            <p:ph sz="half" idx="2"/>
          </p:nvPr>
        </p:nvSpPr>
        <p:spPr>
          <a:xfrm>
            <a:off x="4629149" y="1825625"/>
            <a:ext cx="3962759" cy="4351338"/>
          </a:xfrm>
        </p:spPr>
        <p:txBody>
          <a:bodyPr/>
          <a:lstStyle/>
          <a:p>
            <a:r>
              <a:rPr lang="en-US" dirty="0"/>
              <a:t>The indifference curve also “splits” the commodity space into two sections:</a:t>
            </a:r>
          </a:p>
        </p:txBody>
      </p:sp>
      <p:pic>
        <p:nvPicPr>
          <p:cNvPr id="11" name="Content Placeholder 10" descr="A red line on a white background&#10;&#10;Description automatically generated">
            <a:extLst>
              <a:ext uri="{FF2B5EF4-FFF2-40B4-BE49-F238E27FC236}">
                <a16:creationId xmlns:a16="http://schemas.microsoft.com/office/drawing/2014/main" id="{1CEF3E93-4BB0-C0B5-14E2-E850A48FB2DF}"/>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spTree>
    <p:extLst>
      <p:ext uri="{BB962C8B-B14F-4D97-AF65-F5344CB8AC3E}">
        <p14:creationId xmlns:p14="http://schemas.microsoft.com/office/powerpoint/2010/main" val="401512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0F70B3D-C82E-D109-3E3D-751B8171D26E}"/>
              </a:ext>
            </a:extLst>
          </p:cNvPr>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a:extLst>
              <a:ext uri="{FF2B5EF4-FFF2-40B4-BE49-F238E27FC236}">
                <a16:creationId xmlns:a16="http://schemas.microsoft.com/office/drawing/2014/main" id="{B47D08F2-5838-6A4E-CDD0-57734C66344F}"/>
              </a:ext>
            </a:extLst>
          </p:cNvPr>
          <p:cNvSpPr>
            <a:spLocks noGrp="1"/>
          </p:cNvSpPr>
          <p:nvPr>
            <p:ph type="dt" sz="half" idx="10"/>
          </p:nvPr>
        </p:nvSpPr>
        <p:spPr/>
        <p:txBody>
          <a:bodyPr/>
          <a:lstStyle/>
          <a:p>
            <a:r>
              <a:rPr lang="en-US"/>
              <a:t>ECON 300</a:t>
            </a:r>
            <a:endParaRPr lang="en-US" dirty="0"/>
          </a:p>
        </p:txBody>
      </p:sp>
      <p:sp>
        <p:nvSpPr>
          <p:cNvPr id="3" name="Footer Placeholder 2">
            <a:extLst>
              <a:ext uri="{FF2B5EF4-FFF2-40B4-BE49-F238E27FC236}">
                <a16:creationId xmlns:a16="http://schemas.microsoft.com/office/drawing/2014/main" id="{B9FD34B3-2355-A104-876D-5FC5433C05EF}"/>
              </a:ext>
            </a:extLst>
          </p:cNvPr>
          <p:cNvSpPr>
            <a:spLocks noGrp="1"/>
          </p:cNvSpPr>
          <p:nvPr>
            <p:ph type="ftr" sz="quarter" idx="11"/>
          </p:nvPr>
        </p:nvSpPr>
        <p:spPr/>
        <p:txBody>
          <a:bodyPr/>
          <a:lstStyle/>
          <a:p>
            <a:r>
              <a:rPr lang="en-US"/>
              <a:t>DEPARTMENT OF BUSINESS &amp; ECONOMICS</a:t>
            </a:r>
            <a:endParaRPr lang="en-US" dirty="0"/>
          </a:p>
        </p:txBody>
      </p:sp>
      <p:sp>
        <p:nvSpPr>
          <p:cNvPr id="4" name="Slide Number Placeholder 3">
            <a:extLst>
              <a:ext uri="{FF2B5EF4-FFF2-40B4-BE49-F238E27FC236}">
                <a16:creationId xmlns:a16="http://schemas.microsoft.com/office/drawing/2014/main" id="{72562E72-B57A-782B-75B5-2724C2AB8C76}"/>
              </a:ext>
            </a:extLst>
          </p:cNvPr>
          <p:cNvSpPr>
            <a:spLocks noGrp="1"/>
          </p:cNvSpPr>
          <p:nvPr>
            <p:ph type="sldNum" sz="quarter" idx="12"/>
          </p:nvPr>
        </p:nvSpPr>
        <p:spPr/>
        <p:txBody>
          <a:bodyPr/>
          <a:lstStyle/>
          <a:p>
            <a:fld id="{1A980C56-831A-4EAB-9EDE-57C090F4F877}" type="slidenum">
              <a:rPr lang="en-US" smtClean="0"/>
              <a:t>13</a:t>
            </a:fld>
            <a:endParaRPr lang="en-US" dirty="0"/>
          </a:p>
        </p:txBody>
      </p:sp>
    </p:spTree>
    <p:extLst>
      <p:ext uri="{BB962C8B-B14F-4D97-AF65-F5344CB8AC3E}">
        <p14:creationId xmlns:p14="http://schemas.microsoft.com/office/powerpoint/2010/main" val="146134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8E94-2E36-676B-09F4-6E56825E78FB}"/>
              </a:ext>
            </a:extLst>
          </p:cNvPr>
          <p:cNvSpPr>
            <a:spLocks noGrp="1"/>
          </p:cNvSpPr>
          <p:nvPr>
            <p:ph type="title"/>
          </p:nvPr>
        </p:nvSpPr>
        <p:spPr/>
        <p:txBody>
          <a:bodyPr/>
          <a:lstStyle/>
          <a:p>
            <a:r>
              <a:rPr lang="en-US" dirty="0"/>
              <a:t>Recap: Indifference Curve</a:t>
            </a:r>
          </a:p>
        </p:txBody>
      </p:sp>
      <p:sp>
        <p:nvSpPr>
          <p:cNvPr id="5" name="Date Placeholder 4">
            <a:extLst>
              <a:ext uri="{FF2B5EF4-FFF2-40B4-BE49-F238E27FC236}">
                <a16:creationId xmlns:a16="http://schemas.microsoft.com/office/drawing/2014/main" id="{0124555C-B959-62A0-0591-2B5898F36713}"/>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10CF2B05-EF11-79EF-8187-AD2811A93EDB}"/>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CA8B9CA5-0838-8890-C6BB-15555142E01A}"/>
              </a:ext>
            </a:extLst>
          </p:cNvPr>
          <p:cNvSpPr>
            <a:spLocks noGrp="1"/>
          </p:cNvSpPr>
          <p:nvPr>
            <p:ph type="sldNum" sz="quarter" idx="12"/>
          </p:nvPr>
        </p:nvSpPr>
        <p:spPr/>
        <p:txBody>
          <a:bodyPr/>
          <a:lstStyle/>
          <a:p>
            <a:fld id="{1A980C56-831A-4EAB-9EDE-57C090F4F877}" type="slidenum">
              <a:rPr lang="en-US" smtClean="0"/>
              <a:t>14</a:t>
            </a:fld>
            <a:endParaRPr lang="en-US" dirty="0"/>
          </a:p>
        </p:txBody>
      </p:sp>
      <p:sp>
        <p:nvSpPr>
          <p:cNvPr id="13" name="Content Placeholder 12">
            <a:extLst>
              <a:ext uri="{FF2B5EF4-FFF2-40B4-BE49-F238E27FC236}">
                <a16:creationId xmlns:a16="http://schemas.microsoft.com/office/drawing/2014/main" id="{4CB74470-CD75-497A-F0E3-9C2570DE1EAE}"/>
              </a:ext>
            </a:extLst>
          </p:cNvPr>
          <p:cNvSpPr>
            <a:spLocks noGrp="1"/>
          </p:cNvSpPr>
          <p:nvPr>
            <p:ph sz="half" idx="2"/>
          </p:nvPr>
        </p:nvSpPr>
        <p:spPr>
          <a:xfrm>
            <a:off x="4629149" y="1825625"/>
            <a:ext cx="3962759" cy="4351338"/>
          </a:xfrm>
        </p:spPr>
        <p:txBody>
          <a:bodyPr/>
          <a:lstStyle/>
          <a:p>
            <a:r>
              <a:rPr lang="en-US" dirty="0"/>
              <a:t>The indifference curve also “splits” the commodity space into two sections:</a:t>
            </a:r>
          </a:p>
          <a:p>
            <a:pPr lvl="1"/>
            <a:r>
              <a:rPr lang="en-US" dirty="0">
                <a:solidFill>
                  <a:schemeClr val="accent6"/>
                </a:solidFill>
              </a:rPr>
              <a:t>The “better off” bundles</a:t>
            </a:r>
          </a:p>
          <a:p>
            <a:pPr lvl="1"/>
            <a:r>
              <a:rPr lang="en-US" dirty="0">
                <a:solidFill>
                  <a:srgbClr val="E05F65"/>
                </a:solidFill>
              </a:rPr>
              <a:t>The “worse off” bundles</a:t>
            </a:r>
          </a:p>
        </p:txBody>
      </p:sp>
      <p:pic>
        <p:nvPicPr>
          <p:cNvPr id="11" name="Content Placeholder 10" descr="A red line on a white background&#10;&#10;Description automatically generated">
            <a:extLst>
              <a:ext uri="{FF2B5EF4-FFF2-40B4-BE49-F238E27FC236}">
                <a16:creationId xmlns:a16="http://schemas.microsoft.com/office/drawing/2014/main" id="{1CEF3E93-4BB0-C0B5-14E2-E850A48FB2DF}"/>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14" name="Content Placeholder 8">
            <a:extLst>
              <a:ext uri="{FF2B5EF4-FFF2-40B4-BE49-F238E27FC236}">
                <a16:creationId xmlns:a16="http://schemas.microsoft.com/office/drawing/2014/main" id="{3EE11C3E-E8B5-6043-85F7-48D1530BF5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146867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fade">
                                      <p:cBhvr>
                                        <p:cTn id="10" dur="500"/>
                                        <p:tgtEl>
                                          <p:spTgt spid="1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fade">
                                      <p:cBhvr>
                                        <p:cTn id="13"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The Utility Maximization Problem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normAutofit/>
              </a:bodyPr>
              <a:lstStyle/>
              <a:p>
                <a:r>
                  <a:rPr lang="en-US" dirty="0"/>
                  <a:t>The consumers’ budget constraint remains fixed.</a:t>
                </a:r>
              </a:p>
              <a:p>
                <a:pPr lvl="1"/>
                <a:r>
                  <a:rPr lang="en-US" dirty="0"/>
                  <a:t>Typically defined by </a:t>
                </a:r>
                <a14:m>
                  <m:oMath xmlns:m="http://schemas.openxmlformats.org/officeDocument/2006/math">
                    <m:r>
                      <a:rPr lang="en-US" i="1" dirty="0" smtClean="0">
                        <a:latin typeface="Cambria Math" panose="02040503050406030204" pitchFamily="18" charset="0"/>
                      </a:rPr>
                      <m:t>𝑀</m:t>
                    </m:r>
                  </m:oMath>
                </a14:m>
                <a:r>
                  <a:rPr lang="en-US" dirty="0"/>
                  <a:t>, </a:t>
                </a:r>
                <a14:m>
                  <m:oMath xmlns:m="http://schemas.openxmlformats.org/officeDocument/2006/math">
                    <m:sSub>
                      <m:sSubPr>
                        <m:ctrlPr>
                          <a:rPr lang="en-US" b="0" i="1" dirty="0" smtClean="0">
                            <a:latin typeface="Cambria Math" panose="02040503050406030204" pitchFamily="18" charset="0"/>
                          </a:rPr>
                        </m:ctrlPr>
                      </m:sSubPr>
                      <m:e>
                        <m:r>
                          <a:rPr lang="en-US" i="1" dirty="0" smtClean="0">
                            <a:latin typeface="Cambria Math" panose="02040503050406030204" pitchFamily="18" charset="0"/>
                          </a:rPr>
                          <m:t>𝑃</m:t>
                        </m:r>
                      </m:e>
                      <m:sub>
                        <m:r>
                          <a:rPr lang="en-US" b="0" i="1" dirty="0" smtClean="0">
                            <a:latin typeface="Cambria Math" panose="02040503050406030204" pitchFamily="18" charset="0"/>
                          </a:rPr>
                          <m:t>𝑥</m:t>
                        </m:r>
                      </m:sub>
                    </m:sSub>
                  </m:oMath>
                </a14:m>
                <a:r>
                  <a:rPr lang="en-US" dirty="0"/>
                  <a:t>, </a:t>
                </a:r>
                <a14:m>
                  <m:oMath xmlns:m="http://schemas.openxmlformats.org/officeDocument/2006/math">
                    <m:sSub>
                      <m:sSubPr>
                        <m:ctrlPr>
                          <a:rPr lang="en-US" b="0" i="1" dirty="0" smtClean="0">
                            <a:latin typeface="Cambria Math" panose="02040503050406030204" pitchFamily="18" charset="0"/>
                          </a:rPr>
                        </m:ctrlPr>
                      </m:sSubPr>
                      <m:e>
                        <m:r>
                          <a:rPr lang="en-US" i="1" dirty="0" smtClean="0">
                            <a:latin typeface="Cambria Math" panose="02040503050406030204" pitchFamily="18" charset="0"/>
                          </a:rPr>
                          <m:t>𝑃</m:t>
                        </m:r>
                      </m:e>
                      <m:sub>
                        <m:r>
                          <a:rPr lang="en-US" b="0" i="1" dirty="0" smtClean="0">
                            <a:latin typeface="Cambria Math" panose="02040503050406030204" pitchFamily="18" charset="0"/>
                          </a:rPr>
                          <m:t>𝑦</m:t>
                        </m:r>
                      </m:sub>
                    </m:sSub>
                  </m:oMath>
                </a14:m>
                <a:endParaRPr lang="en-US" dirty="0"/>
              </a:p>
              <a:p>
                <a:pPr lvl="1"/>
                <a:r>
                  <a:rPr lang="en-US" dirty="0"/>
                  <a:t>Occasionally may have external constraints</a:t>
                </a:r>
              </a:p>
              <a:p>
                <a:pPr lvl="3"/>
                <a:endParaRPr lang="en-US" dirty="0"/>
              </a:p>
              <a:p>
                <a:r>
                  <a:rPr lang="en-US" dirty="0"/>
                  <a:t>The consumers must choose the bundle that gives them the highest utility, given these constraints.</a:t>
                </a:r>
              </a:p>
              <a:p>
                <a:pPr lvl="3"/>
                <a:endParaRPr lang="en-US" dirty="0"/>
              </a:p>
              <a:p>
                <a:r>
                  <a:rPr lang="en-US" dirty="0"/>
                  <a:t>Claim: Choose the indifference curve that is “tangent to” the budget line to maximize utility.</a:t>
                </a:r>
              </a:p>
              <a:p>
                <a:pPr lvl="3"/>
                <a:endParaRPr lang="en-US" dirty="0"/>
              </a:p>
              <a:p>
                <a:r>
                  <a:rPr lang="en-US" dirty="0"/>
                  <a:t>We will see why…</a:t>
                </a:r>
              </a:p>
              <a:p>
                <a:endParaRPr lang="en-US" dirty="0"/>
              </a:p>
            </p:txBody>
          </p:sp>
        </mc:Choice>
        <mc:Fallback xmlns="">
          <p:sp>
            <p:nvSpPr>
              <p:cNvPr id="3" name="Content Placeholder 2">
                <a:extLst>
                  <a:ext uri="{FF2B5EF4-FFF2-40B4-BE49-F238E27FC236}">
                    <a16:creationId xmlns:a16="http://schemas.microsoft.com/office/drawing/2014/main" id="{5A717BAA-D4BA-C7EB-5696-203603829C7C}"/>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15</a:t>
            </a:fld>
            <a:endParaRPr lang="en-US" dirty="0"/>
          </a:p>
        </p:txBody>
      </p:sp>
    </p:spTree>
    <p:extLst>
      <p:ext uri="{BB962C8B-B14F-4D97-AF65-F5344CB8AC3E}">
        <p14:creationId xmlns:p14="http://schemas.microsoft.com/office/powerpoint/2010/main" val="65318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9910-6052-E7EA-2FE0-14EB792D7DD3}"/>
              </a:ext>
            </a:extLst>
          </p:cNvPr>
          <p:cNvSpPr>
            <a:spLocks noGrp="1"/>
          </p:cNvSpPr>
          <p:nvPr>
            <p:ph type="title"/>
          </p:nvPr>
        </p:nvSpPr>
        <p:spPr/>
        <p:txBody>
          <a:bodyPr/>
          <a:lstStyle/>
          <a:p>
            <a:r>
              <a:rPr lang="en-US" dirty="0"/>
              <a:t>The Utility Maximization Problem</a:t>
            </a:r>
          </a:p>
        </p:txBody>
      </p:sp>
      <p:sp>
        <p:nvSpPr>
          <p:cNvPr id="5" name="Date Placeholder 4">
            <a:extLst>
              <a:ext uri="{FF2B5EF4-FFF2-40B4-BE49-F238E27FC236}">
                <a16:creationId xmlns:a16="http://schemas.microsoft.com/office/drawing/2014/main" id="{23601EEA-8B62-E557-B794-B96AFEF4352C}"/>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83C44A98-5FC8-F311-C9F3-BDF960275C22}"/>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2D85CB9A-8F9C-DA16-3A9D-BDCB14E31B14}"/>
              </a:ext>
            </a:extLst>
          </p:cNvPr>
          <p:cNvSpPr>
            <a:spLocks noGrp="1"/>
          </p:cNvSpPr>
          <p:nvPr>
            <p:ph type="sldNum" sz="quarter" idx="12"/>
          </p:nvPr>
        </p:nvSpPr>
        <p:spPr/>
        <p:txBody>
          <a:bodyPr/>
          <a:lstStyle/>
          <a:p>
            <a:fld id="{1A980C56-831A-4EAB-9EDE-57C090F4F877}" type="slidenum">
              <a:rPr lang="en-US" smtClean="0"/>
              <a:t>16</a:t>
            </a:fld>
            <a:endParaRPr lang="en-US" dirty="0"/>
          </a:p>
        </p:txBody>
      </p:sp>
      <p:sp>
        <p:nvSpPr>
          <p:cNvPr id="22" name="Content Placeholder 21">
            <a:extLst>
              <a:ext uri="{FF2B5EF4-FFF2-40B4-BE49-F238E27FC236}">
                <a16:creationId xmlns:a16="http://schemas.microsoft.com/office/drawing/2014/main" id="{A8284D7D-F9DA-B303-861E-576ACB563281}"/>
              </a:ext>
            </a:extLst>
          </p:cNvPr>
          <p:cNvSpPr>
            <a:spLocks noGrp="1"/>
          </p:cNvSpPr>
          <p:nvPr>
            <p:ph sz="half" idx="2"/>
          </p:nvPr>
        </p:nvSpPr>
        <p:spPr/>
        <p:txBody>
          <a:bodyPr/>
          <a:lstStyle/>
          <a:p>
            <a:r>
              <a:rPr lang="en-US" dirty="0"/>
              <a:t>Suppose that the consumer chooses the </a:t>
            </a:r>
            <a:r>
              <a:rPr lang="en-US" b="1" dirty="0">
                <a:solidFill>
                  <a:srgbClr val="00FFFF"/>
                </a:solidFill>
              </a:rPr>
              <a:t>cyan</a:t>
            </a:r>
            <a:r>
              <a:rPr lang="en-US" dirty="0"/>
              <a:t> indifference curve.</a:t>
            </a:r>
          </a:p>
          <a:p>
            <a:pPr lvl="3"/>
            <a:endParaRPr lang="en-US" dirty="0"/>
          </a:p>
          <a:p>
            <a:r>
              <a:rPr lang="en-US" dirty="0"/>
              <a:t>None of the bundles on this indifference curve are feasible for the consumer.</a:t>
            </a:r>
          </a:p>
          <a:p>
            <a:pPr lvl="3"/>
            <a:endParaRPr lang="en-US" dirty="0"/>
          </a:p>
          <a:p>
            <a:r>
              <a:rPr lang="en-US" dirty="0"/>
              <a:t>The consumer cannot reach this level of utility, so they must adjust.</a:t>
            </a:r>
          </a:p>
        </p:txBody>
      </p:sp>
      <p:pic>
        <p:nvPicPr>
          <p:cNvPr id="28" name="Content Placeholder 27" descr="A graph of a budget line&#10;&#10;Description automatically generated">
            <a:extLst>
              <a:ext uri="{FF2B5EF4-FFF2-40B4-BE49-F238E27FC236}">
                <a16:creationId xmlns:a16="http://schemas.microsoft.com/office/drawing/2014/main" id="{890E722A-81C0-4F53-9C30-C4CAA616B229}"/>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29" name="Content Placeholder 8" descr="A graph of a budget line&#10;&#10;Description automatically generated">
            <a:extLst>
              <a:ext uri="{FF2B5EF4-FFF2-40B4-BE49-F238E27FC236}">
                <a16:creationId xmlns:a16="http://schemas.microsoft.com/office/drawing/2014/main" id="{3958D073-1F03-3E8B-D831-973EB9C445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419127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 presetClass="entr" presetSubtype="0" fill="hold" nodeType="withEffect">
                                  <p:stCondLst>
                                    <p:cond delay="0"/>
                                  </p:stCondLst>
                                  <p:childTnLst>
                                    <p:set>
                                      <p:cBhvr>
                                        <p:cTn id="9"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9910-6052-E7EA-2FE0-14EB792D7DD3}"/>
              </a:ext>
            </a:extLst>
          </p:cNvPr>
          <p:cNvSpPr>
            <a:spLocks noGrp="1"/>
          </p:cNvSpPr>
          <p:nvPr>
            <p:ph type="title"/>
          </p:nvPr>
        </p:nvSpPr>
        <p:spPr/>
        <p:txBody>
          <a:bodyPr/>
          <a:lstStyle/>
          <a:p>
            <a:r>
              <a:rPr lang="en-US" dirty="0"/>
              <a:t>The Utility Maximization Problem</a:t>
            </a:r>
          </a:p>
        </p:txBody>
      </p:sp>
      <p:sp>
        <p:nvSpPr>
          <p:cNvPr id="5" name="Date Placeholder 4">
            <a:extLst>
              <a:ext uri="{FF2B5EF4-FFF2-40B4-BE49-F238E27FC236}">
                <a16:creationId xmlns:a16="http://schemas.microsoft.com/office/drawing/2014/main" id="{23601EEA-8B62-E557-B794-B96AFEF4352C}"/>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83C44A98-5FC8-F311-C9F3-BDF960275C22}"/>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2D85CB9A-8F9C-DA16-3A9D-BDCB14E31B14}"/>
              </a:ext>
            </a:extLst>
          </p:cNvPr>
          <p:cNvSpPr>
            <a:spLocks noGrp="1"/>
          </p:cNvSpPr>
          <p:nvPr>
            <p:ph type="sldNum" sz="quarter" idx="12"/>
          </p:nvPr>
        </p:nvSpPr>
        <p:spPr/>
        <p:txBody>
          <a:bodyPr/>
          <a:lstStyle/>
          <a:p>
            <a:fld id="{1A980C56-831A-4EAB-9EDE-57C090F4F877}" type="slidenum">
              <a:rPr lang="en-US" smtClean="0"/>
              <a:t>17</a:t>
            </a:fld>
            <a:endParaRPr lang="en-US" dirty="0"/>
          </a:p>
        </p:txBody>
      </p:sp>
      <p:sp>
        <p:nvSpPr>
          <p:cNvPr id="22" name="Content Placeholder 21">
            <a:extLst>
              <a:ext uri="{FF2B5EF4-FFF2-40B4-BE49-F238E27FC236}">
                <a16:creationId xmlns:a16="http://schemas.microsoft.com/office/drawing/2014/main" id="{A8284D7D-F9DA-B303-861E-576ACB563281}"/>
              </a:ext>
            </a:extLst>
          </p:cNvPr>
          <p:cNvSpPr>
            <a:spLocks noGrp="1"/>
          </p:cNvSpPr>
          <p:nvPr>
            <p:ph sz="half" idx="2"/>
          </p:nvPr>
        </p:nvSpPr>
        <p:spPr/>
        <p:txBody>
          <a:bodyPr/>
          <a:lstStyle/>
          <a:p>
            <a:r>
              <a:rPr lang="en-US" dirty="0"/>
              <a:t>Suppose that the consumer chooses the </a:t>
            </a:r>
            <a:r>
              <a:rPr lang="en-US" b="1" dirty="0">
                <a:solidFill>
                  <a:srgbClr val="0070C0"/>
                </a:solidFill>
              </a:rPr>
              <a:t>blue</a:t>
            </a:r>
            <a:r>
              <a:rPr lang="en-US" dirty="0"/>
              <a:t> indifference curve.</a:t>
            </a:r>
          </a:p>
          <a:p>
            <a:pPr lvl="3"/>
            <a:endParaRPr lang="en-US" dirty="0"/>
          </a:p>
          <a:p>
            <a:r>
              <a:rPr lang="en-US" dirty="0"/>
              <a:t>There is ample room for improvement.</a:t>
            </a:r>
          </a:p>
        </p:txBody>
      </p:sp>
      <p:pic>
        <p:nvPicPr>
          <p:cNvPr id="33" name="Content Placeholder 32" descr="A graph of a budget line&#10;&#10;Description automatically generated">
            <a:extLst>
              <a:ext uri="{FF2B5EF4-FFF2-40B4-BE49-F238E27FC236}">
                <a16:creationId xmlns:a16="http://schemas.microsoft.com/office/drawing/2014/main" id="{7837A627-FAB7-8C89-E3B1-1630F94DD60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spTree>
    <p:extLst>
      <p:ext uri="{BB962C8B-B14F-4D97-AF65-F5344CB8AC3E}">
        <p14:creationId xmlns:p14="http://schemas.microsoft.com/office/powerpoint/2010/main" val="79132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
                                            <p:txEl>
                                              <p:pRg st="2" end="2"/>
                                            </p:txEl>
                                          </p:spTgt>
                                        </p:tgtEl>
                                        <p:attrNameLst>
                                          <p:attrName>style.visibility</p:attrName>
                                        </p:attrNameLst>
                                      </p:cBhvr>
                                      <p:to>
                                        <p:strVal val="visible"/>
                                      </p:to>
                                    </p:set>
                                    <p:animEffect transition="in" filter="fade">
                                      <p:cBhvr>
                                        <p:cTn id="7" dur="500"/>
                                        <p:tgtEl>
                                          <p:spTgt spid="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0630E20-D2E9-E9C4-67E1-07BDC4F2CCCD}"/>
              </a:ext>
            </a:extLst>
          </p:cNvPr>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a:extLst>
              <a:ext uri="{FF2B5EF4-FFF2-40B4-BE49-F238E27FC236}">
                <a16:creationId xmlns:a16="http://schemas.microsoft.com/office/drawing/2014/main" id="{381B8850-4B76-34F3-1723-9AA02C7EC893}"/>
              </a:ext>
            </a:extLst>
          </p:cNvPr>
          <p:cNvSpPr>
            <a:spLocks noGrp="1"/>
          </p:cNvSpPr>
          <p:nvPr>
            <p:ph type="dt" sz="half" idx="10"/>
          </p:nvPr>
        </p:nvSpPr>
        <p:spPr/>
        <p:txBody>
          <a:bodyPr/>
          <a:lstStyle/>
          <a:p>
            <a:r>
              <a:rPr lang="en-US"/>
              <a:t>ECON 300</a:t>
            </a:r>
            <a:endParaRPr lang="en-US" dirty="0"/>
          </a:p>
        </p:txBody>
      </p:sp>
      <p:sp>
        <p:nvSpPr>
          <p:cNvPr id="3" name="Footer Placeholder 2">
            <a:extLst>
              <a:ext uri="{FF2B5EF4-FFF2-40B4-BE49-F238E27FC236}">
                <a16:creationId xmlns:a16="http://schemas.microsoft.com/office/drawing/2014/main" id="{4D4542BF-1B59-FF50-34D9-06ABA7B2FEAB}"/>
              </a:ext>
            </a:extLst>
          </p:cNvPr>
          <p:cNvSpPr>
            <a:spLocks noGrp="1"/>
          </p:cNvSpPr>
          <p:nvPr>
            <p:ph type="ftr" sz="quarter" idx="11"/>
          </p:nvPr>
        </p:nvSpPr>
        <p:spPr/>
        <p:txBody>
          <a:bodyPr/>
          <a:lstStyle/>
          <a:p>
            <a:r>
              <a:rPr lang="en-US"/>
              <a:t>DEPARTMENT OF BUSINESS &amp; ECONOMICS</a:t>
            </a:r>
            <a:endParaRPr lang="en-US" dirty="0"/>
          </a:p>
        </p:txBody>
      </p:sp>
      <p:sp>
        <p:nvSpPr>
          <p:cNvPr id="4" name="Slide Number Placeholder 3">
            <a:extLst>
              <a:ext uri="{FF2B5EF4-FFF2-40B4-BE49-F238E27FC236}">
                <a16:creationId xmlns:a16="http://schemas.microsoft.com/office/drawing/2014/main" id="{D4884D51-5F38-B7E3-8A90-02ACBA0A4230}"/>
              </a:ext>
            </a:extLst>
          </p:cNvPr>
          <p:cNvSpPr>
            <a:spLocks noGrp="1"/>
          </p:cNvSpPr>
          <p:nvPr>
            <p:ph type="sldNum" sz="quarter" idx="12"/>
          </p:nvPr>
        </p:nvSpPr>
        <p:spPr/>
        <p:txBody>
          <a:bodyPr/>
          <a:lstStyle/>
          <a:p>
            <a:fld id="{1A980C56-831A-4EAB-9EDE-57C090F4F877}" type="slidenum">
              <a:rPr lang="en-US" smtClean="0"/>
              <a:t>18</a:t>
            </a:fld>
            <a:endParaRPr lang="en-US" dirty="0"/>
          </a:p>
        </p:txBody>
      </p:sp>
    </p:spTree>
    <p:extLst>
      <p:ext uri="{BB962C8B-B14F-4D97-AF65-F5344CB8AC3E}">
        <p14:creationId xmlns:p14="http://schemas.microsoft.com/office/powerpoint/2010/main" val="806542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9910-6052-E7EA-2FE0-14EB792D7DD3}"/>
              </a:ext>
            </a:extLst>
          </p:cNvPr>
          <p:cNvSpPr>
            <a:spLocks noGrp="1"/>
          </p:cNvSpPr>
          <p:nvPr>
            <p:ph type="title"/>
          </p:nvPr>
        </p:nvSpPr>
        <p:spPr/>
        <p:txBody>
          <a:bodyPr/>
          <a:lstStyle/>
          <a:p>
            <a:r>
              <a:rPr lang="en-US" dirty="0"/>
              <a:t>The Utility Maximization Problem</a:t>
            </a:r>
          </a:p>
        </p:txBody>
      </p:sp>
      <p:sp>
        <p:nvSpPr>
          <p:cNvPr id="5" name="Date Placeholder 4">
            <a:extLst>
              <a:ext uri="{FF2B5EF4-FFF2-40B4-BE49-F238E27FC236}">
                <a16:creationId xmlns:a16="http://schemas.microsoft.com/office/drawing/2014/main" id="{23601EEA-8B62-E557-B794-B96AFEF4352C}"/>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83C44A98-5FC8-F311-C9F3-BDF960275C22}"/>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2D85CB9A-8F9C-DA16-3A9D-BDCB14E31B14}"/>
              </a:ext>
            </a:extLst>
          </p:cNvPr>
          <p:cNvSpPr>
            <a:spLocks noGrp="1"/>
          </p:cNvSpPr>
          <p:nvPr>
            <p:ph type="sldNum" sz="quarter" idx="12"/>
          </p:nvPr>
        </p:nvSpPr>
        <p:spPr/>
        <p:txBody>
          <a:bodyPr/>
          <a:lstStyle/>
          <a:p>
            <a:fld id="{1A980C56-831A-4EAB-9EDE-57C090F4F877}" type="slidenum">
              <a:rPr lang="en-US" smtClean="0"/>
              <a:t>19</a:t>
            </a:fld>
            <a:endParaRPr lang="en-US" dirty="0"/>
          </a:p>
        </p:txBody>
      </p:sp>
      <p:sp>
        <p:nvSpPr>
          <p:cNvPr id="22" name="Content Placeholder 21">
            <a:extLst>
              <a:ext uri="{FF2B5EF4-FFF2-40B4-BE49-F238E27FC236}">
                <a16:creationId xmlns:a16="http://schemas.microsoft.com/office/drawing/2014/main" id="{A8284D7D-F9DA-B303-861E-576ACB563281}"/>
              </a:ext>
            </a:extLst>
          </p:cNvPr>
          <p:cNvSpPr>
            <a:spLocks noGrp="1"/>
          </p:cNvSpPr>
          <p:nvPr>
            <p:ph sz="half" idx="2"/>
          </p:nvPr>
        </p:nvSpPr>
        <p:spPr/>
        <p:txBody>
          <a:bodyPr/>
          <a:lstStyle/>
          <a:p>
            <a:r>
              <a:rPr lang="en-US" dirty="0"/>
              <a:t>Suppose that the consumer chooses the </a:t>
            </a:r>
            <a:r>
              <a:rPr lang="en-US" b="1" dirty="0">
                <a:solidFill>
                  <a:srgbClr val="0070C0"/>
                </a:solidFill>
              </a:rPr>
              <a:t>blue</a:t>
            </a:r>
            <a:r>
              <a:rPr lang="en-US" dirty="0"/>
              <a:t> indifference curve.</a:t>
            </a:r>
          </a:p>
          <a:p>
            <a:pPr lvl="3"/>
            <a:endParaRPr lang="en-US" dirty="0"/>
          </a:p>
          <a:p>
            <a:r>
              <a:rPr lang="en-US" dirty="0"/>
              <a:t>There is ample room for improvement.</a:t>
            </a:r>
          </a:p>
          <a:p>
            <a:pPr lvl="3"/>
            <a:endParaRPr lang="en-US" dirty="0"/>
          </a:p>
          <a:p>
            <a:r>
              <a:rPr lang="en-US" dirty="0"/>
              <a:t>Any bundle in the shaded area provides the consumer with greater utility, while meeting the constraints.</a:t>
            </a:r>
          </a:p>
        </p:txBody>
      </p:sp>
      <p:pic>
        <p:nvPicPr>
          <p:cNvPr id="33" name="Content Placeholder 32" descr="A graph of a budget line&#10;&#10;Description automatically generated">
            <a:extLst>
              <a:ext uri="{FF2B5EF4-FFF2-40B4-BE49-F238E27FC236}">
                <a16:creationId xmlns:a16="http://schemas.microsoft.com/office/drawing/2014/main" id="{7837A627-FAB7-8C89-E3B1-1630F94DD60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34" name="Content Placeholder 8" descr="A graph of a budget line&#10;&#10;Description automatically generated">
            <a:extLst>
              <a:ext uri="{FF2B5EF4-FFF2-40B4-BE49-F238E27FC236}">
                <a16:creationId xmlns:a16="http://schemas.microsoft.com/office/drawing/2014/main" id="{7D372BDD-D1A8-1E65-361D-925F9CD5F1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230307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nodeType="withEffect">
                                  <p:stCondLst>
                                    <p:cond delay="0"/>
                                  </p:stCondLst>
                                  <p:childTnLst>
                                    <p:set>
                                      <p:cBhvr>
                                        <p:cTn id="9" dur="1" fill="hold">
                                          <p:stCondLst>
                                            <p:cond delay="0"/>
                                          </p:stCondLst>
                                        </p:cTn>
                                        <p:tgtEl>
                                          <p:spTgt spid="22">
                                            <p:txEl>
                                              <p:pRg st="4" end="4"/>
                                            </p:txEl>
                                          </p:spTgt>
                                        </p:tgtEl>
                                        <p:attrNameLst>
                                          <p:attrName>style.visibility</p:attrName>
                                        </p:attrNameLst>
                                      </p:cBhvr>
                                      <p:to>
                                        <p:strVal val="visible"/>
                                      </p:to>
                                    </p:set>
                                    <p:animEffect transition="in" filter="fade">
                                      <p:cBhvr>
                                        <p:cTn id="10" dur="500"/>
                                        <p:tgtEl>
                                          <p:spTgt spid="2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4CAC-EF1A-A85B-EC49-9A85B174639C}"/>
              </a:ext>
            </a:extLst>
          </p:cNvPr>
          <p:cNvSpPr>
            <a:spLocks noGrp="1"/>
          </p:cNvSpPr>
          <p:nvPr>
            <p:ph type="title"/>
          </p:nvPr>
        </p:nvSpPr>
        <p:spPr/>
        <p:txBody>
          <a:bodyPr/>
          <a:lstStyle/>
          <a:p>
            <a:r>
              <a:rPr lang="en-US" dirty="0"/>
              <a:t>PollEv.com/brianpark046</a:t>
            </a:r>
          </a:p>
        </p:txBody>
      </p:sp>
      <p:sp>
        <p:nvSpPr>
          <p:cNvPr id="3" name="Date Placeholder 2">
            <a:extLst>
              <a:ext uri="{FF2B5EF4-FFF2-40B4-BE49-F238E27FC236}">
                <a16:creationId xmlns:a16="http://schemas.microsoft.com/office/drawing/2014/main" id="{1E2C501C-35FC-925E-A887-025417320ACB}"/>
              </a:ext>
            </a:extLst>
          </p:cNvPr>
          <p:cNvSpPr>
            <a:spLocks noGrp="1"/>
          </p:cNvSpPr>
          <p:nvPr>
            <p:ph type="dt" sz="half" idx="10"/>
          </p:nvPr>
        </p:nvSpPr>
        <p:spPr/>
        <p:txBody>
          <a:bodyPr/>
          <a:lstStyle/>
          <a:p>
            <a:r>
              <a:rPr lang="en-US"/>
              <a:t>ECON 300</a:t>
            </a:r>
            <a:endParaRPr lang="en-US" dirty="0"/>
          </a:p>
        </p:txBody>
      </p:sp>
      <p:sp>
        <p:nvSpPr>
          <p:cNvPr id="4" name="Footer Placeholder 3">
            <a:extLst>
              <a:ext uri="{FF2B5EF4-FFF2-40B4-BE49-F238E27FC236}">
                <a16:creationId xmlns:a16="http://schemas.microsoft.com/office/drawing/2014/main" id="{57B224E5-970C-FBB8-685A-5F8DBCF9E3E8}"/>
              </a:ext>
            </a:extLst>
          </p:cNvPr>
          <p:cNvSpPr>
            <a:spLocks noGrp="1"/>
          </p:cNvSpPr>
          <p:nvPr>
            <p:ph type="ftr" sz="quarter" idx="11"/>
          </p:nvPr>
        </p:nvSpPr>
        <p:spPr/>
        <p:txBody>
          <a:bodyPr/>
          <a:lstStyle/>
          <a:p>
            <a:r>
              <a:rPr lang="en-US" dirty="0"/>
              <a:t>DEPARTMENT OF BUSINESS &amp; ECONOMICS</a:t>
            </a:r>
          </a:p>
        </p:txBody>
      </p:sp>
      <p:sp>
        <p:nvSpPr>
          <p:cNvPr id="5" name="Slide Number Placeholder 4">
            <a:extLst>
              <a:ext uri="{FF2B5EF4-FFF2-40B4-BE49-F238E27FC236}">
                <a16:creationId xmlns:a16="http://schemas.microsoft.com/office/drawing/2014/main" id="{579CE824-B9A6-35C5-93AA-E86F37D782A7}"/>
              </a:ext>
            </a:extLst>
          </p:cNvPr>
          <p:cNvSpPr>
            <a:spLocks noGrp="1"/>
          </p:cNvSpPr>
          <p:nvPr>
            <p:ph type="sldNum" sz="quarter" idx="12"/>
          </p:nvPr>
        </p:nvSpPr>
        <p:spPr/>
        <p:txBody>
          <a:bodyPr/>
          <a:lstStyle/>
          <a:p>
            <a:fld id="{1A980C56-831A-4EAB-9EDE-57C090F4F877}" type="slidenum">
              <a:rPr lang="en-US" smtClean="0"/>
              <a:t>2</a:t>
            </a:fld>
            <a:endParaRPr lang="en-US" dirty="0"/>
          </a:p>
        </p:txBody>
      </p:sp>
      <p:pic>
        <p:nvPicPr>
          <p:cNvPr id="6" name="Picture 5" descr="A qr code on a white background&#10;&#10;Description automatically generated">
            <a:extLst>
              <a:ext uri="{FF2B5EF4-FFF2-40B4-BE49-F238E27FC236}">
                <a16:creationId xmlns:a16="http://schemas.microsoft.com/office/drawing/2014/main" id="{A2F2C6F2-EA2C-604C-E412-B7B64210B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6823" y="1271693"/>
            <a:ext cx="5210354" cy="5210354"/>
          </a:xfrm>
          <a:prstGeom prst="rect">
            <a:avLst/>
          </a:prstGeom>
        </p:spPr>
      </p:pic>
    </p:spTree>
    <p:extLst>
      <p:ext uri="{BB962C8B-B14F-4D97-AF65-F5344CB8AC3E}">
        <p14:creationId xmlns:p14="http://schemas.microsoft.com/office/powerpoint/2010/main" val="1745639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9910-6052-E7EA-2FE0-14EB792D7DD3}"/>
              </a:ext>
            </a:extLst>
          </p:cNvPr>
          <p:cNvSpPr>
            <a:spLocks noGrp="1"/>
          </p:cNvSpPr>
          <p:nvPr>
            <p:ph type="title"/>
          </p:nvPr>
        </p:nvSpPr>
        <p:spPr/>
        <p:txBody>
          <a:bodyPr/>
          <a:lstStyle/>
          <a:p>
            <a:r>
              <a:rPr lang="en-US" dirty="0"/>
              <a:t>The Utility Maximization Problem</a:t>
            </a:r>
          </a:p>
        </p:txBody>
      </p:sp>
      <p:sp>
        <p:nvSpPr>
          <p:cNvPr id="5" name="Date Placeholder 4">
            <a:extLst>
              <a:ext uri="{FF2B5EF4-FFF2-40B4-BE49-F238E27FC236}">
                <a16:creationId xmlns:a16="http://schemas.microsoft.com/office/drawing/2014/main" id="{23601EEA-8B62-E557-B794-B96AFEF4352C}"/>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83C44A98-5FC8-F311-C9F3-BDF960275C22}"/>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2D85CB9A-8F9C-DA16-3A9D-BDCB14E31B14}"/>
              </a:ext>
            </a:extLst>
          </p:cNvPr>
          <p:cNvSpPr>
            <a:spLocks noGrp="1"/>
          </p:cNvSpPr>
          <p:nvPr>
            <p:ph type="sldNum" sz="quarter" idx="12"/>
          </p:nvPr>
        </p:nvSpPr>
        <p:spPr/>
        <p:txBody>
          <a:bodyPr/>
          <a:lstStyle/>
          <a:p>
            <a:fld id="{1A980C56-831A-4EAB-9EDE-57C090F4F877}" type="slidenum">
              <a:rPr lang="en-US" smtClean="0"/>
              <a:t>20</a:t>
            </a:fld>
            <a:endParaRPr lang="en-US" dirty="0"/>
          </a:p>
        </p:txBody>
      </p:sp>
      <p:sp>
        <p:nvSpPr>
          <p:cNvPr id="22" name="Content Placeholder 21">
            <a:extLst>
              <a:ext uri="{FF2B5EF4-FFF2-40B4-BE49-F238E27FC236}">
                <a16:creationId xmlns:a16="http://schemas.microsoft.com/office/drawing/2014/main" id="{A8284D7D-F9DA-B303-861E-576ACB563281}"/>
              </a:ext>
            </a:extLst>
          </p:cNvPr>
          <p:cNvSpPr>
            <a:spLocks noGrp="1"/>
          </p:cNvSpPr>
          <p:nvPr>
            <p:ph sz="half" idx="2"/>
          </p:nvPr>
        </p:nvSpPr>
        <p:spPr/>
        <p:txBody>
          <a:bodyPr/>
          <a:lstStyle/>
          <a:p>
            <a:r>
              <a:rPr lang="en-US" dirty="0"/>
              <a:t>The natural conclusion we reach is that the </a:t>
            </a:r>
            <a:r>
              <a:rPr lang="en-US" b="1" u="sng" dirty="0"/>
              <a:t>consumer may maximize their utility when their indifference curve is “tangent to” the budget line</a:t>
            </a:r>
            <a:r>
              <a:rPr lang="en-US" dirty="0"/>
              <a:t>.</a:t>
            </a:r>
          </a:p>
          <a:p>
            <a:pPr lvl="3"/>
            <a:endParaRPr lang="en-US" dirty="0"/>
          </a:p>
          <a:p>
            <a:r>
              <a:rPr lang="en-US" dirty="0"/>
              <a:t>The “tangent point” is the bundle that guarantees the highest feasible utility to the consumer.</a:t>
            </a:r>
          </a:p>
        </p:txBody>
      </p:sp>
      <p:pic>
        <p:nvPicPr>
          <p:cNvPr id="14" name="Content Placeholder 13" descr="A graph of a function&#10;&#10;Description automatically generated">
            <a:extLst>
              <a:ext uri="{FF2B5EF4-FFF2-40B4-BE49-F238E27FC236}">
                <a16:creationId xmlns:a16="http://schemas.microsoft.com/office/drawing/2014/main" id="{9BE77C0E-A6E9-4A7A-B369-4AA313FCC8F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15" name="Content Placeholder 17">
            <a:extLst>
              <a:ext uri="{FF2B5EF4-FFF2-40B4-BE49-F238E27FC236}">
                <a16:creationId xmlns:a16="http://schemas.microsoft.com/office/drawing/2014/main" id="{6A87CC3A-BC7C-EC6F-C815-036D69C2E9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269029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9910-6052-E7EA-2FE0-14EB792D7DD3}"/>
              </a:ext>
            </a:extLst>
          </p:cNvPr>
          <p:cNvSpPr>
            <a:spLocks noGrp="1"/>
          </p:cNvSpPr>
          <p:nvPr>
            <p:ph type="title"/>
          </p:nvPr>
        </p:nvSpPr>
        <p:spPr/>
        <p:txBody>
          <a:bodyPr/>
          <a:lstStyle/>
          <a:p>
            <a:r>
              <a:rPr lang="en-US" dirty="0"/>
              <a:t>The Utility Maximization Problem</a:t>
            </a:r>
          </a:p>
        </p:txBody>
      </p:sp>
      <p:sp>
        <p:nvSpPr>
          <p:cNvPr id="5" name="Date Placeholder 4">
            <a:extLst>
              <a:ext uri="{FF2B5EF4-FFF2-40B4-BE49-F238E27FC236}">
                <a16:creationId xmlns:a16="http://schemas.microsoft.com/office/drawing/2014/main" id="{23601EEA-8B62-E557-B794-B96AFEF4352C}"/>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83C44A98-5FC8-F311-C9F3-BDF960275C22}"/>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2D85CB9A-8F9C-DA16-3A9D-BDCB14E31B14}"/>
              </a:ext>
            </a:extLst>
          </p:cNvPr>
          <p:cNvSpPr>
            <a:spLocks noGrp="1"/>
          </p:cNvSpPr>
          <p:nvPr>
            <p:ph type="sldNum" sz="quarter" idx="12"/>
          </p:nvPr>
        </p:nvSpPr>
        <p:spPr/>
        <p:txBody>
          <a:bodyPr/>
          <a:lstStyle/>
          <a:p>
            <a:fld id="{1A980C56-831A-4EAB-9EDE-57C090F4F877}" type="slidenum">
              <a:rPr lang="en-US" smtClean="0"/>
              <a:t>21</a:t>
            </a:fld>
            <a:endParaRPr lang="en-US" dirty="0"/>
          </a:p>
        </p:txBody>
      </p:sp>
      <p:pic>
        <p:nvPicPr>
          <p:cNvPr id="13" name="Content Placeholder 12" descr="A graph of a function&#10;&#10;Description automatically generated">
            <a:extLst>
              <a:ext uri="{FF2B5EF4-FFF2-40B4-BE49-F238E27FC236}">
                <a16:creationId xmlns:a16="http://schemas.microsoft.com/office/drawing/2014/main" id="{3DF10D92-0ACC-0676-4097-098ACC91D0C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23" name="Content Placeholder 18">
            <a:extLst>
              <a:ext uri="{FF2B5EF4-FFF2-40B4-BE49-F238E27FC236}">
                <a16:creationId xmlns:a16="http://schemas.microsoft.com/office/drawing/2014/main" id="{C173D715-9A4A-E737-B9F9-5DDE232A20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mc:AlternateContent xmlns:mc="http://schemas.openxmlformats.org/markup-compatibility/2006" xmlns:a14="http://schemas.microsoft.com/office/drawing/2010/main">
        <mc:Choice Requires="a14">
          <p:sp>
            <p:nvSpPr>
              <p:cNvPr id="27" name="Content Placeholder 26">
                <a:extLst>
                  <a:ext uri="{FF2B5EF4-FFF2-40B4-BE49-F238E27FC236}">
                    <a16:creationId xmlns:a16="http://schemas.microsoft.com/office/drawing/2014/main" id="{00DA0CD8-4264-4B4E-8373-4D3B40594355}"/>
                  </a:ext>
                </a:extLst>
              </p:cNvPr>
              <p:cNvSpPr>
                <a:spLocks noGrp="1"/>
              </p:cNvSpPr>
              <p:nvPr>
                <p:ph sz="half" idx="2"/>
              </p:nvPr>
            </p:nvSpPr>
            <p:spPr>
              <a:xfrm>
                <a:off x="4629149" y="1825625"/>
                <a:ext cx="3997265" cy="4351338"/>
              </a:xfrm>
            </p:spPr>
            <p:txBody>
              <a:bodyPr>
                <a:normAutofit lnSpcReduction="10000"/>
              </a:bodyPr>
              <a:lstStyle/>
              <a:p>
                <a:r>
                  <a:rPr lang="en-US" dirty="0"/>
                  <a:t>All bundles that are feasible provide a lower utility level for the consumer.</a:t>
                </a:r>
              </a:p>
              <a:p>
                <a:pPr lvl="3"/>
                <a:endParaRPr lang="en-US" dirty="0"/>
              </a:p>
              <a:p>
                <a:r>
                  <a:rPr lang="en-US" dirty="0"/>
                  <a:t>All bundles that provide greater utility are not feasible.</a:t>
                </a:r>
              </a:p>
              <a:p>
                <a:pPr lvl="3"/>
                <a:endParaRPr lang="en-US" dirty="0"/>
              </a:p>
              <a:p>
                <a:r>
                  <a:rPr lang="en-US" dirty="0"/>
                  <a:t>Any bundle that will give a higher level of utility than </a:t>
                </a:r>
                <a14:m>
                  <m:oMath xmlns:m="http://schemas.openxmlformats.org/officeDocument/2006/math">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𝑦</m:t>
                            </m:r>
                          </m:e>
                          <m:sup>
                            <m:r>
                              <a:rPr lang="en-US" b="0" i="1" smtClean="0">
                                <a:latin typeface="Cambria Math" panose="02040503050406030204" pitchFamily="18" charset="0"/>
                              </a:rPr>
                              <m:t>∗</m:t>
                            </m:r>
                          </m:sup>
                        </m:sSup>
                      </m:e>
                    </m:d>
                  </m:oMath>
                </a14:m>
                <a:r>
                  <a:rPr lang="en-US" dirty="0"/>
                  <a:t> does not belong in the set of affordable bundles.</a:t>
                </a:r>
              </a:p>
            </p:txBody>
          </p:sp>
        </mc:Choice>
        <mc:Fallback xmlns="">
          <p:sp>
            <p:nvSpPr>
              <p:cNvPr id="27" name="Content Placeholder 26">
                <a:extLst>
                  <a:ext uri="{FF2B5EF4-FFF2-40B4-BE49-F238E27FC236}">
                    <a16:creationId xmlns:a16="http://schemas.microsoft.com/office/drawing/2014/main" id="{00DA0CD8-4264-4B4E-8373-4D3B40594355}"/>
                  </a:ext>
                </a:extLst>
              </p:cNvPr>
              <p:cNvSpPr>
                <a:spLocks noGrp="1" noRot="1" noChangeAspect="1" noMove="1" noResize="1" noEditPoints="1" noAdjustHandles="1" noChangeArrowheads="1" noChangeShapeType="1" noTextEdit="1"/>
              </p:cNvSpPr>
              <p:nvPr>
                <p:ph sz="half" idx="2"/>
              </p:nvPr>
            </p:nvSpPr>
            <p:spPr>
              <a:xfrm>
                <a:off x="4629149" y="1825625"/>
                <a:ext cx="3997265" cy="4351338"/>
              </a:xfrm>
              <a:blipFill>
                <a:blip r:embed="rId4"/>
                <a:stretch>
                  <a:fillRect l="-1982" t="-2661" r="-4268"/>
                </a:stretch>
              </a:blipFill>
            </p:spPr>
            <p:txBody>
              <a:bodyPr/>
              <a:lstStyle/>
              <a:p>
                <a:r>
                  <a:rPr lang="en-US">
                    <a:noFill/>
                  </a:rPr>
                  <a:t> </a:t>
                </a:r>
              </a:p>
            </p:txBody>
          </p:sp>
        </mc:Fallback>
      </mc:AlternateContent>
      <p:pic>
        <p:nvPicPr>
          <p:cNvPr id="28" name="Content Placeholder 24" descr="A diagram of a budget line&#10;&#10;Description automatically generated">
            <a:extLst>
              <a:ext uri="{FF2B5EF4-FFF2-40B4-BE49-F238E27FC236}">
                <a16:creationId xmlns:a16="http://schemas.microsoft.com/office/drawing/2014/main" id="{E43612B3-0FBE-B031-73A9-FE98BD6222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1032966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nodeType="withEffect">
                                  <p:stCondLst>
                                    <p:cond delay="0"/>
                                  </p:stCondLst>
                                  <p:childTnLst>
                                    <p:set>
                                      <p:cBhvr>
                                        <p:cTn id="9" dur="1" fill="hold">
                                          <p:stCondLst>
                                            <p:cond delay="0"/>
                                          </p:stCondLst>
                                        </p:cTn>
                                        <p:tgtEl>
                                          <p:spTgt spid="27">
                                            <p:txEl>
                                              <p:pRg st="0" end="0"/>
                                            </p:txEl>
                                          </p:spTgt>
                                        </p:tgtEl>
                                        <p:attrNameLst>
                                          <p:attrName>style.visibility</p:attrName>
                                        </p:attrNameLst>
                                      </p:cBhvr>
                                      <p:to>
                                        <p:strVal val="visible"/>
                                      </p:to>
                                    </p:set>
                                    <p:animEffect transition="in" filter="fade">
                                      <p:cBhvr>
                                        <p:cTn id="10" dur="500"/>
                                        <p:tgtEl>
                                          <p:spTgt spid="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nodeType="withEffect">
                                  <p:stCondLst>
                                    <p:cond delay="0"/>
                                  </p:stCondLst>
                                  <p:childTnLst>
                                    <p:set>
                                      <p:cBhvr>
                                        <p:cTn id="17" dur="1" fill="hold">
                                          <p:stCondLst>
                                            <p:cond delay="0"/>
                                          </p:stCondLst>
                                        </p:cTn>
                                        <p:tgtEl>
                                          <p:spTgt spid="27">
                                            <p:txEl>
                                              <p:pRg st="2" end="2"/>
                                            </p:txEl>
                                          </p:spTgt>
                                        </p:tgtEl>
                                        <p:attrNameLst>
                                          <p:attrName>style.visibility</p:attrName>
                                        </p:attrNameLst>
                                      </p:cBhvr>
                                      <p:to>
                                        <p:strVal val="visible"/>
                                      </p:to>
                                    </p:set>
                                    <p:animEffect transition="in" filter="fade">
                                      <p:cBhvr>
                                        <p:cTn id="18" dur="500"/>
                                        <p:tgtEl>
                                          <p:spTgt spid="27">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7">
                                            <p:txEl>
                                              <p:pRg st="4" end="4"/>
                                            </p:txEl>
                                          </p:spTgt>
                                        </p:tgtEl>
                                        <p:attrNameLst>
                                          <p:attrName>style.visibility</p:attrName>
                                        </p:attrNameLst>
                                      </p:cBhvr>
                                      <p:to>
                                        <p:strVal val="visible"/>
                                      </p:to>
                                    </p:set>
                                    <p:animEffect transition="in" filter="fade">
                                      <p:cBhvr>
                                        <p:cTn id="21" dur="500"/>
                                        <p:tgtEl>
                                          <p:spTgt spid="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The Utility Maximization Problem</a:t>
            </a:r>
          </a:p>
        </p:txBody>
      </p:sp>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normAutofit/>
          </a:bodyPr>
          <a:lstStyle/>
          <a:p>
            <a:r>
              <a:rPr lang="en-US" dirty="0"/>
              <a:t>Graphically speaking, the UMP boils down to finding the indifference curve that is tangent to the budget line, and then finding the unique bundle along that indifference curve that maximizes the consumer’s utility.</a:t>
            </a:r>
          </a:p>
          <a:p>
            <a:pPr lvl="3"/>
            <a:endParaRPr lang="en-US" dirty="0"/>
          </a:p>
          <a:p>
            <a:r>
              <a:rPr lang="en-US" dirty="0"/>
              <a:t>How does all this link back to the slopes?</a:t>
            </a:r>
          </a:p>
          <a:p>
            <a:pPr lvl="1"/>
            <a:endParaRPr lang="en-US" sz="100" dirty="0"/>
          </a:p>
          <a:p>
            <a:pPr lvl="1"/>
            <a:r>
              <a:rPr lang="en-US" dirty="0"/>
              <a:t>Budget Line: Relative Prices</a:t>
            </a:r>
          </a:p>
          <a:p>
            <a:pPr lvl="1"/>
            <a:endParaRPr lang="en-US" sz="100" dirty="0"/>
          </a:p>
          <a:p>
            <a:pPr lvl="1"/>
            <a:r>
              <a:rPr lang="en-US" dirty="0"/>
              <a:t>Indifference Curve: Marginal Rate of Substitution</a:t>
            </a:r>
          </a:p>
          <a:p>
            <a:pPr lvl="4"/>
            <a:endParaRPr lang="en-US" dirty="0"/>
          </a:p>
          <a:p>
            <a:r>
              <a:rPr lang="en-US" dirty="0"/>
              <a:t>The optimal bundle happens to coincide with the point where those slopes match.</a:t>
            </a:r>
          </a:p>
        </p:txBody>
      </p:sp>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22</a:t>
            </a:fld>
            <a:endParaRPr lang="en-US" dirty="0"/>
          </a:p>
        </p:txBody>
      </p:sp>
    </p:spTree>
    <p:extLst>
      <p:ext uri="{BB962C8B-B14F-4D97-AF65-F5344CB8AC3E}">
        <p14:creationId xmlns:p14="http://schemas.microsoft.com/office/powerpoint/2010/main" val="3515197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9910-6052-E7EA-2FE0-14EB792D7DD3}"/>
              </a:ext>
            </a:extLst>
          </p:cNvPr>
          <p:cNvSpPr>
            <a:spLocks noGrp="1"/>
          </p:cNvSpPr>
          <p:nvPr>
            <p:ph type="title"/>
          </p:nvPr>
        </p:nvSpPr>
        <p:spPr/>
        <p:txBody>
          <a:bodyPr/>
          <a:lstStyle/>
          <a:p>
            <a:r>
              <a:rPr lang="en-US" dirty="0"/>
              <a:t>UMP: The Slopes</a:t>
            </a:r>
          </a:p>
        </p:txBody>
      </p:sp>
      <p:sp>
        <p:nvSpPr>
          <p:cNvPr id="5" name="Date Placeholder 4">
            <a:extLst>
              <a:ext uri="{FF2B5EF4-FFF2-40B4-BE49-F238E27FC236}">
                <a16:creationId xmlns:a16="http://schemas.microsoft.com/office/drawing/2014/main" id="{23601EEA-8B62-E557-B794-B96AFEF4352C}"/>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83C44A98-5FC8-F311-C9F3-BDF960275C22}"/>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2D85CB9A-8F9C-DA16-3A9D-BDCB14E31B14}"/>
              </a:ext>
            </a:extLst>
          </p:cNvPr>
          <p:cNvSpPr>
            <a:spLocks noGrp="1"/>
          </p:cNvSpPr>
          <p:nvPr>
            <p:ph type="sldNum" sz="quarter" idx="12"/>
          </p:nvPr>
        </p:nvSpPr>
        <p:spPr/>
        <p:txBody>
          <a:bodyPr/>
          <a:lstStyle/>
          <a:p>
            <a:fld id="{1A980C56-831A-4EAB-9EDE-57C090F4F877}" type="slidenum">
              <a:rPr lang="en-US" smtClean="0"/>
              <a:t>23</a:t>
            </a:fld>
            <a:endParaRPr lang="en-US" dirty="0"/>
          </a:p>
        </p:txBody>
      </p:sp>
      <p:pic>
        <p:nvPicPr>
          <p:cNvPr id="19" name="Content Placeholder 18" descr="A graph of a function&#10;&#10;Description automatically generated">
            <a:extLst>
              <a:ext uri="{FF2B5EF4-FFF2-40B4-BE49-F238E27FC236}">
                <a16:creationId xmlns:a16="http://schemas.microsoft.com/office/drawing/2014/main" id="{1998B602-C5BE-B8FF-FECE-24F04B7890BE}"/>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25" name="Content Placeholder 20" descr="A graph of a function&#10;&#10;Description automatically generated">
            <a:extLst>
              <a:ext uri="{FF2B5EF4-FFF2-40B4-BE49-F238E27FC236}">
                <a16:creationId xmlns:a16="http://schemas.microsoft.com/office/drawing/2014/main" id="{90B319F1-BEC1-33E1-5911-686488CAB7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mc:AlternateContent xmlns:mc="http://schemas.openxmlformats.org/markup-compatibility/2006" xmlns:a14="http://schemas.microsoft.com/office/drawing/2010/main">
        <mc:Choice Requires="a14">
          <p:sp>
            <p:nvSpPr>
              <p:cNvPr id="31" name="Content Placeholder 30">
                <a:extLst>
                  <a:ext uri="{FF2B5EF4-FFF2-40B4-BE49-F238E27FC236}">
                    <a16:creationId xmlns:a16="http://schemas.microsoft.com/office/drawing/2014/main" id="{9C10D1CD-E318-6F9E-8403-C0A5B3E0BDD5}"/>
                  </a:ext>
                </a:extLst>
              </p:cNvPr>
              <p:cNvSpPr>
                <a:spLocks noGrp="1"/>
              </p:cNvSpPr>
              <p:nvPr>
                <p:ph sz="half" idx="2"/>
              </p:nvPr>
            </p:nvSpPr>
            <p:spPr>
              <a:xfrm>
                <a:off x="4629150" y="1825625"/>
                <a:ext cx="3886200" cy="4351338"/>
              </a:xfrm>
            </p:spPr>
            <p:txBody>
              <a:bodyPr/>
              <a:lstStyle/>
              <a:p>
                <a:r>
                  <a:rPr lang="en-US" dirty="0"/>
                  <a:t>Let us return to a previous example, in which the consumer was undershooting.</a:t>
                </a:r>
              </a:p>
              <a:p>
                <a:pPr lvl="3"/>
                <a:endParaRPr lang="en-US" dirty="0"/>
              </a:p>
              <a:p>
                <a:r>
                  <a:rPr lang="en-US" dirty="0"/>
                  <a:t>Consider the points </a:t>
                </a:r>
                <a14:m>
                  <m:oMath xmlns:m="http://schemas.openxmlformats.org/officeDocument/2006/math">
                    <m:r>
                      <a:rPr lang="en-US" i="1" dirty="0" smtClean="0">
                        <a:latin typeface="Cambria Math" panose="02040503050406030204" pitchFamily="18" charset="0"/>
                      </a:rPr>
                      <m:t>𝐴</m:t>
                    </m:r>
                  </m:oMath>
                </a14:m>
                <a:r>
                  <a:rPr lang="en-US" dirty="0"/>
                  <a:t> and </a:t>
                </a:r>
                <a14:m>
                  <m:oMath xmlns:m="http://schemas.openxmlformats.org/officeDocument/2006/math">
                    <m:r>
                      <a:rPr lang="en-US" i="1" dirty="0" smtClean="0">
                        <a:latin typeface="Cambria Math" panose="02040503050406030204" pitchFamily="18" charset="0"/>
                      </a:rPr>
                      <m:t>𝐵</m:t>
                    </m:r>
                  </m:oMath>
                </a14:m>
                <a:r>
                  <a:rPr lang="en-US" dirty="0"/>
                  <a:t> where the indifference curve intersects the budget line.</a:t>
                </a:r>
              </a:p>
              <a:p>
                <a:pPr lvl="3"/>
                <a:endParaRPr lang="en-US" dirty="0"/>
              </a:p>
              <a:p>
                <a:r>
                  <a:rPr lang="en-US" dirty="0"/>
                  <a:t>Now consider the slopes!</a:t>
                </a:r>
              </a:p>
            </p:txBody>
          </p:sp>
        </mc:Choice>
        <mc:Fallback xmlns="">
          <p:sp>
            <p:nvSpPr>
              <p:cNvPr id="31" name="Content Placeholder 30">
                <a:extLst>
                  <a:ext uri="{FF2B5EF4-FFF2-40B4-BE49-F238E27FC236}">
                    <a16:creationId xmlns:a16="http://schemas.microsoft.com/office/drawing/2014/main" id="{9C10D1CD-E318-6F9E-8403-C0A5B3E0BDD5}"/>
                  </a:ext>
                </a:extLst>
              </p:cNvPr>
              <p:cNvSpPr>
                <a:spLocks noGrp="1" noRot="1" noChangeAspect="1" noMove="1" noResize="1" noEditPoints="1" noAdjustHandles="1" noChangeArrowheads="1" noChangeShapeType="1" noTextEdit="1"/>
              </p:cNvSpPr>
              <p:nvPr>
                <p:ph sz="half" idx="2"/>
              </p:nvPr>
            </p:nvSpPr>
            <p:spPr>
              <a:xfrm>
                <a:off x="4629150" y="1825625"/>
                <a:ext cx="3886200" cy="4351338"/>
              </a:xfrm>
              <a:blipFill>
                <a:blip r:embed="rId4"/>
                <a:stretch>
                  <a:fillRect l="-2038" t="-1821" r="-1724"/>
                </a:stretch>
              </a:blipFill>
            </p:spPr>
            <p:txBody>
              <a:bodyPr/>
              <a:lstStyle/>
              <a:p>
                <a:r>
                  <a:rPr lang="en-US">
                    <a:noFill/>
                  </a:rPr>
                  <a:t> </a:t>
                </a:r>
              </a:p>
            </p:txBody>
          </p:sp>
        </mc:Fallback>
      </mc:AlternateContent>
      <p:pic>
        <p:nvPicPr>
          <p:cNvPr id="33" name="Content Placeholder 8">
            <a:extLst>
              <a:ext uri="{FF2B5EF4-FFF2-40B4-BE49-F238E27FC236}">
                <a16:creationId xmlns:a16="http://schemas.microsoft.com/office/drawing/2014/main" id="{BA489B6C-FF87-9613-0AAB-E13B9CA2EDE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spTree>
    <p:extLst>
      <p:ext uri="{BB962C8B-B14F-4D97-AF65-F5344CB8AC3E}">
        <p14:creationId xmlns:p14="http://schemas.microsoft.com/office/powerpoint/2010/main" val="351783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31">
                                            <p:txEl>
                                              <p:pRg st="2" end="2"/>
                                            </p:txEl>
                                          </p:spTgt>
                                        </p:tgtEl>
                                        <p:attrNameLst>
                                          <p:attrName>style.visibility</p:attrName>
                                        </p:attrNameLst>
                                      </p:cBhvr>
                                      <p:to>
                                        <p:strVal val="visible"/>
                                      </p:to>
                                    </p:set>
                                    <p:animEffect transition="in" filter="fade">
                                      <p:cBhvr>
                                        <p:cTn id="10" dur="500"/>
                                        <p:tgtEl>
                                          <p:spTgt spid="31">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fade">
                                      <p:cBhvr>
                                        <p:cTn id="15" dur="500"/>
                                        <p:tgtEl>
                                          <p:spTgt spid="33"/>
                                        </p:tgtEl>
                                      </p:cBhvr>
                                    </p:animEffect>
                                  </p:childTnLst>
                                </p:cTn>
                              </p:par>
                              <p:par>
                                <p:cTn id="16" presetID="10" presetClass="entr" presetSubtype="0" fill="hold" nodeType="withEffect">
                                  <p:stCondLst>
                                    <p:cond delay="0"/>
                                  </p:stCondLst>
                                  <p:childTnLst>
                                    <p:set>
                                      <p:cBhvr>
                                        <p:cTn id="17" dur="1" fill="hold">
                                          <p:stCondLst>
                                            <p:cond delay="0"/>
                                          </p:stCondLst>
                                        </p:cTn>
                                        <p:tgtEl>
                                          <p:spTgt spid="31">
                                            <p:txEl>
                                              <p:pRg st="4" end="4"/>
                                            </p:txEl>
                                          </p:spTgt>
                                        </p:tgtEl>
                                        <p:attrNameLst>
                                          <p:attrName>style.visibility</p:attrName>
                                        </p:attrNameLst>
                                      </p:cBhvr>
                                      <p:to>
                                        <p:strVal val="visible"/>
                                      </p:to>
                                    </p:set>
                                    <p:animEffect transition="in" filter="fade">
                                      <p:cBhvr>
                                        <p:cTn id="18" dur="500"/>
                                        <p:tgtEl>
                                          <p:spTgt spid="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9910-6052-E7EA-2FE0-14EB792D7DD3}"/>
              </a:ext>
            </a:extLst>
          </p:cNvPr>
          <p:cNvSpPr>
            <a:spLocks noGrp="1"/>
          </p:cNvSpPr>
          <p:nvPr>
            <p:ph type="title"/>
          </p:nvPr>
        </p:nvSpPr>
        <p:spPr/>
        <p:txBody>
          <a:bodyPr/>
          <a:lstStyle/>
          <a:p>
            <a:r>
              <a:rPr lang="en-US" dirty="0"/>
              <a:t>UMP: The Slopes</a:t>
            </a:r>
          </a:p>
        </p:txBody>
      </p:sp>
      <p:sp>
        <p:nvSpPr>
          <p:cNvPr id="5" name="Date Placeholder 4">
            <a:extLst>
              <a:ext uri="{FF2B5EF4-FFF2-40B4-BE49-F238E27FC236}">
                <a16:creationId xmlns:a16="http://schemas.microsoft.com/office/drawing/2014/main" id="{23601EEA-8B62-E557-B794-B96AFEF4352C}"/>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83C44A98-5FC8-F311-C9F3-BDF960275C22}"/>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2D85CB9A-8F9C-DA16-3A9D-BDCB14E31B14}"/>
              </a:ext>
            </a:extLst>
          </p:cNvPr>
          <p:cNvSpPr>
            <a:spLocks noGrp="1"/>
          </p:cNvSpPr>
          <p:nvPr>
            <p:ph type="sldNum" sz="quarter" idx="12"/>
          </p:nvPr>
        </p:nvSpPr>
        <p:spPr/>
        <p:txBody>
          <a:bodyPr/>
          <a:lstStyle/>
          <a:p>
            <a:fld id="{1A980C56-831A-4EAB-9EDE-57C090F4F877}" type="slidenum">
              <a:rPr lang="en-US" smtClean="0"/>
              <a:t>24</a:t>
            </a:fld>
            <a:endParaRPr lang="en-US" dirty="0"/>
          </a:p>
        </p:txBody>
      </p:sp>
      <mc:AlternateContent xmlns:mc="http://schemas.openxmlformats.org/markup-compatibility/2006" xmlns:a14="http://schemas.microsoft.com/office/drawing/2010/main">
        <mc:Choice Requires="a14">
          <p:sp>
            <p:nvSpPr>
              <p:cNvPr id="31" name="Content Placeholder 30">
                <a:extLst>
                  <a:ext uri="{FF2B5EF4-FFF2-40B4-BE49-F238E27FC236}">
                    <a16:creationId xmlns:a16="http://schemas.microsoft.com/office/drawing/2014/main" id="{9C10D1CD-E318-6F9E-8403-C0A5B3E0BDD5}"/>
                  </a:ext>
                </a:extLst>
              </p:cNvPr>
              <p:cNvSpPr>
                <a:spLocks noGrp="1"/>
              </p:cNvSpPr>
              <p:nvPr>
                <p:ph sz="half" idx="2"/>
              </p:nvPr>
            </p:nvSpPr>
            <p:spPr>
              <a:xfrm>
                <a:off x="4629150" y="1825625"/>
                <a:ext cx="3886200" cy="4351338"/>
              </a:xfrm>
            </p:spPr>
            <p:txBody>
              <a:bodyPr>
                <a:normAutofit lnSpcReduction="10000"/>
              </a:bodyPr>
              <a:lstStyle/>
              <a:p>
                <a:r>
                  <a:rPr lang="en-US" dirty="0"/>
                  <a:t>Zooming in on bundle </a:t>
                </a:r>
                <a14:m>
                  <m:oMath xmlns:m="http://schemas.openxmlformats.org/officeDocument/2006/math">
                    <m:r>
                      <a:rPr lang="en-US" i="1" dirty="0" smtClean="0">
                        <a:latin typeface="Cambria Math" panose="02040503050406030204" pitchFamily="18" charset="0"/>
                      </a:rPr>
                      <m:t>𝐴</m:t>
                    </m:r>
                  </m:oMath>
                </a14:m>
                <a:r>
                  <a:rPr lang="en-US" dirty="0"/>
                  <a:t>…</a:t>
                </a:r>
              </a:p>
              <a:p>
                <a:pPr lvl="3"/>
                <a:endParaRPr lang="en-US" dirty="0"/>
              </a:p>
              <a:p>
                <a:r>
                  <a:rPr lang="en-US" dirty="0"/>
                  <a:t>Recall what each slope represents…</a:t>
                </a:r>
              </a:p>
              <a:p>
                <a:pPr lvl="3"/>
                <a:endParaRPr lang="en-US" dirty="0"/>
              </a:p>
              <a:p>
                <a:r>
                  <a:rPr lang="en-US" dirty="0"/>
                  <a:t>The slope of the budget line (</a:t>
                </a:r>
                <a14:m>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r>
                      <a:rPr lang="en-US" b="0" i="1" smtClean="0">
                        <a:latin typeface="Cambria Math" panose="02040503050406030204" pitchFamily="18" charset="0"/>
                      </a:rPr>
                      <m:t>)</m:t>
                    </m:r>
                  </m:oMath>
                </a14:m>
                <a:r>
                  <a:rPr lang="en-US" dirty="0"/>
                  <a:t> is the objective rate of exchange.</a:t>
                </a:r>
              </a:p>
              <a:p>
                <a:pPr lvl="3"/>
                <a:endParaRPr lang="en-US" dirty="0"/>
              </a:p>
              <a:p>
                <a:r>
                  <a:rPr lang="en-US" dirty="0"/>
                  <a:t>The slope of the indifference curve </a:t>
                </a:r>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𝑀𝑅𝑆</m:t>
                    </m:r>
                    <m:r>
                      <a:rPr lang="en-US" b="0" i="1" smtClean="0">
                        <a:latin typeface="Cambria Math" panose="02040503050406030204" pitchFamily="18" charset="0"/>
                      </a:rPr>
                      <m:t>)</m:t>
                    </m:r>
                  </m:oMath>
                </a14:m>
                <a:r>
                  <a:rPr lang="en-US" dirty="0"/>
                  <a:t> is the subjective rate of exchange.</a:t>
                </a:r>
              </a:p>
              <a:p>
                <a:endParaRPr lang="en-US" dirty="0"/>
              </a:p>
              <a:p>
                <a:endParaRPr lang="en-US" dirty="0"/>
              </a:p>
            </p:txBody>
          </p:sp>
        </mc:Choice>
        <mc:Fallback xmlns="">
          <p:sp>
            <p:nvSpPr>
              <p:cNvPr id="31" name="Content Placeholder 30">
                <a:extLst>
                  <a:ext uri="{FF2B5EF4-FFF2-40B4-BE49-F238E27FC236}">
                    <a16:creationId xmlns:a16="http://schemas.microsoft.com/office/drawing/2014/main" id="{9C10D1CD-E318-6F9E-8403-C0A5B3E0BDD5}"/>
                  </a:ext>
                </a:extLst>
              </p:cNvPr>
              <p:cNvSpPr>
                <a:spLocks noGrp="1" noRot="1" noChangeAspect="1" noMove="1" noResize="1" noEditPoints="1" noAdjustHandles="1" noChangeArrowheads="1" noChangeShapeType="1" noTextEdit="1"/>
              </p:cNvSpPr>
              <p:nvPr>
                <p:ph sz="half" idx="2"/>
              </p:nvPr>
            </p:nvSpPr>
            <p:spPr>
              <a:xfrm>
                <a:off x="4629150" y="1825625"/>
                <a:ext cx="3886200" cy="4351338"/>
              </a:xfrm>
              <a:blipFill>
                <a:blip r:embed="rId2"/>
                <a:stretch>
                  <a:fillRect l="-2038" t="-2661" r="-1254"/>
                </a:stretch>
              </a:blipFill>
            </p:spPr>
            <p:txBody>
              <a:bodyPr/>
              <a:lstStyle/>
              <a:p>
                <a:r>
                  <a:rPr lang="en-US">
                    <a:noFill/>
                  </a:rPr>
                  <a:t> </a:t>
                </a:r>
              </a:p>
            </p:txBody>
          </p:sp>
        </mc:Fallback>
      </mc:AlternateContent>
      <p:pic>
        <p:nvPicPr>
          <p:cNvPr id="41" name="Content Placeholder 40" descr="A graph of a graph with a red line and blue line&#10;&#10;Description automatically generated">
            <a:extLst>
              <a:ext uri="{FF2B5EF4-FFF2-40B4-BE49-F238E27FC236}">
                <a16:creationId xmlns:a16="http://schemas.microsoft.com/office/drawing/2014/main" id="{DE7433C1-DAC2-E4D9-E087-30D4007CC19B}"/>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p:spPr>
      </p:pic>
    </p:spTree>
    <p:extLst>
      <p:ext uri="{BB962C8B-B14F-4D97-AF65-F5344CB8AC3E}">
        <p14:creationId xmlns:p14="http://schemas.microsoft.com/office/powerpoint/2010/main" val="387184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
                                            <p:txEl>
                                              <p:pRg st="4" end="4"/>
                                            </p:txEl>
                                          </p:spTgt>
                                        </p:tgtEl>
                                        <p:attrNameLst>
                                          <p:attrName>style.visibility</p:attrName>
                                        </p:attrNameLst>
                                      </p:cBhvr>
                                      <p:to>
                                        <p:strVal val="visible"/>
                                      </p:to>
                                    </p:set>
                                    <p:animEffect transition="in" filter="fade">
                                      <p:cBhvr>
                                        <p:cTn id="7" dur="500"/>
                                        <p:tgtEl>
                                          <p:spTgt spid="31">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
                                            <p:txEl>
                                              <p:pRg st="6" end="6"/>
                                            </p:txEl>
                                          </p:spTgt>
                                        </p:tgtEl>
                                        <p:attrNameLst>
                                          <p:attrName>style.visibility</p:attrName>
                                        </p:attrNameLst>
                                      </p:cBhvr>
                                      <p:to>
                                        <p:strVal val="visible"/>
                                      </p:to>
                                    </p:set>
                                    <p:animEffect transition="in" filter="fade">
                                      <p:cBhvr>
                                        <p:cTn id="12" dur="500"/>
                                        <p:tgtEl>
                                          <p:spTgt spid="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A4034-8961-0DAE-D64F-704B106200D2}"/>
              </a:ext>
            </a:extLst>
          </p:cNvPr>
          <p:cNvSpPr>
            <a:spLocks noGrp="1"/>
          </p:cNvSpPr>
          <p:nvPr>
            <p:ph type="title"/>
          </p:nvPr>
        </p:nvSpPr>
        <p:spPr/>
        <p:txBody>
          <a:bodyPr/>
          <a:lstStyle/>
          <a:p>
            <a:r>
              <a:rPr lang="en-US" dirty="0"/>
              <a:t>The Marginal Rate of Substitution</a:t>
            </a:r>
          </a:p>
        </p:txBody>
      </p:sp>
      <p:sp>
        <p:nvSpPr>
          <p:cNvPr id="5" name="Date Placeholder 4">
            <a:extLst>
              <a:ext uri="{FF2B5EF4-FFF2-40B4-BE49-F238E27FC236}">
                <a16:creationId xmlns:a16="http://schemas.microsoft.com/office/drawing/2014/main" id="{DD4C4547-ABA5-D4D1-A926-841829300625}"/>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FB6DE2A-A7A7-FAD2-20C9-2B8B82C9A52C}"/>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D9288777-2CBD-1763-05FA-718A49D98D2F}"/>
              </a:ext>
            </a:extLst>
          </p:cNvPr>
          <p:cNvSpPr>
            <a:spLocks noGrp="1"/>
          </p:cNvSpPr>
          <p:nvPr>
            <p:ph type="sldNum" sz="quarter" idx="12"/>
          </p:nvPr>
        </p:nvSpPr>
        <p:spPr/>
        <p:txBody>
          <a:bodyPr/>
          <a:lstStyle/>
          <a:p>
            <a:fld id="{1A980C56-831A-4EAB-9EDE-57C090F4F877}" type="slidenum">
              <a:rPr lang="en-US" smtClean="0"/>
              <a:t>25</a:t>
            </a:fld>
            <a:endParaRPr lang="en-US" dirty="0"/>
          </a:p>
        </p:txBody>
      </p:sp>
      <mc:AlternateContent xmlns:mc="http://schemas.openxmlformats.org/markup-compatibility/2006" xmlns:a14="http://schemas.microsoft.com/office/drawing/2010/main">
        <mc:Choice Requires="a14">
          <p:sp>
            <p:nvSpPr>
              <p:cNvPr id="13" name="Content Placeholder 12">
                <a:extLst>
                  <a:ext uri="{FF2B5EF4-FFF2-40B4-BE49-F238E27FC236}">
                    <a16:creationId xmlns:a16="http://schemas.microsoft.com/office/drawing/2014/main" id="{6CEC1235-7D5D-5E8F-8049-95DAA6C49905}"/>
                  </a:ext>
                </a:extLst>
              </p:cNvPr>
              <p:cNvSpPr>
                <a:spLocks noGrp="1"/>
              </p:cNvSpPr>
              <p:nvPr>
                <p:ph sz="half" idx="2"/>
              </p:nvPr>
            </p:nvSpPr>
            <p:spPr/>
            <p:txBody>
              <a:bodyPr/>
              <a:lstStyle/>
              <a:p>
                <a:r>
                  <a:rPr lang="en-US" dirty="0"/>
                  <a:t>Examining the slope of the indifference curve, we can measure </a:t>
                </a:r>
                <a:r>
                  <a:rPr lang="en-US" b="1" u="sng" dirty="0"/>
                  <a:t>“how many units of good </a:t>
                </a:r>
                <a14:m>
                  <m:oMath xmlns:m="http://schemas.openxmlformats.org/officeDocument/2006/math">
                    <m:r>
                      <a:rPr lang="en-US" b="1" i="1" u="sng" dirty="0" smtClean="0">
                        <a:latin typeface="Cambria Math" panose="02040503050406030204" pitchFamily="18" charset="0"/>
                      </a:rPr>
                      <m:t>𝒚</m:t>
                    </m:r>
                  </m:oMath>
                </a14:m>
                <a:r>
                  <a:rPr lang="en-US" b="1" u="sng" dirty="0"/>
                  <a:t> is the consumer willing to part with if they get one more of good </a:t>
                </a:r>
                <a14:m>
                  <m:oMath xmlns:m="http://schemas.openxmlformats.org/officeDocument/2006/math">
                    <m:r>
                      <a:rPr lang="en-US" b="1" i="1" u="sng" dirty="0" smtClean="0">
                        <a:latin typeface="Cambria Math" panose="02040503050406030204" pitchFamily="18" charset="0"/>
                      </a:rPr>
                      <m:t>𝒙</m:t>
                    </m:r>
                  </m:oMath>
                </a14:m>
                <a:r>
                  <a:rPr lang="en-US" b="1" u="sng" dirty="0"/>
                  <a:t>?”</a:t>
                </a:r>
              </a:p>
              <a:p>
                <a:pPr lvl="3"/>
                <a:endParaRPr lang="en-US" b="1" u="sng" dirty="0"/>
              </a:p>
              <a:p>
                <a:r>
                  <a:rPr lang="en-US" dirty="0"/>
                  <a:t>We can see that the consumer is willing to part with </a:t>
                </a:r>
                <a14:m>
                  <m:oMath xmlns:m="http://schemas.openxmlformats.org/officeDocument/2006/math">
                    <m:r>
                      <a:rPr lang="en-US" i="1" dirty="0" smtClean="0">
                        <a:latin typeface="Cambria Math" panose="02040503050406030204" pitchFamily="18" charset="0"/>
                      </a:rPr>
                      <m:t>𝑀𝑅𝑆</m:t>
                    </m:r>
                  </m:oMath>
                </a14:m>
                <a:r>
                  <a:rPr lang="en-US" dirty="0"/>
                  <a:t> units of good </a:t>
                </a:r>
                <a14:m>
                  <m:oMath xmlns:m="http://schemas.openxmlformats.org/officeDocument/2006/math">
                    <m:r>
                      <a:rPr lang="en-US" i="1" dirty="0" smtClean="0">
                        <a:latin typeface="Cambria Math" panose="02040503050406030204" pitchFamily="18" charset="0"/>
                      </a:rPr>
                      <m:t>𝑦</m:t>
                    </m:r>
                  </m:oMath>
                </a14:m>
                <a:r>
                  <a:rPr lang="en-US" dirty="0"/>
                  <a:t> for one good </a:t>
                </a:r>
                <a14:m>
                  <m:oMath xmlns:m="http://schemas.openxmlformats.org/officeDocument/2006/math">
                    <m:r>
                      <a:rPr lang="en-US" i="1" dirty="0" smtClean="0">
                        <a:latin typeface="Cambria Math" panose="02040503050406030204" pitchFamily="18" charset="0"/>
                      </a:rPr>
                      <m:t>𝑥</m:t>
                    </m:r>
                  </m:oMath>
                </a14:m>
                <a:r>
                  <a:rPr lang="en-US" dirty="0"/>
                  <a:t>.</a:t>
                </a:r>
              </a:p>
            </p:txBody>
          </p:sp>
        </mc:Choice>
        <mc:Fallback xmlns="">
          <p:sp>
            <p:nvSpPr>
              <p:cNvPr id="13" name="Content Placeholder 12">
                <a:extLst>
                  <a:ext uri="{FF2B5EF4-FFF2-40B4-BE49-F238E27FC236}">
                    <a16:creationId xmlns:a16="http://schemas.microsoft.com/office/drawing/2014/main" id="{6CEC1235-7D5D-5E8F-8049-95DAA6C49905}"/>
                  </a:ext>
                </a:extLst>
              </p:cNvPr>
              <p:cNvSpPr>
                <a:spLocks noGrp="1" noRot="1" noChangeAspect="1" noMove="1" noResize="1" noEditPoints="1" noAdjustHandles="1" noChangeArrowheads="1" noChangeShapeType="1" noTextEdit="1"/>
              </p:cNvSpPr>
              <p:nvPr>
                <p:ph sz="half" idx="2"/>
              </p:nvPr>
            </p:nvSpPr>
            <p:spPr>
              <a:blipFill>
                <a:blip r:embed="rId2"/>
                <a:stretch>
                  <a:fillRect l="-2038" t="-1821" r="-1881"/>
                </a:stretch>
              </a:blipFill>
            </p:spPr>
            <p:txBody>
              <a:bodyPr/>
              <a:lstStyle/>
              <a:p>
                <a:r>
                  <a:rPr lang="en-US">
                    <a:noFill/>
                  </a:rPr>
                  <a:t> </a:t>
                </a:r>
              </a:p>
            </p:txBody>
          </p:sp>
        </mc:Fallback>
      </mc:AlternateContent>
      <p:pic>
        <p:nvPicPr>
          <p:cNvPr id="18" name="Content Placeholder 17" descr="A graph of a graph with a red line and blue line&#10;&#10;Description automatically generated">
            <a:extLst>
              <a:ext uri="{FF2B5EF4-FFF2-40B4-BE49-F238E27FC236}">
                <a16:creationId xmlns:a16="http://schemas.microsoft.com/office/drawing/2014/main" id="{46DEC1D0-C1B4-34E8-DF8A-2E82685898C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p:spPr>
      </p:pic>
      <p:pic>
        <p:nvPicPr>
          <p:cNvPr id="19" name="Content Placeholder 8" descr="A graph of a line&#10;&#10;Description automatically generated with medium confidence">
            <a:extLst>
              <a:ext uri="{FF2B5EF4-FFF2-40B4-BE49-F238E27FC236}">
                <a16:creationId xmlns:a16="http://schemas.microsoft.com/office/drawing/2014/main" id="{41A011D8-1004-9831-5CCD-16DF1302E7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p:pic>
        <p:nvPicPr>
          <p:cNvPr id="20" name="Content Placeholder 10" descr="A diagram of a graph&#10;&#10;Description automatically generated">
            <a:extLst>
              <a:ext uri="{FF2B5EF4-FFF2-40B4-BE49-F238E27FC236}">
                <a16:creationId xmlns:a16="http://schemas.microsoft.com/office/drawing/2014/main" id="{0658B700-C8CC-B653-A276-DAD799BA82E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1834251"/>
            <a:ext cx="3886200" cy="4318000"/>
          </a:xfrm>
          <a:prstGeom prst="rect">
            <a:avLst/>
          </a:prstGeom>
        </p:spPr>
      </p:pic>
    </p:spTree>
    <p:extLst>
      <p:ext uri="{BB962C8B-B14F-4D97-AF65-F5344CB8AC3E}">
        <p14:creationId xmlns:p14="http://schemas.microsoft.com/office/powerpoint/2010/main" val="422438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par>
                                <p:cTn id="13" presetID="10" presetClass="entr" presetSubtype="0" fill="hold" nodeType="with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fade">
                                      <p:cBhvr>
                                        <p:cTn id="15"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A4034-8961-0DAE-D64F-704B106200D2}"/>
              </a:ext>
            </a:extLst>
          </p:cNvPr>
          <p:cNvSpPr>
            <a:spLocks noGrp="1"/>
          </p:cNvSpPr>
          <p:nvPr>
            <p:ph type="title"/>
          </p:nvPr>
        </p:nvSpPr>
        <p:spPr/>
        <p:txBody>
          <a:bodyPr/>
          <a:lstStyle/>
          <a:p>
            <a:r>
              <a:rPr lang="en-US" dirty="0"/>
              <a:t>The Relative Price</a:t>
            </a:r>
          </a:p>
        </p:txBody>
      </p:sp>
      <p:sp>
        <p:nvSpPr>
          <p:cNvPr id="5" name="Date Placeholder 4">
            <a:extLst>
              <a:ext uri="{FF2B5EF4-FFF2-40B4-BE49-F238E27FC236}">
                <a16:creationId xmlns:a16="http://schemas.microsoft.com/office/drawing/2014/main" id="{DD4C4547-ABA5-D4D1-A926-841829300625}"/>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4FB6DE2A-A7A7-FAD2-20C9-2B8B82C9A52C}"/>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D9288777-2CBD-1763-05FA-718A49D98D2F}"/>
              </a:ext>
            </a:extLst>
          </p:cNvPr>
          <p:cNvSpPr>
            <a:spLocks noGrp="1"/>
          </p:cNvSpPr>
          <p:nvPr>
            <p:ph type="sldNum" sz="quarter" idx="12"/>
          </p:nvPr>
        </p:nvSpPr>
        <p:spPr/>
        <p:txBody>
          <a:bodyPr/>
          <a:lstStyle/>
          <a:p>
            <a:fld id="{1A980C56-831A-4EAB-9EDE-57C090F4F877}" type="slidenum">
              <a:rPr lang="en-US" smtClean="0"/>
              <a:t>26</a:t>
            </a:fld>
            <a:endParaRPr lang="en-US" dirty="0"/>
          </a:p>
        </p:txBody>
      </p:sp>
      <p:pic>
        <p:nvPicPr>
          <p:cNvPr id="19" name="Content Placeholder 18" descr="A graph of a graph with a red line and blue line&#10;&#10;Description automatically generated">
            <a:extLst>
              <a:ext uri="{FF2B5EF4-FFF2-40B4-BE49-F238E27FC236}">
                <a16:creationId xmlns:a16="http://schemas.microsoft.com/office/drawing/2014/main" id="{39BA29C6-DC38-660D-9D70-DC589F19800B}"/>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pic>
        <p:nvPicPr>
          <p:cNvPr id="24" name="Content Placeholder 20" descr="A graph of a line&#10;&#10;Description automatically generated with medium confidence">
            <a:extLst>
              <a:ext uri="{FF2B5EF4-FFF2-40B4-BE49-F238E27FC236}">
                <a16:creationId xmlns:a16="http://schemas.microsoft.com/office/drawing/2014/main" id="{D2E86B3A-9227-D995-E442-D9CC1D6CB9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1842294"/>
            <a:ext cx="3886200" cy="4318000"/>
          </a:xfrm>
          <a:prstGeom prst="rect">
            <a:avLst/>
          </a:prstGeom>
        </p:spPr>
      </p:pic>
      <mc:AlternateContent xmlns:mc="http://schemas.openxmlformats.org/markup-compatibility/2006" xmlns:a14="http://schemas.microsoft.com/office/drawing/2010/main">
        <mc:Choice Requires="a14">
          <p:sp>
            <p:nvSpPr>
              <p:cNvPr id="28" name="Content Placeholder 27">
                <a:extLst>
                  <a:ext uri="{FF2B5EF4-FFF2-40B4-BE49-F238E27FC236}">
                    <a16:creationId xmlns:a16="http://schemas.microsoft.com/office/drawing/2014/main" id="{86FC3BBE-2D73-1D02-3B2E-AD71F5719DB0}"/>
                  </a:ext>
                </a:extLst>
              </p:cNvPr>
              <p:cNvSpPr>
                <a:spLocks noGrp="1"/>
              </p:cNvSpPr>
              <p:nvPr>
                <p:ph sz="half" idx="2"/>
              </p:nvPr>
            </p:nvSpPr>
            <p:spPr/>
            <p:txBody>
              <a:bodyPr/>
              <a:lstStyle/>
              <a:p>
                <a:r>
                  <a:rPr lang="en-US" dirty="0"/>
                  <a:t>The slope of the budget line tells us </a:t>
                </a:r>
                <a:r>
                  <a:rPr lang="en-US" b="1" u="sng" dirty="0"/>
                  <a:t>“how many units of good </a:t>
                </a:r>
                <a14:m>
                  <m:oMath xmlns:m="http://schemas.openxmlformats.org/officeDocument/2006/math">
                    <m:r>
                      <a:rPr lang="en-US" b="1" i="1" u="sng" dirty="0" smtClean="0">
                        <a:latin typeface="Cambria Math" panose="02040503050406030204" pitchFamily="18" charset="0"/>
                      </a:rPr>
                      <m:t>𝒚</m:t>
                    </m:r>
                  </m:oMath>
                </a14:m>
                <a:r>
                  <a:rPr lang="en-US" b="1" u="sng" dirty="0"/>
                  <a:t> that the consumer has to give up to purchase one more unit of good </a:t>
                </a:r>
                <a14:m>
                  <m:oMath xmlns:m="http://schemas.openxmlformats.org/officeDocument/2006/math">
                    <m:r>
                      <a:rPr lang="en-US" b="1" i="1" u="sng" dirty="0" smtClean="0">
                        <a:latin typeface="Cambria Math" panose="02040503050406030204" pitchFamily="18" charset="0"/>
                      </a:rPr>
                      <m:t>𝒙</m:t>
                    </m:r>
                  </m:oMath>
                </a14:m>
                <a:r>
                  <a:rPr lang="en-US" b="1" u="sng" dirty="0"/>
                  <a:t>.”</a:t>
                </a:r>
              </a:p>
              <a:p>
                <a:pPr lvl="3"/>
                <a:endParaRPr lang="en-US" dirty="0"/>
              </a:p>
              <a:p>
                <a:r>
                  <a:rPr lang="en-US" dirty="0"/>
                  <a:t>The consumer has to part with </a:t>
                </a:r>
                <a14:m>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oMath>
                </a14:m>
                <a:r>
                  <a:rPr lang="en-US" dirty="0"/>
                  <a:t> units of good </a:t>
                </a:r>
                <a14:m>
                  <m:oMath xmlns:m="http://schemas.openxmlformats.org/officeDocument/2006/math">
                    <m:r>
                      <a:rPr lang="en-US" i="1" dirty="0" smtClean="0">
                        <a:latin typeface="Cambria Math" panose="02040503050406030204" pitchFamily="18" charset="0"/>
                      </a:rPr>
                      <m:t>𝑦</m:t>
                    </m:r>
                  </m:oMath>
                </a14:m>
                <a:r>
                  <a:rPr lang="en-US" dirty="0"/>
                  <a:t> to get one more unit of good </a:t>
                </a:r>
                <a14:m>
                  <m:oMath xmlns:m="http://schemas.openxmlformats.org/officeDocument/2006/math">
                    <m:r>
                      <a:rPr lang="en-US" i="1" dirty="0" smtClean="0">
                        <a:latin typeface="Cambria Math" panose="02040503050406030204" pitchFamily="18" charset="0"/>
                      </a:rPr>
                      <m:t>𝑥</m:t>
                    </m:r>
                  </m:oMath>
                </a14:m>
                <a:r>
                  <a:rPr lang="en-US" dirty="0"/>
                  <a:t>.</a:t>
                </a:r>
              </a:p>
            </p:txBody>
          </p:sp>
        </mc:Choice>
        <mc:Fallback xmlns="">
          <p:sp>
            <p:nvSpPr>
              <p:cNvPr id="28" name="Content Placeholder 27">
                <a:extLst>
                  <a:ext uri="{FF2B5EF4-FFF2-40B4-BE49-F238E27FC236}">
                    <a16:creationId xmlns:a16="http://schemas.microsoft.com/office/drawing/2014/main" id="{86FC3BBE-2D73-1D02-3B2E-AD71F5719DB0}"/>
                  </a:ext>
                </a:extLst>
              </p:cNvPr>
              <p:cNvSpPr>
                <a:spLocks noGrp="1" noRot="1" noChangeAspect="1" noMove="1" noResize="1" noEditPoints="1" noAdjustHandles="1" noChangeArrowheads="1" noChangeShapeType="1" noTextEdit="1"/>
              </p:cNvSpPr>
              <p:nvPr>
                <p:ph sz="half" idx="2"/>
              </p:nvPr>
            </p:nvSpPr>
            <p:spPr>
              <a:blipFill>
                <a:blip r:embed="rId4"/>
                <a:stretch>
                  <a:fillRect l="-2038" t="-1821" r="-4075"/>
                </a:stretch>
              </a:blipFill>
            </p:spPr>
            <p:txBody>
              <a:bodyPr/>
              <a:lstStyle/>
              <a:p>
                <a:r>
                  <a:rPr lang="en-US">
                    <a:noFill/>
                  </a:rPr>
                  <a:t> </a:t>
                </a:r>
              </a:p>
            </p:txBody>
          </p:sp>
        </mc:Fallback>
      </mc:AlternateContent>
      <p:pic>
        <p:nvPicPr>
          <p:cNvPr id="29" name="Content Placeholder 25" descr="A graph of a function&#10;&#10;Description automatically generated with medium confidence">
            <a:extLst>
              <a:ext uri="{FF2B5EF4-FFF2-40B4-BE49-F238E27FC236}">
                <a16:creationId xmlns:a16="http://schemas.microsoft.com/office/drawing/2014/main" id="{F454EDD7-FA09-DF72-23A7-CE06C1BFED1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1834251"/>
            <a:ext cx="3886200" cy="4318000"/>
          </a:xfrm>
          <a:prstGeom prst="rect">
            <a:avLst/>
          </a:prstGeom>
        </p:spPr>
      </p:pic>
    </p:spTree>
    <p:extLst>
      <p:ext uri="{BB962C8B-B14F-4D97-AF65-F5344CB8AC3E}">
        <p14:creationId xmlns:p14="http://schemas.microsoft.com/office/powerpoint/2010/main" val="100389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par>
                                <p:cTn id="13" presetID="10" presetClass="entr" presetSubtype="0" fill="hold" nodeType="withEffect">
                                  <p:stCondLst>
                                    <p:cond delay="0"/>
                                  </p:stCondLst>
                                  <p:childTnLst>
                                    <p:set>
                                      <p:cBhvr>
                                        <p:cTn id="14" dur="1" fill="hold">
                                          <p:stCondLst>
                                            <p:cond delay="0"/>
                                          </p:stCondLst>
                                        </p:cTn>
                                        <p:tgtEl>
                                          <p:spTgt spid="28">
                                            <p:txEl>
                                              <p:pRg st="2" end="2"/>
                                            </p:txEl>
                                          </p:spTgt>
                                        </p:tgtEl>
                                        <p:attrNameLst>
                                          <p:attrName>style.visibility</p:attrName>
                                        </p:attrNameLst>
                                      </p:cBhvr>
                                      <p:to>
                                        <p:strVal val="visible"/>
                                      </p:to>
                                    </p:set>
                                    <p:animEffect transition="in" filter="fade">
                                      <p:cBhvr>
                                        <p:cTn id="15" dur="500"/>
                                        <p:tgtEl>
                                          <p:spTgt spid="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AF58100-69EC-FD98-B358-A7BC5BFFEEE5}"/>
                  </a:ext>
                </a:extLst>
              </p:cNvPr>
              <p:cNvSpPr>
                <a:spLocks noGrp="1"/>
              </p:cNvSpPr>
              <p:nvPr>
                <p:ph type="title"/>
              </p:nvPr>
            </p:nvSpPr>
            <p:spPr/>
            <p:txBody>
              <a:bodyPr/>
              <a:lstStyle/>
              <a:p>
                <a:r>
                  <a:rPr lang="en-US" dirty="0"/>
                  <a:t>UMP when </a:t>
                </a:r>
                <a14:m>
                  <m:oMath xmlns:m="http://schemas.openxmlformats.org/officeDocument/2006/math">
                    <m:r>
                      <a:rPr lang="en-US" b="1" i="1" smtClean="0">
                        <a:latin typeface="Cambria Math" panose="02040503050406030204" pitchFamily="18" charset="0"/>
                      </a:rPr>
                      <m:t>𝑴𝑹</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𝑺</m:t>
                        </m:r>
                      </m:e>
                      <m:sub>
                        <m:r>
                          <a:rPr lang="en-US" b="1" i="1" smtClean="0">
                            <a:latin typeface="Cambria Math" panose="02040503050406030204" pitchFamily="18" charset="0"/>
                          </a:rPr>
                          <m:t>𝒙𝒚</m:t>
                        </m:r>
                      </m:sub>
                    </m:sSub>
                    <m:r>
                      <a:rPr lang="en-US" b="1" i="1" smtClean="0">
                        <a:latin typeface="Cambria Math" panose="02040503050406030204" pitchFamily="18" charset="0"/>
                      </a:rPr>
                      <m:t>&gt;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n-US" b="1" i="1" smtClean="0">
                            <a:latin typeface="Cambria Math" panose="02040503050406030204" pitchFamily="18" charset="0"/>
                          </a:rPr>
                          <m:t>𝒙</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n-US" b="1" i="1" smtClean="0">
                            <a:latin typeface="Cambria Math" panose="02040503050406030204" pitchFamily="18" charset="0"/>
                          </a:rPr>
                          <m:t>𝒚</m:t>
                        </m:r>
                      </m:sub>
                    </m:sSub>
                  </m:oMath>
                </a14:m>
                <a:endParaRPr lang="en-US" dirty="0"/>
              </a:p>
            </p:txBody>
          </p:sp>
        </mc:Choice>
        <mc:Fallback xmlns="">
          <p:sp>
            <p:nvSpPr>
              <p:cNvPr id="2" name="Title 1">
                <a:extLst>
                  <a:ext uri="{FF2B5EF4-FFF2-40B4-BE49-F238E27FC236}">
                    <a16:creationId xmlns:a16="http://schemas.microsoft.com/office/drawing/2014/main" id="{CAF58100-69EC-FD98-B358-A7BC5BFFEEE5}"/>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US">
                    <a:noFill/>
                  </a:rPr>
                  <a:t> </a:t>
                </a:r>
              </a:p>
            </p:txBody>
          </p:sp>
        </mc:Fallback>
      </mc:AlternateContent>
      <p:sp>
        <p:nvSpPr>
          <p:cNvPr id="3" name="Text Placeholder 2">
            <a:extLst>
              <a:ext uri="{FF2B5EF4-FFF2-40B4-BE49-F238E27FC236}">
                <a16:creationId xmlns:a16="http://schemas.microsoft.com/office/drawing/2014/main" id="{F37BFC50-FC63-7AA8-7FEA-A9491A5E0B8C}"/>
              </a:ext>
            </a:extLst>
          </p:cNvPr>
          <p:cNvSpPr>
            <a:spLocks noGrp="1"/>
          </p:cNvSpPr>
          <p:nvPr>
            <p:ph type="body" idx="1"/>
          </p:nvPr>
        </p:nvSpPr>
        <p:spPr/>
        <p:txBody>
          <a:bodyPr anchor="ctr"/>
          <a:lstStyle/>
          <a:p>
            <a:pPr algn="ctr"/>
            <a:r>
              <a:rPr lang="en-US" dirty="0"/>
              <a:t>Marginal Rate of Substitution</a:t>
            </a:r>
          </a:p>
        </p:txBody>
      </p:sp>
      <p:pic>
        <p:nvPicPr>
          <p:cNvPr id="11" name="Content Placeholder 10" descr="A diagram of a graph&#10;&#10;Description automatically generated">
            <a:extLst>
              <a:ext uri="{FF2B5EF4-FFF2-40B4-BE49-F238E27FC236}">
                <a16:creationId xmlns:a16="http://schemas.microsoft.com/office/drawing/2014/main" id="{A88FFACF-ADBF-CA4F-1836-A8FEEDFFC6C9}"/>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906542" y="2505075"/>
            <a:ext cx="3316129" cy="3684588"/>
          </a:xfrm>
        </p:spPr>
      </p:pic>
      <p:sp>
        <p:nvSpPr>
          <p:cNvPr id="5" name="Text Placeholder 4">
            <a:extLst>
              <a:ext uri="{FF2B5EF4-FFF2-40B4-BE49-F238E27FC236}">
                <a16:creationId xmlns:a16="http://schemas.microsoft.com/office/drawing/2014/main" id="{7E1091E1-10FE-A3E4-3313-AF197CDFF19A}"/>
              </a:ext>
            </a:extLst>
          </p:cNvPr>
          <p:cNvSpPr>
            <a:spLocks noGrp="1"/>
          </p:cNvSpPr>
          <p:nvPr>
            <p:ph type="body" sz="quarter" idx="3"/>
          </p:nvPr>
        </p:nvSpPr>
        <p:spPr/>
        <p:txBody>
          <a:bodyPr anchor="ctr"/>
          <a:lstStyle/>
          <a:p>
            <a:pPr algn="ctr"/>
            <a:r>
              <a:rPr lang="en-US" dirty="0"/>
              <a:t>Relative Prices</a:t>
            </a:r>
          </a:p>
        </p:txBody>
      </p:sp>
      <p:pic>
        <p:nvPicPr>
          <p:cNvPr id="13" name="Content Placeholder 12" descr="A graph of a function&#10;&#10;Description automatically generated with medium confidence">
            <a:extLst>
              <a:ext uri="{FF2B5EF4-FFF2-40B4-BE49-F238E27FC236}">
                <a16:creationId xmlns:a16="http://schemas.microsoft.com/office/drawing/2014/main" id="{3ABF8FDC-40DA-3672-2840-BAB595990F1C}"/>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4914979" y="2505075"/>
            <a:ext cx="3316129" cy="3684588"/>
          </a:xfrm>
        </p:spPr>
      </p:pic>
      <p:sp>
        <p:nvSpPr>
          <p:cNvPr id="7" name="Date Placeholder 6">
            <a:extLst>
              <a:ext uri="{FF2B5EF4-FFF2-40B4-BE49-F238E27FC236}">
                <a16:creationId xmlns:a16="http://schemas.microsoft.com/office/drawing/2014/main" id="{AD523A93-081A-1D17-9116-219A03DDF379}"/>
              </a:ext>
            </a:extLst>
          </p:cNvPr>
          <p:cNvSpPr>
            <a:spLocks noGrp="1"/>
          </p:cNvSpPr>
          <p:nvPr>
            <p:ph type="dt" sz="half" idx="10"/>
          </p:nvPr>
        </p:nvSpPr>
        <p:spPr/>
        <p:txBody>
          <a:bodyPr/>
          <a:lstStyle/>
          <a:p>
            <a:r>
              <a:rPr lang="en-US"/>
              <a:t>ECON 300</a:t>
            </a:r>
            <a:endParaRPr lang="en-US" dirty="0"/>
          </a:p>
        </p:txBody>
      </p:sp>
      <p:sp>
        <p:nvSpPr>
          <p:cNvPr id="8" name="Footer Placeholder 7">
            <a:extLst>
              <a:ext uri="{FF2B5EF4-FFF2-40B4-BE49-F238E27FC236}">
                <a16:creationId xmlns:a16="http://schemas.microsoft.com/office/drawing/2014/main" id="{DF6460CA-6B31-7022-D341-DBCC16D1E7CC}"/>
              </a:ext>
            </a:extLst>
          </p:cNvPr>
          <p:cNvSpPr>
            <a:spLocks noGrp="1"/>
          </p:cNvSpPr>
          <p:nvPr>
            <p:ph type="ftr" sz="quarter" idx="11"/>
          </p:nvPr>
        </p:nvSpPr>
        <p:spPr/>
        <p:txBody>
          <a:bodyPr/>
          <a:lstStyle/>
          <a:p>
            <a:r>
              <a:rPr lang="en-US"/>
              <a:t>DEPARTMENT OF BUSINESS &amp; ECONOMICS</a:t>
            </a:r>
            <a:endParaRPr lang="en-US" dirty="0"/>
          </a:p>
        </p:txBody>
      </p:sp>
      <p:sp>
        <p:nvSpPr>
          <p:cNvPr id="9" name="Slide Number Placeholder 8">
            <a:extLst>
              <a:ext uri="{FF2B5EF4-FFF2-40B4-BE49-F238E27FC236}">
                <a16:creationId xmlns:a16="http://schemas.microsoft.com/office/drawing/2014/main" id="{54037A41-80A5-A2D6-5776-ADF4C3CB2D06}"/>
              </a:ext>
            </a:extLst>
          </p:cNvPr>
          <p:cNvSpPr>
            <a:spLocks noGrp="1"/>
          </p:cNvSpPr>
          <p:nvPr>
            <p:ph type="sldNum" sz="quarter" idx="12"/>
          </p:nvPr>
        </p:nvSpPr>
        <p:spPr/>
        <p:txBody>
          <a:bodyPr/>
          <a:lstStyle/>
          <a:p>
            <a:fld id="{1A980C56-831A-4EAB-9EDE-57C090F4F877}" type="slidenum">
              <a:rPr lang="en-US" smtClean="0"/>
              <a:t>27</a:t>
            </a:fld>
            <a:endParaRPr lang="en-US" dirty="0"/>
          </a:p>
        </p:txBody>
      </p:sp>
    </p:spTree>
    <p:extLst>
      <p:ext uri="{BB962C8B-B14F-4D97-AF65-F5344CB8AC3E}">
        <p14:creationId xmlns:p14="http://schemas.microsoft.com/office/powerpoint/2010/main" val="1951432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UMP when </a:t>
                </a:r>
                <a14:m>
                  <m:oMath xmlns:m="http://schemas.openxmlformats.org/officeDocument/2006/math">
                    <m:r>
                      <a:rPr lang="en-US" b="1" i="1" smtClean="0">
                        <a:latin typeface="Cambria Math" panose="02040503050406030204" pitchFamily="18" charset="0"/>
                      </a:rPr>
                      <m:t>𝑴𝑹</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𝑺</m:t>
                        </m:r>
                      </m:e>
                      <m:sub>
                        <m:r>
                          <a:rPr lang="en-US" b="1" i="1" smtClean="0">
                            <a:latin typeface="Cambria Math" panose="02040503050406030204" pitchFamily="18" charset="0"/>
                          </a:rPr>
                          <m:t>𝒙𝒚</m:t>
                        </m:r>
                      </m:sub>
                    </m:sSub>
                    <m:r>
                      <a:rPr lang="en-US" b="1" i="1" smtClean="0">
                        <a:latin typeface="Cambria Math" panose="02040503050406030204" pitchFamily="18" charset="0"/>
                      </a:rPr>
                      <m:t>&gt;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n-US" b="1" i="1" smtClean="0">
                            <a:latin typeface="Cambria Math" panose="02040503050406030204" pitchFamily="18" charset="0"/>
                          </a:rPr>
                          <m:t>𝒙</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n-US" b="1" i="1" smtClean="0">
                            <a:latin typeface="Cambria Math" panose="02040503050406030204" pitchFamily="18" charset="0"/>
                          </a:rPr>
                          <m:t>𝒚</m:t>
                        </m:r>
                      </m:sub>
                    </m:sSub>
                  </m:oMath>
                </a14:m>
                <a:endParaRPr lang="en-US" dirty="0"/>
              </a:p>
            </p:txBody>
          </p:sp>
        </mc:Choice>
        <mc:Fallback xmlns="">
          <p:sp>
            <p:nvSpPr>
              <p:cNvPr id="2" name="Title 1">
                <a:extLst>
                  <a:ext uri="{FF2B5EF4-FFF2-40B4-BE49-F238E27FC236}">
                    <a16:creationId xmlns:a16="http://schemas.microsoft.com/office/drawing/2014/main" id="{0D8E3986-575B-B929-0562-1561C73A78DE}"/>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normAutofit/>
              </a:bodyPr>
              <a:lstStyle/>
              <a:p>
                <a:r>
                  <a:rPr lang="en-US" dirty="0"/>
                  <a:t>When </a:t>
                </a:r>
                <a14:m>
                  <m:oMath xmlns:m="http://schemas.openxmlformats.org/officeDocument/2006/math">
                    <m:r>
                      <a:rPr lang="en-US" b="0" i="1" smtClean="0">
                        <a:latin typeface="Cambria Math" panose="02040503050406030204" pitchFamily="18" charset="0"/>
                      </a:rPr>
                      <m:t>𝑀𝑅</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𝑥𝑦</m:t>
                        </m:r>
                      </m:sub>
                    </m:sSub>
                    <m:r>
                      <a:rPr lang="en-US" b="0" i="1" smtClean="0">
                        <a:latin typeface="Cambria Math" panose="02040503050406030204" pitchFamily="18" charset="0"/>
                      </a:rPr>
                      <m:t>&gt;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oMath>
                </a14:m>
                <a:r>
                  <a:rPr lang="en-US" dirty="0"/>
                  <a:t>…</a:t>
                </a:r>
              </a:p>
              <a:p>
                <a:pPr lvl="3"/>
                <a:endParaRPr lang="en-US" dirty="0"/>
              </a:p>
              <a:p>
                <a:r>
                  <a:rPr lang="en-US" dirty="0"/>
                  <a:t>We ask the consumer “we will give you one unit of good </a:t>
                </a:r>
                <a14:m>
                  <m:oMath xmlns:m="http://schemas.openxmlformats.org/officeDocument/2006/math">
                    <m:r>
                      <a:rPr lang="en-US" i="1" dirty="0" smtClean="0">
                        <a:latin typeface="Cambria Math" panose="02040503050406030204" pitchFamily="18" charset="0"/>
                      </a:rPr>
                      <m:t>𝑥</m:t>
                    </m:r>
                  </m:oMath>
                </a14:m>
                <a:r>
                  <a:rPr lang="en-US" dirty="0"/>
                  <a:t>, how many units of good </a:t>
                </a:r>
                <a14:m>
                  <m:oMath xmlns:m="http://schemas.openxmlformats.org/officeDocument/2006/math">
                    <m:r>
                      <a:rPr lang="en-US" i="1" dirty="0" smtClean="0">
                        <a:latin typeface="Cambria Math" panose="02040503050406030204" pitchFamily="18" charset="0"/>
                      </a:rPr>
                      <m:t>𝑦</m:t>
                    </m:r>
                  </m:oMath>
                </a14:m>
                <a:r>
                  <a:rPr lang="en-US" dirty="0"/>
                  <a:t> are you willing to part with?”</a:t>
                </a:r>
              </a:p>
              <a:p>
                <a:pPr lvl="3"/>
                <a:endParaRPr lang="en-US" dirty="0"/>
              </a:p>
              <a:p>
                <a:r>
                  <a:rPr lang="en-US" dirty="0"/>
                  <a:t>If the consumer is willing to give up </a:t>
                </a:r>
                <a14:m>
                  <m:oMath xmlns:m="http://schemas.openxmlformats.org/officeDocument/2006/math">
                    <m:r>
                      <a:rPr lang="en-US" b="0" i="1" dirty="0" smtClean="0">
                        <a:latin typeface="Cambria Math" panose="02040503050406030204" pitchFamily="18" charset="0"/>
                      </a:rPr>
                      <m:t>𝑀𝑅</m:t>
                    </m:r>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𝑆</m:t>
                        </m:r>
                      </m:e>
                      <m:sub>
                        <m:r>
                          <a:rPr lang="en-US" b="0" i="1" dirty="0" smtClean="0">
                            <a:latin typeface="Cambria Math" panose="02040503050406030204" pitchFamily="18" charset="0"/>
                          </a:rPr>
                          <m:t>𝑥𝑦</m:t>
                        </m:r>
                      </m:sub>
                    </m:sSub>
                  </m:oMath>
                </a14:m>
                <a:r>
                  <a:rPr lang="en-US" dirty="0"/>
                  <a:t> units, but the market requires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𝑥</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𝑦</m:t>
                        </m:r>
                      </m:sub>
                    </m:sSub>
                  </m:oMath>
                </a14:m>
                <a:r>
                  <a:rPr lang="en-US" dirty="0"/>
                  <a:t> units…</a:t>
                </a:r>
              </a:p>
              <a:p>
                <a:pPr lvl="3"/>
                <a:endParaRPr lang="en-US" dirty="0"/>
              </a:p>
              <a:p>
                <a:r>
                  <a:rPr lang="en-US" dirty="0"/>
                  <a:t>Then the consumer should take that deal, move to a bundle with more </a:t>
                </a:r>
                <a14:m>
                  <m:oMath xmlns:m="http://schemas.openxmlformats.org/officeDocument/2006/math">
                    <m:r>
                      <a:rPr lang="en-US" i="1" dirty="0" smtClean="0">
                        <a:latin typeface="Cambria Math" panose="02040503050406030204" pitchFamily="18" charset="0"/>
                      </a:rPr>
                      <m:t>𝑥</m:t>
                    </m:r>
                  </m:oMath>
                </a14:m>
                <a:r>
                  <a:rPr lang="en-US" dirty="0"/>
                  <a:t>, and less </a:t>
                </a:r>
                <a14:m>
                  <m:oMath xmlns:m="http://schemas.openxmlformats.org/officeDocument/2006/math">
                    <m:r>
                      <a:rPr lang="en-US" i="1" dirty="0">
                        <a:latin typeface="Cambria Math" panose="02040503050406030204" pitchFamily="18" charset="0"/>
                      </a:rPr>
                      <m:t>𝑦</m:t>
                    </m:r>
                  </m:oMath>
                </a14:m>
                <a:r>
                  <a:rPr lang="en-US" dirty="0"/>
                  <a:t> to achieve a higher level of utility.</a:t>
                </a:r>
              </a:p>
            </p:txBody>
          </p:sp>
        </mc:Choice>
        <mc:Fallback xmlns="">
          <p:sp>
            <p:nvSpPr>
              <p:cNvPr id="3" name="Content Placeholder 2">
                <a:extLst>
                  <a:ext uri="{FF2B5EF4-FFF2-40B4-BE49-F238E27FC236}">
                    <a16:creationId xmlns:a16="http://schemas.microsoft.com/office/drawing/2014/main" id="{5A717BAA-D4BA-C7EB-5696-203603829C7C}"/>
                  </a:ext>
                </a:extLst>
              </p:cNvPr>
              <p:cNvSpPr>
                <a:spLocks noGrp="1" noRot="1" noChangeAspect="1" noMove="1" noResize="1" noEditPoints="1" noAdjustHandles="1" noChangeArrowheads="1" noChangeShapeType="1" noTextEdit="1"/>
              </p:cNvSpPr>
              <p:nvPr>
                <p:ph idx="1"/>
              </p:nvPr>
            </p:nvSpPr>
            <p:spPr>
              <a:blipFill>
                <a:blip r:embed="rId3"/>
                <a:stretch>
                  <a:fillRect l="-1005" t="-1821" r="-200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28</a:t>
            </a:fld>
            <a:endParaRPr lang="en-US" dirty="0"/>
          </a:p>
        </p:txBody>
      </p:sp>
    </p:spTree>
    <p:extLst>
      <p:ext uri="{BB962C8B-B14F-4D97-AF65-F5344CB8AC3E}">
        <p14:creationId xmlns:p14="http://schemas.microsoft.com/office/powerpoint/2010/main" val="237781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AF58100-69EC-FD98-B358-A7BC5BFFEEE5}"/>
                  </a:ext>
                </a:extLst>
              </p:cNvPr>
              <p:cNvSpPr>
                <a:spLocks noGrp="1"/>
              </p:cNvSpPr>
              <p:nvPr>
                <p:ph type="title"/>
              </p:nvPr>
            </p:nvSpPr>
            <p:spPr/>
            <p:txBody>
              <a:bodyPr/>
              <a:lstStyle/>
              <a:p>
                <a:r>
                  <a:rPr lang="en-US" dirty="0"/>
                  <a:t>When </a:t>
                </a:r>
                <a14:m>
                  <m:oMath xmlns:m="http://schemas.openxmlformats.org/officeDocument/2006/math">
                    <m:r>
                      <a:rPr lang="en-US" b="1" i="1" smtClean="0">
                        <a:latin typeface="Cambria Math" panose="02040503050406030204" pitchFamily="18" charset="0"/>
                      </a:rPr>
                      <m:t>𝑴𝑹</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𝑺</m:t>
                        </m:r>
                      </m:e>
                      <m:sub>
                        <m:r>
                          <a:rPr lang="en-US" b="1" i="1" smtClean="0">
                            <a:latin typeface="Cambria Math" panose="02040503050406030204" pitchFamily="18" charset="0"/>
                          </a:rPr>
                          <m:t>𝒙𝒚</m:t>
                        </m:r>
                      </m:sub>
                    </m:sSub>
                    <m:r>
                      <a:rPr lang="en-US" b="1" i="1" smtClean="0">
                        <a:latin typeface="Cambria Math" panose="02040503050406030204" pitchFamily="18" charset="0"/>
                      </a:rPr>
                      <m:t>&lt;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n-US" b="1" i="1" smtClean="0">
                            <a:latin typeface="Cambria Math" panose="02040503050406030204" pitchFamily="18" charset="0"/>
                          </a:rPr>
                          <m:t>𝒙</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n-US" b="1" i="1" smtClean="0">
                            <a:latin typeface="Cambria Math" panose="02040503050406030204" pitchFamily="18" charset="0"/>
                          </a:rPr>
                          <m:t>𝒚</m:t>
                        </m:r>
                      </m:sub>
                    </m:sSub>
                  </m:oMath>
                </a14:m>
                <a:endParaRPr lang="en-US" dirty="0"/>
              </a:p>
            </p:txBody>
          </p:sp>
        </mc:Choice>
        <mc:Fallback xmlns="">
          <p:sp>
            <p:nvSpPr>
              <p:cNvPr id="2" name="Title 1">
                <a:extLst>
                  <a:ext uri="{FF2B5EF4-FFF2-40B4-BE49-F238E27FC236}">
                    <a16:creationId xmlns:a16="http://schemas.microsoft.com/office/drawing/2014/main" id="{CAF58100-69EC-FD98-B358-A7BC5BFFEEE5}"/>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US">
                    <a:noFill/>
                  </a:rPr>
                  <a:t> </a:t>
                </a:r>
              </a:p>
            </p:txBody>
          </p:sp>
        </mc:Fallback>
      </mc:AlternateContent>
      <p:sp>
        <p:nvSpPr>
          <p:cNvPr id="3" name="Text Placeholder 2">
            <a:extLst>
              <a:ext uri="{FF2B5EF4-FFF2-40B4-BE49-F238E27FC236}">
                <a16:creationId xmlns:a16="http://schemas.microsoft.com/office/drawing/2014/main" id="{F37BFC50-FC63-7AA8-7FEA-A9491A5E0B8C}"/>
              </a:ext>
            </a:extLst>
          </p:cNvPr>
          <p:cNvSpPr>
            <a:spLocks noGrp="1"/>
          </p:cNvSpPr>
          <p:nvPr>
            <p:ph type="body" idx="1"/>
          </p:nvPr>
        </p:nvSpPr>
        <p:spPr/>
        <p:txBody>
          <a:bodyPr anchor="ctr"/>
          <a:lstStyle/>
          <a:p>
            <a:pPr algn="ctr"/>
            <a:r>
              <a:rPr lang="en-US" dirty="0"/>
              <a:t>Marginal Rate of Substitution</a:t>
            </a:r>
          </a:p>
        </p:txBody>
      </p:sp>
      <p:sp>
        <p:nvSpPr>
          <p:cNvPr id="5" name="Text Placeholder 4">
            <a:extLst>
              <a:ext uri="{FF2B5EF4-FFF2-40B4-BE49-F238E27FC236}">
                <a16:creationId xmlns:a16="http://schemas.microsoft.com/office/drawing/2014/main" id="{7E1091E1-10FE-A3E4-3313-AF197CDFF19A}"/>
              </a:ext>
            </a:extLst>
          </p:cNvPr>
          <p:cNvSpPr>
            <a:spLocks noGrp="1"/>
          </p:cNvSpPr>
          <p:nvPr>
            <p:ph type="body" sz="quarter" idx="3"/>
          </p:nvPr>
        </p:nvSpPr>
        <p:spPr/>
        <p:txBody>
          <a:bodyPr anchor="ctr"/>
          <a:lstStyle/>
          <a:p>
            <a:pPr algn="ctr"/>
            <a:r>
              <a:rPr lang="en-US" dirty="0"/>
              <a:t>Relative Prices</a:t>
            </a:r>
          </a:p>
        </p:txBody>
      </p:sp>
      <p:sp>
        <p:nvSpPr>
          <p:cNvPr id="7" name="Date Placeholder 6">
            <a:extLst>
              <a:ext uri="{FF2B5EF4-FFF2-40B4-BE49-F238E27FC236}">
                <a16:creationId xmlns:a16="http://schemas.microsoft.com/office/drawing/2014/main" id="{AD523A93-081A-1D17-9116-219A03DDF379}"/>
              </a:ext>
            </a:extLst>
          </p:cNvPr>
          <p:cNvSpPr>
            <a:spLocks noGrp="1"/>
          </p:cNvSpPr>
          <p:nvPr>
            <p:ph type="dt" sz="half" idx="10"/>
          </p:nvPr>
        </p:nvSpPr>
        <p:spPr/>
        <p:txBody>
          <a:bodyPr/>
          <a:lstStyle/>
          <a:p>
            <a:r>
              <a:rPr lang="en-US"/>
              <a:t>ECON 300</a:t>
            </a:r>
            <a:endParaRPr lang="en-US" dirty="0"/>
          </a:p>
        </p:txBody>
      </p:sp>
      <p:sp>
        <p:nvSpPr>
          <p:cNvPr id="8" name="Footer Placeholder 7">
            <a:extLst>
              <a:ext uri="{FF2B5EF4-FFF2-40B4-BE49-F238E27FC236}">
                <a16:creationId xmlns:a16="http://schemas.microsoft.com/office/drawing/2014/main" id="{DF6460CA-6B31-7022-D341-DBCC16D1E7CC}"/>
              </a:ext>
            </a:extLst>
          </p:cNvPr>
          <p:cNvSpPr>
            <a:spLocks noGrp="1"/>
          </p:cNvSpPr>
          <p:nvPr>
            <p:ph type="ftr" sz="quarter" idx="11"/>
          </p:nvPr>
        </p:nvSpPr>
        <p:spPr/>
        <p:txBody>
          <a:bodyPr/>
          <a:lstStyle/>
          <a:p>
            <a:r>
              <a:rPr lang="en-US"/>
              <a:t>DEPARTMENT OF BUSINESS &amp; ECONOMICS</a:t>
            </a:r>
            <a:endParaRPr lang="en-US" dirty="0"/>
          </a:p>
        </p:txBody>
      </p:sp>
      <p:sp>
        <p:nvSpPr>
          <p:cNvPr id="9" name="Slide Number Placeholder 8">
            <a:extLst>
              <a:ext uri="{FF2B5EF4-FFF2-40B4-BE49-F238E27FC236}">
                <a16:creationId xmlns:a16="http://schemas.microsoft.com/office/drawing/2014/main" id="{54037A41-80A5-A2D6-5776-ADF4C3CB2D06}"/>
              </a:ext>
            </a:extLst>
          </p:cNvPr>
          <p:cNvSpPr>
            <a:spLocks noGrp="1"/>
          </p:cNvSpPr>
          <p:nvPr>
            <p:ph type="sldNum" sz="quarter" idx="12"/>
          </p:nvPr>
        </p:nvSpPr>
        <p:spPr/>
        <p:txBody>
          <a:bodyPr/>
          <a:lstStyle/>
          <a:p>
            <a:fld id="{1A980C56-831A-4EAB-9EDE-57C090F4F877}" type="slidenum">
              <a:rPr lang="en-US" smtClean="0"/>
              <a:t>29</a:t>
            </a:fld>
            <a:endParaRPr lang="en-US" dirty="0"/>
          </a:p>
        </p:txBody>
      </p:sp>
      <p:pic>
        <p:nvPicPr>
          <p:cNvPr id="15" name="Content Placeholder 14" descr="A diagram of a line&#10;&#10;Description automatically generated">
            <a:extLst>
              <a:ext uri="{FF2B5EF4-FFF2-40B4-BE49-F238E27FC236}">
                <a16:creationId xmlns:a16="http://schemas.microsoft.com/office/drawing/2014/main" id="{400457BF-6E46-D4C8-CAC8-BBD67735C6E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906542" y="2505075"/>
            <a:ext cx="3316129" cy="3684588"/>
          </a:xfrm>
        </p:spPr>
      </p:pic>
      <p:pic>
        <p:nvPicPr>
          <p:cNvPr id="17" name="Content Placeholder 16" descr="A diagram of a line&#10;&#10;Description automatically generated">
            <a:extLst>
              <a:ext uri="{FF2B5EF4-FFF2-40B4-BE49-F238E27FC236}">
                <a16:creationId xmlns:a16="http://schemas.microsoft.com/office/drawing/2014/main" id="{71DBB351-72E0-FD90-456C-E78FD69ED7A4}"/>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4914979" y="2505075"/>
            <a:ext cx="3316129" cy="3684588"/>
          </a:xfrm>
        </p:spPr>
      </p:pic>
    </p:spTree>
    <p:extLst>
      <p:ext uri="{BB962C8B-B14F-4D97-AF65-F5344CB8AC3E}">
        <p14:creationId xmlns:p14="http://schemas.microsoft.com/office/powerpoint/2010/main" val="2563252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Review of Previous Lecture</a:t>
            </a:r>
          </a:p>
        </p:txBody>
      </p:sp>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lstStyle/>
          <a:p>
            <a:r>
              <a:rPr lang="en-US" dirty="0"/>
              <a:t>The Law of Diminishing Marginal Utility.</a:t>
            </a:r>
          </a:p>
          <a:p>
            <a:endParaRPr lang="en-US" dirty="0"/>
          </a:p>
          <a:p>
            <a:r>
              <a:rPr lang="en-US" dirty="0"/>
              <a:t>Marginal Rate of Substitution.</a:t>
            </a:r>
          </a:p>
          <a:p>
            <a:endParaRPr lang="en-US" dirty="0"/>
          </a:p>
          <a:p>
            <a:r>
              <a:rPr lang="en-US" dirty="0"/>
              <a:t>Cobb-Douglas Utility Functions.</a:t>
            </a:r>
          </a:p>
          <a:p>
            <a:endParaRPr lang="en-US" dirty="0"/>
          </a:p>
          <a:p>
            <a:r>
              <a:rPr lang="en-US" dirty="0"/>
              <a:t>Linear Utility Functions.</a:t>
            </a:r>
          </a:p>
          <a:p>
            <a:endParaRPr lang="en-US" dirty="0"/>
          </a:p>
          <a:p>
            <a:r>
              <a:rPr lang="en-US" dirty="0"/>
              <a:t>Leontief Utility Functions.</a:t>
            </a:r>
          </a:p>
          <a:p>
            <a:endParaRPr lang="en-US" dirty="0"/>
          </a:p>
        </p:txBody>
      </p:sp>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3</a:t>
            </a:fld>
            <a:endParaRPr lang="en-US" dirty="0"/>
          </a:p>
        </p:txBody>
      </p:sp>
    </p:spTree>
    <p:extLst>
      <p:ext uri="{BB962C8B-B14F-4D97-AF65-F5344CB8AC3E}">
        <p14:creationId xmlns:p14="http://schemas.microsoft.com/office/powerpoint/2010/main" val="270335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UMP when </a:t>
                </a:r>
                <a14:m>
                  <m:oMath xmlns:m="http://schemas.openxmlformats.org/officeDocument/2006/math">
                    <m:r>
                      <a:rPr lang="en-US" b="1" i="1" smtClean="0">
                        <a:latin typeface="Cambria Math" panose="02040503050406030204" pitchFamily="18" charset="0"/>
                      </a:rPr>
                      <m:t>𝑴𝑹</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𝑺</m:t>
                        </m:r>
                      </m:e>
                      <m:sub>
                        <m:r>
                          <a:rPr lang="en-US" b="1" i="1" smtClean="0">
                            <a:latin typeface="Cambria Math" panose="02040503050406030204" pitchFamily="18" charset="0"/>
                          </a:rPr>
                          <m:t>𝒙𝒚</m:t>
                        </m:r>
                      </m:sub>
                    </m:sSub>
                    <m:r>
                      <a:rPr lang="en-US" b="1" i="1" smtClean="0">
                        <a:latin typeface="Cambria Math" panose="02040503050406030204" pitchFamily="18" charset="0"/>
                      </a:rPr>
                      <m:t>&lt;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n-US" b="1" i="1" smtClean="0">
                            <a:latin typeface="Cambria Math" panose="02040503050406030204" pitchFamily="18" charset="0"/>
                          </a:rPr>
                          <m:t>𝒙</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n-US" b="1" i="1" smtClean="0">
                            <a:latin typeface="Cambria Math" panose="02040503050406030204" pitchFamily="18" charset="0"/>
                          </a:rPr>
                          <m:t>𝒚</m:t>
                        </m:r>
                      </m:sub>
                    </m:sSub>
                  </m:oMath>
                </a14:m>
                <a:endParaRPr lang="en-US" dirty="0"/>
              </a:p>
            </p:txBody>
          </p:sp>
        </mc:Choice>
        <mc:Fallback xmlns="">
          <p:sp>
            <p:nvSpPr>
              <p:cNvPr id="2" name="Title 1">
                <a:extLst>
                  <a:ext uri="{FF2B5EF4-FFF2-40B4-BE49-F238E27FC236}">
                    <a16:creationId xmlns:a16="http://schemas.microsoft.com/office/drawing/2014/main" id="{0D8E3986-575B-B929-0562-1561C73A78DE}"/>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normAutofit lnSpcReduction="10000"/>
              </a:bodyPr>
              <a:lstStyle/>
              <a:p>
                <a:r>
                  <a:rPr lang="en-US" dirty="0"/>
                  <a:t>When </a:t>
                </a:r>
                <a14:m>
                  <m:oMath xmlns:m="http://schemas.openxmlformats.org/officeDocument/2006/math">
                    <m:r>
                      <a:rPr lang="en-US" b="0" i="1" smtClean="0">
                        <a:latin typeface="Cambria Math" panose="02040503050406030204" pitchFamily="18" charset="0"/>
                      </a:rPr>
                      <m:t>𝑀𝑅𝑆</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oMath>
                </a14:m>
                <a:r>
                  <a:rPr lang="en-US" dirty="0"/>
                  <a:t>…</a:t>
                </a:r>
              </a:p>
              <a:p>
                <a:pPr lvl="3"/>
                <a:endParaRPr lang="en-US" dirty="0"/>
              </a:p>
              <a:p>
                <a:r>
                  <a:rPr lang="en-US" dirty="0"/>
                  <a:t>We ask the consumer “if we take away one unit of good </a:t>
                </a:r>
                <a14:m>
                  <m:oMath xmlns:m="http://schemas.openxmlformats.org/officeDocument/2006/math">
                    <m:r>
                      <a:rPr lang="en-US" i="1" dirty="0" smtClean="0">
                        <a:latin typeface="Cambria Math" panose="02040503050406030204" pitchFamily="18" charset="0"/>
                      </a:rPr>
                      <m:t>𝑥</m:t>
                    </m:r>
                  </m:oMath>
                </a14:m>
                <a:r>
                  <a:rPr lang="en-US" dirty="0"/>
                  <a:t>, how many units of good </a:t>
                </a:r>
                <a14:m>
                  <m:oMath xmlns:m="http://schemas.openxmlformats.org/officeDocument/2006/math">
                    <m:r>
                      <a:rPr lang="en-US" i="1" dirty="0" smtClean="0">
                        <a:latin typeface="Cambria Math" panose="02040503050406030204" pitchFamily="18" charset="0"/>
                      </a:rPr>
                      <m:t>𝑦</m:t>
                    </m:r>
                  </m:oMath>
                </a14:m>
                <a:r>
                  <a:rPr lang="en-US" dirty="0"/>
                  <a:t> do you need to stay equally happy?”</a:t>
                </a:r>
              </a:p>
              <a:p>
                <a:pPr lvl="3"/>
                <a:endParaRPr lang="en-US" dirty="0"/>
              </a:p>
              <a:p>
                <a:r>
                  <a:rPr lang="en-US" dirty="0"/>
                  <a:t>If the consumer is wants </a:t>
                </a:r>
                <a14:m>
                  <m:oMath xmlns:m="http://schemas.openxmlformats.org/officeDocument/2006/math">
                    <m:r>
                      <a:rPr lang="en-US" b="0" i="1" dirty="0" smtClean="0">
                        <a:latin typeface="Cambria Math" panose="02040503050406030204" pitchFamily="18" charset="0"/>
                      </a:rPr>
                      <m:t>𝑀𝑅</m:t>
                    </m:r>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𝑆</m:t>
                        </m:r>
                      </m:e>
                      <m:sub>
                        <m:r>
                          <a:rPr lang="en-US" b="0" i="1" dirty="0" smtClean="0">
                            <a:latin typeface="Cambria Math" panose="02040503050406030204" pitchFamily="18" charset="0"/>
                          </a:rPr>
                          <m:t>𝑥𝑦</m:t>
                        </m:r>
                      </m:sub>
                    </m:sSub>
                  </m:oMath>
                </a14:m>
                <a:r>
                  <a:rPr lang="en-US" dirty="0"/>
                  <a:t> units, but the market will allow for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𝑥</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𝑦</m:t>
                        </m:r>
                      </m:sub>
                    </m:sSub>
                  </m:oMath>
                </a14:m>
                <a:r>
                  <a:rPr lang="en-US" dirty="0"/>
                  <a:t> units…</a:t>
                </a:r>
              </a:p>
              <a:p>
                <a:pPr lvl="3"/>
                <a:endParaRPr lang="en-US" dirty="0"/>
              </a:p>
              <a:p>
                <a:r>
                  <a:rPr lang="en-US" dirty="0"/>
                  <a:t>Then the consumer should take that deal, move to a bundle with less </a:t>
                </a:r>
                <a14:m>
                  <m:oMath xmlns:m="http://schemas.openxmlformats.org/officeDocument/2006/math">
                    <m:r>
                      <a:rPr lang="en-US" i="1" dirty="0" smtClean="0">
                        <a:latin typeface="Cambria Math" panose="02040503050406030204" pitchFamily="18" charset="0"/>
                      </a:rPr>
                      <m:t>𝑥</m:t>
                    </m:r>
                  </m:oMath>
                </a14:m>
                <a:r>
                  <a:rPr lang="en-US" dirty="0"/>
                  <a:t>, and more </a:t>
                </a:r>
                <a14:m>
                  <m:oMath xmlns:m="http://schemas.openxmlformats.org/officeDocument/2006/math">
                    <m:r>
                      <a:rPr lang="en-US" i="1" dirty="0">
                        <a:latin typeface="Cambria Math" panose="02040503050406030204" pitchFamily="18" charset="0"/>
                      </a:rPr>
                      <m:t>𝑦</m:t>
                    </m:r>
                  </m:oMath>
                </a14:m>
                <a:r>
                  <a:rPr lang="en-US" dirty="0"/>
                  <a:t> to achieve a higher level of utility.</a:t>
                </a:r>
              </a:p>
            </p:txBody>
          </p:sp>
        </mc:Choice>
        <mc:Fallback xmlns="">
          <p:sp>
            <p:nvSpPr>
              <p:cNvPr id="3" name="Content Placeholder 2">
                <a:extLst>
                  <a:ext uri="{FF2B5EF4-FFF2-40B4-BE49-F238E27FC236}">
                    <a16:creationId xmlns:a16="http://schemas.microsoft.com/office/drawing/2014/main" id="{5A717BAA-D4BA-C7EB-5696-203603829C7C}"/>
                  </a:ext>
                </a:extLst>
              </p:cNvPr>
              <p:cNvSpPr>
                <a:spLocks noGrp="1" noRot="1" noChangeAspect="1" noMove="1" noResize="1" noEditPoints="1" noAdjustHandles="1" noChangeArrowheads="1" noChangeShapeType="1" noTextEdit="1"/>
              </p:cNvSpPr>
              <p:nvPr>
                <p:ph idx="1"/>
              </p:nvPr>
            </p:nvSpPr>
            <p:spPr>
              <a:blipFill>
                <a:blip r:embed="rId3"/>
                <a:stretch>
                  <a:fillRect l="-1005" t="-2521" r="-200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30</a:t>
            </a:fld>
            <a:endParaRPr lang="en-US" dirty="0"/>
          </a:p>
        </p:txBody>
      </p:sp>
    </p:spTree>
    <p:extLst>
      <p:ext uri="{BB962C8B-B14F-4D97-AF65-F5344CB8AC3E}">
        <p14:creationId xmlns:p14="http://schemas.microsoft.com/office/powerpoint/2010/main" val="258319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The Utility Maximization Problem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normAutofit/>
              </a:bodyPr>
              <a:lstStyle/>
              <a:p>
                <a:r>
                  <a:rPr lang="en-US" dirty="0"/>
                  <a:t>When </a:t>
                </a:r>
                <a14:m>
                  <m:oMath xmlns:m="http://schemas.openxmlformats.org/officeDocument/2006/math">
                    <m:r>
                      <a:rPr lang="en-US" b="0" i="1" smtClean="0">
                        <a:latin typeface="Cambria Math" panose="02040503050406030204" pitchFamily="18" charset="0"/>
                      </a:rPr>
                      <m:t>𝑀𝑅</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𝑥𝑦</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oMath>
                </a14:m>
                <a:r>
                  <a:rPr lang="en-US" dirty="0"/>
                  <a:t>…</a:t>
                </a:r>
              </a:p>
              <a:p>
                <a:pPr lvl="3"/>
                <a:endParaRPr lang="en-US" dirty="0"/>
              </a:p>
              <a:p>
                <a:r>
                  <a:rPr lang="en-US" dirty="0"/>
                  <a:t>The amount that the consumer is willing to give up, and the amount that the market demands that it give up are identical.</a:t>
                </a:r>
              </a:p>
              <a:p>
                <a:pPr lvl="3"/>
                <a:endParaRPr lang="en-US" dirty="0"/>
              </a:p>
              <a:p>
                <a:r>
                  <a:rPr lang="en-US" dirty="0"/>
                  <a:t>No adjustment to the commodity bundle of choice can elevate utility further by exploiting the differences between the exchange rates.</a:t>
                </a:r>
              </a:p>
              <a:p>
                <a:pPr lvl="3"/>
                <a:endParaRPr lang="en-US" dirty="0"/>
              </a:p>
              <a:p>
                <a:r>
                  <a:rPr lang="en-US" dirty="0"/>
                  <a:t>Therefore, the consumer’s utility is maximized!</a:t>
                </a:r>
              </a:p>
            </p:txBody>
          </p:sp>
        </mc:Choice>
        <mc:Fallback xmlns="">
          <p:sp>
            <p:nvSpPr>
              <p:cNvPr id="3" name="Content Placeholder 2">
                <a:extLst>
                  <a:ext uri="{FF2B5EF4-FFF2-40B4-BE49-F238E27FC236}">
                    <a16:creationId xmlns:a16="http://schemas.microsoft.com/office/drawing/2014/main" id="{5A717BAA-D4BA-C7EB-5696-203603829C7C}"/>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31</a:t>
            </a:fld>
            <a:endParaRPr lang="en-US" dirty="0"/>
          </a:p>
        </p:txBody>
      </p:sp>
    </p:spTree>
    <p:extLst>
      <p:ext uri="{BB962C8B-B14F-4D97-AF65-F5344CB8AC3E}">
        <p14:creationId xmlns:p14="http://schemas.microsoft.com/office/powerpoint/2010/main" val="196612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Preview of Next Lecture</a:t>
            </a:r>
          </a:p>
        </p:txBody>
      </p:sp>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lstStyle/>
          <a:p>
            <a:r>
              <a:rPr lang="en-US" dirty="0"/>
              <a:t>Optimization in Math</a:t>
            </a:r>
          </a:p>
          <a:p>
            <a:pPr marL="1371600" lvl="3" indent="0">
              <a:buNone/>
            </a:pPr>
            <a:endParaRPr lang="en-US" dirty="0"/>
          </a:p>
          <a:p>
            <a:r>
              <a:rPr lang="en-US" dirty="0"/>
              <a:t>Optimization when the Utility Functions are “Special”</a:t>
            </a:r>
          </a:p>
          <a:p>
            <a:pPr lvl="1"/>
            <a:r>
              <a:rPr lang="en-US" dirty="0"/>
              <a:t>The Linear Utility Function</a:t>
            </a:r>
          </a:p>
          <a:p>
            <a:pPr lvl="1"/>
            <a:r>
              <a:rPr lang="en-US" dirty="0"/>
              <a:t>The Leontief Utility Function</a:t>
            </a:r>
          </a:p>
          <a:p>
            <a:pPr lvl="1"/>
            <a:endParaRPr lang="en-US" dirty="0"/>
          </a:p>
          <a:p>
            <a:r>
              <a:rPr lang="en-US" dirty="0"/>
              <a:t>Comparative Statics of Consumer Choice</a:t>
            </a:r>
          </a:p>
          <a:p>
            <a:pPr lvl="1"/>
            <a:r>
              <a:rPr lang="en-US" dirty="0"/>
              <a:t>Changes in the consumer’s income</a:t>
            </a:r>
          </a:p>
          <a:p>
            <a:pPr lvl="1"/>
            <a:r>
              <a:rPr lang="en-US" dirty="0"/>
              <a:t>Changes in the market prices</a:t>
            </a:r>
          </a:p>
          <a:p>
            <a:pPr lvl="1"/>
            <a:endParaRPr lang="en-US" dirty="0"/>
          </a:p>
          <a:p>
            <a:endParaRPr lang="en-US" dirty="0"/>
          </a:p>
        </p:txBody>
      </p:sp>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32</a:t>
            </a:fld>
            <a:endParaRPr lang="en-US" dirty="0"/>
          </a:p>
        </p:txBody>
      </p:sp>
    </p:spTree>
    <p:extLst>
      <p:ext uri="{BB962C8B-B14F-4D97-AF65-F5344CB8AC3E}">
        <p14:creationId xmlns:p14="http://schemas.microsoft.com/office/powerpoint/2010/main" val="1956489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Recap: Partial Derivatives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a:xfrm>
                <a:off x="620024" y="1825625"/>
                <a:ext cx="7895326" cy="4351338"/>
              </a:xfrm>
            </p:spPr>
            <p:txBody>
              <a:bodyPr>
                <a:normAutofit/>
              </a:bodyPr>
              <a:lstStyle/>
              <a:p>
                <a:r>
                  <a:rPr lang="en-US" dirty="0">
                    <a:solidFill>
                      <a:schemeClr val="tx1"/>
                    </a:solidFill>
                  </a:rPr>
                  <a:t>The formula to follow is:</a:t>
                </a:r>
              </a:p>
              <a:p>
                <a:endParaRPr lang="en-US" sz="1000" dirty="0">
                  <a:solidFill>
                    <a:schemeClr val="tx1"/>
                  </a:solidFill>
                </a:endParaRPr>
              </a:p>
              <a:p>
                <a:pPr marL="0" indent="0">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smtClean="0">
                              <a:latin typeface="Cambria Math" panose="02040503050406030204" pitchFamily="18" charset="0"/>
                              <a:ea typeface="Cambria Math" panose="02040503050406030204" pitchFamily="18" charset="0"/>
                            </a:rPr>
                            <m:t>𝜕</m:t>
                          </m:r>
                        </m:num>
                        <m:den>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𝑣𝑎𝑟𝑖𝑎𝑏𝑙𝑒</m:t>
                          </m:r>
                          <m:r>
                            <a:rPr lang="en-US" b="0" i="1" smtClean="0">
                              <a:latin typeface="Cambria Math" panose="02040503050406030204" pitchFamily="18" charset="0"/>
                              <a:ea typeface="Cambria Math" panose="02040503050406030204" pitchFamily="18" charset="0"/>
                            </a:rPr>
                            <m:t>)</m:t>
                          </m:r>
                        </m:den>
                      </m:f>
                      <m:d>
                        <m:dPr>
                          <m:ctrlPr>
                            <a:rPr lang="en-US" i="1" smtClean="0">
                              <a:latin typeface="Cambria Math" panose="02040503050406030204" pitchFamily="18" charset="0"/>
                            </a:rPr>
                          </m:ctrlPr>
                        </m:dPr>
                        <m:e>
                          <m:r>
                            <a:rPr lang="en-US" b="0" i="1" smtClean="0">
                              <a:solidFill>
                                <a:srgbClr val="00B0F0"/>
                              </a:solidFill>
                              <a:latin typeface="Cambria Math" panose="02040503050406030204" pitchFamily="18" charset="0"/>
                            </a:rPr>
                            <m:t>𝑐𝑜𝑛𝑠𝑡𝑎𝑛𝑡</m:t>
                          </m:r>
                          <m:r>
                            <a:rPr lang="en-US" b="0" i="1" smtClean="0">
                              <a:latin typeface="Cambria Math" panose="02040503050406030204" pitchFamily="18" charset="0"/>
                            </a:rPr>
                            <m:t>⋅</m:t>
                          </m:r>
                          <m:r>
                            <a:rPr lang="en-US" b="0" i="1" smtClean="0">
                              <a:solidFill>
                                <a:srgbClr val="FF0000"/>
                              </a:solidFill>
                              <a:latin typeface="Cambria Math" panose="02040503050406030204" pitchFamily="18" charset="0"/>
                            </a:rPr>
                            <m:t>𝑣𝑎𝑟𝑖𝑎𝑏𝑙</m:t>
                          </m:r>
                          <m:sSup>
                            <m:sSupPr>
                              <m:ctrlPr>
                                <a:rPr lang="en-US" b="0" i="1" smtClean="0">
                                  <a:latin typeface="Cambria Math" panose="02040503050406030204" pitchFamily="18" charset="0"/>
                                </a:rPr>
                              </m:ctrlPr>
                            </m:sSupPr>
                            <m:e>
                              <m:r>
                                <a:rPr lang="en-US" b="0" i="1" smtClean="0">
                                  <a:solidFill>
                                    <a:srgbClr val="FF0000"/>
                                  </a:solidFill>
                                  <a:latin typeface="Cambria Math" panose="02040503050406030204" pitchFamily="18" charset="0"/>
                                </a:rPr>
                                <m:t>𝑒</m:t>
                              </m:r>
                            </m:e>
                            <m:sup>
                              <m:r>
                                <a:rPr lang="en-US" b="0" i="1" smtClean="0">
                                  <a:solidFill>
                                    <a:srgbClr val="00B050"/>
                                  </a:solidFill>
                                  <a:latin typeface="Cambria Math" panose="02040503050406030204" pitchFamily="18" charset="0"/>
                                </a:rPr>
                                <m:t>𝑝𝑜𝑤𝑒𝑟</m:t>
                              </m:r>
                            </m:sup>
                          </m:sSup>
                        </m:e>
                      </m:d>
                    </m:oMath>
                  </m:oMathPara>
                </a14:m>
                <a:endParaRPr lang="en-US" i="1" dirty="0">
                  <a:latin typeface="Cambria Math" panose="02040503050406030204" pitchFamily="18" charset="0"/>
                </a:endParaRPr>
              </a:p>
              <a:p>
                <a:pPr marL="0" indent="0">
                  <a:buNone/>
                </a:pPr>
                <a:endParaRPr lang="en-US" sz="50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solidFill>
                            <a:srgbClr val="00B0F0"/>
                          </a:solidFill>
                          <a:latin typeface="Cambria Math" panose="02040503050406030204" pitchFamily="18" charset="0"/>
                        </a:rPr>
                        <m:t>𝑐𝑜𝑛𝑠𝑡𝑎𝑛𝑡</m:t>
                      </m:r>
                      <m:r>
                        <a:rPr lang="en-US" b="0" i="1" smtClean="0">
                          <a:solidFill>
                            <a:schemeClr val="tx1"/>
                          </a:solidFill>
                          <a:latin typeface="Cambria Math" panose="02040503050406030204" pitchFamily="18" charset="0"/>
                        </a:rPr>
                        <m:t>⋅</m:t>
                      </m:r>
                      <m:r>
                        <a:rPr lang="en-US" b="0" i="1" smtClean="0">
                          <a:solidFill>
                            <a:srgbClr val="00B050"/>
                          </a:solidFill>
                          <a:latin typeface="Cambria Math" panose="02040503050406030204" pitchFamily="18" charset="0"/>
                        </a:rPr>
                        <m:t>𝑝𝑜𝑤𝑒𝑟</m:t>
                      </m:r>
                      <m:r>
                        <a:rPr lang="en-US" b="0" i="1" smtClean="0">
                          <a:solidFill>
                            <a:schemeClr val="tx1"/>
                          </a:solidFill>
                          <a:latin typeface="Cambria Math" panose="02040503050406030204" pitchFamily="18" charset="0"/>
                        </a:rPr>
                        <m:t>⋅</m:t>
                      </m:r>
                      <m:r>
                        <a:rPr lang="en-US" b="0" i="1" smtClean="0">
                          <a:solidFill>
                            <a:srgbClr val="FF0000"/>
                          </a:solidFill>
                          <a:latin typeface="Cambria Math" panose="02040503050406030204" pitchFamily="18" charset="0"/>
                        </a:rPr>
                        <m:t>𝑣𝑎𝑟𝑖𝑎𝑏𝑙</m:t>
                      </m:r>
                      <m:sSup>
                        <m:sSupPr>
                          <m:ctrlPr>
                            <a:rPr lang="en-US" b="0" i="1" smtClean="0">
                              <a:solidFill>
                                <a:schemeClr val="tx1"/>
                              </a:solidFill>
                              <a:latin typeface="Cambria Math" panose="02040503050406030204" pitchFamily="18" charset="0"/>
                            </a:rPr>
                          </m:ctrlPr>
                        </m:sSupPr>
                        <m:e>
                          <m:r>
                            <a:rPr lang="en-US" b="0" i="1" smtClean="0">
                              <a:solidFill>
                                <a:srgbClr val="FF0000"/>
                              </a:solidFill>
                              <a:latin typeface="Cambria Math" panose="02040503050406030204" pitchFamily="18" charset="0"/>
                            </a:rPr>
                            <m:t>𝑒</m:t>
                          </m:r>
                        </m:e>
                        <m:sup>
                          <m:r>
                            <a:rPr lang="en-US" b="0" i="1" smtClean="0">
                              <a:solidFill>
                                <a:srgbClr val="00B050"/>
                              </a:solidFill>
                              <a:latin typeface="Cambria Math" panose="02040503050406030204" pitchFamily="18" charset="0"/>
                            </a:rPr>
                            <m:t>𝑝𝑜𝑤𝑒𝑟</m:t>
                          </m:r>
                          <m:r>
                            <a:rPr lang="en-US" b="0" i="1" smtClean="0">
                              <a:solidFill>
                                <a:schemeClr val="tx1"/>
                              </a:solidFill>
                              <a:latin typeface="Cambria Math" panose="02040503050406030204" pitchFamily="18" charset="0"/>
                            </a:rPr>
                            <m:t>−1</m:t>
                          </m:r>
                        </m:sup>
                      </m:sSup>
                    </m:oMath>
                  </m:oMathPara>
                </a14:m>
                <a:endParaRPr lang="en-US" dirty="0"/>
              </a:p>
              <a:p>
                <a:pPr lvl="3"/>
                <a:endParaRPr lang="en-US" dirty="0"/>
              </a:p>
              <a:p>
                <a:r>
                  <a:rPr lang="en-US" dirty="0"/>
                  <a:t>Note that </a:t>
                </a:r>
                <a14:m>
                  <m:oMath xmlns:m="http://schemas.openxmlformats.org/officeDocument/2006/math">
                    <m:r>
                      <a:rPr lang="en-US" i="1" dirty="0">
                        <a:solidFill>
                          <a:srgbClr val="FF0000"/>
                        </a:solidFill>
                        <a:latin typeface="Cambria Math" panose="02040503050406030204" pitchFamily="18" charset="0"/>
                      </a:rPr>
                      <m:t>𝑣𝑎𝑟𝑖𝑎𝑏𝑙𝑒</m:t>
                    </m:r>
                    <m:r>
                      <a:rPr lang="en-US" i="1" dirty="0">
                        <a:solidFill>
                          <a:srgbClr val="FF0000"/>
                        </a:solidFill>
                        <a:latin typeface="Cambria Math" panose="02040503050406030204" pitchFamily="18" charset="0"/>
                      </a:rPr>
                      <m:t> </m:t>
                    </m:r>
                  </m:oMath>
                </a14:m>
                <a:r>
                  <a:rPr lang="en-US" dirty="0"/>
                  <a:t>is the only element allowed to change. Everything that is not allowed to change is </a:t>
                </a:r>
                <a14:m>
                  <m:oMath xmlns:m="http://schemas.openxmlformats.org/officeDocument/2006/math">
                    <m:r>
                      <a:rPr lang="en-US" i="1" dirty="0" smtClean="0">
                        <a:solidFill>
                          <a:srgbClr val="00B0F0"/>
                        </a:solidFill>
                        <a:latin typeface="Cambria Math" panose="02040503050406030204" pitchFamily="18" charset="0"/>
                      </a:rPr>
                      <m:t>𝑐𝑜𝑛𝑠𝑡𝑎𝑛𝑡</m:t>
                    </m:r>
                  </m:oMath>
                </a14:m>
                <a:r>
                  <a:rPr lang="en-US" dirty="0"/>
                  <a:t>. The exponent of the </a:t>
                </a:r>
                <a14:m>
                  <m:oMath xmlns:m="http://schemas.openxmlformats.org/officeDocument/2006/math">
                    <m:r>
                      <a:rPr lang="en-US" i="1" dirty="0" smtClean="0">
                        <a:solidFill>
                          <a:srgbClr val="FF0000"/>
                        </a:solidFill>
                        <a:latin typeface="Cambria Math" panose="02040503050406030204" pitchFamily="18" charset="0"/>
                      </a:rPr>
                      <m:t>𝑣𝑎𝑟𝑖𝑎𝑏𝑙𝑒</m:t>
                    </m:r>
                  </m:oMath>
                </a14:m>
                <a:r>
                  <a:rPr lang="en-US" dirty="0"/>
                  <a:t> is the </a:t>
                </a:r>
                <a14:m>
                  <m:oMath xmlns:m="http://schemas.openxmlformats.org/officeDocument/2006/math">
                    <m:r>
                      <a:rPr lang="en-US" i="1" dirty="0" smtClean="0">
                        <a:solidFill>
                          <a:srgbClr val="00B050"/>
                        </a:solidFill>
                        <a:latin typeface="Cambria Math" panose="02040503050406030204" pitchFamily="18" charset="0"/>
                      </a:rPr>
                      <m:t>𝑝𝑜𝑤𝑒𝑟</m:t>
                    </m:r>
                  </m:oMath>
                </a14:m>
                <a:r>
                  <a:rPr lang="en-US" dirty="0"/>
                  <a:t>.</a:t>
                </a:r>
              </a:p>
            </p:txBody>
          </p:sp>
        </mc:Choice>
        <mc:Fallback xmlns="">
          <p:sp>
            <p:nvSpPr>
              <p:cNvPr id="3" name="Content Placeholder 2">
                <a:extLst>
                  <a:ext uri="{FF2B5EF4-FFF2-40B4-BE49-F238E27FC236}">
                    <a16:creationId xmlns:a16="http://schemas.microsoft.com/office/drawing/2014/main" id="{5A717BAA-D4BA-C7EB-5696-203603829C7C}"/>
                  </a:ext>
                </a:extLst>
              </p:cNvPr>
              <p:cNvSpPr>
                <a:spLocks noGrp="1" noRot="1" noChangeAspect="1" noMove="1" noResize="1" noEditPoints="1" noAdjustHandles="1" noChangeArrowheads="1" noChangeShapeType="1" noTextEdit="1"/>
              </p:cNvSpPr>
              <p:nvPr>
                <p:ph idx="1"/>
              </p:nvPr>
            </p:nvSpPr>
            <p:spPr>
              <a:xfrm>
                <a:off x="620024" y="1825625"/>
                <a:ext cx="7895326" cy="4351338"/>
              </a:xfrm>
              <a:blipFill>
                <a:blip r:embed="rId2"/>
                <a:stretch>
                  <a:fillRect l="-1081" t="-1821" r="-1158"/>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4</a:t>
            </a:fld>
            <a:endParaRPr lang="en-US" dirty="0"/>
          </a:p>
        </p:txBody>
      </p:sp>
    </p:spTree>
    <p:extLst>
      <p:ext uri="{BB962C8B-B14F-4D97-AF65-F5344CB8AC3E}">
        <p14:creationId xmlns:p14="http://schemas.microsoft.com/office/powerpoint/2010/main" val="343761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Recap: Partial Derivatives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a:xfrm>
                <a:off x="620024" y="1825625"/>
                <a:ext cx="7886700" cy="4351338"/>
              </a:xfrm>
            </p:spPr>
            <p:txBody>
              <a:bodyPr>
                <a:normAutofit/>
              </a:bodyPr>
              <a:lstStyle/>
              <a:p>
                <a:pPr marL="0" indent="0">
                  <a:buNone/>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smtClean="0">
                              <a:latin typeface="Cambria Math" panose="02040503050406030204" pitchFamily="18" charset="0"/>
                              <a:ea typeface="Cambria Math" panose="02040503050406030204" pitchFamily="18" charset="0"/>
                            </a:rPr>
                            <m:t>𝜕</m:t>
                          </m:r>
                        </m:num>
                        <m:den>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𝑣𝑎𝑟𝑖𝑎𝑏𝑙𝑒</m:t>
                          </m:r>
                          <m:r>
                            <a:rPr lang="en-US" b="0" i="1" smtClean="0">
                              <a:latin typeface="Cambria Math" panose="02040503050406030204" pitchFamily="18" charset="0"/>
                              <a:ea typeface="Cambria Math" panose="02040503050406030204" pitchFamily="18" charset="0"/>
                            </a:rPr>
                            <m:t>)</m:t>
                          </m:r>
                        </m:den>
                      </m:f>
                      <m:d>
                        <m:dPr>
                          <m:ctrlPr>
                            <a:rPr lang="en-US" i="1" smtClean="0">
                              <a:latin typeface="Cambria Math" panose="02040503050406030204" pitchFamily="18" charset="0"/>
                            </a:rPr>
                          </m:ctrlPr>
                        </m:dPr>
                        <m:e>
                          <m:r>
                            <a:rPr lang="en-US" b="0" i="1" smtClean="0">
                              <a:solidFill>
                                <a:srgbClr val="00B0F0"/>
                              </a:solidFill>
                              <a:latin typeface="Cambria Math" panose="02040503050406030204" pitchFamily="18" charset="0"/>
                            </a:rPr>
                            <m:t>𝑐𝑜𝑛𝑠𝑡𝑎𝑛𝑡</m:t>
                          </m:r>
                          <m:r>
                            <a:rPr lang="en-US" b="0" i="1" smtClean="0">
                              <a:latin typeface="Cambria Math" panose="02040503050406030204" pitchFamily="18" charset="0"/>
                            </a:rPr>
                            <m:t>⋅</m:t>
                          </m:r>
                          <m:r>
                            <a:rPr lang="en-US" b="0" i="1" smtClean="0">
                              <a:solidFill>
                                <a:srgbClr val="FF0000"/>
                              </a:solidFill>
                              <a:latin typeface="Cambria Math" panose="02040503050406030204" pitchFamily="18" charset="0"/>
                            </a:rPr>
                            <m:t>𝑣𝑎𝑟𝑖𝑎𝑏𝑙</m:t>
                          </m:r>
                          <m:sSup>
                            <m:sSupPr>
                              <m:ctrlPr>
                                <a:rPr lang="en-US" b="0" i="1" smtClean="0">
                                  <a:latin typeface="Cambria Math" panose="02040503050406030204" pitchFamily="18" charset="0"/>
                                </a:rPr>
                              </m:ctrlPr>
                            </m:sSupPr>
                            <m:e>
                              <m:r>
                                <a:rPr lang="en-US" b="0" i="1" smtClean="0">
                                  <a:solidFill>
                                    <a:srgbClr val="FF0000"/>
                                  </a:solidFill>
                                  <a:latin typeface="Cambria Math" panose="02040503050406030204" pitchFamily="18" charset="0"/>
                                </a:rPr>
                                <m:t>𝑒</m:t>
                              </m:r>
                            </m:e>
                            <m:sup>
                              <m:r>
                                <a:rPr lang="en-US" b="0" i="1" smtClean="0">
                                  <a:solidFill>
                                    <a:srgbClr val="00B050"/>
                                  </a:solidFill>
                                  <a:latin typeface="Cambria Math" panose="02040503050406030204" pitchFamily="18" charset="0"/>
                                </a:rPr>
                                <m:t>𝑝𝑜𝑤𝑒𝑟</m:t>
                              </m:r>
                            </m:sup>
                          </m:sSup>
                        </m:e>
                      </m:d>
                    </m:oMath>
                  </m:oMathPara>
                </a14:m>
                <a:endParaRPr lang="en-US" i="1" dirty="0">
                  <a:latin typeface="Cambria Math" panose="02040503050406030204" pitchFamily="18" charset="0"/>
                </a:endParaRPr>
              </a:p>
              <a:p>
                <a:pPr marL="0" indent="0">
                  <a:buNone/>
                </a:pPr>
                <a:endParaRPr lang="en-US" sz="50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solidFill>
                            <a:srgbClr val="00B0F0"/>
                          </a:solidFill>
                          <a:latin typeface="Cambria Math" panose="02040503050406030204" pitchFamily="18" charset="0"/>
                        </a:rPr>
                        <m:t>𝑐𝑜𝑛𝑠𝑡𝑎𝑛𝑡</m:t>
                      </m:r>
                      <m:r>
                        <a:rPr lang="en-US" b="0" i="1" smtClean="0">
                          <a:solidFill>
                            <a:schemeClr val="tx1"/>
                          </a:solidFill>
                          <a:latin typeface="Cambria Math" panose="02040503050406030204" pitchFamily="18" charset="0"/>
                        </a:rPr>
                        <m:t>⋅</m:t>
                      </m:r>
                      <m:r>
                        <a:rPr lang="en-US" b="0" i="1" smtClean="0">
                          <a:solidFill>
                            <a:srgbClr val="00B050"/>
                          </a:solidFill>
                          <a:latin typeface="Cambria Math" panose="02040503050406030204" pitchFamily="18" charset="0"/>
                        </a:rPr>
                        <m:t>𝑝𝑜𝑤𝑒𝑟</m:t>
                      </m:r>
                      <m:r>
                        <a:rPr lang="en-US" b="0" i="1" smtClean="0">
                          <a:solidFill>
                            <a:schemeClr val="tx1"/>
                          </a:solidFill>
                          <a:latin typeface="Cambria Math" panose="02040503050406030204" pitchFamily="18" charset="0"/>
                        </a:rPr>
                        <m:t>⋅</m:t>
                      </m:r>
                      <m:r>
                        <a:rPr lang="en-US" b="0" i="1" smtClean="0">
                          <a:solidFill>
                            <a:srgbClr val="FF0000"/>
                          </a:solidFill>
                          <a:latin typeface="Cambria Math" panose="02040503050406030204" pitchFamily="18" charset="0"/>
                        </a:rPr>
                        <m:t>𝑣𝑎𝑟𝑖𝑎𝑏𝑙</m:t>
                      </m:r>
                      <m:sSup>
                        <m:sSupPr>
                          <m:ctrlPr>
                            <a:rPr lang="en-US" b="0" i="1" smtClean="0">
                              <a:solidFill>
                                <a:schemeClr val="tx1"/>
                              </a:solidFill>
                              <a:latin typeface="Cambria Math" panose="02040503050406030204" pitchFamily="18" charset="0"/>
                            </a:rPr>
                          </m:ctrlPr>
                        </m:sSupPr>
                        <m:e>
                          <m:r>
                            <a:rPr lang="en-US" b="0" i="1" smtClean="0">
                              <a:solidFill>
                                <a:srgbClr val="FF0000"/>
                              </a:solidFill>
                              <a:latin typeface="Cambria Math" panose="02040503050406030204" pitchFamily="18" charset="0"/>
                            </a:rPr>
                            <m:t>𝑒</m:t>
                          </m:r>
                        </m:e>
                        <m:sup>
                          <m:r>
                            <a:rPr lang="en-US" b="0" i="1" smtClean="0">
                              <a:solidFill>
                                <a:srgbClr val="00B050"/>
                              </a:solidFill>
                              <a:latin typeface="Cambria Math" panose="02040503050406030204" pitchFamily="18" charset="0"/>
                            </a:rPr>
                            <m:t>𝑝𝑜𝑤𝑒𝑟</m:t>
                          </m:r>
                          <m:r>
                            <a:rPr lang="en-US" b="0" i="1" smtClean="0">
                              <a:solidFill>
                                <a:schemeClr val="tx1"/>
                              </a:solidFill>
                              <a:latin typeface="Cambria Math" panose="02040503050406030204" pitchFamily="18" charset="0"/>
                            </a:rPr>
                            <m:t>−1</m:t>
                          </m:r>
                        </m:sup>
                      </m:sSup>
                    </m:oMath>
                  </m:oMathPara>
                </a14:m>
                <a:endParaRPr lang="en-US" dirty="0"/>
              </a:p>
              <a:p>
                <a:pPr lvl="3"/>
                <a:endParaRPr lang="en-US" dirty="0"/>
              </a:p>
              <a:p>
                <a:r>
                  <a:rPr lang="en-US" dirty="0"/>
                  <a:t>Try out the following:</a:t>
                </a:r>
              </a:p>
              <a:p>
                <a:pPr lvl="4"/>
                <a:endParaRPr lang="en-US" dirty="0"/>
              </a:p>
              <a:p>
                <a:pPr lvl="1"/>
                <a14:m>
                  <m:oMath xmlns:m="http://schemas.openxmlformats.org/officeDocument/2006/math">
                    <m:f>
                      <m:fPr>
                        <m:ctrlPr>
                          <a:rPr lang="en-US" i="1" smtClean="0">
                            <a:latin typeface="Cambria Math" panose="02040503050406030204" pitchFamily="18" charset="0"/>
                          </a:rPr>
                        </m:ctrlPr>
                      </m:fPr>
                      <m:num>
                        <m:r>
                          <a:rPr lang="en-US" i="1" smtClean="0">
                            <a:latin typeface="Cambria Math" panose="02040503050406030204" pitchFamily="18" charset="0"/>
                            <a:ea typeface="Cambria Math" panose="02040503050406030204" pitchFamily="18" charset="0"/>
                          </a:rPr>
                          <m:t>𝜕</m:t>
                        </m:r>
                      </m:num>
                      <m:den>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den>
                    </m:f>
                    <m:r>
                      <a:rPr lang="en-US" b="0" i="1" smtClean="0">
                        <a:latin typeface="Cambria Math" panose="02040503050406030204" pitchFamily="18" charset="0"/>
                      </a:rPr>
                      <m:t>10</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𝑦</m:t>
                    </m:r>
                  </m:oMath>
                </a14:m>
                <a:endParaRPr lang="en-US" b="0" dirty="0"/>
              </a:p>
              <a:p>
                <a:pPr lvl="4"/>
                <a:endParaRPr lang="en-US" dirty="0"/>
              </a:p>
              <a:p>
                <a:pPr lvl="1"/>
                <a14:m>
                  <m:oMath xmlns:m="http://schemas.openxmlformats.org/officeDocument/2006/math">
                    <m:f>
                      <m:fPr>
                        <m:ctrlPr>
                          <a:rPr lang="en-US" i="1" smtClean="0">
                            <a:latin typeface="Cambria Math" panose="02040503050406030204" pitchFamily="18" charset="0"/>
                          </a:rPr>
                        </m:ctrlPr>
                      </m:fPr>
                      <m:num>
                        <m:r>
                          <a:rPr lang="en-US" i="1" smtClean="0">
                            <a:latin typeface="Cambria Math" panose="02040503050406030204" pitchFamily="18" charset="0"/>
                            <a:ea typeface="Cambria Math" panose="02040503050406030204" pitchFamily="18" charset="0"/>
                          </a:rPr>
                          <m:t>𝜕</m:t>
                        </m:r>
                      </m:num>
                      <m:den>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𝑦</m:t>
                        </m:r>
                      </m:den>
                    </m:f>
                    <m:r>
                      <a:rPr lang="en-US" b="0" i="1" smtClean="0">
                        <a:latin typeface="Cambria Math" panose="02040503050406030204" pitchFamily="18" charset="0"/>
                      </a:rPr>
                      <m:t>10</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𝑦</m:t>
                    </m:r>
                  </m:oMath>
                </a14:m>
                <a:endParaRPr lang="en-US" b="0" dirty="0"/>
              </a:p>
              <a:p>
                <a:endParaRPr lang="en-US" dirty="0"/>
              </a:p>
            </p:txBody>
          </p:sp>
        </mc:Choice>
        <mc:Fallback xmlns="">
          <p:sp>
            <p:nvSpPr>
              <p:cNvPr id="3" name="Content Placeholder 2">
                <a:extLst>
                  <a:ext uri="{FF2B5EF4-FFF2-40B4-BE49-F238E27FC236}">
                    <a16:creationId xmlns:a16="http://schemas.microsoft.com/office/drawing/2014/main" id="{5A717BAA-D4BA-C7EB-5696-203603829C7C}"/>
                  </a:ext>
                </a:extLst>
              </p:cNvPr>
              <p:cNvSpPr>
                <a:spLocks noGrp="1" noRot="1" noChangeAspect="1" noMove="1" noResize="1" noEditPoints="1" noAdjustHandles="1" noChangeArrowheads="1" noChangeShapeType="1" noTextEdit="1"/>
              </p:cNvSpPr>
              <p:nvPr>
                <p:ph idx="1"/>
              </p:nvPr>
            </p:nvSpPr>
            <p:spPr>
              <a:xfrm>
                <a:off x="620024" y="1825625"/>
                <a:ext cx="7886700" cy="4351338"/>
              </a:xfrm>
              <a:blipFill>
                <a:blip r:embed="rId2"/>
                <a:stretch>
                  <a:fillRect l="-1083"/>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5</a:t>
            </a:fld>
            <a:endParaRPr lang="en-US" dirty="0"/>
          </a:p>
        </p:txBody>
      </p:sp>
    </p:spTree>
    <p:extLst>
      <p:ext uri="{BB962C8B-B14F-4D97-AF65-F5344CB8AC3E}">
        <p14:creationId xmlns:p14="http://schemas.microsoft.com/office/powerpoint/2010/main" val="2931192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The Utility Maximization Problem</a:t>
            </a:r>
          </a:p>
        </p:txBody>
      </p:sp>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lstStyle/>
          <a:p>
            <a:r>
              <a:rPr lang="en-US" dirty="0"/>
              <a:t>The consumer has preferences when it comes to consumption, represented by the utility function, which is visualized as the indifference curves.</a:t>
            </a:r>
          </a:p>
          <a:p>
            <a:pPr lvl="3"/>
            <a:endParaRPr lang="en-US" dirty="0"/>
          </a:p>
          <a:p>
            <a:r>
              <a:rPr lang="en-US" dirty="0"/>
              <a:t>The consumer also has a limiting factor, the budget constraint, which sets a cap on the consumer’s wants based on the consumer’s income and price of goods.</a:t>
            </a:r>
          </a:p>
          <a:p>
            <a:pPr lvl="3"/>
            <a:endParaRPr lang="en-US" dirty="0"/>
          </a:p>
          <a:p>
            <a:r>
              <a:rPr lang="en-US" dirty="0"/>
              <a:t>The consumer wants to </a:t>
            </a:r>
            <a:r>
              <a:rPr lang="en-US" b="1" u="sng" dirty="0"/>
              <a:t>find the commodity bundle that maximizes their utility, while not violating the budget constraint.</a:t>
            </a:r>
          </a:p>
        </p:txBody>
      </p:sp>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6</a:t>
            </a:fld>
            <a:endParaRPr lang="en-US" dirty="0"/>
          </a:p>
        </p:txBody>
      </p:sp>
    </p:spTree>
    <p:extLst>
      <p:ext uri="{BB962C8B-B14F-4D97-AF65-F5344CB8AC3E}">
        <p14:creationId xmlns:p14="http://schemas.microsoft.com/office/powerpoint/2010/main" val="53387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E3986-575B-B929-0562-1561C73A78DE}"/>
              </a:ext>
            </a:extLst>
          </p:cNvPr>
          <p:cNvSpPr>
            <a:spLocks noGrp="1"/>
          </p:cNvSpPr>
          <p:nvPr>
            <p:ph type="title"/>
          </p:nvPr>
        </p:nvSpPr>
        <p:spPr/>
        <p:txBody>
          <a:bodyPr/>
          <a:lstStyle/>
          <a:p>
            <a:r>
              <a:rPr lang="en-US" dirty="0"/>
              <a:t>The Utility Maximization Problem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A717BAA-D4BA-C7EB-5696-203603829C7C}"/>
                  </a:ext>
                </a:extLst>
              </p:cNvPr>
              <p:cNvSpPr>
                <a:spLocks noGrp="1"/>
              </p:cNvSpPr>
              <p:nvPr>
                <p:ph idx="1"/>
              </p:nvPr>
            </p:nvSpPr>
            <p:spPr/>
            <p:txBody>
              <a:bodyPr/>
              <a:lstStyle/>
              <a:p>
                <a:r>
                  <a:rPr lang="en-US" dirty="0"/>
                  <a:t>The consumer’s problem in math is expressed as:</a:t>
                </a:r>
              </a:p>
              <a:p>
                <a:pPr lvl="4"/>
                <a:endParaRPr lang="en-US" sz="500" dirty="0"/>
              </a:p>
              <a:p>
                <a:pPr marL="0" indent="0">
                  <a:buNone/>
                </a:pPr>
                <a14:m>
                  <m:oMathPara xmlns:m="http://schemas.openxmlformats.org/officeDocument/2006/math">
                    <m:oMathParaPr>
                      <m:jc m:val="centerGroup"/>
                    </m:oMathParaPr>
                    <m:oMath xmlns:m="http://schemas.openxmlformats.org/officeDocument/2006/math">
                      <m:func>
                        <m:funcPr>
                          <m:ctrlPr>
                            <a:rPr lang="en-US" b="0" i="1" smtClean="0">
                              <a:latin typeface="Cambria Math" panose="02040503050406030204" pitchFamily="18" charset="0"/>
                            </a:rPr>
                          </m:ctrlPr>
                        </m:funcPr>
                        <m:fName>
                          <m:limLow>
                            <m:limLowPr>
                              <m:ctrlPr>
                                <a:rPr lang="en-US" b="0" i="1" smtClean="0">
                                  <a:latin typeface="Cambria Math" panose="02040503050406030204" pitchFamily="18" charset="0"/>
                                </a:rPr>
                              </m:ctrlPr>
                            </m:limLowPr>
                            <m:e>
                              <m:r>
                                <m:rPr>
                                  <m:sty m:val="p"/>
                                </m:rPr>
                                <a:rPr lang="en-US" b="0" i="0" smtClean="0">
                                  <a:solidFill>
                                    <a:srgbClr val="00B0F0"/>
                                  </a:solidFill>
                                  <a:latin typeface="Cambria Math" panose="02040503050406030204" pitchFamily="18" charset="0"/>
                                </a:rPr>
                                <m:t>max</m:t>
                              </m:r>
                            </m:e>
                            <m:lim>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𝑦</m:t>
                              </m:r>
                              <m:r>
                                <a:rPr lang="en-US" b="0" i="1" smtClean="0">
                                  <a:solidFill>
                                    <a:srgbClr val="FF0000"/>
                                  </a:solidFill>
                                  <a:latin typeface="Cambria Math" panose="02040503050406030204" pitchFamily="18" charset="0"/>
                                </a:rPr>
                                <m:t>≥0</m:t>
                              </m:r>
                            </m:lim>
                          </m:limLow>
                        </m:fName>
                        <m:e>
                          <m:r>
                            <a:rPr lang="en-US" i="1" smtClean="0">
                              <a:solidFill>
                                <a:srgbClr val="00B0F0"/>
                              </a:solidFill>
                              <a:latin typeface="Cambria Math" panose="02040503050406030204" pitchFamily="18" charset="0"/>
                            </a:rPr>
                            <m:t>𝑢</m:t>
                          </m:r>
                          <m:r>
                            <a:rPr lang="en-US" i="1" smtClean="0">
                              <a:solidFill>
                                <a:srgbClr val="00B0F0"/>
                              </a:solidFill>
                              <a:latin typeface="Cambria Math" panose="02040503050406030204" pitchFamily="18" charset="0"/>
                            </a:rPr>
                            <m:t>(</m:t>
                          </m:r>
                          <m:r>
                            <a:rPr lang="en-US" i="1" smtClean="0">
                              <a:solidFill>
                                <a:srgbClr val="00B0F0"/>
                              </a:solidFill>
                              <a:latin typeface="Cambria Math" panose="02040503050406030204" pitchFamily="18" charset="0"/>
                            </a:rPr>
                            <m:t>𝑥</m:t>
                          </m:r>
                          <m:r>
                            <a:rPr lang="en-US" i="1" smtClean="0">
                              <a:solidFill>
                                <a:srgbClr val="00B0F0"/>
                              </a:solidFill>
                              <a:latin typeface="Cambria Math" panose="02040503050406030204" pitchFamily="18" charset="0"/>
                            </a:rPr>
                            <m:t>,</m:t>
                          </m:r>
                          <m:r>
                            <a:rPr lang="en-US" i="1" smtClean="0">
                              <a:solidFill>
                                <a:srgbClr val="00B0F0"/>
                              </a:solidFill>
                              <a:latin typeface="Cambria Math" panose="02040503050406030204" pitchFamily="18" charset="0"/>
                            </a:rPr>
                            <m:t>𝑦</m:t>
                          </m:r>
                          <m:r>
                            <a:rPr lang="en-US" i="1" smtClean="0">
                              <a:solidFill>
                                <a:srgbClr val="00B0F0"/>
                              </a:solidFill>
                              <a:latin typeface="Cambria Math" panose="02040503050406030204" pitchFamily="18" charset="0"/>
                            </a:rPr>
                            <m:t>)</m:t>
                          </m:r>
                        </m:e>
                      </m:func>
                    </m:oMath>
                  </m:oMathPara>
                </a14:m>
                <a:endParaRPr lang="en-US" b="0" dirty="0"/>
              </a:p>
              <a:p>
                <a:pPr marL="0" indent="0">
                  <a:buNone/>
                </a:pPr>
                <a:endParaRPr lang="en-US" sz="500" b="0" dirty="0"/>
              </a:p>
              <a:p>
                <a:pPr marL="0" indent="0">
                  <a:buNone/>
                </a:pPr>
                <a14:m>
                  <m:oMathPara xmlns:m="http://schemas.openxmlformats.org/officeDocument/2006/math">
                    <m:oMathParaPr>
                      <m:jc m:val="centerGroup"/>
                    </m:oMathParaPr>
                    <m:oMath xmlns:m="http://schemas.openxmlformats.org/officeDocument/2006/math">
                      <m:r>
                        <a:rPr lang="en-US" sz="1800" b="0" i="1" smtClean="0">
                          <a:solidFill>
                            <a:srgbClr val="7030A0"/>
                          </a:solidFill>
                          <a:latin typeface="Cambria Math" panose="02040503050406030204" pitchFamily="18" charset="0"/>
                        </a:rPr>
                        <m:t>𝑠</m:t>
                      </m:r>
                      <m:r>
                        <a:rPr lang="en-US" sz="1800" b="0" i="1" smtClean="0">
                          <a:solidFill>
                            <a:srgbClr val="7030A0"/>
                          </a:solidFill>
                          <a:latin typeface="Cambria Math" panose="02040503050406030204" pitchFamily="18" charset="0"/>
                        </a:rPr>
                        <m:t>.</m:t>
                      </m:r>
                      <m:r>
                        <a:rPr lang="en-US" sz="1800" b="0" i="1" smtClean="0">
                          <a:solidFill>
                            <a:srgbClr val="7030A0"/>
                          </a:solidFill>
                          <a:latin typeface="Cambria Math" panose="02040503050406030204" pitchFamily="18" charset="0"/>
                        </a:rPr>
                        <m:t>𝑡</m:t>
                      </m:r>
                      <m:r>
                        <a:rPr lang="en-US" sz="1800" b="0" i="1" smtClean="0">
                          <a:solidFill>
                            <a:srgbClr val="7030A0"/>
                          </a:solidFill>
                          <a:latin typeface="Cambria Math" panose="02040503050406030204" pitchFamily="18" charset="0"/>
                        </a:rPr>
                        <m:t>. </m:t>
                      </m:r>
                      <m:sSub>
                        <m:sSubPr>
                          <m:ctrlPr>
                            <a:rPr lang="en-US" sz="1800" b="0" i="1" smtClean="0">
                              <a:solidFill>
                                <a:srgbClr val="7030A0"/>
                              </a:solidFill>
                              <a:latin typeface="Cambria Math" panose="02040503050406030204" pitchFamily="18" charset="0"/>
                            </a:rPr>
                          </m:ctrlPr>
                        </m:sSubPr>
                        <m:e>
                          <m:r>
                            <a:rPr lang="en-US" sz="1800" b="0" i="1" smtClean="0">
                              <a:solidFill>
                                <a:srgbClr val="7030A0"/>
                              </a:solidFill>
                              <a:latin typeface="Cambria Math" panose="02040503050406030204" pitchFamily="18" charset="0"/>
                            </a:rPr>
                            <m:t>𝑃</m:t>
                          </m:r>
                        </m:e>
                        <m:sub>
                          <m:r>
                            <a:rPr lang="en-US" sz="1800" b="0" i="1" smtClean="0">
                              <a:solidFill>
                                <a:srgbClr val="7030A0"/>
                              </a:solidFill>
                              <a:latin typeface="Cambria Math" panose="02040503050406030204" pitchFamily="18" charset="0"/>
                            </a:rPr>
                            <m:t>𝑥</m:t>
                          </m:r>
                        </m:sub>
                      </m:sSub>
                      <m:r>
                        <a:rPr lang="en-US" sz="1800" b="0" i="1" smtClean="0">
                          <a:solidFill>
                            <a:srgbClr val="7030A0"/>
                          </a:solidFill>
                          <a:latin typeface="Cambria Math" panose="02040503050406030204" pitchFamily="18" charset="0"/>
                        </a:rPr>
                        <m:t>𝑥</m:t>
                      </m:r>
                      <m:r>
                        <a:rPr lang="en-US" sz="1800" b="0" i="1" smtClean="0">
                          <a:solidFill>
                            <a:srgbClr val="7030A0"/>
                          </a:solidFill>
                          <a:latin typeface="Cambria Math" panose="02040503050406030204" pitchFamily="18" charset="0"/>
                        </a:rPr>
                        <m:t>+</m:t>
                      </m:r>
                      <m:sSub>
                        <m:sSubPr>
                          <m:ctrlPr>
                            <a:rPr lang="en-US" sz="1800" b="0" i="1" smtClean="0">
                              <a:solidFill>
                                <a:srgbClr val="7030A0"/>
                              </a:solidFill>
                              <a:latin typeface="Cambria Math" panose="02040503050406030204" pitchFamily="18" charset="0"/>
                            </a:rPr>
                          </m:ctrlPr>
                        </m:sSubPr>
                        <m:e>
                          <m:r>
                            <a:rPr lang="en-US" sz="1800" b="0" i="1" smtClean="0">
                              <a:solidFill>
                                <a:srgbClr val="7030A0"/>
                              </a:solidFill>
                              <a:latin typeface="Cambria Math" panose="02040503050406030204" pitchFamily="18" charset="0"/>
                            </a:rPr>
                            <m:t>𝑃</m:t>
                          </m:r>
                        </m:e>
                        <m:sub>
                          <m:r>
                            <a:rPr lang="en-US" sz="1800" b="0" i="1" smtClean="0">
                              <a:solidFill>
                                <a:srgbClr val="7030A0"/>
                              </a:solidFill>
                              <a:latin typeface="Cambria Math" panose="02040503050406030204" pitchFamily="18" charset="0"/>
                            </a:rPr>
                            <m:t>𝑦</m:t>
                          </m:r>
                        </m:sub>
                      </m:sSub>
                      <m:r>
                        <a:rPr lang="en-US" sz="1800" b="0" i="1" smtClean="0">
                          <a:solidFill>
                            <a:srgbClr val="7030A0"/>
                          </a:solidFill>
                          <a:latin typeface="Cambria Math" panose="02040503050406030204" pitchFamily="18" charset="0"/>
                        </a:rPr>
                        <m:t>𝑦</m:t>
                      </m:r>
                      <m:r>
                        <a:rPr lang="en-US" sz="1800" b="0" i="1" smtClean="0">
                          <a:solidFill>
                            <a:srgbClr val="7030A0"/>
                          </a:solidFill>
                          <a:latin typeface="Cambria Math" panose="02040503050406030204" pitchFamily="18" charset="0"/>
                        </a:rPr>
                        <m:t>=</m:t>
                      </m:r>
                      <m:r>
                        <a:rPr lang="en-US" sz="1800" b="0" i="1" smtClean="0">
                          <a:solidFill>
                            <a:srgbClr val="7030A0"/>
                          </a:solidFill>
                          <a:latin typeface="Cambria Math" panose="02040503050406030204" pitchFamily="18" charset="0"/>
                        </a:rPr>
                        <m:t>𝑀</m:t>
                      </m:r>
                    </m:oMath>
                  </m:oMathPara>
                </a14:m>
                <a:endParaRPr lang="en-US" sz="1800" dirty="0">
                  <a:solidFill>
                    <a:srgbClr val="7030A0"/>
                  </a:solidFill>
                </a:endParaRPr>
              </a:p>
              <a:p>
                <a:endParaRPr lang="en-US" dirty="0"/>
              </a:p>
              <a:p>
                <a:r>
                  <a:rPr lang="en-US" dirty="0"/>
                  <a:t>In words, we can read this out loud as:</a:t>
                </a:r>
              </a:p>
              <a:p>
                <a:pPr lvl="3"/>
                <a:endParaRPr lang="en-US" sz="500" dirty="0"/>
              </a:p>
              <a:p>
                <a:pPr marL="0" indent="0" algn="ctr">
                  <a:buNone/>
                </a:pPr>
                <a:r>
                  <a:rPr lang="en-US" dirty="0"/>
                  <a:t>“</a:t>
                </a:r>
                <a:r>
                  <a:rPr lang="en-US" dirty="0">
                    <a:solidFill>
                      <a:srgbClr val="FF0000"/>
                    </a:solidFill>
                  </a:rPr>
                  <a:t>Find the non-negative values of </a:t>
                </a:r>
                <a14:m>
                  <m:oMath xmlns:m="http://schemas.openxmlformats.org/officeDocument/2006/math">
                    <m:r>
                      <a:rPr lang="en-US" b="0" i="1" smtClean="0">
                        <a:solidFill>
                          <a:srgbClr val="FF0000"/>
                        </a:solidFill>
                        <a:latin typeface="Cambria Math" panose="02040503050406030204" pitchFamily="18" charset="0"/>
                      </a:rPr>
                      <m:t>𝑥</m:t>
                    </m:r>
                  </m:oMath>
                </a14:m>
                <a:r>
                  <a:rPr lang="en-US" dirty="0">
                    <a:solidFill>
                      <a:srgbClr val="FF0000"/>
                    </a:solidFill>
                  </a:rPr>
                  <a:t> and </a:t>
                </a:r>
                <a14:m>
                  <m:oMath xmlns:m="http://schemas.openxmlformats.org/officeDocument/2006/math">
                    <m:r>
                      <a:rPr lang="en-US" b="0" i="1" smtClean="0">
                        <a:solidFill>
                          <a:srgbClr val="FF0000"/>
                        </a:solidFill>
                        <a:latin typeface="Cambria Math" panose="02040503050406030204" pitchFamily="18" charset="0"/>
                      </a:rPr>
                      <m:t>𝑦</m:t>
                    </m:r>
                  </m:oMath>
                </a14:m>
                <a:endParaRPr lang="en-US" dirty="0">
                  <a:solidFill>
                    <a:srgbClr val="FF0000"/>
                  </a:solidFill>
                </a:endParaRPr>
              </a:p>
              <a:p>
                <a:pPr marL="0" indent="0" algn="ctr">
                  <a:buNone/>
                </a:pPr>
                <a:r>
                  <a:rPr lang="en-US" dirty="0"/>
                  <a:t>that </a:t>
                </a:r>
                <a:r>
                  <a:rPr lang="en-US" dirty="0">
                    <a:solidFill>
                      <a:srgbClr val="00B0F0"/>
                    </a:solidFill>
                  </a:rPr>
                  <a:t>maximize the utility function’s value</a:t>
                </a:r>
                <a:r>
                  <a:rPr lang="en-US" dirty="0"/>
                  <a:t>, </a:t>
                </a:r>
              </a:p>
              <a:p>
                <a:pPr marL="0" indent="0" algn="ctr">
                  <a:buNone/>
                </a:pPr>
                <a:r>
                  <a:rPr lang="en-US" dirty="0">
                    <a:solidFill>
                      <a:srgbClr val="7030A0"/>
                    </a:solidFill>
                  </a:rPr>
                  <a:t>subject to the consumer’s budget constraint.”</a:t>
                </a:r>
              </a:p>
              <a:p>
                <a:endParaRPr lang="en-US" dirty="0"/>
              </a:p>
            </p:txBody>
          </p:sp>
        </mc:Choice>
        <mc:Fallback xmlns="">
          <p:sp>
            <p:nvSpPr>
              <p:cNvPr id="3" name="Content Placeholder 2">
                <a:extLst>
                  <a:ext uri="{FF2B5EF4-FFF2-40B4-BE49-F238E27FC236}">
                    <a16:creationId xmlns:a16="http://schemas.microsoft.com/office/drawing/2014/main" id="{5A717BAA-D4BA-C7EB-5696-203603829C7C}"/>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09CFCAE-B4E3-649B-FDB7-488E4E51258C}"/>
              </a:ext>
            </a:extLst>
          </p:cNvPr>
          <p:cNvSpPr>
            <a:spLocks noGrp="1"/>
          </p:cNvSpPr>
          <p:nvPr>
            <p:ph type="dt" sz="half" idx="10"/>
          </p:nvPr>
        </p:nvSpPr>
        <p:spPr/>
        <p:txBody>
          <a:bodyPr/>
          <a:lstStyle/>
          <a:p>
            <a:r>
              <a:rPr lang="en-US"/>
              <a:t>ECON 300</a:t>
            </a:r>
            <a:endParaRPr lang="en-US" dirty="0"/>
          </a:p>
        </p:txBody>
      </p:sp>
      <p:sp>
        <p:nvSpPr>
          <p:cNvPr id="5" name="Footer Placeholder 4">
            <a:extLst>
              <a:ext uri="{FF2B5EF4-FFF2-40B4-BE49-F238E27FC236}">
                <a16:creationId xmlns:a16="http://schemas.microsoft.com/office/drawing/2014/main" id="{52AC4525-C5C8-8596-B2EA-0E2C5344302C}"/>
              </a:ext>
            </a:extLst>
          </p:cNvPr>
          <p:cNvSpPr>
            <a:spLocks noGrp="1"/>
          </p:cNvSpPr>
          <p:nvPr>
            <p:ph type="ftr" sz="quarter" idx="11"/>
          </p:nvPr>
        </p:nvSpPr>
        <p:spPr/>
        <p:txBody>
          <a:bodyPr/>
          <a:lstStyle/>
          <a:p>
            <a:r>
              <a:rPr lang="en-US"/>
              <a:t>DEPARTMENT OF BUSINESS &amp; ECONOMICS</a:t>
            </a:r>
            <a:endParaRPr lang="en-US" dirty="0"/>
          </a:p>
        </p:txBody>
      </p:sp>
      <p:sp>
        <p:nvSpPr>
          <p:cNvPr id="6" name="Slide Number Placeholder 5">
            <a:extLst>
              <a:ext uri="{FF2B5EF4-FFF2-40B4-BE49-F238E27FC236}">
                <a16:creationId xmlns:a16="http://schemas.microsoft.com/office/drawing/2014/main" id="{1E261E69-6082-7B91-F48A-C4702A4B503E}"/>
              </a:ext>
            </a:extLst>
          </p:cNvPr>
          <p:cNvSpPr>
            <a:spLocks noGrp="1"/>
          </p:cNvSpPr>
          <p:nvPr>
            <p:ph type="sldNum" sz="quarter" idx="12"/>
          </p:nvPr>
        </p:nvSpPr>
        <p:spPr/>
        <p:txBody>
          <a:bodyPr/>
          <a:lstStyle/>
          <a:p>
            <a:fld id="{1A980C56-831A-4EAB-9EDE-57C090F4F877}" type="slidenum">
              <a:rPr lang="en-US" smtClean="0"/>
              <a:t>7</a:t>
            </a:fld>
            <a:endParaRPr lang="en-US" dirty="0"/>
          </a:p>
        </p:txBody>
      </p:sp>
    </p:spTree>
    <p:extLst>
      <p:ext uri="{BB962C8B-B14F-4D97-AF65-F5344CB8AC3E}">
        <p14:creationId xmlns:p14="http://schemas.microsoft.com/office/powerpoint/2010/main" val="272854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fade">
                                      <p:cBhvr>
                                        <p:cTn id="26" dur="500"/>
                                        <p:tgtEl>
                                          <p:spTgt spid="3">
                                            <p:txEl>
                                              <p:pRg st="9" end="9"/>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Effect transition="in" filter="fade">
                                      <p:cBhvr>
                                        <p:cTn id="2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8E94-2E36-676B-09F4-6E56825E78FB}"/>
              </a:ext>
            </a:extLst>
          </p:cNvPr>
          <p:cNvSpPr>
            <a:spLocks noGrp="1"/>
          </p:cNvSpPr>
          <p:nvPr>
            <p:ph type="title"/>
          </p:nvPr>
        </p:nvSpPr>
        <p:spPr/>
        <p:txBody>
          <a:bodyPr/>
          <a:lstStyle/>
          <a:p>
            <a:r>
              <a:rPr lang="en-US" dirty="0"/>
              <a:t>Recap: Budget Constraint</a:t>
            </a:r>
          </a:p>
        </p:txBody>
      </p:sp>
      <p:sp>
        <p:nvSpPr>
          <p:cNvPr id="5" name="Date Placeholder 4">
            <a:extLst>
              <a:ext uri="{FF2B5EF4-FFF2-40B4-BE49-F238E27FC236}">
                <a16:creationId xmlns:a16="http://schemas.microsoft.com/office/drawing/2014/main" id="{0124555C-B959-62A0-0591-2B5898F36713}"/>
              </a:ext>
            </a:extLst>
          </p:cNvPr>
          <p:cNvSpPr>
            <a:spLocks noGrp="1"/>
          </p:cNvSpPr>
          <p:nvPr>
            <p:ph type="dt" sz="half" idx="10"/>
          </p:nvPr>
        </p:nvSpPr>
        <p:spPr/>
        <p:txBody>
          <a:bodyPr/>
          <a:lstStyle/>
          <a:p>
            <a:r>
              <a:rPr lang="en-US"/>
              <a:t>ECON 300</a:t>
            </a:r>
            <a:endParaRPr lang="en-US" dirty="0"/>
          </a:p>
        </p:txBody>
      </p:sp>
      <p:sp>
        <p:nvSpPr>
          <p:cNvPr id="6" name="Footer Placeholder 5">
            <a:extLst>
              <a:ext uri="{FF2B5EF4-FFF2-40B4-BE49-F238E27FC236}">
                <a16:creationId xmlns:a16="http://schemas.microsoft.com/office/drawing/2014/main" id="{10CF2B05-EF11-79EF-8187-AD2811A93EDB}"/>
              </a:ext>
            </a:extLst>
          </p:cNvPr>
          <p:cNvSpPr>
            <a:spLocks noGrp="1"/>
          </p:cNvSpPr>
          <p:nvPr>
            <p:ph type="ftr" sz="quarter" idx="11"/>
          </p:nvPr>
        </p:nvSpPr>
        <p:spPr/>
        <p:txBody>
          <a:bodyPr/>
          <a:lstStyle/>
          <a:p>
            <a:r>
              <a:rPr lang="en-US"/>
              <a:t>DEPARTMENT OF BUSINESS &amp; ECONOMICS</a:t>
            </a:r>
            <a:endParaRPr lang="en-US" dirty="0"/>
          </a:p>
        </p:txBody>
      </p:sp>
      <p:sp>
        <p:nvSpPr>
          <p:cNvPr id="7" name="Slide Number Placeholder 6">
            <a:extLst>
              <a:ext uri="{FF2B5EF4-FFF2-40B4-BE49-F238E27FC236}">
                <a16:creationId xmlns:a16="http://schemas.microsoft.com/office/drawing/2014/main" id="{CA8B9CA5-0838-8890-C6BB-15555142E01A}"/>
              </a:ext>
            </a:extLst>
          </p:cNvPr>
          <p:cNvSpPr>
            <a:spLocks noGrp="1"/>
          </p:cNvSpPr>
          <p:nvPr>
            <p:ph type="sldNum" sz="quarter" idx="12"/>
          </p:nvPr>
        </p:nvSpPr>
        <p:spPr/>
        <p:txBody>
          <a:bodyPr/>
          <a:lstStyle/>
          <a:p>
            <a:fld id="{1A980C56-831A-4EAB-9EDE-57C090F4F877}" type="slidenum">
              <a:rPr lang="en-US" smtClean="0"/>
              <a:t>8</a:t>
            </a:fld>
            <a:endParaRPr lang="en-US" dirty="0"/>
          </a:p>
        </p:txBody>
      </p:sp>
      <p:sp>
        <p:nvSpPr>
          <p:cNvPr id="13" name="Content Placeholder 12">
            <a:extLst>
              <a:ext uri="{FF2B5EF4-FFF2-40B4-BE49-F238E27FC236}">
                <a16:creationId xmlns:a16="http://schemas.microsoft.com/office/drawing/2014/main" id="{4CB74470-CD75-497A-F0E3-9C2570DE1EAE}"/>
              </a:ext>
            </a:extLst>
          </p:cNvPr>
          <p:cNvSpPr>
            <a:spLocks noGrp="1"/>
          </p:cNvSpPr>
          <p:nvPr>
            <p:ph sz="half" idx="2"/>
          </p:nvPr>
        </p:nvSpPr>
        <p:spPr>
          <a:xfrm>
            <a:off x="4629149" y="1825625"/>
            <a:ext cx="3962759" cy="4351338"/>
          </a:xfrm>
        </p:spPr>
        <p:txBody>
          <a:bodyPr/>
          <a:lstStyle/>
          <a:p>
            <a:r>
              <a:rPr lang="en-US" dirty="0"/>
              <a:t>Recall what the budget constraint looks like when it is plotted in the commodity space.</a:t>
            </a:r>
          </a:p>
          <a:p>
            <a:pPr lvl="3"/>
            <a:endParaRPr lang="en-US" dirty="0"/>
          </a:p>
          <a:p>
            <a:r>
              <a:rPr lang="en-US" dirty="0"/>
              <a:t>The budget line “splits” the commodity space into two sections: </a:t>
            </a:r>
          </a:p>
        </p:txBody>
      </p:sp>
      <p:pic>
        <p:nvPicPr>
          <p:cNvPr id="16" name="Content Placeholder 15" descr="A diagram of a line&#10;&#10;Description automatically generated">
            <a:extLst>
              <a:ext uri="{FF2B5EF4-FFF2-40B4-BE49-F238E27FC236}">
                <a16:creationId xmlns:a16="http://schemas.microsoft.com/office/drawing/2014/main" id="{42072195-66EF-78FD-CAAC-CB07D45CCC2B}"/>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8650" y="1842294"/>
            <a:ext cx="3886200" cy="4318000"/>
          </a:xfrm>
        </p:spPr>
      </p:pic>
    </p:spTree>
    <p:extLst>
      <p:ext uri="{BB962C8B-B14F-4D97-AF65-F5344CB8AC3E}">
        <p14:creationId xmlns:p14="http://schemas.microsoft.com/office/powerpoint/2010/main" val="101772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2" end="2"/>
                                            </p:txEl>
                                          </p:spTgt>
                                        </p:tgtEl>
                                        <p:attrNameLst>
                                          <p:attrName>style.visibility</p:attrName>
                                        </p:attrNameLst>
                                      </p:cBhvr>
                                      <p:to>
                                        <p:strVal val="visible"/>
                                      </p:to>
                                    </p:set>
                                    <p:animEffect transition="in" filter="fade">
                                      <p:cBhvr>
                                        <p:cTn id="7"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0A48A77-7337-A326-EE36-5CDEE600016A}"/>
              </a:ext>
            </a:extLst>
          </p:cNvPr>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a:extLst>
              <a:ext uri="{FF2B5EF4-FFF2-40B4-BE49-F238E27FC236}">
                <a16:creationId xmlns:a16="http://schemas.microsoft.com/office/drawing/2014/main" id="{B4D8E233-8674-5CBD-2331-DD7B35409500}"/>
              </a:ext>
            </a:extLst>
          </p:cNvPr>
          <p:cNvSpPr>
            <a:spLocks noGrp="1"/>
          </p:cNvSpPr>
          <p:nvPr>
            <p:ph type="dt" sz="half" idx="10"/>
          </p:nvPr>
        </p:nvSpPr>
        <p:spPr/>
        <p:txBody>
          <a:bodyPr/>
          <a:lstStyle/>
          <a:p>
            <a:r>
              <a:rPr lang="en-US"/>
              <a:t>ECON 300</a:t>
            </a:r>
            <a:endParaRPr lang="en-US" dirty="0"/>
          </a:p>
        </p:txBody>
      </p:sp>
      <p:sp>
        <p:nvSpPr>
          <p:cNvPr id="3" name="Footer Placeholder 2">
            <a:extLst>
              <a:ext uri="{FF2B5EF4-FFF2-40B4-BE49-F238E27FC236}">
                <a16:creationId xmlns:a16="http://schemas.microsoft.com/office/drawing/2014/main" id="{862E82B2-F860-6327-9F64-C1711E73D61A}"/>
              </a:ext>
            </a:extLst>
          </p:cNvPr>
          <p:cNvSpPr>
            <a:spLocks noGrp="1"/>
          </p:cNvSpPr>
          <p:nvPr>
            <p:ph type="ftr" sz="quarter" idx="11"/>
          </p:nvPr>
        </p:nvSpPr>
        <p:spPr/>
        <p:txBody>
          <a:bodyPr/>
          <a:lstStyle/>
          <a:p>
            <a:r>
              <a:rPr lang="en-US"/>
              <a:t>DEPARTMENT OF BUSINESS &amp; ECONOMICS</a:t>
            </a:r>
            <a:endParaRPr lang="en-US" dirty="0"/>
          </a:p>
        </p:txBody>
      </p:sp>
      <p:sp>
        <p:nvSpPr>
          <p:cNvPr id="4" name="Slide Number Placeholder 3">
            <a:extLst>
              <a:ext uri="{FF2B5EF4-FFF2-40B4-BE49-F238E27FC236}">
                <a16:creationId xmlns:a16="http://schemas.microsoft.com/office/drawing/2014/main" id="{1585BB9F-C2B3-FB07-C9B1-8EBFEBB65662}"/>
              </a:ext>
            </a:extLst>
          </p:cNvPr>
          <p:cNvSpPr>
            <a:spLocks noGrp="1"/>
          </p:cNvSpPr>
          <p:nvPr>
            <p:ph type="sldNum" sz="quarter" idx="12"/>
          </p:nvPr>
        </p:nvSpPr>
        <p:spPr/>
        <p:txBody>
          <a:bodyPr/>
          <a:lstStyle/>
          <a:p>
            <a:fld id="{1A980C56-831A-4EAB-9EDE-57C090F4F877}" type="slidenum">
              <a:rPr lang="en-US" smtClean="0"/>
              <a:t>9</a:t>
            </a:fld>
            <a:endParaRPr lang="en-US" dirty="0"/>
          </a:p>
        </p:txBody>
      </p:sp>
    </p:spTree>
    <p:extLst>
      <p:ext uri="{BB962C8B-B14F-4D97-AF65-F5344CB8AC3E}">
        <p14:creationId xmlns:p14="http://schemas.microsoft.com/office/powerpoint/2010/main" val="38519715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POLL_EMBED_ID" val="354506f8-d627-4799-941f-0a8b3f871671"/>
</p:tagLst>
</file>

<file path=ppt/tags/tag2.xml><?xml version="1.0" encoding="utf-8"?>
<p:tagLst xmlns:a="http://schemas.openxmlformats.org/drawingml/2006/main" xmlns:r="http://schemas.openxmlformats.org/officeDocument/2006/relationships" xmlns:p="http://schemas.openxmlformats.org/presentationml/2006/main">
  <p:tag name="__PE_POLL_EMBED_ID" val="b49dce21-4d0f-455a-bbf0-d6dc6d5786bf"/>
</p:tagLst>
</file>

<file path=ppt/tags/tag3.xml><?xml version="1.0" encoding="utf-8"?>
<p:tagLst xmlns:a="http://schemas.openxmlformats.org/drawingml/2006/main" xmlns:r="http://schemas.openxmlformats.org/officeDocument/2006/relationships" xmlns:p="http://schemas.openxmlformats.org/presentationml/2006/main">
  <p:tag name="__PE_POLL_EMBED_ID" val="7f26ad3b-8978-4efd-be89-78cb2ad75a6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F630E01-D107-42E5-8DFC-48302BB3DFE2}" vid="{4BEE81CA-F64C-419F-A97B-23D16F4EA3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mc-presentation-template</Template>
  <TotalTime>3705</TotalTime>
  <Words>1738</Words>
  <Application>Microsoft Office PowerPoint</Application>
  <PresentationFormat>On-screen Show (4:3)</PresentationFormat>
  <Paragraphs>281</Paragraphs>
  <Slides>32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Cambria Math</vt:lpstr>
      <vt:lpstr>Franklin Gothic Book</vt:lpstr>
      <vt:lpstr>Office Theme</vt:lpstr>
      <vt:lpstr>Consumer Theory:  The Utility Maximization Problem</vt:lpstr>
      <vt:lpstr>PollEv.com/brianpark046</vt:lpstr>
      <vt:lpstr>Review of Previous Lecture</vt:lpstr>
      <vt:lpstr>Recap: Partial Derivatives</vt:lpstr>
      <vt:lpstr>Recap: Partial Derivatives</vt:lpstr>
      <vt:lpstr>The Utility Maximization Problem</vt:lpstr>
      <vt:lpstr>The Utility Maximization Problem</vt:lpstr>
      <vt:lpstr>Recap: Budget Constraint</vt:lpstr>
      <vt:lpstr>PowerPoint Presentation</vt:lpstr>
      <vt:lpstr>Recap: Budget Constraint</vt:lpstr>
      <vt:lpstr>Recap: Indifference Curve</vt:lpstr>
      <vt:lpstr>Recap: Indifference Curve</vt:lpstr>
      <vt:lpstr>PowerPoint Presentation</vt:lpstr>
      <vt:lpstr>Recap: Indifference Curve</vt:lpstr>
      <vt:lpstr>The Utility Maximization Problem</vt:lpstr>
      <vt:lpstr>The Utility Maximization Problem</vt:lpstr>
      <vt:lpstr>The Utility Maximization Problem</vt:lpstr>
      <vt:lpstr>PowerPoint Presentation</vt:lpstr>
      <vt:lpstr>The Utility Maximization Problem</vt:lpstr>
      <vt:lpstr>The Utility Maximization Problem</vt:lpstr>
      <vt:lpstr>The Utility Maximization Problem</vt:lpstr>
      <vt:lpstr>The Utility Maximization Problem</vt:lpstr>
      <vt:lpstr>UMP: The Slopes</vt:lpstr>
      <vt:lpstr>UMP: The Slopes</vt:lpstr>
      <vt:lpstr>The Marginal Rate of Substitution</vt:lpstr>
      <vt:lpstr>The Relative Price</vt:lpstr>
      <vt:lpstr>UMP when MRS_xy&gt;P_x/P_y</vt:lpstr>
      <vt:lpstr>UMP when MRS_xy&gt;P_x/P_y</vt:lpstr>
      <vt:lpstr>When MRS_xy&lt;P_x/P_y</vt:lpstr>
      <vt:lpstr>UMP when MRS_xy&lt;P_x/P_y</vt:lpstr>
      <vt:lpstr>The Utility Maximization Problem</vt:lpstr>
      <vt:lpstr>Preview of Next Lecture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Price Theory</dc:title>
  <dc:creator>Brian Park</dc:creator>
  <cp:lastModifiedBy>Brian Park</cp:lastModifiedBy>
  <cp:revision>66</cp:revision>
  <dcterms:created xsi:type="dcterms:W3CDTF">2023-08-17T23:00:51Z</dcterms:created>
  <dcterms:modified xsi:type="dcterms:W3CDTF">2024-09-19T02:47:23Z</dcterms:modified>
</cp:coreProperties>
</file>