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6"/>
  </p:notesMasterIdLst>
  <p:sldIdLst>
    <p:sldId id="256" r:id="rId2"/>
    <p:sldId id="374" r:id="rId3"/>
    <p:sldId id="375" r:id="rId4"/>
    <p:sldId id="376" r:id="rId5"/>
    <p:sldId id="377" r:id="rId6"/>
    <p:sldId id="378" r:id="rId7"/>
    <p:sldId id="379" r:id="rId8"/>
    <p:sldId id="356" r:id="rId9"/>
    <p:sldId id="351" r:id="rId10"/>
    <p:sldId id="380" r:id="rId11"/>
    <p:sldId id="381" r:id="rId12"/>
    <p:sldId id="360" r:id="rId13"/>
    <p:sldId id="361" r:id="rId14"/>
    <p:sldId id="362" r:id="rId15"/>
    <p:sldId id="364" r:id="rId16"/>
    <p:sldId id="365" r:id="rId17"/>
    <p:sldId id="367" r:id="rId18"/>
    <p:sldId id="366" r:id="rId19"/>
    <p:sldId id="368" r:id="rId20"/>
    <p:sldId id="373" r:id="rId21"/>
    <p:sldId id="346" r:id="rId22"/>
    <p:sldId id="355" r:id="rId23"/>
    <p:sldId id="357" r:id="rId24"/>
    <p:sldId id="347" r:id="rId25"/>
    <p:sldId id="352" r:id="rId26"/>
    <p:sldId id="370" r:id="rId27"/>
    <p:sldId id="348" r:id="rId28"/>
    <p:sldId id="349" r:id="rId29"/>
    <p:sldId id="353" r:id="rId30"/>
    <p:sldId id="354" r:id="rId31"/>
    <p:sldId id="369" r:id="rId32"/>
    <p:sldId id="350" r:id="rId33"/>
    <p:sldId id="371" r:id="rId34"/>
    <p:sldId id="372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9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9/9/2024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NUL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0.png"/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NUL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NULL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Consumer Theory: </a:t>
            </a:r>
            <a:br>
              <a:rPr lang="en-US" dirty="0"/>
            </a:br>
            <a:r>
              <a:rPr lang="en-US" dirty="0"/>
              <a:t>Indifference Curves Part 2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E082-0371-D5B3-BAD4-82FB43A07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Partial Derivatives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2EFE27-3804-7B51-E952-F802403C99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49" y="1825625"/>
                <a:ext cx="8084029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One complication arises because we typically have more than one variable (good) that the consumer can choose.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is where the concept of a “partial derivative” enters.</a:t>
                </a:r>
              </a:p>
              <a:p>
                <a:pPr lvl="3"/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  <a:p>
                <a:pPr marL="0" indent="0">
                  <a:buNone/>
                </a:pPr>
                <a:endParaRPr lang="en-US" sz="100" dirty="0"/>
              </a:p>
              <a:p>
                <a:r>
                  <a:rPr lang="en-US" dirty="0"/>
                  <a:t>The rules are basically identical to the previous case, but we treat the variables we are not interested in as constants.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2EFE27-3804-7B51-E952-F802403C99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825625"/>
                <a:ext cx="8084029" cy="4351338"/>
              </a:xfrm>
              <a:blipFill>
                <a:blip r:embed="rId2"/>
                <a:stretch>
                  <a:fillRect l="-980" t="-1821" r="-11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774B6-1CA5-F4C1-B757-676D8D2CC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F320D-3C82-0EC9-9223-79E43DE5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F51B8-64D6-8DBB-E4B6-37E97E996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5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E6E07-F483-4231-42AC-9999718A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Partial Derivatives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59C961-E685-CDE5-E3DD-C151213772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learned that the slope calculated at one point is the derivative.</a:t>
                </a:r>
              </a:p>
              <a:p>
                <a:pPr lvl="3"/>
                <a:endParaRPr lang="en-US" sz="100" dirty="0"/>
              </a:p>
              <a:p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𝑎𝑐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Using actual numbers as examples, we have:</a:t>
                </a:r>
              </a:p>
              <a:p>
                <a:pPr lvl="3"/>
                <a:endParaRPr lang="en-US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𝑥𝑦</m:t>
                    </m:r>
                  </m:oMath>
                </a14:m>
                <a:endParaRPr lang="en-US" dirty="0"/>
              </a:p>
              <a:p>
                <a:pPr lvl="4"/>
                <a:endParaRPr lang="en-US" sz="12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𝑥𝑦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/>
              </a:p>
              <a:p>
                <a:pPr lvl="4"/>
                <a:endParaRPr lang="en-US" sz="12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15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59C961-E685-CDE5-E3DD-C151213772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57105-C001-C54D-0DF5-14A2A47AF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A910-F9A1-E046-2304-374FFCA2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5CB4E-AA90-9AE7-F087-6839F915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8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41590-A825-0F0F-ABFF-441A17C3B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Utility</a:t>
            </a:r>
          </a:p>
        </p:txBody>
      </p:sp>
      <p:pic>
        <p:nvPicPr>
          <p:cNvPr id="9" name="Content Placeholder 8" descr="A graph of a function&#10;&#10;Description automatically generated">
            <a:extLst>
              <a:ext uri="{FF2B5EF4-FFF2-40B4-BE49-F238E27FC236}">
                <a16:creationId xmlns:a16="http://schemas.microsoft.com/office/drawing/2014/main" id="{C6E25D58-EA77-A758-D1E6-8CF4D75010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2B8B679-F4CB-F3FB-8923-E9AE4D85C8D2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If we pretend that goods are discrete… (i.e., Cannot buy “fractional” items)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marginal utility is the amount of utility gained from each additional unit consumed.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Marginal Utility is often denoted 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(⋅)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F2B8B679-F4CB-F3FB-8923-E9AE4D85C8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 r="-1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8091F-B4C7-95D2-B353-27EC7CA43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403771-93D7-B853-2594-707F7022D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F01062-0A9B-75F9-657E-9E96C6FF3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  <p:pic>
        <p:nvPicPr>
          <p:cNvPr id="10" name="Content Placeholder 8">
            <a:extLst>
              <a:ext uri="{FF2B5EF4-FFF2-40B4-BE49-F238E27FC236}">
                <a16:creationId xmlns:a16="http://schemas.microsoft.com/office/drawing/2014/main" id="{E0472EC2-3110-07E9-4194-6C6581CBD6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60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833B9-5854-C0CF-8435-E2D6577C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Utility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9F58A-6CF5-199B-13C9-6E04D52112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However, our models assume continuous goods. (i.e., can purchase “fractional” items) </a:t>
            </a:r>
          </a:p>
          <a:p>
            <a:pPr lvl="3"/>
            <a:endParaRPr lang="en-US" dirty="0"/>
          </a:p>
          <a:p>
            <a:r>
              <a:rPr lang="en-US" dirty="0"/>
              <a:t>Marginal Utility is defined as the partial derivative of the utility function.</a:t>
            </a:r>
          </a:p>
          <a:p>
            <a:pPr lvl="3"/>
            <a:endParaRPr lang="en-US" dirty="0"/>
          </a:p>
          <a:p>
            <a:r>
              <a:rPr lang="en-US" dirty="0"/>
              <a:t>It can be calculated as the slope of the utility function at a given point.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0A244-AB73-1CF1-8A88-5CBB7DEB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6A72B-621D-9309-4686-68C6DB39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6E688-9233-F292-20E1-3188F939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  <p:pic>
        <p:nvPicPr>
          <p:cNvPr id="13" name="Content Placeholder 12" descr="A graph of a function&#10;&#10;Description automatically generated">
            <a:extLst>
              <a:ext uri="{FF2B5EF4-FFF2-40B4-BE49-F238E27FC236}">
                <a16:creationId xmlns:a16="http://schemas.microsoft.com/office/drawing/2014/main" id="{3322F45D-54B9-CD41-34BE-AC1C936D71E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4" name="Content Placeholder 9" descr="A graph of a function&#10;&#10;Description automatically generated">
            <a:extLst>
              <a:ext uri="{FF2B5EF4-FFF2-40B4-BE49-F238E27FC236}">
                <a16:creationId xmlns:a16="http://schemas.microsoft.com/office/drawing/2014/main" id="{657F9B7A-602C-F173-D3E4-0284BEB8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35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833B9-5854-C0CF-8435-E2D6577C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Law of Diminishing Marginal Utility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9F58A-6CF5-199B-13C9-6E04D52112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marginal utility must decrease as the quantity of goods consumed increases.</a:t>
            </a:r>
          </a:p>
          <a:p>
            <a:pPr lvl="3"/>
            <a:endParaRPr lang="en-US" dirty="0"/>
          </a:p>
          <a:p>
            <a:r>
              <a:rPr lang="en-US" dirty="0"/>
              <a:t>Loosely translated in plain words, “consumers are less happy with goods that they have already had.” </a:t>
            </a:r>
          </a:p>
          <a:p>
            <a:pPr lvl="3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0A244-AB73-1CF1-8A88-5CBB7DEB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6A72B-621D-9309-4686-68C6DB39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6E688-9233-F292-20E1-3188F939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  <p:pic>
        <p:nvPicPr>
          <p:cNvPr id="24" name="Content Placeholder 23" descr="A graph of a function&#10;&#10;Description automatically generated">
            <a:extLst>
              <a:ext uri="{FF2B5EF4-FFF2-40B4-BE49-F238E27FC236}">
                <a16:creationId xmlns:a16="http://schemas.microsoft.com/office/drawing/2014/main" id="{512E636C-5CB4-5A20-0321-D8DEB59004C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25" name="Content Placeholder 9">
            <a:extLst>
              <a:ext uri="{FF2B5EF4-FFF2-40B4-BE49-F238E27FC236}">
                <a16:creationId xmlns:a16="http://schemas.microsoft.com/office/drawing/2014/main" id="{8C0D6C7A-464C-A416-7E3D-D639D1D90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56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Marginal Rate of Substitution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we wanted to find the slope of the indifference curve, which was claimed to be the consumers’ subjective rate of exchange.</a:t>
            </a:r>
          </a:p>
          <a:p>
            <a:pPr lvl="3"/>
            <a:endParaRPr lang="en-US" dirty="0"/>
          </a:p>
          <a:p>
            <a:r>
              <a:rPr lang="en-US" dirty="0"/>
              <a:t>This lead us down a rabbit hole of partial derivatives and marginal utilities.</a:t>
            </a:r>
          </a:p>
          <a:p>
            <a:pPr lvl="3"/>
            <a:endParaRPr lang="en-US" dirty="0"/>
          </a:p>
          <a:p>
            <a:r>
              <a:rPr lang="en-US" dirty="0"/>
              <a:t>So how does this relate to the slope of the indifference curve?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356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833B9-5854-C0CF-8435-E2D6577C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Marginal Rate of Substitution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79F58A-6CF5-199B-13C9-6E04D52112F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that we are given this indifference curve.</a:t>
            </a:r>
          </a:p>
          <a:p>
            <a:pPr lvl="3"/>
            <a:endParaRPr lang="en-US" dirty="0"/>
          </a:p>
          <a:p>
            <a:r>
              <a:rPr lang="en-US" dirty="0"/>
              <a:t>We covered why the slope of the indifference curve is the subjective rate of exchange.</a:t>
            </a:r>
          </a:p>
          <a:p>
            <a:pPr lvl="3"/>
            <a:endParaRPr lang="en-US" dirty="0"/>
          </a:p>
          <a:p>
            <a:r>
              <a:rPr lang="en-US" dirty="0"/>
              <a:t>We also covered why we want to find the instantaneous slope.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0A244-AB73-1CF1-8A88-5CBB7DEB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6A72B-621D-9309-4686-68C6DB39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6E688-9233-F292-20E1-3188F939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  <p:pic>
        <p:nvPicPr>
          <p:cNvPr id="10" name="Content Placeholder 9" descr="A graph of a function&#10;&#10;Description automatically generated">
            <a:extLst>
              <a:ext uri="{FF2B5EF4-FFF2-40B4-BE49-F238E27FC236}">
                <a16:creationId xmlns:a16="http://schemas.microsoft.com/office/drawing/2014/main" id="{9624D1C2-A936-DD6B-E1F7-2F6509600F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1" name="Content Placeholder 12" descr="A graph of a slope&#10;&#10;Description automatically generated">
            <a:extLst>
              <a:ext uri="{FF2B5EF4-FFF2-40B4-BE49-F238E27FC236}">
                <a16:creationId xmlns:a16="http://schemas.microsoft.com/office/drawing/2014/main" id="{2F89CC6D-6FC3-5759-6458-71F71BEA00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2" name="Content Placeholder 18" descr="A graph of a slope&#10;&#10;Description automatically generated">
            <a:extLst>
              <a:ext uri="{FF2B5EF4-FFF2-40B4-BE49-F238E27FC236}">
                <a16:creationId xmlns:a16="http://schemas.microsoft.com/office/drawing/2014/main" id="{CCB17A8F-6196-870F-16A3-1E5F1D63A0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29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Marginal Rate of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marginal rate of substitution is defined as:</a:t>
                </a:r>
              </a:p>
              <a:p>
                <a:pPr marL="0" indent="0">
                  <a:buNone/>
                </a:pPr>
                <a:r>
                  <a:rPr lang="en-US" sz="1000" dirty="0"/>
                  <a:t>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sz="1000" dirty="0"/>
              </a:p>
              <a:p>
                <a:pPr marL="0" indent="0">
                  <a:buNone/>
                </a:pPr>
                <a:endParaRPr lang="en-US" sz="1000" dirty="0"/>
              </a:p>
              <a:p>
                <a:r>
                  <a:rPr lang="en-US" dirty="0"/>
                  <a:t>Recall that the marginal utility are the partial derivatives:</a:t>
                </a:r>
              </a:p>
              <a:p>
                <a:endParaRPr lang="en-US" sz="1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𝑀𝑅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box>
                            <m:box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box>
                        </m:num>
                        <m:den>
                          <m:box>
                            <m:box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box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5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833B9-5854-C0CF-8435-E2D6577C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Marginal Rate of Substitution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0A244-AB73-1CF1-8A88-5CBB7DEB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6A72B-621D-9309-4686-68C6DB39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6E688-9233-F292-20E1-3188F939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16">
                <a:extLst>
                  <a:ext uri="{FF2B5EF4-FFF2-40B4-BE49-F238E27FC236}">
                    <a16:creationId xmlns:a16="http://schemas.microsoft.com/office/drawing/2014/main" id="{D1439192-F8A9-493D-CB3A-E7B1F0179BD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Let’s walk through an example.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utility function used in this plot is:</a:t>
                </a:r>
              </a:p>
              <a:p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000" dirty="0"/>
              </a:p>
              <a:p>
                <a:pPr lvl="3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box>
                          <m:box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𝑥𝑦</m:t>
                            </m:r>
                          </m:e>
                        </m:box>
                      </m:num>
                      <m:den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Content Placeholder 16">
                <a:extLst>
                  <a:ext uri="{FF2B5EF4-FFF2-40B4-BE49-F238E27FC236}">
                    <a16:creationId xmlns:a16="http://schemas.microsoft.com/office/drawing/2014/main" id="{D1439192-F8A9-493D-CB3A-E7B1F0179B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20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Content Placeholder 22" descr="A graph of a function&#10;&#10;Description automatically generated">
            <a:extLst>
              <a:ext uri="{FF2B5EF4-FFF2-40B4-BE49-F238E27FC236}">
                <a16:creationId xmlns:a16="http://schemas.microsoft.com/office/drawing/2014/main" id="{39C4C46A-0DF1-3B95-7C2D-DB9B13FB492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201668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833B9-5854-C0CF-8435-E2D6577C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Marginal Rate of Substitution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60A244-AB73-1CF1-8A88-5CBB7DEB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6A72B-621D-9309-4686-68C6DB393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6E688-9233-F292-20E1-3188F939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16">
                <a:extLst>
                  <a:ext uri="{FF2B5EF4-FFF2-40B4-BE49-F238E27FC236}">
                    <a16:creationId xmlns:a16="http://schemas.microsoft.com/office/drawing/2014/main" id="{D1439192-F8A9-493D-CB3A-E7B1F0179BD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 means that the slope will change depending on the amount of goods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in the bundle.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When we are at (1,2), the slope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b="0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b="0" dirty="0"/>
                  <a:t>When we are at (2,1), the slope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𝑀𝑅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b="0" dirty="0"/>
                  <a:t>.</a:t>
                </a:r>
              </a:p>
            </p:txBody>
          </p:sp>
        </mc:Choice>
        <mc:Fallback xmlns="">
          <p:sp>
            <p:nvSpPr>
              <p:cNvPr id="17" name="Content Placeholder 16">
                <a:extLst>
                  <a:ext uri="{FF2B5EF4-FFF2-40B4-BE49-F238E27FC236}">
                    <a16:creationId xmlns:a16="http://schemas.microsoft.com/office/drawing/2014/main" id="{D1439192-F8A9-493D-CB3A-E7B1F0179B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980" r="-4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Content Placeholder 22" descr="A graph of a function&#10;&#10;Description automatically generated">
            <a:extLst>
              <a:ext uri="{FF2B5EF4-FFF2-40B4-BE49-F238E27FC236}">
                <a16:creationId xmlns:a16="http://schemas.microsoft.com/office/drawing/2014/main" id="{39C4C46A-0DF1-3B95-7C2D-DB9B13FB492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8" name="Content Placeholder 8" descr="A graph of a slope&#10;&#10;Description automatically generated">
            <a:extLst>
              <a:ext uri="{FF2B5EF4-FFF2-40B4-BE49-F238E27FC236}">
                <a16:creationId xmlns:a16="http://schemas.microsoft.com/office/drawing/2014/main" id="{7FE68B6C-058A-155B-3B62-446A538E60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6607"/>
            <a:ext cx="3886200" cy="4318000"/>
          </a:xfrm>
          <a:prstGeom prst="rect">
            <a:avLst/>
          </a:prstGeom>
        </p:spPr>
      </p:pic>
      <p:pic>
        <p:nvPicPr>
          <p:cNvPr id="9" name="Content Placeholder 12">
            <a:extLst>
              <a:ext uri="{FF2B5EF4-FFF2-40B4-BE49-F238E27FC236}">
                <a16:creationId xmlns:a16="http://schemas.microsoft.com/office/drawing/2014/main" id="{48E45196-9BB0-78F2-CC9F-BEB03D797E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6607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15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5E082-0371-D5B3-BAD4-82FB43A07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Slopes and their Meanings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2EFE27-3804-7B51-E952-F802403C99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Recall that the </a:t>
                </a:r>
                <a:r>
                  <a:rPr lang="en-US" b="1" u="sng" dirty="0"/>
                  <a:t>slope of the budget line represents the objective rate of exchange</a:t>
                </a:r>
                <a:r>
                  <a:rPr lang="en-US" dirty="0"/>
                  <a:t> determined by the market.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This was made clear when we calculated the slope of the budget line,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, the relative price of the two goods.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</a:t>
                </a:r>
                <a:r>
                  <a:rPr lang="en-US" b="1" u="sng" dirty="0"/>
                  <a:t>slope of the indifference curve represents the subjective exchange rate</a:t>
                </a:r>
                <a:r>
                  <a:rPr lang="en-US" dirty="0"/>
                  <a:t> determined by the consumers’ preferences.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will now start investigating why this is true.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2EFE27-3804-7B51-E952-F802403C99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774B6-1CA5-F4C1-B757-676D8D2CC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EF320D-3C82-0EC9-9223-79E43DE5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FF51B8-64D6-8DBB-E4B6-37E97E996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091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Marginal Rate of Substitution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Marginal Rate of Substitution (MRS) is the slope of the indifference curve.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MRS represents the consumer’s subjective rate of exchange between the two goods in the market.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How many units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is the consumer willing to give up for one extra unit of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Law of Diminishing Marginal Rate of Substitution.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717BAA-D4BA-C7EB-5696-203603829C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9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“Families” of Utility Functions and 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Throughout the semester, we will be working three different “families” of utility functions.</a:t>
            </a:r>
          </a:p>
          <a:p>
            <a:pPr lvl="1"/>
            <a:r>
              <a:rPr lang="en-US" dirty="0"/>
              <a:t>Cobb-Douglas Utility Functions</a:t>
            </a:r>
          </a:p>
          <a:p>
            <a:pPr lvl="1"/>
            <a:r>
              <a:rPr lang="en-US" dirty="0"/>
              <a:t>Linear Utility Functions</a:t>
            </a:r>
          </a:p>
          <a:p>
            <a:pPr lvl="1"/>
            <a:r>
              <a:rPr lang="en-US" dirty="0"/>
              <a:t>Leontief Utility Functions</a:t>
            </a:r>
          </a:p>
          <a:p>
            <a:pPr lvl="3"/>
            <a:endParaRPr lang="en-US" dirty="0"/>
          </a:p>
          <a:p>
            <a:r>
              <a:rPr lang="en-US" dirty="0"/>
              <a:t>Each family of utility function stands in for a specific type of preferences.</a:t>
            </a:r>
          </a:p>
          <a:p>
            <a:pPr lvl="3"/>
            <a:endParaRPr lang="en-US" dirty="0"/>
          </a:p>
          <a:p>
            <a:r>
              <a:rPr lang="en-US" dirty="0"/>
              <a:t>Most indifference curves that we have been plotting come from a variation of the Cobb-Douglas utility function.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14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4E62-DE6B-C5E3-AA39-D17FD573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Cobb-Douglas Utility Function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92CB-C702-DD0A-23EF-1434B4D0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FBDE9-1E42-2DBD-DE9B-B627ABF2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B7E4C-BB89-006B-A404-5377B192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6705886F-B725-DFFB-6B3D-D29E7889E9AA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The Cobb-Douglas Utility Function takes the form of:</a:t>
                </a:r>
              </a:p>
              <a:p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This is one the most frequently used utility functions.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Goods show some degree of substitutability and complementarity.</a:t>
                </a:r>
              </a:p>
            </p:txBody>
          </p:sp>
        </mc:Choice>
        <mc:Fallback xmlns="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6705886F-B725-DFFB-6B3D-D29E7889E9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18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Content Placeholder 17" descr="A graph of a function&#10;&#10;Description automatically generated">
            <a:extLst>
              <a:ext uri="{FF2B5EF4-FFF2-40B4-BE49-F238E27FC236}">
                <a16:creationId xmlns:a16="http://schemas.microsoft.com/office/drawing/2014/main" id="{63D850B6-3D33-C33E-5BF5-1DEE66CA0BB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65925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4E62-DE6B-C5E3-AA39-D17FD573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Cobb-Douglas Utility Function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92CB-C702-DD0A-23EF-1434B4D0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FBDE9-1E42-2DBD-DE9B-B627ABF2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B7E4C-BB89-006B-A404-5377B192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23</a:t>
            </a:fld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705886F-B725-DFFB-6B3D-D29E7889E9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Similarly, points closer to the origin represent lower utility levels.</a:t>
            </a:r>
          </a:p>
          <a:p>
            <a:pPr lvl="3"/>
            <a:endParaRPr lang="en-US" dirty="0"/>
          </a:p>
          <a:p>
            <a:r>
              <a:rPr lang="en-US" dirty="0"/>
              <a:t>The points further away from the origin represent bundles of greater utility.</a:t>
            </a:r>
          </a:p>
          <a:p>
            <a:pPr lvl="3"/>
            <a:endParaRPr lang="en-US" dirty="0"/>
          </a:p>
          <a:p>
            <a:r>
              <a:rPr lang="en-US" dirty="0"/>
              <a:t>Like the budget constraint, the indifference curve splits the commodity space in two.</a:t>
            </a:r>
          </a:p>
        </p:txBody>
      </p:sp>
      <p:pic>
        <p:nvPicPr>
          <p:cNvPr id="13" name="Content Placeholder 12" descr="A graph of a function&#10;&#10;Description automatically generated">
            <a:extLst>
              <a:ext uri="{FF2B5EF4-FFF2-40B4-BE49-F238E27FC236}">
                <a16:creationId xmlns:a16="http://schemas.microsoft.com/office/drawing/2014/main" id="{E4D9C8DB-906F-F1D3-4CC1-8C578986D65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4" name="Content Placeholder 8">
            <a:extLst>
              <a:ext uri="{FF2B5EF4-FFF2-40B4-BE49-F238E27FC236}">
                <a16:creationId xmlns:a16="http://schemas.microsoft.com/office/drawing/2014/main" id="{CC4DAD3E-19F5-2242-FE25-B87A2DB0E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49C1208C-1E05-DD0B-48D0-3EDE7EF46F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6" name="Content Placeholder 18">
            <a:extLst>
              <a:ext uri="{FF2B5EF4-FFF2-40B4-BE49-F238E27FC236}">
                <a16:creationId xmlns:a16="http://schemas.microsoft.com/office/drawing/2014/main" id="{BAE05BE4-1A50-3997-3854-8533AA1101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3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4E62-DE6B-C5E3-AA39-D17FD573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Utility Function</a:t>
            </a:r>
          </a:p>
        </p:txBody>
      </p:sp>
      <p:pic>
        <p:nvPicPr>
          <p:cNvPr id="9" name="Content Placeholder 8" descr="A diagram of a line&#10;&#10;Description automatically generated">
            <a:extLst>
              <a:ext uri="{FF2B5EF4-FFF2-40B4-BE49-F238E27FC236}">
                <a16:creationId xmlns:a16="http://schemas.microsoft.com/office/drawing/2014/main" id="{1DC7BA90-DA32-5846-2D2C-F2C80AD7F28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D8A7C-C42B-E8BF-7653-4669FB80DE3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Linear Utility Function takes the form of:</a:t>
                </a:r>
              </a:p>
              <a:p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𝑏𝑦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When the two goods are perfect substitutes, we use the linear utility function.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Perfect substitutes mean that one good can stand in for the other.</a:t>
                </a:r>
              </a:p>
              <a:p>
                <a:pPr lvl="3"/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D8A7C-C42B-E8BF-7653-4669FB80DE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1821" r="-4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92CB-C702-DD0A-23EF-1434B4D0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FBDE9-1E42-2DBD-DE9B-B627ABF2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B7E4C-BB89-006B-A404-5377B192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42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4E62-DE6B-C5E3-AA39-D17FD573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Utility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D8A7C-C42B-E8BF-7653-4669FB80DE3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The goods being perfect substitutes does not necessarily mean that they will be a 1:1 perfect substitute.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The slope of the linear utility function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pPr lvl="4"/>
                <a:endParaRPr lang="en-US" dirty="0"/>
              </a:p>
              <a:p>
                <a:r>
                  <a:rPr lang="en-US" dirty="0"/>
                  <a:t>The slope determines the subjective rate of substitution.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D8A7C-C42B-E8BF-7653-4669FB80DE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1821" r="-3918"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92CB-C702-DD0A-23EF-1434B4D0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FBDE9-1E42-2DBD-DE9B-B627ABF2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B7E4C-BB89-006B-A404-5377B192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25</a:t>
            </a:fld>
            <a:endParaRPr lang="en-US" dirty="0"/>
          </a:p>
        </p:txBody>
      </p:sp>
      <p:pic>
        <p:nvPicPr>
          <p:cNvPr id="11" name="Content Placeholder 10" descr="A graph of a slope&#10;&#10;Description automatically generated">
            <a:extLst>
              <a:ext uri="{FF2B5EF4-FFF2-40B4-BE49-F238E27FC236}">
                <a16:creationId xmlns:a16="http://schemas.microsoft.com/office/drawing/2014/main" id="{FD2EC4E8-70D7-5EA2-331C-9961A1C7EDC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404787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7285-9152-2CAA-5AFA-1ED091698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Utility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8A39246-F427-D856-E67B-5E99CACEABAB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 anchor="t" anchorCtr="0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8A39246-F427-D856-E67B-5E99CACEAB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7A3E699E-0B41-7513-4DB0-997DEC8D5EE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/>
            <p:txBody>
              <a:bodyPr anchor="t" anchorCtr="0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7A3E699E-0B41-7513-4DB0-997DEC8D5E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4D317C-36E9-2E27-8C8A-9C89CD10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423E69-8557-46CC-2433-FEC4BE73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6C6C18-241A-5606-4AF1-9580E95D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26</a:t>
            </a:fld>
            <a:endParaRPr lang="en-US" dirty="0"/>
          </a:p>
        </p:txBody>
      </p:sp>
      <p:pic>
        <p:nvPicPr>
          <p:cNvPr id="15" name="Content Placeholder 14" descr="A graph of a line&#10;&#10;Description automatically generated">
            <a:extLst>
              <a:ext uri="{FF2B5EF4-FFF2-40B4-BE49-F238E27FC236}">
                <a16:creationId xmlns:a16="http://schemas.microsoft.com/office/drawing/2014/main" id="{935C03F3-EC63-8135-C194-6078122952F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" y="2505075"/>
            <a:ext cx="3316129" cy="3684588"/>
          </a:xfrm>
        </p:spPr>
      </p:pic>
      <p:pic>
        <p:nvPicPr>
          <p:cNvPr id="17" name="Content Placeholder 16" descr="A line graph with a red line&#10;&#10;Description automatically generated">
            <a:extLst>
              <a:ext uri="{FF2B5EF4-FFF2-40B4-BE49-F238E27FC236}">
                <a16:creationId xmlns:a16="http://schemas.microsoft.com/office/drawing/2014/main" id="{8206AE64-69C3-FFEA-C79D-F5DFA91E7E8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79" y="2505075"/>
            <a:ext cx="3316129" cy="3684588"/>
          </a:xfrm>
        </p:spPr>
      </p:pic>
    </p:spTree>
    <p:extLst>
      <p:ext uri="{BB962C8B-B14F-4D97-AF65-F5344CB8AC3E}">
        <p14:creationId xmlns:p14="http://schemas.microsoft.com/office/powerpoint/2010/main" val="133160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4E62-DE6B-C5E3-AA39-D17FD573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Linear Utility Function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D8A7C-C42B-E8BF-7653-4669FB80DE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Points further away from the origin represent higher utility.</a:t>
            </a:r>
          </a:p>
          <a:p>
            <a:pPr lvl="3"/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92CB-C702-DD0A-23EF-1434B4D0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FBDE9-1E42-2DBD-DE9B-B627ABF2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B7E4C-BB89-006B-A404-5377B192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27</a:t>
            </a:fld>
            <a:endParaRPr lang="en-US" dirty="0"/>
          </a:p>
        </p:txBody>
      </p:sp>
      <p:pic>
        <p:nvPicPr>
          <p:cNvPr id="23" name="Content Placeholder 22" descr="A diagram of a graph&#10;&#10;Description automatically generated">
            <a:extLst>
              <a:ext uri="{FF2B5EF4-FFF2-40B4-BE49-F238E27FC236}">
                <a16:creationId xmlns:a16="http://schemas.microsoft.com/office/drawing/2014/main" id="{65AF34CA-D4B7-6699-073F-0900B5D4DB7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34374550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4E62-DE6B-C5E3-AA39-D17FD573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Leontief Utility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D8A7C-C42B-E8BF-7653-4669FB80DE3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3980012" cy="453072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Leontief Utility Function takes the form of:</a:t>
                </a:r>
              </a:p>
              <a:p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⁡{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𝑎𝑥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𝑏𝑦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The utility from consuming the bundle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is the lesser between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𝑎𝑥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𝑏𝑦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For example,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120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75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=75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D8A7C-C42B-E8BF-7653-4669FB80DE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3980012" cy="4530726"/>
              </a:xfrm>
              <a:blipFill>
                <a:blip r:embed="rId2"/>
                <a:stretch>
                  <a:fillRect l="-1991" t="-1747" r="-4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92CB-C702-DD0A-23EF-1434B4D0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FBDE9-1E42-2DBD-DE9B-B627ABF2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B7E4C-BB89-006B-A404-5377B192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28</a:t>
            </a:fld>
            <a:endParaRPr lang="en-US" dirty="0"/>
          </a:p>
        </p:txBody>
      </p:sp>
      <p:pic>
        <p:nvPicPr>
          <p:cNvPr id="13" name="Content Placeholder 12" descr="A graph of a graph&#10;&#10;Description automatically generated with medium confidence">
            <a:extLst>
              <a:ext uri="{FF2B5EF4-FFF2-40B4-BE49-F238E27FC236}">
                <a16:creationId xmlns:a16="http://schemas.microsoft.com/office/drawing/2014/main" id="{678F8482-61E4-56FA-CD70-E5F1076BBDD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202796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4E62-DE6B-C5E3-AA39-D17FD573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Leontief Utility Function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D8A7C-C42B-E8BF-7653-4669FB80D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980012" cy="4530726"/>
          </a:xfrm>
        </p:spPr>
        <p:txBody>
          <a:bodyPr>
            <a:normAutofit/>
          </a:bodyPr>
          <a:lstStyle/>
          <a:p>
            <a:r>
              <a:rPr lang="en-US" dirty="0"/>
              <a:t>Bundle A, B, and C provide the same level of utility.</a:t>
            </a:r>
          </a:p>
          <a:p>
            <a:pPr lvl="3"/>
            <a:endParaRPr lang="en-US" dirty="0"/>
          </a:p>
          <a:p>
            <a:r>
              <a:rPr lang="en-US" dirty="0"/>
              <a:t>“Having more of one good means nothing if I don’t have enough of the other to complement it.”</a:t>
            </a:r>
          </a:p>
          <a:p>
            <a:pPr lvl="3"/>
            <a:endParaRPr lang="en-US" dirty="0"/>
          </a:p>
          <a:p>
            <a:r>
              <a:rPr lang="en-US" dirty="0"/>
              <a:t>We can tell that the goods are perfect complements.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92CB-C702-DD0A-23EF-1434B4D0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FBDE9-1E42-2DBD-DE9B-B627ABF2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B7E4C-BB89-006B-A404-5377B192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29</a:t>
            </a:fld>
            <a:endParaRPr lang="en-US" dirty="0"/>
          </a:p>
        </p:txBody>
      </p:sp>
      <p:pic>
        <p:nvPicPr>
          <p:cNvPr id="10" name="Content Placeholder 9" descr="A diagram of a graph&#10;&#10;Description automatically generated">
            <a:extLst>
              <a:ext uri="{FF2B5EF4-FFF2-40B4-BE49-F238E27FC236}">
                <a16:creationId xmlns:a16="http://schemas.microsoft.com/office/drawing/2014/main" id="{A73BD60C-0799-5684-8919-EC530182652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109103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FA977-F708-B356-8D74-39EC0C39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Slope Along the Indifference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EF862D8-B8BE-61C6-F065-A98CD69CFFE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4074904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Consider a bundle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and the indifference curve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passing through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and another bundle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marL="1371600" lvl="3" indent="0">
                  <a:buNone/>
                </a:pPr>
                <a:endParaRPr lang="en-US" dirty="0"/>
              </a:p>
              <a:p>
                <a:r>
                  <a:rPr lang="en-US" dirty="0"/>
                  <a:t>When the consumer is at bundle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they will be equally satisfied if they gave up 8/5 units of good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for 4 units of good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slope between bundle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and bundle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EF862D8-B8BE-61C6-F065-A98CD69CFF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4074904" cy="4351338"/>
              </a:xfrm>
              <a:blipFill>
                <a:blip r:embed="rId2"/>
                <a:stretch>
                  <a:fillRect l="-1943" t="-2661" r="-28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36E07-03D3-A923-6659-956D4902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2391-38AA-4F95-83B8-8001AFDA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18B7E4-D63B-0122-6926-EA35A6FE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  <p:pic>
        <p:nvPicPr>
          <p:cNvPr id="17" name="Content Placeholder 16" descr="A graph of a function&#10;&#10;Description automatically generated">
            <a:extLst>
              <a:ext uri="{FF2B5EF4-FFF2-40B4-BE49-F238E27FC236}">
                <a16:creationId xmlns:a16="http://schemas.microsoft.com/office/drawing/2014/main" id="{DABBF87C-BA2F-A2A7-E6BA-D9E847A20A7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8" name="Content Placeholder 16" descr="A graph of a function&#10;&#10;Description automatically generated">
            <a:extLst>
              <a:ext uri="{FF2B5EF4-FFF2-40B4-BE49-F238E27FC236}">
                <a16:creationId xmlns:a16="http://schemas.microsoft.com/office/drawing/2014/main" id="{F6F99243-E93C-854C-DC12-D999FC2D55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9" name="Content Placeholder 17" descr="A graph of a function&#10;&#10;Description automatically generated">
            <a:extLst>
              <a:ext uri="{FF2B5EF4-FFF2-40B4-BE49-F238E27FC236}">
                <a16:creationId xmlns:a16="http://schemas.microsoft.com/office/drawing/2014/main" id="{52873EF3-08AB-1385-E880-D9996970CA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0" name="Content Placeholder 21" descr="A graph of a slope&#10;&#10;Description automatically generated">
            <a:extLst>
              <a:ext uri="{FF2B5EF4-FFF2-40B4-BE49-F238E27FC236}">
                <a16:creationId xmlns:a16="http://schemas.microsoft.com/office/drawing/2014/main" id="{097D1556-D950-16E3-DA06-1B34B968730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13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4E62-DE6B-C5E3-AA39-D17FD573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Leontief Utility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D8A7C-C42B-E8BF-7653-4669FB80DE3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50" y="1825625"/>
                <a:ext cx="3980012" cy="4530726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optimal mix of goods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to be consumed is determined by the parameters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ray spanning out from the origin represents this optimal mix.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slope of this ray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Draw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75D8A7C-C42B-E8BF-7653-4669FB80DE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50" y="1825625"/>
                <a:ext cx="3980012" cy="4530726"/>
              </a:xfrm>
              <a:blipFill>
                <a:blip r:embed="rId2"/>
                <a:stretch>
                  <a:fillRect l="-1991" t="-1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92CB-C702-DD0A-23EF-1434B4D0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FBDE9-1E42-2DBD-DE9B-B627ABF2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B7E4C-BB89-006B-A404-5377B192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30</a:t>
            </a:fld>
            <a:endParaRPr lang="en-US" dirty="0"/>
          </a:p>
        </p:txBody>
      </p:sp>
      <p:pic>
        <p:nvPicPr>
          <p:cNvPr id="19" name="Content Placeholder 18" descr="A graph of a slope&#10;&#10;Description automatically generated">
            <a:extLst>
              <a:ext uri="{FF2B5EF4-FFF2-40B4-BE49-F238E27FC236}">
                <a16:creationId xmlns:a16="http://schemas.microsoft.com/office/drawing/2014/main" id="{FBCCB107-CBD7-4BB6-6863-AA21329E944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181352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7285-9152-2CAA-5AFA-1ED091698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Leontief Utility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8A39246-F427-D856-E67B-5E99CACEABAB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/>
            <p:txBody>
              <a:bodyPr anchor="t" anchorCtr="0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⁡{3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08A39246-F427-D856-E67B-5E99CACEAB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7A3E699E-0B41-7513-4DB0-997DEC8D5EEE}"/>
                  </a:ext>
                </a:extLst>
              </p:cNvPr>
              <p:cNvSpPr>
                <a:spLocks noGrp="1"/>
              </p:cNvSpPr>
              <p:nvPr>
                <p:ph type="body" sz="quarter" idx="3"/>
              </p:nvPr>
            </p:nvSpPr>
            <p:spPr/>
            <p:txBody>
              <a:bodyPr anchor="t" anchorCtr="0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>
                          <a:latin typeface="Cambria Math" panose="02040503050406030204" pitchFamily="18" charset="0"/>
                        </a:rPr>
                        <m:t>max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⁡{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,3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 Placeholder 4">
                <a:extLst>
                  <a:ext uri="{FF2B5EF4-FFF2-40B4-BE49-F238E27FC236}">
                    <a16:creationId xmlns:a16="http://schemas.microsoft.com/office/drawing/2014/main" id="{7A3E699E-0B41-7513-4DB0-997DEC8D5E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3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4D317C-36E9-2E27-8C8A-9C89CD10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423E69-8557-46CC-2433-FEC4BE73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6C6C18-241A-5606-4AF1-9580E95D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31</a:t>
            </a:fld>
            <a:endParaRPr lang="en-US" dirty="0"/>
          </a:p>
        </p:txBody>
      </p:sp>
      <p:pic>
        <p:nvPicPr>
          <p:cNvPr id="23" name="Content Placeholder 22" descr="A graph of a line&#10;&#10;Description automatically generated">
            <a:extLst>
              <a:ext uri="{FF2B5EF4-FFF2-40B4-BE49-F238E27FC236}">
                <a16:creationId xmlns:a16="http://schemas.microsoft.com/office/drawing/2014/main" id="{7BA8DF01-2FA8-C080-C0F9-DBE753450CB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" y="2505075"/>
            <a:ext cx="3316129" cy="3684588"/>
          </a:xfrm>
        </p:spPr>
      </p:pic>
      <p:pic>
        <p:nvPicPr>
          <p:cNvPr id="25" name="Content Placeholder 24" descr="A graph of a line&#10;&#10;Description automatically generated">
            <a:extLst>
              <a:ext uri="{FF2B5EF4-FFF2-40B4-BE49-F238E27FC236}">
                <a16:creationId xmlns:a16="http://schemas.microsoft.com/office/drawing/2014/main" id="{F854DE85-1049-CA5D-B761-6395FDA1DF61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79" y="2505075"/>
            <a:ext cx="3316129" cy="3684588"/>
          </a:xfrm>
        </p:spPr>
      </p:pic>
    </p:spTree>
    <p:extLst>
      <p:ext uri="{BB962C8B-B14F-4D97-AF65-F5344CB8AC3E}">
        <p14:creationId xmlns:p14="http://schemas.microsoft.com/office/powerpoint/2010/main" val="37881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24E62-DE6B-C5E3-AA39-D17FD573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Leontief Utility Function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5D8A7C-C42B-E8BF-7653-4669FB80D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988639" cy="4351338"/>
          </a:xfrm>
        </p:spPr>
        <p:txBody>
          <a:bodyPr>
            <a:normAutofit/>
          </a:bodyPr>
          <a:lstStyle/>
          <a:p>
            <a:r>
              <a:rPr lang="en-US" dirty="0"/>
              <a:t>Points further away from the origin represent higher utility.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3E92CB-C702-DD0A-23EF-1434B4D0B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EFBDE9-1E42-2DBD-DE9B-B627ABF2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B7E4C-BB89-006B-A404-5377B192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32</a:t>
            </a:fld>
            <a:endParaRPr lang="en-US" dirty="0"/>
          </a:p>
        </p:txBody>
      </p:sp>
      <p:pic>
        <p:nvPicPr>
          <p:cNvPr id="15" name="Content Placeholder 14" descr="A graph of a graph with colored lines&#10;&#10;Description automatically generated with medium confidence">
            <a:extLst>
              <a:ext uri="{FF2B5EF4-FFF2-40B4-BE49-F238E27FC236}">
                <a16:creationId xmlns:a16="http://schemas.microsoft.com/office/drawing/2014/main" id="{50CE1381-744B-C3A9-C61D-1C389A67F18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40112570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Today’s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Law of Diminishing Marginal Utility.</a:t>
            </a:r>
          </a:p>
          <a:p>
            <a:endParaRPr lang="en-US" dirty="0"/>
          </a:p>
          <a:p>
            <a:r>
              <a:rPr lang="en-US" dirty="0"/>
              <a:t>Marginal Rate of Substitution.</a:t>
            </a:r>
          </a:p>
          <a:p>
            <a:endParaRPr lang="en-US" dirty="0"/>
          </a:p>
          <a:p>
            <a:r>
              <a:rPr lang="en-US" dirty="0"/>
              <a:t>Cobb-Douglas Utility Functions.</a:t>
            </a:r>
          </a:p>
          <a:p>
            <a:endParaRPr lang="en-US" dirty="0"/>
          </a:p>
          <a:p>
            <a:r>
              <a:rPr lang="en-US" dirty="0"/>
              <a:t>Linear Utility Functions.</a:t>
            </a:r>
          </a:p>
          <a:p>
            <a:endParaRPr lang="en-US" dirty="0"/>
          </a:p>
          <a:p>
            <a:r>
              <a:rPr lang="en-US" dirty="0"/>
              <a:t>Leontief Utility Functions.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9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E3986-575B-B929-0562-1561C73A7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717BAA-D4BA-C7EB-5696-203603829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off the Utility Maximization Problem.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Conditions of Utility Maximization.</a:t>
            </a:r>
          </a:p>
          <a:p>
            <a:endParaRPr lang="en-US" dirty="0"/>
          </a:p>
          <a:p>
            <a:r>
              <a:rPr lang="en-US" dirty="0"/>
              <a:t>Comparing Slopes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CFCAE-B4E3-649B-FDB7-488E4E512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C4525-C5C8-8596-B2EA-0E2C5344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BUSINESS &amp; ECONOMICS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61E69-6082-7B91-F48A-C4702A4B5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7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FA977-F708-B356-8D74-39EC0C39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Slope Along the Indifference Curve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EF862D8-B8BE-61C6-F065-A98CD69CFFE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629149" y="1825625"/>
                <a:ext cx="3971925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Now consider the slopes between other bundles.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slope will change as the comparison bundle moves “closer” to bundle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What will happen when we take this to the extreme?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2EF862D8-B8BE-61C6-F065-A98CD69CFF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29149" y="1825625"/>
                <a:ext cx="3971925" cy="4351338"/>
              </a:xfrm>
              <a:blipFill>
                <a:blip r:embed="rId2"/>
                <a:stretch>
                  <a:fillRect l="-1994" t="-1821" r="-2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36E07-03D3-A923-6659-956D4902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2391-38AA-4F95-83B8-8001AFDA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18B7E4-D63B-0122-6926-EA35A6FE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  <p:pic>
        <p:nvPicPr>
          <p:cNvPr id="10" name="Content Placeholder 9" descr="A graph of a slope&#10;&#10;Description automatically generated">
            <a:extLst>
              <a:ext uri="{FF2B5EF4-FFF2-40B4-BE49-F238E27FC236}">
                <a16:creationId xmlns:a16="http://schemas.microsoft.com/office/drawing/2014/main" id="{C9DDEACC-5C05-89D0-2E7B-A212C9BB002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p:pic>
        <p:nvPicPr>
          <p:cNvPr id="11" name="Content Placeholder 29">
            <a:extLst>
              <a:ext uri="{FF2B5EF4-FFF2-40B4-BE49-F238E27FC236}">
                <a16:creationId xmlns:a16="http://schemas.microsoft.com/office/drawing/2014/main" id="{E84E3922-2AEB-3E03-4DA2-37C03B970F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9" name="Content Placeholder 33" descr="A graph of a slope&#10;&#10;Description automatically generated">
            <a:extLst>
              <a:ext uri="{FF2B5EF4-FFF2-40B4-BE49-F238E27FC236}">
                <a16:creationId xmlns:a16="http://schemas.microsoft.com/office/drawing/2014/main" id="{648D4AAA-6F45-DB36-392C-FACCA60335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1" name="Content Placeholder 37">
            <a:extLst>
              <a:ext uri="{FF2B5EF4-FFF2-40B4-BE49-F238E27FC236}">
                <a16:creationId xmlns:a16="http://schemas.microsoft.com/office/drawing/2014/main" id="{267885BA-0A72-0F60-52F4-07B8FE9042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22" name="Content Placeholder 42">
            <a:extLst>
              <a:ext uri="{FF2B5EF4-FFF2-40B4-BE49-F238E27FC236}">
                <a16:creationId xmlns:a16="http://schemas.microsoft.com/office/drawing/2014/main" id="{D4DB6A0F-4B23-8296-B800-E2016E319F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FA977-F708-B356-8D74-39EC0C399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Slope “On” the Indifference Curve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F862D8-B8BE-61C6-F065-A98CD69CF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971925" cy="4351338"/>
          </a:xfrm>
        </p:spPr>
        <p:txBody>
          <a:bodyPr/>
          <a:lstStyle/>
          <a:p>
            <a:r>
              <a:rPr lang="en-US" dirty="0"/>
              <a:t>We arrive at the slope “at the point.”</a:t>
            </a:r>
          </a:p>
          <a:p>
            <a:pPr lvl="3"/>
            <a:endParaRPr lang="en-US" dirty="0"/>
          </a:p>
          <a:p>
            <a:r>
              <a:rPr lang="en-US" dirty="0"/>
              <a:t>This slope still represents the subjective rate of exchange of the consumer who is currently consuming bundle A.</a:t>
            </a:r>
          </a:p>
          <a:p>
            <a:pPr lvl="3"/>
            <a:endParaRPr lang="en-US" dirty="0"/>
          </a:p>
          <a:p>
            <a:r>
              <a:rPr lang="en-US" dirty="0"/>
              <a:t>But how do we calculate this “instantaneous” slope?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36E07-03D3-A923-6659-956D4902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2391-38AA-4F95-83B8-8001AFDA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18B7E4-D63B-0122-6926-EA35A6FE1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  <p:pic>
        <p:nvPicPr>
          <p:cNvPr id="41" name="Content Placeholder 40" descr="A graph of a slope&#10;&#10;Description automatically generated">
            <a:extLst>
              <a:ext uri="{FF2B5EF4-FFF2-40B4-BE49-F238E27FC236}">
                <a16:creationId xmlns:a16="http://schemas.microsoft.com/office/drawing/2014/main" id="{77F19FB5-E82E-B500-D13F-E3B67782B16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340401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E6E07-F483-4231-42AC-9999718A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Marginal Utility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9C961-E685-CDE5-E3DD-C15121377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Marginal Utility, in discrete terms, is the utility the consumer obtains from “at the margin.”</a:t>
            </a:r>
          </a:p>
          <a:p>
            <a:pPr lvl="3"/>
            <a:endParaRPr lang="en-US" dirty="0"/>
          </a:p>
          <a:p>
            <a:r>
              <a:rPr lang="en-US" dirty="0"/>
              <a:t>Let us see with a simplified example: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57105-C001-C54D-0DF5-14A2A47AF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A910-F9A1-E046-2304-374FFCA2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5CB4E-AA90-9AE7-F087-6839F915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2AC59E1-B4E6-CC72-9350-C2C8A9B28086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3581083"/>
          <a:ext cx="6096000" cy="25958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59216662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5475563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033845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Units of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U(X)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U’(X)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574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511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927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426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295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142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336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14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Franklin Gothic Book" panose="020B0503020102020204" pitchFamily="34" charset="0"/>
                        </a:rPr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76442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C182A9E-25C9-737D-552A-D8C4755D6DAE}"/>
              </a:ext>
            </a:extLst>
          </p:cNvPr>
          <p:cNvSpPr/>
          <p:nvPr/>
        </p:nvSpPr>
        <p:spPr>
          <a:xfrm>
            <a:off x="6366294" y="4019909"/>
            <a:ext cx="491706" cy="241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A9F7B0-9766-E5C8-7991-50DB7B0BBBFB}"/>
              </a:ext>
            </a:extLst>
          </p:cNvPr>
          <p:cNvSpPr/>
          <p:nvPr/>
        </p:nvSpPr>
        <p:spPr>
          <a:xfrm>
            <a:off x="6366294" y="4382773"/>
            <a:ext cx="491706" cy="241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BC69C9-5161-1BF2-4F6E-ED28347771E3}"/>
              </a:ext>
            </a:extLst>
          </p:cNvPr>
          <p:cNvSpPr/>
          <p:nvPr/>
        </p:nvSpPr>
        <p:spPr>
          <a:xfrm>
            <a:off x="6366294" y="4759249"/>
            <a:ext cx="491706" cy="241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C338FF-EEF2-B551-B0D9-8D5CBA306055}"/>
              </a:ext>
            </a:extLst>
          </p:cNvPr>
          <p:cNvSpPr/>
          <p:nvPr/>
        </p:nvSpPr>
        <p:spPr>
          <a:xfrm>
            <a:off x="6366294" y="5135725"/>
            <a:ext cx="491706" cy="241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90D0B11-48C9-119B-9A4D-006CC6286C62}"/>
              </a:ext>
            </a:extLst>
          </p:cNvPr>
          <p:cNvSpPr/>
          <p:nvPr/>
        </p:nvSpPr>
        <p:spPr>
          <a:xfrm>
            <a:off x="6366294" y="5497957"/>
            <a:ext cx="491706" cy="241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0EA4AA-55DF-358F-76A9-0C0EEB30E742}"/>
              </a:ext>
            </a:extLst>
          </p:cNvPr>
          <p:cNvSpPr/>
          <p:nvPr/>
        </p:nvSpPr>
        <p:spPr>
          <a:xfrm>
            <a:off x="6370607" y="5874433"/>
            <a:ext cx="491706" cy="2415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76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35017-5544-DF01-262E-E5FE8E7F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Marginal Utility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F3578E8-E560-2361-5C6D-CB88B3479FB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But the model we use assume “continuous” goods.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Consumers are allowed to purchase 0.00001 units.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We cannot use tables, so we rely on graphs.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For this exercise, we are assuming that good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 is fixed to some value.</a:t>
                </a:r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F3578E8-E560-2361-5C6D-CB88B3479F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2038" t="-2661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D6F50-B689-C287-FAC9-F301BF66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1E85E-7370-295A-B728-8E2D10E8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6AB8F-1595-6C56-4089-ED6DF201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  <p:pic>
        <p:nvPicPr>
          <p:cNvPr id="13" name="Content Placeholder 12" descr="A graph of a function&#10;&#10;Description automatically generated">
            <a:extLst>
              <a:ext uri="{FF2B5EF4-FFF2-40B4-BE49-F238E27FC236}">
                <a16:creationId xmlns:a16="http://schemas.microsoft.com/office/drawing/2014/main" id="{65FBD247-1D57-CF4F-56CA-6D9A3E37E0C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</p:spTree>
    <p:extLst>
      <p:ext uri="{BB962C8B-B14F-4D97-AF65-F5344CB8AC3E}">
        <p14:creationId xmlns:p14="http://schemas.microsoft.com/office/powerpoint/2010/main" val="2824923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35017-5544-DF01-262E-E5FE8E7F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Marginal Utility</a:t>
            </a:r>
          </a:p>
        </p:txBody>
      </p:sp>
      <p:pic>
        <p:nvPicPr>
          <p:cNvPr id="9" name="Content Placeholder 8" descr="A graph of a function&#10;&#10;Description automatically generated">
            <a:extLst>
              <a:ext uri="{FF2B5EF4-FFF2-40B4-BE49-F238E27FC236}">
                <a16:creationId xmlns:a16="http://schemas.microsoft.com/office/drawing/2014/main" id="{3F07BA29-0DBD-30D0-4E26-D2C22BFE976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F3578E8-E560-2361-5C6D-CB88B3479FBC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Consider point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“marginal” utility from moving to point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“marginal” utility from moving to point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The “marginal” utility from moving to point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dirty="0"/>
                  <a:t>?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Taken to the “limit?” The marginal utility 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?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9F3578E8-E560-2361-5C6D-CB88B3479FB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038" t="-2661" r="-1254" b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D6F50-B689-C287-FAC9-F301BF666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1E85E-7370-295A-B728-8E2D10E8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46AB8F-1595-6C56-4089-ED6DF2012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  <p:pic>
        <p:nvPicPr>
          <p:cNvPr id="3" name="Content Placeholder 10" descr="A graph of a function&#10;&#10;Description automatically generated">
            <a:extLst>
              <a:ext uri="{FF2B5EF4-FFF2-40B4-BE49-F238E27FC236}">
                <a16:creationId xmlns:a16="http://schemas.microsoft.com/office/drawing/2014/main" id="{0B5A0619-08EE-B4B7-26B4-BDBC61D7B4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8" name="Content Placeholder 14" descr="A graph of a function&#10;&#10;Description automatically generated">
            <a:extLst>
              <a:ext uri="{FF2B5EF4-FFF2-40B4-BE49-F238E27FC236}">
                <a16:creationId xmlns:a16="http://schemas.microsoft.com/office/drawing/2014/main" id="{42BA77EF-41EE-BA5E-DA1E-2F67A11E7C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0" name="Content Placeholder 18">
            <a:extLst>
              <a:ext uri="{FF2B5EF4-FFF2-40B4-BE49-F238E27FC236}">
                <a16:creationId xmlns:a16="http://schemas.microsoft.com/office/drawing/2014/main" id="{C7288782-1BB4-6158-1F28-ECB3968D42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1" name="Content Placeholder 22">
            <a:extLst>
              <a:ext uri="{FF2B5EF4-FFF2-40B4-BE49-F238E27FC236}">
                <a16:creationId xmlns:a16="http://schemas.microsoft.com/office/drawing/2014/main" id="{6C302030-0019-D1A5-C767-BEFAF2617AE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  <p:pic>
        <p:nvPicPr>
          <p:cNvPr id="12" name="Content Placeholder 26">
            <a:extLst>
              <a:ext uri="{FF2B5EF4-FFF2-40B4-BE49-F238E27FC236}">
                <a16:creationId xmlns:a16="http://schemas.microsoft.com/office/drawing/2014/main" id="{41FD0E84-8871-60AF-34FD-CDCADD1B95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1842294"/>
            <a:ext cx="38862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80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E6E07-F483-4231-42AC-9999718A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Detour: Derivatives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59C961-E685-CDE5-E3DD-C151213772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learned that the slope calculated at one point is the derivative.</a:t>
                </a:r>
              </a:p>
              <a:p>
                <a:pPr lvl="3"/>
                <a:endParaRPr lang="en-US" sz="100" dirty="0"/>
              </a:p>
              <a:p>
                <a:endParaRPr lang="en-US" sz="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𝑎𝑐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Using actual numbers as examples, we have:</a:t>
                </a:r>
              </a:p>
              <a:p>
                <a:pPr lvl="3"/>
                <a:endParaRPr lang="en-US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lvl="4"/>
                <a:endParaRPr lang="en-US" sz="12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  <a:p>
                <a:pPr lvl="4"/>
                <a:endParaRPr lang="en-US" sz="1200" dirty="0"/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5⋅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=15</m:t>
                    </m:r>
                    <m:sSup>
                      <m:sSupPr>
                        <m:ctrlP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59C961-E685-CDE5-E3DD-C151213772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2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57105-C001-C54D-0DF5-14A2A47AF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ECON 300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9A910-F9A1-E046-2304-374FFCA2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5CB4E-AA90-9AE7-F087-6839F915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9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3263</TotalTime>
  <Words>1789</Words>
  <Application>Microsoft Office PowerPoint</Application>
  <PresentationFormat>On-screen Show (4:3)</PresentationFormat>
  <Paragraphs>352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Cambria Math</vt:lpstr>
      <vt:lpstr>Franklin Gothic Book</vt:lpstr>
      <vt:lpstr>Office Theme</vt:lpstr>
      <vt:lpstr>Consumer Theory:  Indifference Curves Part 2</vt:lpstr>
      <vt:lpstr>Slopes and their Meanings</vt:lpstr>
      <vt:lpstr>The Slope Along the Indifference Curve</vt:lpstr>
      <vt:lpstr>The Slope Along the Indifference Curve</vt:lpstr>
      <vt:lpstr>The Slope “On” the Indifference Curve</vt:lpstr>
      <vt:lpstr>Detour: Marginal Utility</vt:lpstr>
      <vt:lpstr>Detour: Marginal Utility</vt:lpstr>
      <vt:lpstr>Detour: Marginal Utility</vt:lpstr>
      <vt:lpstr>Detour: Derivatives</vt:lpstr>
      <vt:lpstr>Detour: Partial Derivatives</vt:lpstr>
      <vt:lpstr>Detour: Partial Derivatives</vt:lpstr>
      <vt:lpstr>Marginal Utility</vt:lpstr>
      <vt:lpstr>Marginal Utility</vt:lpstr>
      <vt:lpstr>The Law of Diminishing Marginal Utility</vt:lpstr>
      <vt:lpstr>The Marginal Rate of Substitution</vt:lpstr>
      <vt:lpstr>The Marginal Rate of Substitution</vt:lpstr>
      <vt:lpstr>The Marginal Rate of Substitution</vt:lpstr>
      <vt:lpstr>The Marginal Rate of Substitution</vt:lpstr>
      <vt:lpstr>The Marginal Rate of Substitution</vt:lpstr>
      <vt:lpstr>The Marginal Rate of Substitution</vt:lpstr>
      <vt:lpstr>“Families” of Utility Functions and ICs</vt:lpstr>
      <vt:lpstr>The Cobb-Douglas Utility Function</vt:lpstr>
      <vt:lpstr>The Cobb-Douglas Utility Function</vt:lpstr>
      <vt:lpstr>The Linear Utility Function</vt:lpstr>
      <vt:lpstr>The Linear Utility Function</vt:lpstr>
      <vt:lpstr>The Linear Utility Function</vt:lpstr>
      <vt:lpstr>The Linear Utility Function</vt:lpstr>
      <vt:lpstr>The Leontief Utility Function</vt:lpstr>
      <vt:lpstr>The Leontief Utility Function</vt:lpstr>
      <vt:lpstr>The Leontief Utility Function</vt:lpstr>
      <vt:lpstr>The Leontief Utility Function</vt:lpstr>
      <vt:lpstr>The Leontief Utility Function</vt:lpstr>
      <vt:lpstr>Recap of Today’s Lecture</vt:lpstr>
      <vt:lpstr>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Brian Park</cp:lastModifiedBy>
  <cp:revision>57</cp:revision>
  <dcterms:created xsi:type="dcterms:W3CDTF">2023-08-17T23:00:51Z</dcterms:created>
  <dcterms:modified xsi:type="dcterms:W3CDTF">2024-09-10T01:03:25Z</dcterms:modified>
</cp:coreProperties>
</file>