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8"/>
  </p:notesMasterIdLst>
  <p:sldIdLst>
    <p:sldId id="256" r:id="rId2"/>
    <p:sldId id="345" r:id="rId3"/>
    <p:sldId id="262" r:id="rId4"/>
    <p:sldId id="263" r:id="rId5"/>
    <p:sldId id="264" r:id="rId6"/>
    <p:sldId id="258" r:id="rId7"/>
    <p:sldId id="268" r:id="rId8"/>
    <p:sldId id="271" r:id="rId9"/>
    <p:sldId id="276" r:id="rId10"/>
    <p:sldId id="278" r:id="rId11"/>
    <p:sldId id="272" r:id="rId12"/>
    <p:sldId id="279" r:id="rId13"/>
    <p:sldId id="281" r:id="rId14"/>
    <p:sldId id="273" r:id="rId15"/>
    <p:sldId id="300" r:id="rId16"/>
    <p:sldId id="302" r:id="rId17"/>
    <p:sldId id="274" r:id="rId18"/>
    <p:sldId id="275" r:id="rId19"/>
    <p:sldId id="285" r:id="rId20"/>
    <p:sldId id="259" r:id="rId21"/>
    <p:sldId id="265" r:id="rId22"/>
    <p:sldId id="267" r:id="rId23"/>
    <p:sldId id="266" r:id="rId24"/>
    <p:sldId id="286" r:id="rId25"/>
    <p:sldId id="289" r:id="rId26"/>
    <p:sldId id="290" r:id="rId27"/>
    <p:sldId id="346" r:id="rId28"/>
    <p:sldId id="296" r:id="rId29"/>
    <p:sldId id="291" r:id="rId30"/>
    <p:sldId id="292" r:id="rId31"/>
    <p:sldId id="293" r:id="rId32"/>
    <p:sldId id="294" r:id="rId33"/>
    <p:sldId id="295" r:id="rId34"/>
    <p:sldId id="298" r:id="rId35"/>
    <p:sldId id="299" r:id="rId36"/>
    <p:sldId id="303" r:id="rId37"/>
    <p:sldId id="305" r:id="rId38"/>
    <p:sldId id="306" r:id="rId39"/>
    <p:sldId id="307" r:id="rId40"/>
    <p:sldId id="321" r:id="rId41"/>
    <p:sldId id="323" r:id="rId42"/>
    <p:sldId id="308" r:id="rId43"/>
    <p:sldId id="317" r:id="rId44"/>
    <p:sldId id="319" r:id="rId45"/>
    <p:sldId id="320" r:id="rId46"/>
    <p:sldId id="309" r:id="rId47"/>
    <p:sldId id="310" r:id="rId48"/>
    <p:sldId id="311" r:id="rId49"/>
    <p:sldId id="312" r:id="rId50"/>
    <p:sldId id="313" r:id="rId51"/>
    <p:sldId id="314" r:id="rId52"/>
    <p:sldId id="324" r:id="rId53"/>
    <p:sldId id="325" r:id="rId54"/>
    <p:sldId id="331" r:id="rId55"/>
    <p:sldId id="333" r:id="rId56"/>
    <p:sldId id="329" r:id="rId57"/>
    <p:sldId id="330" r:id="rId58"/>
    <p:sldId id="334" r:id="rId59"/>
    <p:sldId id="336" r:id="rId60"/>
    <p:sldId id="337" r:id="rId61"/>
    <p:sldId id="338" r:id="rId62"/>
    <p:sldId id="339" r:id="rId63"/>
    <p:sldId id="341" r:id="rId64"/>
    <p:sldId id="343" r:id="rId65"/>
    <p:sldId id="340" r:id="rId66"/>
    <p:sldId id="315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9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The unit price of coffee is $2.The unit price of a sandwich is $3. You have $12 in your budget. Can you afford 1 sandwich and 1 cup of coffee?
https://www.polleverywhere.com/multiple_choice_polls/sacWZhX4Y7YnGjJQarN2D?display_state=instructions&amp;activity_state=opened&amp;state=opened&amp;flow=Engagement&amp;onscreen=persist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9C0A6-7F9C-DC40-BFCD-2C029B2DA4F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7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How many books can this consumer purchase?
https://www.polleverywhere.com/multiple_choice_polls/m5r2Q0wJyyurpLrHWxpz1?display_state=chart&amp;activity_state=closed&amp;state=closed&amp;flow=Engagement&amp;onscreen=persist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97B50-70D6-4059-14AD-53FC64F95F2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33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"Money Equivalent" of the consumer's Endowment?Endowment: 50 Apples and 20 BooksEach Apple costs $4, and each Book costs $5.
https://www.polleverywhere.com/multiple_choice_polls/OeqSKor2RiabG8HHZAKQL?display_state=instructions&amp;activity_state=opened&amp;state=opened&amp;flow=Engagement&amp;onscreen=persist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54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A2BB4-A7AA-7F71-C79C-C3A4AC98E64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13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"Money Equivalent" of the consumer's Endowment?Endowment: 50 Apples and 20 BooksEach Apple costs $4, and each Book costs $5.
https://www.polleverywhere.com/multiple_choice_polls/OeqSKor2RiabG8HHZAKQL?display_state=chart&amp;activity_state=closed&amp;state=closed&amp;flow=Engagement&amp;onscreen=persist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55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26156-5D65-1B6D-8225-589B26C0156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57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Updated "Money Equivalent" of the consumer's Endowment?Endowment: 50 Apples and 20 BooksEach Apple costs $4, and each Book costs $4 now.
https://www.polleverywhere.com/multiple_choice_polls/xknVH1MoWiO4ZS6C2tdCN?display_state=instructions&amp;activity_state=opened&amp;state=opened&amp;flow=Engagement&amp;onscreen=persist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4489D-4CCB-73FC-3D78-6E8B0DEA3F2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63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Updated "Money Equivalent" of the consumer's Endowment?Endowment: 50 Apples and 20 BooksEach Apple costs $4, and each Book costs $4 now.
https://www.polleverywhere.com/multiple_choice_polls/xknVH1MoWiO4ZS6C2tdCN?display_state=chart&amp;activity_state=closed&amp;state=closed&amp;flow=Engagement&amp;onscreen=persist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59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295EC-227D-54A0-165C-81D7EA4AAAD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56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"Money Equivalent" of the consumer's Endowment?Endowment: 40 Apples and 20 BooksEach Apple costs $4, and each Book costs $5.
https://www.polleverywhere.com/multiple_choice_polls/UC7wa2wz3dCpVdYcZ5LjR?display_state=instructions&amp;activity_state=opened&amp;state=opened&amp;flow=Engagement&amp;onscreen=persist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63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8B3E1-CFC7-3B62-C6B4-95611411BDD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62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"Money Equivalent" of the consumer's Endowment?Endowment: 40 Apples and 20 BooksEach Apple costs $4, and each Book costs $5.
https://www.polleverywhere.com/multiple_choice_polls/UC7wa2wz3dCpVdYcZ5LjR?display_state=chart&amp;activity_state=closed&amp;state=closed&amp;flow=Engagement&amp;onscreen=persist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64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ECF93-04A5-811F-627F-904685A8439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1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The unit price of coffee is $2.The unit price of a sandwich is $3. You have $12 in your budget. Can you afford 1 sandwich and 1 cup of coffee?
https://www.polleverywhere.com/multiple_choice_polls/sacWZhX4Y7YnGjJQarN2D?display_state=chart&amp;activity_state=closed&amp;state=closed&amp;flow=Engagement&amp;onscreen=persist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EAB49B-93EF-FB41-6C63-754B16B3231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8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The unit price of coffee is $2.The unit price of a sandwich is $3. You have $12 in your budget. Can you afford 3 sandwiches and 4 cups of coffee?
https://www.polleverywhere.com/multiple_choice_polls/9gb2VtVZvCm8wSP4lIl2t?display_state=instructions&amp;activity_state=opened&amp;state=opened&amp;flow=Engagement&amp;onscreen=persist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14086-1D00-E31F-8A70-0407587A612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51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The unit price of coffee is $2.The unit price of a sandwich is $3. You have $12 in your budget. Can you afford 3 sandwiches and 4 cups of coffee?
https://www.polleverywhere.com/multiple_choice_polls/9gb2VtVZvCm8wSP4lIl2t?display_state=chart&amp;activity_state=closed&amp;state=closed&amp;flow=Engagement&amp;onscreen=persist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F15FF-53CD-D598-FC44-B96BDE136AE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33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The unit price of coffee is $2.The unit price of a sandwich is $3. You have $12 in your budget. Can you afford 2 sandwiches and 3 cups of coffee?
https://www.polleverywhere.com/multiple_choice_polls/I6dKwYblIOneluKfefzbs?display_state=instructions&amp;activity_state=opened&amp;state=opened&amp;flow=Engagement&amp;onscreen=persist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E602A-6816-1CA6-9EC2-3BEC05F752F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66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The unit price of coffee is $2.The unit price of a sandwich is $3. You have $12 in your budget. Can you afford 2 sandwiches and 3 cups of coffee?
https://www.polleverywhere.com/multiple_choice_polls/I6dKwYblIOneluKfefzbs?display_state=chart&amp;activity_state=closed&amp;state=closed&amp;flow=Engagement&amp;onscreen=persist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730BB-445C-6E8E-5706-F991B3D8DCA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0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Suppose that we are plotting the budget constraint of this consumer.Would the budget line look different from our normal budget constraint?
https://www.polleverywhere.com/multiple_choice_polls/TIms9Lg413pIHOgVZRgky?display_state=instructions&amp;activity_state=opened&amp;state=opened&amp;flow=Engagement&amp;onscreen=persist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3EAE9-539F-CB1E-FF5A-18249A0EC8F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71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Suppose that we are plotting the budget constraint of this consumer.Would the budget line look different from our normal budget constraint?
https://www.polleverywhere.com/multiple_choice_polls/TIms9Lg413pIHOgVZRgky?display_state=chart&amp;activity_state=closed&amp;state=closed&amp;flow=Engagement&amp;onscreen=persist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8E62F-6261-D344-C14C-E9F891A93DA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85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How many books can this consumer purchase?
https://www.polleverywhere.com/multiple_choice_polls/m5r2Q0wJyyurpLrHWxpz1?display_state=instructions&amp;activity_state=opened&amp;state=opened&amp;flow=Engagement&amp;onscreen=persist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0A184-F603-0253-9F51-F77AF766194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4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5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5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Theory: </a:t>
            </a:r>
            <a:br>
              <a:rPr lang="en-US" dirty="0"/>
            </a:br>
            <a:r>
              <a:rPr lang="en-US" dirty="0"/>
              <a:t>The Budget Constraint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8C541-289C-C66D-7FB3-4B78DD2E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35AB58-67A5-8B7E-0B1C-9B0F5FFF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607DD-2499-9355-5C64-2655C51F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0EA693-746C-BFCE-766F-D9B9EBF2729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5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AED2-4218-34CD-717F-09E71CFF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Affordability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350FFB-42B5-B29E-A980-1E467F8DAF5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the bundle</a:t>
                </a:r>
              </a:p>
              <a:p>
                <a:pPr lvl="1"/>
                <a:r>
                  <a:rPr lang="en-US" dirty="0"/>
                  <a:t> 1 cup of coffee, and</a:t>
                </a:r>
              </a:p>
              <a:p>
                <a:pPr lvl="1"/>
                <a:r>
                  <a:rPr lang="en-US" dirty="0"/>
                  <a:t> 1 sandwich.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 much does it cost?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$2×1+$3×1=$5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Can we purchase it?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$5&lt;$12 ⇒</m:t>
                    </m:r>
                  </m:oMath>
                </a14:m>
                <a:r>
                  <a:rPr lang="en-US" dirty="0"/>
                  <a:t> Yes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Any money left?</a:t>
                </a:r>
              </a:p>
              <a:p>
                <a:pPr lvl="1"/>
                <a:r>
                  <a:rPr lang="en-US" dirty="0"/>
                  <a:t>Yes ($7)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350FFB-42B5-B29E-A980-1E467F8DA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DE47C-E91F-7742-DFE4-D2D0245B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A9372-2964-97AA-6491-CC4E230F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6D75D-BD52-D314-AC1A-04FF4CC6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/>
          </a:p>
        </p:txBody>
      </p:sp>
      <p:pic>
        <p:nvPicPr>
          <p:cNvPr id="18" name="Content Placeholder 17" descr="A graph of a coffee and sandwich&#10;&#10;Description automatically generated">
            <a:extLst>
              <a:ext uri="{FF2B5EF4-FFF2-40B4-BE49-F238E27FC236}">
                <a16:creationId xmlns:a16="http://schemas.microsoft.com/office/drawing/2014/main" id="{34CDA318-2633-0DD7-7C62-97FFE57179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0195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792AA-5E5F-C6FD-8737-0848B9DD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EAF72-03A8-FDD2-960F-6147D6E2B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F4898-83BF-F773-322C-E3727DC63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957F04-F847-CB66-37A2-49F58EAFE36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8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6783A6-137F-DDB0-88F3-8F9A23D14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61A73-9B31-B254-BA7E-1AF8F2C1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D47BD-25CF-FCD9-9176-813FF38D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700D53-74FB-74DB-1167-8640E452126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58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AED2-4218-34CD-717F-09E71CFF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Affordability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350FFB-42B5-B29E-A980-1E467F8DAF5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the bundle</a:t>
                </a:r>
              </a:p>
              <a:p>
                <a:pPr lvl="1"/>
                <a:r>
                  <a:rPr lang="en-US" dirty="0"/>
                  <a:t> 4 cups of coffee, and</a:t>
                </a:r>
              </a:p>
              <a:p>
                <a:pPr lvl="1"/>
                <a:r>
                  <a:rPr lang="en-US" dirty="0"/>
                  <a:t> 3 sandwiches.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 much does it cost?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$2×4+$3×3=$17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Can we purchase it?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$17&gt;$12 ⇒ </m:t>
                    </m:r>
                  </m:oMath>
                </a14:m>
                <a:r>
                  <a:rPr lang="en-US" dirty="0"/>
                  <a:t> No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Any money left? </a:t>
                </a:r>
              </a:p>
              <a:p>
                <a:pPr lvl="1"/>
                <a:r>
                  <a:rPr lang="en-US" dirty="0"/>
                  <a:t>N/A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350FFB-42B5-B29E-A980-1E467F8DA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DE47C-E91F-7742-DFE4-D2D0245B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A9372-2964-97AA-6491-CC4E230F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6D75D-BD52-D314-AC1A-04FF4CC6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/>
          </a:p>
        </p:txBody>
      </p:sp>
      <p:pic>
        <p:nvPicPr>
          <p:cNvPr id="10" name="Content Placeholder 9" descr="A graph of a coffee and sandwich&#10;&#10;Description automatically generated">
            <a:extLst>
              <a:ext uri="{FF2B5EF4-FFF2-40B4-BE49-F238E27FC236}">
                <a16:creationId xmlns:a16="http://schemas.microsoft.com/office/drawing/2014/main" id="{DA812A56-0FF6-EC4A-143B-AB5D99220A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27639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62C000-C1AC-27DB-58AA-C541D5AA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289367-7623-E0A7-1DAB-AE08E412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CE3C8-E3DA-F788-2E0D-D1419904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BA0DD7-377B-9B78-7506-5AF1D83088C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03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28E04-70EB-BCE0-16C3-DDA34642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2CE22-38E1-1E4F-EF4F-4F178448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14D75-D7DA-31F6-72D7-F01571EA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8345B-AF8F-66F2-4550-83EF511BB84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7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AED2-4218-34CD-717F-09E71CFF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Affordability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350FFB-42B5-B29E-A980-1E467F8DAF5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the bundle</a:t>
                </a:r>
              </a:p>
              <a:p>
                <a:pPr lvl="1"/>
                <a:r>
                  <a:rPr lang="en-US" dirty="0"/>
                  <a:t> 3 cups of coffee, and</a:t>
                </a:r>
              </a:p>
              <a:p>
                <a:pPr lvl="1"/>
                <a:r>
                  <a:rPr lang="en-US" dirty="0"/>
                  <a:t> 2 sandwiches.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 much does it cost?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$2×3+$3×2=$12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Can we purchase it?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$12=$12 ⇒ </m:t>
                    </m:r>
                  </m:oMath>
                </a14:m>
                <a:r>
                  <a:rPr lang="en-US" dirty="0"/>
                  <a:t> Yes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Any money left?</a:t>
                </a:r>
              </a:p>
              <a:p>
                <a:pPr lvl="1"/>
                <a:r>
                  <a:rPr lang="en-US" dirty="0"/>
                  <a:t>No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350FFB-42B5-B29E-A980-1E467F8DA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DE47C-E91F-7742-DFE4-D2D0245B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A9372-2964-97AA-6491-CC4E230F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6D75D-BD52-D314-AC1A-04FF4CC6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/>
          </a:p>
        </p:txBody>
      </p:sp>
      <p:pic>
        <p:nvPicPr>
          <p:cNvPr id="11" name="Content Placeholder 10" descr="A graph of a coffee and sandwich&#10;&#10;Description automatically generated">
            <a:extLst>
              <a:ext uri="{FF2B5EF4-FFF2-40B4-BE49-F238E27FC236}">
                <a16:creationId xmlns:a16="http://schemas.microsoft.com/office/drawing/2014/main" id="{1781DB5C-7EAC-1BEB-BD12-4745DA6AA4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48983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AED2-4218-34CD-717F-09E71CFF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“Budget Set”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50FFB-42B5-B29E-A980-1E467F8DAF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Repeating this for all possible combinations of coffee and sandwiches…</a:t>
            </a:r>
          </a:p>
          <a:p>
            <a:pPr lvl="3"/>
            <a:endParaRPr lang="en-US" dirty="0"/>
          </a:p>
          <a:p>
            <a:r>
              <a:rPr lang="en-US" dirty="0"/>
              <a:t>The bundles that you can purchase make up the “</a:t>
            </a:r>
            <a:r>
              <a:rPr lang="en-US" b="1" dirty="0"/>
              <a:t>budget set</a:t>
            </a:r>
            <a:r>
              <a:rPr lang="en-US" dirty="0"/>
              <a:t>.”</a:t>
            </a:r>
          </a:p>
          <a:p>
            <a:pPr lvl="3"/>
            <a:endParaRPr lang="en-US" dirty="0"/>
          </a:p>
          <a:p>
            <a:r>
              <a:rPr lang="en-US" dirty="0"/>
              <a:t>The bundles you can purchase, </a:t>
            </a:r>
            <a:r>
              <a:rPr lang="en-US" i="1" u="sng" dirty="0"/>
              <a:t>and</a:t>
            </a:r>
            <a:r>
              <a:rPr lang="en-US" dirty="0"/>
              <a:t> leave no money left over make up the “</a:t>
            </a:r>
            <a:r>
              <a:rPr lang="en-US" b="1" dirty="0"/>
              <a:t>budget line</a:t>
            </a:r>
            <a:r>
              <a:rPr lang="en-US" dirty="0"/>
              <a:t>.”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DE47C-E91F-7742-DFE4-D2D0245B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A9372-2964-97AA-6491-CC4E230F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6D75D-BD52-D314-AC1A-04FF4CC6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/>
          </a:p>
        </p:txBody>
      </p:sp>
      <p:pic>
        <p:nvPicPr>
          <p:cNvPr id="11" name="Content Placeholder 10" descr="A diagram of a budget line&#10;&#10;Description automatically generated">
            <a:extLst>
              <a:ext uri="{FF2B5EF4-FFF2-40B4-BE49-F238E27FC236}">
                <a16:creationId xmlns:a16="http://schemas.microsoft.com/office/drawing/2014/main" id="{319D122D-7EDE-7188-13A3-B80F7CA9F0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229060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Budget Constraint with “Math”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now formalize the concept of the budget constraint using general terms.</a:t>
            </a:r>
          </a:p>
          <a:p>
            <a:pPr lvl="3"/>
            <a:endParaRPr lang="en-US" dirty="0"/>
          </a:p>
          <a:p>
            <a:r>
              <a:rPr lang="en-US" dirty="0"/>
              <a:t>The setting remains identical:</a:t>
            </a:r>
          </a:p>
          <a:p>
            <a:pPr lvl="1"/>
            <a:r>
              <a:rPr lang="en-US" dirty="0"/>
              <a:t>Two goods, and</a:t>
            </a:r>
          </a:p>
          <a:p>
            <a:pPr lvl="1"/>
            <a:r>
              <a:rPr lang="en-US" dirty="0"/>
              <a:t>Prices for each of the goods, and</a:t>
            </a:r>
          </a:p>
          <a:p>
            <a:pPr lvl="1"/>
            <a:r>
              <a:rPr lang="en-US" dirty="0"/>
              <a:t>An amount of money you can spend.</a:t>
            </a:r>
          </a:p>
          <a:p>
            <a:pPr lvl="3"/>
            <a:endParaRPr lang="en-US" dirty="0"/>
          </a:p>
          <a:p>
            <a:r>
              <a:rPr lang="en-US" dirty="0"/>
              <a:t>Derive of one of the two equations governing the rule that determines the optimal amount of goods that a consumer can purchase.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2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4CAC-EF1A-A85B-EC49-9A85B174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PollEv.com/brianpark046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C501C-35FC-925E-A887-02541732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224E5-970C-FBB8-685A-5F8DBCF9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E824-B9A6-35C5-93AA-E86F37D7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2F2C6F2-EA2C-604C-E412-B7B6421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23" y="1271693"/>
            <a:ext cx="5210354" cy="52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39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Goods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448ED-591A-E549-1DD9-7991655D4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will be naming the two goods as </a:t>
                </a:r>
                <a:r>
                  <a:rPr lang="en-US" b="1" dirty="0"/>
                  <a:t>good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:r>
                  <a:rPr lang="en-US" b="1" dirty="0"/>
                  <a:t>good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b="1" dirty="0"/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will represent the units of good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good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consumed.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not required to be integers.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only use two goods because…</a:t>
                </a:r>
              </a:p>
              <a:p>
                <a:pPr lvl="1"/>
                <a:r>
                  <a:rPr lang="en-US" dirty="0"/>
                  <a:t>It is a lot simpler dealing with two variables, and</a:t>
                </a:r>
              </a:p>
              <a:p>
                <a:pPr lvl="1"/>
                <a:r>
                  <a:rPr lang="en-US" dirty="0"/>
                  <a:t>We can think of good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as a “composite” good that represents all goods other than good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Long story short, the math checks out so we can use two.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448ED-591A-E549-1DD9-7991655D4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850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63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Prices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448ED-591A-E549-1DD9-7991655D4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two goods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will have prices: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These prices are “per-unit” prices, meaning that 1 unit of each good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, respectively.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will also assume that individuals are price takers.</a:t>
                </a:r>
              </a:p>
              <a:p>
                <a:pPr lvl="1"/>
                <a:r>
                  <a:rPr lang="en-US" dirty="0"/>
                  <a:t>“Price takers” don’t have any influence over the price of goods.</a:t>
                </a:r>
              </a:p>
              <a:p>
                <a:pPr lvl="1"/>
                <a:r>
                  <a:rPr lang="en-US" dirty="0"/>
                  <a:t>In some real-world cases, individual consumers may have some power over prices!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If we take the “composite good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approach,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448ED-591A-E549-1DD9-7991655D4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7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Expenditure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448ED-591A-E549-1DD9-7991655D4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the two-goods environment, the amount a consumer spends can be represented as: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/>
                  <a:t> Price of good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times number of units consumed.</a:t>
                </a:r>
              </a:p>
              <a:p>
                <a:pPr lvl="4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/>
                  <a:t> Price of good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times number of units consumed.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Add the two values to find the total amount spent by the consumer.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448ED-591A-E549-1DD9-7991655D4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40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Income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448ED-591A-E549-1DD9-7991655D4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typically denote the income of a consumer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Some textbooks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, but we will stick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You can think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as “Money.”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amount you spend cannot exceed this value.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So, “Expenditure has to be less than or equal to income”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448ED-591A-E549-1DD9-7991655D4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57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Budget Constraint /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448ED-591A-E549-1DD9-7991655D4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Using notations we introduced, the budget constraint is: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If a consumer is to maximize their utility, they should probably use up all the money they have.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Very poor real-life advice! Don’t try this at home!</a:t>
                </a:r>
              </a:p>
              <a:p>
                <a:pPr lvl="1"/>
                <a:r>
                  <a:rPr lang="en-US" dirty="0"/>
                  <a:t>But it works for “people” in this model.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b="1" dirty="0"/>
              </a:p>
              <a:p>
                <a:pPr lvl="3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448ED-591A-E549-1DD9-7991655D4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57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AED2-4218-34CD-717F-09E71CFF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the Budget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350FFB-42B5-B29E-A980-1E467F8DAF5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are the intercepts?</a:t>
                </a:r>
              </a:p>
              <a:p>
                <a:pPr lvl="1"/>
                <a:r>
                  <a:rPr lang="en-US" dirty="0"/>
                  <a:t>How many units of good </a:t>
                </a:r>
                <a:r>
                  <a:rPr lang="en-US" i="1" dirty="0"/>
                  <a:t>Y</a:t>
                </a:r>
                <a:r>
                  <a:rPr lang="en-US" dirty="0"/>
                  <a:t> can you buy if you spent </a:t>
                </a:r>
                <a:r>
                  <a:rPr lang="en-US" i="1" dirty="0"/>
                  <a:t>M</a:t>
                </a:r>
                <a:r>
                  <a:rPr lang="en-US" dirty="0"/>
                  <a:t> on good </a:t>
                </a:r>
                <a:r>
                  <a:rPr lang="en-US" i="1" dirty="0"/>
                  <a:t>Y</a:t>
                </a:r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How many units of good </a:t>
                </a:r>
                <a:r>
                  <a:rPr lang="en-US" i="1" dirty="0"/>
                  <a:t>X</a:t>
                </a:r>
                <a:r>
                  <a:rPr lang="en-US" dirty="0"/>
                  <a:t> can you buy if you spent </a:t>
                </a:r>
                <a:r>
                  <a:rPr lang="en-US" i="1" dirty="0"/>
                  <a:t>M</a:t>
                </a:r>
                <a:r>
                  <a:rPr lang="en-US" dirty="0"/>
                  <a:t> on good </a:t>
                </a:r>
                <a:r>
                  <a:rPr lang="en-US" i="1" dirty="0"/>
                  <a:t>X</a:t>
                </a:r>
                <a:r>
                  <a:rPr lang="en-US" dirty="0"/>
                  <a:t>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What is the slope of the budget line?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𝑆𝑙𝑜𝑝𝑒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box>
                        </m:num>
                        <m:den>
                          <m:box>
                            <m:box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350FFB-42B5-B29E-A980-1E467F8DA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DE47C-E91F-7742-DFE4-D2D0245B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A9372-2964-97AA-6491-CC4E230F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6D75D-BD52-D314-AC1A-04FF4CC6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/>
          </a:p>
        </p:txBody>
      </p:sp>
      <p:pic>
        <p:nvPicPr>
          <p:cNvPr id="15" name="Content Placeholder 14" descr="A line with a point&#10;&#10;Description automatically generated">
            <a:extLst>
              <a:ext uri="{FF2B5EF4-FFF2-40B4-BE49-F238E27FC236}">
                <a16:creationId xmlns:a16="http://schemas.microsoft.com/office/drawing/2014/main" id="{A26EC638-F644-5304-471E-D62940EC6E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9" name="Content Placeholder 16">
            <a:extLst>
              <a:ext uri="{FF2B5EF4-FFF2-40B4-BE49-F238E27FC236}">
                <a16:creationId xmlns:a16="http://schemas.microsoft.com/office/drawing/2014/main" id="{BFC0A055-A026-570D-EFA2-905AF26AB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0" name="Content Placeholder 20" descr="A graph of a line with a red line&#10;&#10;Description automatically generated">
            <a:extLst>
              <a:ext uri="{FF2B5EF4-FFF2-40B4-BE49-F238E27FC236}">
                <a16:creationId xmlns:a16="http://schemas.microsoft.com/office/drawing/2014/main" id="{B09DCD9B-08EA-4BEC-16D0-892B42928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612BF3-A2C2-3B03-6615-C76F002661FD}"/>
              </a:ext>
            </a:extLst>
          </p:cNvPr>
          <p:cNvSpPr/>
          <p:nvPr/>
        </p:nvSpPr>
        <p:spPr>
          <a:xfrm>
            <a:off x="1178350" y="2467466"/>
            <a:ext cx="6834434" cy="10581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Slope of the Budget Constraint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interpret the slope of the budget constraint?</a:t>
            </a:r>
          </a:p>
          <a:p>
            <a:pPr lvl="4"/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“How many units of good Y do you need to give up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to be able to afford an additional unit of good X.”</a:t>
            </a:r>
          </a:p>
          <a:p>
            <a:pPr lvl="4"/>
            <a:endParaRPr lang="en-US" dirty="0"/>
          </a:p>
          <a:p>
            <a:r>
              <a:rPr lang="en-US" dirty="0"/>
              <a:t>What does the slope of the budget constraint represent?</a:t>
            </a:r>
          </a:p>
          <a:p>
            <a:pPr lvl="3"/>
            <a:endParaRPr lang="en-US" dirty="0"/>
          </a:p>
          <a:p>
            <a:pPr lvl="1"/>
            <a:r>
              <a:rPr lang="en-US" b="1" dirty="0"/>
              <a:t>Objective Rate of Exchange</a:t>
            </a:r>
            <a:r>
              <a:rPr lang="en-US" dirty="0"/>
              <a:t>: What the market dictates.</a:t>
            </a:r>
          </a:p>
          <a:p>
            <a:pPr lvl="4"/>
            <a:endParaRPr lang="en-US" dirty="0"/>
          </a:p>
          <a:p>
            <a:pPr lvl="1"/>
            <a:r>
              <a:rPr lang="en-US" b="1" dirty="0"/>
              <a:t>Opportunity Cost</a:t>
            </a:r>
            <a:r>
              <a:rPr lang="en-US" dirty="0"/>
              <a:t>: Giving up purchasing one good for the other.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05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4CAC-EF1A-A85B-EC49-9A85B174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PollEv.com/brianpark046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C501C-35FC-925E-A887-02541732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224E5-970C-FBB8-685A-5F8DBCF9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E824-B9A6-35C5-93AA-E86F37D7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2F2C6F2-EA2C-604C-E412-B7B6421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23" y="1271693"/>
            <a:ext cx="5210354" cy="52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24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Statics: An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Comparative statics is “the examination of a change in outcome in response to a change in underlying economic parameters.”</a:t>
            </a:r>
            <a:endParaRPr lang="en-US" b="1" dirty="0"/>
          </a:p>
          <a:p>
            <a:pPr lvl="4"/>
            <a:endParaRPr lang="en-US" dirty="0"/>
          </a:p>
          <a:p>
            <a:r>
              <a:rPr lang="en-US" dirty="0"/>
              <a:t>We are going to change some values and see how our model reacts.</a:t>
            </a:r>
          </a:p>
          <a:p>
            <a:pPr lvl="1"/>
            <a:r>
              <a:rPr lang="en-US" dirty="0"/>
              <a:t>Consumer’s income, and</a:t>
            </a:r>
          </a:p>
          <a:p>
            <a:pPr lvl="1"/>
            <a:r>
              <a:rPr lang="en-US" dirty="0"/>
              <a:t>Market Price(s)</a:t>
            </a:r>
          </a:p>
          <a:p>
            <a:pPr lvl="3"/>
            <a:endParaRPr lang="en-US" dirty="0"/>
          </a:p>
          <a:p>
            <a:r>
              <a:rPr lang="en-US" dirty="0"/>
              <a:t>Ceteris Paribus: “With other conditions remaining the same.”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61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941C9-F1B9-C503-26FE-C3234A6B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Statics: Income ↓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69FAC-7E76-AB99-82E7-70A853B9AD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the amount of money the consumer has decreases?</a:t>
            </a:r>
          </a:p>
          <a:p>
            <a:pPr lvl="3"/>
            <a:endParaRPr lang="en-US" dirty="0"/>
          </a:p>
          <a:p>
            <a:r>
              <a:rPr lang="en-US" dirty="0"/>
              <a:t>What happens to the once “not affordable” commodity bundles?</a:t>
            </a:r>
          </a:p>
          <a:p>
            <a:pPr lvl="3"/>
            <a:endParaRPr lang="en-US" dirty="0"/>
          </a:p>
          <a:p>
            <a:r>
              <a:rPr lang="en-US" dirty="0"/>
              <a:t>Budget line “shifts down”</a:t>
            </a:r>
          </a:p>
          <a:p>
            <a:pPr lvl="3"/>
            <a:endParaRPr lang="en-US" dirty="0"/>
          </a:p>
          <a:p>
            <a:r>
              <a:rPr lang="en-US" dirty="0"/>
              <a:t>Slope does not change.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879A3-C4F3-1EAC-5CAB-7AA48B7E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C1487-5A25-705A-6258-88837474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DEAB3-6FF2-FCE4-E9DE-C0266DE9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/>
          </a:p>
        </p:txBody>
      </p:sp>
      <p:pic>
        <p:nvPicPr>
          <p:cNvPr id="14" name="Content Placeholder 13" descr="A graph of a function&#10;&#10;Description automatically generated">
            <a:extLst>
              <a:ext uri="{FF2B5EF4-FFF2-40B4-BE49-F238E27FC236}">
                <a16:creationId xmlns:a16="http://schemas.microsoft.com/office/drawing/2014/main" id="{7727A9CF-7CE9-0471-6A89-3DD92A3D85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5" name="Content Placeholder 9" descr="A graph of a budget line&#10;&#10;Description automatically generated with medium confidence">
            <a:extLst>
              <a:ext uri="{FF2B5EF4-FFF2-40B4-BE49-F238E27FC236}">
                <a16:creationId xmlns:a16="http://schemas.microsoft.com/office/drawing/2014/main" id="{7F51D75A-6A85-9A31-3CA1-199552750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9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Economics is the study of </a:t>
            </a:r>
            <a:r>
              <a:rPr lang="en-US" b="1" dirty="0"/>
              <a:t>choice under scarcity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Confession of a modernist | Motivation">
            <a:extLst>
              <a:ext uri="{FF2B5EF4-FFF2-40B4-BE49-F238E27FC236}">
                <a16:creationId xmlns:a16="http://schemas.microsoft.com/office/drawing/2014/main" id="{E3843CEB-BA76-202F-A8B7-7344C9D22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3"/>
          <a:stretch/>
        </p:blipFill>
        <p:spPr bwMode="auto">
          <a:xfrm>
            <a:off x="992038" y="2644442"/>
            <a:ext cx="7159924" cy="271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943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941C9-F1B9-C503-26FE-C3234A6B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Statics: Price ↓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69FAC-7E76-AB99-82E7-70A853B9AD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happens when the price of good </a:t>
            </a:r>
            <a:r>
              <a:rPr lang="en-US" i="1" dirty="0"/>
              <a:t>Y</a:t>
            </a:r>
            <a:r>
              <a:rPr lang="en-US" dirty="0"/>
              <a:t> decreases?</a:t>
            </a:r>
          </a:p>
          <a:p>
            <a:pPr lvl="1"/>
            <a:r>
              <a:rPr lang="en-US" dirty="0"/>
              <a:t>What happens when you spend </a:t>
            </a:r>
            <a:r>
              <a:rPr lang="en-US" i="1" dirty="0"/>
              <a:t>M</a:t>
            </a:r>
            <a:r>
              <a:rPr lang="en-US" dirty="0"/>
              <a:t> on the now cheaper good </a:t>
            </a:r>
            <a:r>
              <a:rPr lang="en-US" i="1" dirty="0"/>
              <a:t>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happens when you spend </a:t>
            </a:r>
            <a:r>
              <a:rPr lang="en-US" i="1" dirty="0"/>
              <a:t>M</a:t>
            </a:r>
            <a:r>
              <a:rPr lang="en-US" dirty="0"/>
              <a:t> on good </a:t>
            </a:r>
            <a:r>
              <a:rPr lang="en-US" i="1" dirty="0"/>
              <a:t>X</a:t>
            </a:r>
            <a:r>
              <a:rPr lang="en-US" dirty="0"/>
              <a:t> which had no price change?</a:t>
            </a:r>
          </a:p>
          <a:p>
            <a:pPr lvl="3"/>
            <a:endParaRPr lang="en-US" dirty="0"/>
          </a:p>
          <a:p>
            <a:r>
              <a:rPr lang="en-US" dirty="0"/>
              <a:t>The budget line “pivots.”</a:t>
            </a:r>
          </a:p>
          <a:p>
            <a:pPr lvl="3"/>
            <a:endParaRPr lang="en-US" dirty="0"/>
          </a:p>
          <a:p>
            <a:r>
              <a:rPr lang="en-US" dirty="0"/>
              <a:t>Slope is now steeper.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879A3-C4F3-1EAC-5CAB-7AA48B7E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C1487-5A25-705A-6258-88837474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DEAB3-6FF2-FCE4-E9DE-C0266DE9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/>
          </a:p>
        </p:txBody>
      </p:sp>
      <p:pic>
        <p:nvPicPr>
          <p:cNvPr id="12" name="Content Placeholder 11" descr="A graph of a function&#10;&#10;Description automatically generated">
            <a:extLst>
              <a:ext uri="{FF2B5EF4-FFF2-40B4-BE49-F238E27FC236}">
                <a16:creationId xmlns:a16="http://schemas.microsoft.com/office/drawing/2014/main" id="{98F30800-D1A6-3B9A-6D7D-9A410E7275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3" name="Content Placeholder 9" descr="A graph of a budget line&#10;&#10;Description automatically generated with medium confidence">
            <a:extLst>
              <a:ext uri="{FF2B5EF4-FFF2-40B4-BE49-F238E27FC236}">
                <a16:creationId xmlns:a16="http://schemas.microsoft.com/office/drawing/2014/main" id="{05225674-747B-8221-B890-8774F26D0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941C9-F1B9-C503-26FE-C3234A6B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Statics: Price ↑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69FAC-7E76-AB99-82E7-70A853B9AD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happens when the price of good </a:t>
            </a:r>
            <a:r>
              <a:rPr lang="en-US" i="1" dirty="0"/>
              <a:t>Y</a:t>
            </a:r>
            <a:r>
              <a:rPr lang="en-US" dirty="0"/>
              <a:t> increases?</a:t>
            </a:r>
          </a:p>
          <a:p>
            <a:pPr lvl="1"/>
            <a:r>
              <a:rPr lang="en-US" dirty="0"/>
              <a:t>What happens when you spend </a:t>
            </a:r>
            <a:r>
              <a:rPr lang="en-US" i="1" dirty="0"/>
              <a:t>M</a:t>
            </a:r>
            <a:r>
              <a:rPr lang="en-US" dirty="0"/>
              <a:t> on the now more expensive good </a:t>
            </a:r>
            <a:r>
              <a:rPr lang="en-US" i="1" dirty="0"/>
              <a:t>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happens when you spend </a:t>
            </a:r>
            <a:r>
              <a:rPr lang="en-US" i="1" dirty="0"/>
              <a:t>M</a:t>
            </a:r>
            <a:r>
              <a:rPr lang="en-US" dirty="0"/>
              <a:t> on good </a:t>
            </a:r>
            <a:r>
              <a:rPr lang="en-US" i="1" dirty="0"/>
              <a:t>X</a:t>
            </a:r>
            <a:r>
              <a:rPr lang="en-US" dirty="0"/>
              <a:t> which had no price change?</a:t>
            </a:r>
          </a:p>
          <a:p>
            <a:pPr lvl="3"/>
            <a:endParaRPr lang="en-US" dirty="0"/>
          </a:p>
          <a:p>
            <a:r>
              <a:rPr lang="en-US" dirty="0"/>
              <a:t>The budget line “pivots.”</a:t>
            </a:r>
          </a:p>
          <a:p>
            <a:pPr lvl="3"/>
            <a:endParaRPr lang="en-US" dirty="0"/>
          </a:p>
          <a:p>
            <a:r>
              <a:rPr lang="en-US" dirty="0"/>
              <a:t>Slope is now less steep.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879A3-C4F3-1EAC-5CAB-7AA48B7E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C1487-5A25-705A-6258-88837474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DEAB3-6FF2-FCE4-E9DE-C0266DE9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/>
          </a:p>
        </p:txBody>
      </p:sp>
      <p:pic>
        <p:nvPicPr>
          <p:cNvPr id="10" name="Content Placeholder 9" descr="A graph of a function&#10;&#10;Description automatically generated">
            <a:extLst>
              <a:ext uri="{FF2B5EF4-FFF2-40B4-BE49-F238E27FC236}">
                <a16:creationId xmlns:a16="http://schemas.microsoft.com/office/drawing/2014/main" id="{E7203426-1027-6B3F-2132-B0DEEB5C31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1" name="Content Placeholder 10" descr="A graph of a budget line&#10;&#10;Description automatically generated">
            <a:extLst>
              <a:ext uri="{FF2B5EF4-FFF2-40B4-BE49-F238E27FC236}">
                <a16:creationId xmlns:a16="http://schemas.microsoft.com/office/drawing/2014/main" id="{C772B2CA-6C71-ADB1-B586-0CC5E3941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941C9-F1B9-C503-26FE-C3234A6B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Statics: Prices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69FAC-7E76-AB99-82E7-70A853B9AD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happens when prices of both good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change?</a:t>
            </a:r>
          </a:p>
          <a:p>
            <a:pPr lvl="1"/>
            <a:r>
              <a:rPr lang="en-US" dirty="0"/>
              <a:t>Suppose that the price of good </a:t>
            </a:r>
            <a:r>
              <a:rPr lang="en-US" i="1" dirty="0"/>
              <a:t>X</a:t>
            </a:r>
            <a:r>
              <a:rPr lang="en-US" dirty="0"/>
              <a:t> increases, and</a:t>
            </a:r>
          </a:p>
          <a:p>
            <a:pPr lvl="1"/>
            <a:r>
              <a:rPr lang="en-US" dirty="0"/>
              <a:t>Suppose that the price of good </a:t>
            </a:r>
            <a:r>
              <a:rPr lang="en-US" i="1" dirty="0"/>
              <a:t>Y</a:t>
            </a:r>
            <a:r>
              <a:rPr lang="en-US" dirty="0"/>
              <a:t> decreases.</a:t>
            </a:r>
          </a:p>
          <a:p>
            <a:pPr lvl="3"/>
            <a:endParaRPr lang="en-US" dirty="0"/>
          </a:p>
          <a:p>
            <a:r>
              <a:rPr lang="en-US" dirty="0"/>
              <a:t>The budget line will… “change” in some way.</a:t>
            </a:r>
          </a:p>
          <a:p>
            <a:pPr lvl="3"/>
            <a:endParaRPr lang="en-US" dirty="0"/>
          </a:p>
          <a:p>
            <a:r>
              <a:rPr lang="en-US" dirty="0"/>
              <a:t>The slope may or may not change.</a:t>
            </a:r>
          </a:p>
          <a:p>
            <a:pPr lvl="3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879A3-C4F3-1EAC-5CAB-7AA48B7E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C1487-5A25-705A-6258-88837474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DEAB3-6FF2-FCE4-E9DE-C0266DE9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/>
          </a:p>
        </p:txBody>
      </p:sp>
      <p:pic>
        <p:nvPicPr>
          <p:cNvPr id="10" name="Content Placeholder 9" descr="A graph of a function&#10;&#10;Description automatically generated">
            <a:extLst>
              <a:ext uri="{FF2B5EF4-FFF2-40B4-BE49-F238E27FC236}">
                <a16:creationId xmlns:a16="http://schemas.microsoft.com/office/drawing/2014/main" id="{E7203426-1027-6B3F-2132-B0DEEB5C31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3" name="Content Placeholder 10" descr="A graph of a budget line&#10;&#10;Description automatically generated">
            <a:extLst>
              <a:ext uri="{FF2B5EF4-FFF2-40B4-BE49-F238E27FC236}">
                <a16:creationId xmlns:a16="http://schemas.microsoft.com/office/drawing/2014/main" id="{59D6DA8B-C2DB-48F1-07F4-8EF2ED10F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Statics: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the consumer’s income…</a:t>
            </a:r>
          </a:p>
          <a:p>
            <a:pPr lvl="1"/>
            <a:r>
              <a:rPr lang="en-US" dirty="0"/>
              <a:t>Increases, the budget line “shifts up” or “expands outward.”</a:t>
            </a:r>
          </a:p>
          <a:p>
            <a:pPr lvl="1"/>
            <a:r>
              <a:rPr lang="en-US" dirty="0"/>
              <a:t>Decreases, the budget line “shifts down” or “contracts inward.”</a:t>
            </a:r>
          </a:p>
          <a:p>
            <a:pPr lvl="1"/>
            <a:endParaRPr lang="en-US" dirty="0"/>
          </a:p>
          <a:p>
            <a:r>
              <a:rPr lang="en-US" dirty="0"/>
              <a:t>When the market price of one good changes…</a:t>
            </a:r>
          </a:p>
          <a:p>
            <a:pPr lvl="1"/>
            <a:r>
              <a:rPr lang="en-US" dirty="0"/>
              <a:t>The budget line “pivots” either clockwise or anti-clockwise depending on the circumstances.</a:t>
            </a:r>
          </a:p>
          <a:p>
            <a:pPr lvl="1"/>
            <a:r>
              <a:rPr lang="en-US" dirty="0"/>
              <a:t>The fixed pivot point will be the intercept of the good whose price did </a:t>
            </a:r>
            <a:r>
              <a:rPr lang="en-US" u="sng" dirty="0"/>
              <a:t>not</a:t>
            </a:r>
            <a:r>
              <a:rPr lang="en-US" dirty="0"/>
              <a:t> change.</a:t>
            </a:r>
          </a:p>
          <a:p>
            <a:pPr lvl="3"/>
            <a:endParaRPr lang="en-US" dirty="0"/>
          </a:p>
          <a:p>
            <a:r>
              <a:rPr lang="en-US" dirty="0"/>
              <a:t>When the market price of two goods change…</a:t>
            </a:r>
          </a:p>
          <a:p>
            <a:pPr lvl="1"/>
            <a:r>
              <a:rPr lang="en-US" dirty="0"/>
              <a:t>It is not clear what will happen until we plot the result.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07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some cases in the real world where producers or governments create situations where the budget constraint is not a neat line.</a:t>
            </a:r>
          </a:p>
          <a:p>
            <a:pPr lvl="3"/>
            <a:endParaRPr lang="en-US" dirty="0"/>
          </a:p>
          <a:p>
            <a:r>
              <a:rPr lang="en-US" dirty="0"/>
              <a:t>Sometimes, these constraints come from the consumers themselves.</a:t>
            </a:r>
          </a:p>
          <a:p>
            <a:pPr lvl="3"/>
            <a:endParaRPr lang="en-US" dirty="0"/>
          </a:p>
          <a:p>
            <a:r>
              <a:rPr lang="en-US" dirty="0"/>
              <a:t>Three examples:</a:t>
            </a:r>
          </a:p>
          <a:p>
            <a:pPr lvl="1"/>
            <a:r>
              <a:rPr lang="en-US" dirty="0"/>
              <a:t>Governments: Supplemental Nutrition Assistance Program</a:t>
            </a:r>
          </a:p>
          <a:p>
            <a:pPr lvl="1"/>
            <a:r>
              <a:rPr lang="en-US" dirty="0"/>
              <a:t>Producers: Bulk Purchase Discounts</a:t>
            </a:r>
          </a:p>
          <a:p>
            <a:pPr lvl="1"/>
            <a:r>
              <a:rPr lang="en-US" dirty="0"/>
              <a:t>Consumers: Time Constraints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83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9667-81D9-4AC2-457B-E509CCC9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Supplemental Nutrition </a:t>
            </a:r>
            <a:br>
              <a:rPr lang="en-US" dirty="0"/>
            </a:br>
            <a:r>
              <a:rPr lang="en-US" dirty="0"/>
              <a:t>Assistance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DAE81-CC4E-6F6B-6CC7-990765022F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Formerly called the “Food Stamp Program”</a:t>
            </a:r>
          </a:p>
          <a:p>
            <a:pPr lvl="3"/>
            <a:endParaRPr lang="en-US" dirty="0"/>
          </a:p>
          <a:p>
            <a:r>
              <a:rPr lang="en-US" dirty="0"/>
              <a:t>Provides a subsidy to qualifying American households.</a:t>
            </a:r>
          </a:p>
          <a:p>
            <a:pPr lvl="3"/>
            <a:endParaRPr lang="en-US" dirty="0"/>
          </a:p>
          <a:p>
            <a:r>
              <a:rPr lang="en-US" dirty="0"/>
              <a:t>Limited to food for the household.</a:t>
            </a:r>
          </a:p>
          <a:p>
            <a:pPr lvl="1"/>
            <a:r>
              <a:rPr lang="en-US" dirty="0"/>
              <a:t>Alcohol, Tobacco, Health Supplements, Nonfood Necessities excluded.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4518F-46BD-C42D-8CB0-0C636469F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4CFC8-84EA-ADC9-5480-A2E5B50F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D8765-0BAD-1707-1203-7D2907E0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35</a:t>
            </a:fld>
            <a:endParaRPr lang="en-US"/>
          </a:p>
        </p:txBody>
      </p:sp>
      <p:pic>
        <p:nvPicPr>
          <p:cNvPr id="13" name="Content Placeholder 12" descr="A green bag full of food&#10;&#10;Description automatically generated">
            <a:extLst>
              <a:ext uri="{FF2B5EF4-FFF2-40B4-BE49-F238E27FC236}">
                <a16:creationId xmlns:a16="http://schemas.microsoft.com/office/drawing/2014/main" id="{CC051BFB-1984-3CE2-8A93-8C889D9AA7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83618"/>
            <a:ext cx="3886200" cy="2435352"/>
          </a:xfrm>
        </p:spPr>
      </p:pic>
    </p:spTree>
    <p:extLst>
      <p:ext uri="{BB962C8B-B14F-4D97-AF65-F5344CB8AC3E}">
        <p14:creationId xmlns:p14="http://schemas.microsoft.com/office/powerpoint/2010/main" val="35805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market consists of Apples and Books.</a:t>
            </a:r>
          </a:p>
          <a:p>
            <a:pPr lvl="3"/>
            <a:endParaRPr lang="en-US" dirty="0"/>
          </a:p>
          <a:p>
            <a:r>
              <a:rPr lang="en-US" dirty="0"/>
              <a:t>The market price of an apple is $4, and the market price of books is $5.</a:t>
            </a:r>
          </a:p>
          <a:p>
            <a:pPr lvl="3"/>
            <a:endParaRPr lang="en-US" dirty="0"/>
          </a:p>
          <a:p>
            <a:r>
              <a:rPr lang="en-US" dirty="0"/>
              <a:t>The consumer’s budget is $300.</a:t>
            </a:r>
          </a:p>
          <a:p>
            <a:pPr lvl="3"/>
            <a:endParaRPr lang="en-US" dirty="0"/>
          </a:p>
          <a:p>
            <a:r>
              <a:rPr lang="en-US" dirty="0"/>
              <a:t>The government will be providing this consumer with SNAP benefits of $100, which can be used to purchase apples, but not books.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Constraint: Pre - SNAP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often helpful to think about the budget constraint before SNAP.</a:t>
            </a:r>
          </a:p>
          <a:p>
            <a:pPr lvl="3"/>
            <a:endParaRPr lang="en-US" dirty="0"/>
          </a:p>
          <a:p>
            <a:r>
              <a:rPr lang="en-US" dirty="0"/>
              <a:t>What is the maximum number of apples this consumer can afford before SNAP?</a:t>
            </a:r>
          </a:p>
          <a:p>
            <a:pPr lvl="3"/>
            <a:endParaRPr lang="en-US" dirty="0"/>
          </a:p>
          <a:p>
            <a:r>
              <a:rPr lang="en-US" dirty="0"/>
              <a:t>What is the maximum number of books this consumer can afford before SNAP?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37</a:t>
            </a:fld>
            <a:endParaRPr lang="en-US"/>
          </a:p>
        </p:txBody>
      </p:sp>
      <p:pic>
        <p:nvPicPr>
          <p:cNvPr id="23" name="Content Placeholder 22" descr="A line graph with text&#10;&#10;Description automatically generated with medium confidence">
            <a:extLst>
              <a:ext uri="{FF2B5EF4-FFF2-40B4-BE49-F238E27FC236}">
                <a16:creationId xmlns:a16="http://schemas.microsoft.com/office/drawing/2014/main" id="{76C777EE-3F41-ACB3-97D6-C526685613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25" name="Content Placeholder 9" descr="A graph of a line&#10;&#10;Description automatically generated">
            <a:extLst>
              <a:ext uri="{FF2B5EF4-FFF2-40B4-BE49-F238E27FC236}">
                <a16:creationId xmlns:a16="http://schemas.microsoft.com/office/drawing/2014/main" id="{424B42B7-1C45-C48B-3504-A78E0C060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5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Constraint: Post - SNAP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SNAP, what is the maximum number of apples the consumer can purchase?</a:t>
            </a:r>
          </a:p>
          <a:p>
            <a:pPr lvl="3"/>
            <a:endParaRPr lang="en-US" dirty="0"/>
          </a:p>
          <a:p>
            <a:r>
              <a:rPr lang="en-US" dirty="0"/>
              <a:t>With SNAP, how many apples can the consumer purchase when they already consumed 60 books?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38</a:t>
            </a:fld>
            <a:endParaRPr lang="en-US"/>
          </a:p>
        </p:txBody>
      </p:sp>
      <p:pic>
        <p:nvPicPr>
          <p:cNvPr id="18" name="Content Placeholder 17" descr="A graph of a line&#10;&#10;Description automatically generated">
            <a:extLst>
              <a:ext uri="{FF2B5EF4-FFF2-40B4-BE49-F238E27FC236}">
                <a16:creationId xmlns:a16="http://schemas.microsoft.com/office/drawing/2014/main" id="{C4198362-A707-08B6-E6D6-AD39CC9EE6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9" name="Content Placeholder 9" descr="A graph of a line with numbers and a line&#10;&#10;Description automatically generated with medium confidence">
            <a:extLst>
              <a:ext uri="{FF2B5EF4-FFF2-40B4-BE49-F238E27FC236}">
                <a16:creationId xmlns:a16="http://schemas.microsoft.com/office/drawing/2014/main" id="{C75E062F-6724-5354-EF16-66EB23B38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0" name="Content Placeholder 14" descr="A graph of a line&#10;&#10;Description automatically generated">
            <a:extLst>
              <a:ext uri="{FF2B5EF4-FFF2-40B4-BE49-F238E27FC236}">
                <a16:creationId xmlns:a16="http://schemas.microsoft.com/office/drawing/2014/main" id="{D6BD7DEF-ECD6-13AC-6AAA-1EFA95D79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1" name="Content Placeholder 18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4E055BF5-9D6C-C297-847B-DE8562478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Order Discount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market consists of Apples and Books.</a:t>
            </a:r>
          </a:p>
          <a:p>
            <a:pPr lvl="3"/>
            <a:endParaRPr lang="en-US" dirty="0"/>
          </a:p>
          <a:p>
            <a:r>
              <a:rPr lang="en-US" dirty="0"/>
              <a:t>The market price of an apple is $4, and the market price of books is $5.</a:t>
            </a:r>
          </a:p>
          <a:p>
            <a:pPr lvl="3"/>
            <a:endParaRPr lang="en-US" dirty="0"/>
          </a:p>
          <a:p>
            <a:r>
              <a:rPr lang="en-US" dirty="0"/>
              <a:t>The consumer’s budget is $300.</a:t>
            </a:r>
          </a:p>
          <a:p>
            <a:pPr lvl="3"/>
            <a:endParaRPr lang="en-US" dirty="0"/>
          </a:p>
          <a:p>
            <a:r>
              <a:rPr lang="en-US" dirty="0"/>
              <a:t>The publisher offers to provide a discounted price of $2.5 per book for any book following their 40</a:t>
            </a:r>
            <a:r>
              <a:rPr lang="en-US" baseline="30000" dirty="0"/>
              <a:t>th</a:t>
            </a:r>
            <a:r>
              <a:rPr lang="en-US" dirty="0"/>
              <a:t> unit purchased.</a:t>
            </a:r>
          </a:p>
          <a:p>
            <a:pPr lvl="1"/>
            <a:r>
              <a:rPr lang="en-US" dirty="0"/>
              <a:t>Up to 40 books, the price is $5 per book.</a:t>
            </a:r>
          </a:p>
          <a:p>
            <a:pPr lvl="1"/>
            <a:r>
              <a:rPr lang="en-US" dirty="0"/>
              <a:t>Above 40 books, the price is $2.5 per book.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5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Scarcity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Scarcity comes in many forms:</a:t>
            </a:r>
          </a:p>
          <a:p>
            <a:pPr lvl="1"/>
            <a:r>
              <a:rPr lang="en-US" dirty="0"/>
              <a:t>Land to farm crops, or</a:t>
            </a:r>
          </a:p>
          <a:p>
            <a:pPr lvl="1"/>
            <a:r>
              <a:rPr lang="en-US" dirty="0"/>
              <a:t>Labor to produce cars, or</a:t>
            </a:r>
          </a:p>
          <a:p>
            <a:pPr lvl="1"/>
            <a:r>
              <a:rPr lang="en-US" dirty="0"/>
              <a:t>Money to purchase a new phone, or</a:t>
            </a:r>
          </a:p>
          <a:p>
            <a:pPr lvl="1"/>
            <a:r>
              <a:rPr lang="en-US" dirty="0"/>
              <a:t>Natural Resources to produce energy, and most of all…</a:t>
            </a:r>
          </a:p>
          <a:p>
            <a:pPr lvl="1"/>
            <a:r>
              <a:rPr lang="en-US" dirty="0"/>
              <a:t>Time is limited.</a:t>
            </a:r>
          </a:p>
          <a:p>
            <a:pPr lvl="3"/>
            <a:endParaRPr lang="en-US" dirty="0"/>
          </a:p>
          <a:p>
            <a:r>
              <a:rPr lang="en-US" dirty="0"/>
              <a:t>Most “problems” will cease to be “problems” if scarcity was eliminated from the picture.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70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A487D-11B9-3CCB-FD93-6CDEC80A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974AF-CE14-9B20-A417-B2FD9EA6F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1CAB1-DB51-7615-8B0F-995D1E91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17A6A-971C-15AD-CB00-2BF6F74965B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18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5EDCF-0F0F-8AE8-4E7B-2E8FEA9F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7E673-0048-A52E-993C-DD4201AE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EC8DB-24D7-075F-B84E-CC99FDD9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C211BA-7F91-D3A5-0FC7-8CEED0C0FA9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52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Constraint: Bulk Discount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Up to the point where the consumer purchases 40 books, the situation remains unchanged.</a:t>
            </a:r>
          </a:p>
          <a:p>
            <a:pPr lvl="3"/>
            <a:endParaRPr lang="en-US" dirty="0"/>
          </a:p>
          <a:p>
            <a:r>
              <a:rPr lang="en-US" dirty="0"/>
              <a:t>Upon purchase of the 40</a:t>
            </a:r>
            <a:r>
              <a:rPr lang="en-US" baseline="30000" dirty="0"/>
              <a:t>th</a:t>
            </a:r>
            <a:r>
              <a:rPr lang="en-US" dirty="0"/>
              <a:t> book, the consumer faces new market prices.</a:t>
            </a:r>
          </a:p>
          <a:p>
            <a:pPr lvl="3"/>
            <a:endParaRPr lang="en-US" dirty="0"/>
          </a:p>
          <a:p>
            <a:r>
              <a:rPr lang="en-US" dirty="0"/>
              <a:t>What is the maximum quantity of books that the consumer can purchase?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42</a:t>
            </a:fld>
            <a:endParaRPr lang="en-US"/>
          </a:p>
        </p:txBody>
      </p:sp>
      <p:pic>
        <p:nvPicPr>
          <p:cNvPr id="10" name="Content Placeholder 9" descr="A graph of a line&#10;&#10;Description automatically generated">
            <a:extLst>
              <a:ext uri="{FF2B5EF4-FFF2-40B4-BE49-F238E27FC236}">
                <a16:creationId xmlns:a16="http://schemas.microsoft.com/office/drawing/2014/main" id="{EBCAEDB3-2F85-31B6-D949-B926CB1D0D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1" name="Content Placeholder 10" descr="A graph of a line&#10;&#10;Description automatically generated">
            <a:extLst>
              <a:ext uri="{FF2B5EF4-FFF2-40B4-BE49-F238E27FC236}">
                <a16:creationId xmlns:a16="http://schemas.microsoft.com/office/drawing/2014/main" id="{FB2F4CF9-1F96-F539-5C20-09AB002C7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0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31442E-B2B5-8D0F-3D3C-E60DCCF68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4DD4D-10A6-87E6-0BCF-69B271CD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5A1C7-268B-F8C6-7C3B-F75F16B0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3C5CE-C74A-3E4F-0976-9CBAF745D15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69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0067A-CEFF-5372-8B9C-EB482DAD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CCB46-A87F-810A-F3B7-B1AFC361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0DE8C-C091-27BA-0C69-968A58BF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9A4AE9-91B0-820B-BB87-7B584DE11C9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24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Constraint: Bulk Discount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Up to the point where the consumer purchases 40 books, the situation remains unchanged.</a:t>
            </a:r>
          </a:p>
          <a:p>
            <a:pPr lvl="3"/>
            <a:endParaRPr lang="en-US" dirty="0"/>
          </a:p>
          <a:p>
            <a:r>
              <a:rPr lang="en-US" dirty="0"/>
              <a:t>Upon purchase of the 40</a:t>
            </a:r>
            <a:r>
              <a:rPr lang="en-US" baseline="30000" dirty="0"/>
              <a:t>th</a:t>
            </a:r>
            <a:r>
              <a:rPr lang="en-US" dirty="0"/>
              <a:t> book, the consumer faces new market prices.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45</a:t>
            </a:fld>
            <a:endParaRPr lang="en-US"/>
          </a:p>
        </p:txBody>
      </p:sp>
      <p:pic>
        <p:nvPicPr>
          <p:cNvPr id="13" name="Content Placeholder 12" descr="A graph of a line&#10;&#10;Description automatically generated">
            <a:extLst>
              <a:ext uri="{FF2B5EF4-FFF2-40B4-BE49-F238E27FC236}">
                <a16:creationId xmlns:a16="http://schemas.microsoft.com/office/drawing/2014/main" id="{9B78B21F-C3FD-1A93-0775-90BC5DE724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466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market consists of Apples and Books.</a:t>
            </a:r>
          </a:p>
          <a:p>
            <a:pPr lvl="3"/>
            <a:endParaRPr lang="en-US" dirty="0"/>
          </a:p>
          <a:p>
            <a:r>
              <a:rPr lang="en-US" dirty="0"/>
              <a:t>The market price of an apple is $4, and the market price of books is $5.</a:t>
            </a:r>
          </a:p>
          <a:p>
            <a:pPr lvl="3"/>
            <a:endParaRPr lang="en-US" dirty="0"/>
          </a:p>
          <a:p>
            <a:r>
              <a:rPr lang="en-US" dirty="0"/>
              <a:t>The consumer’s budget is $300.</a:t>
            </a:r>
          </a:p>
          <a:p>
            <a:pPr lvl="3"/>
            <a:endParaRPr lang="en-US" dirty="0"/>
          </a:p>
          <a:p>
            <a:r>
              <a:rPr lang="en-US" dirty="0"/>
              <a:t>For simplicity, suppose that the consumer has 100 hours in a term, and can consume one apple every 1 hour, and read one book every 2 hours.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9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Time: Lines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start off with the original budget constraint.</a:t>
            </a:r>
          </a:p>
          <a:p>
            <a:pPr lvl="3"/>
            <a:endParaRPr lang="en-US" dirty="0"/>
          </a:p>
          <a:p>
            <a:r>
              <a:rPr lang="en-US" dirty="0"/>
              <a:t>We then overlay the time constraint.</a:t>
            </a:r>
          </a:p>
          <a:p>
            <a:pPr lvl="1"/>
            <a:r>
              <a:rPr lang="en-US" dirty="0"/>
              <a:t>How many books can this consumer read in 100 hours?</a:t>
            </a:r>
          </a:p>
          <a:p>
            <a:pPr lvl="1"/>
            <a:r>
              <a:rPr lang="en-US" dirty="0"/>
              <a:t>How many apples can this consumer eat in 100 hours?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47</a:t>
            </a:fld>
            <a:endParaRPr lang="en-US"/>
          </a:p>
        </p:txBody>
      </p:sp>
      <p:pic>
        <p:nvPicPr>
          <p:cNvPr id="17" name="Content Placeholder 16" descr="A graph of a line&#10;&#10;Description automatically generated">
            <a:extLst>
              <a:ext uri="{FF2B5EF4-FFF2-40B4-BE49-F238E27FC236}">
                <a16:creationId xmlns:a16="http://schemas.microsoft.com/office/drawing/2014/main" id="{3973A081-47E5-D0D9-D45E-06EEAA8300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20" name="Content Placeholder 13" descr="A graph with a line and a line&#10;&#10;Description automatically generated">
            <a:extLst>
              <a:ext uri="{FF2B5EF4-FFF2-40B4-BE49-F238E27FC236}">
                <a16:creationId xmlns:a16="http://schemas.microsoft.com/office/drawing/2014/main" id="{58E685A8-6640-AD93-E89F-45481FDF0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1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Time: Region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each of the 4 “regions” created by the two lines…</a:t>
            </a:r>
          </a:p>
          <a:p>
            <a:pPr lvl="3"/>
            <a:endParaRPr lang="en-US" dirty="0"/>
          </a:p>
          <a:p>
            <a:r>
              <a:rPr lang="en-US" dirty="0"/>
              <a:t>Can the you consume and bundle in this region?</a:t>
            </a:r>
          </a:p>
          <a:p>
            <a:pPr lvl="3"/>
            <a:endParaRPr lang="en-US" dirty="0"/>
          </a:p>
          <a:p>
            <a:r>
              <a:rPr lang="en-US" dirty="0"/>
              <a:t>Can purchase 60 books?</a:t>
            </a:r>
          </a:p>
          <a:p>
            <a:pPr lvl="3"/>
            <a:endParaRPr lang="en-US" dirty="0"/>
          </a:p>
          <a:p>
            <a:r>
              <a:rPr lang="en-US" dirty="0"/>
              <a:t>Can read 60 books?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48</a:t>
            </a:fld>
            <a:endParaRPr lang="en-US"/>
          </a:p>
        </p:txBody>
      </p:sp>
      <p:pic>
        <p:nvPicPr>
          <p:cNvPr id="19" name="Content Placeholder 18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4A9CB9C3-3F19-5E39-2381-9B12E37C30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58123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Time: Region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each of the 4 “regions” created by the two lines…</a:t>
            </a:r>
          </a:p>
          <a:p>
            <a:pPr lvl="3"/>
            <a:endParaRPr lang="en-US" dirty="0"/>
          </a:p>
          <a:p>
            <a:r>
              <a:rPr lang="en-US" dirty="0"/>
              <a:t>Can the you consume and bundle in this region?</a:t>
            </a:r>
          </a:p>
          <a:p>
            <a:pPr lvl="3"/>
            <a:endParaRPr lang="en-US" dirty="0"/>
          </a:p>
          <a:p>
            <a:r>
              <a:rPr lang="en-US" dirty="0"/>
              <a:t>Can eat 100 apples?</a:t>
            </a:r>
          </a:p>
          <a:p>
            <a:pPr lvl="3"/>
            <a:endParaRPr lang="en-US" dirty="0"/>
          </a:p>
          <a:p>
            <a:r>
              <a:rPr lang="en-US" dirty="0"/>
              <a:t>Can buy 100 apples?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49</a:t>
            </a:fld>
            <a:endParaRPr lang="en-US"/>
          </a:p>
        </p:txBody>
      </p:sp>
      <p:pic>
        <p:nvPicPr>
          <p:cNvPr id="10" name="Content Placeholder 9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A70BC708-56FE-54F5-E9E5-5162299350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39247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Scarcity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Consumers face scarcity:</a:t>
            </a:r>
          </a:p>
          <a:p>
            <a:pPr lvl="1"/>
            <a:r>
              <a:rPr lang="en-US" dirty="0"/>
              <a:t>Should we purchase a new car or fix the one we have?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we had infinite money, not a problem at all.</a:t>
            </a:r>
          </a:p>
          <a:p>
            <a:pPr lvl="3"/>
            <a:endParaRPr lang="en-US" dirty="0"/>
          </a:p>
          <a:p>
            <a:r>
              <a:rPr lang="en-US" dirty="0"/>
              <a:t>Firms face scarcity:</a:t>
            </a:r>
          </a:p>
          <a:p>
            <a:pPr lvl="1"/>
            <a:r>
              <a:rPr lang="en-US" dirty="0"/>
              <a:t>Should we be hiring more people or buying more machines?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we had infinite inputs, not a problem at all.</a:t>
            </a:r>
          </a:p>
          <a:p>
            <a:pPr lvl="4"/>
            <a:endParaRPr lang="en-US" dirty="0"/>
          </a:p>
          <a:p>
            <a:r>
              <a:rPr lang="en-US" dirty="0"/>
              <a:t>Governments face scarcity:</a:t>
            </a:r>
          </a:p>
          <a:p>
            <a:pPr lvl="1"/>
            <a:r>
              <a:rPr lang="en-US" dirty="0"/>
              <a:t>Should we update our SOC or invest in the military?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we had infinite tax revenue, not a problem at all.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740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Time: Region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each of the 4 “regions” created by the two lines…</a:t>
            </a:r>
          </a:p>
          <a:p>
            <a:pPr lvl="3"/>
            <a:endParaRPr lang="en-US" dirty="0"/>
          </a:p>
          <a:p>
            <a:r>
              <a:rPr lang="en-US" dirty="0"/>
              <a:t>Can the you consume and bundle in this region?</a:t>
            </a:r>
          </a:p>
          <a:p>
            <a:pPr lvl="3"/>
            <a:endParaRPr lang="en-US" dirty="0"/>
          </a:p>
          <a:p>
            <a:r>
              <a:rPr lang="en-US" dirty="0"/>
              <a:t>Can eat 100 apples </a:t>
            </a:r>
            <a:r>
              <a:rPr lang="en-US" u="sng" dirty="0"/>
              <a:t>and</a:t>
            </a:r>
            <a:r>
              <a:rPr lang="en-US" dirty="0"/>
              <a:t> read 60 books?</a:t>
            </a:r>
          </a:p>
          <a:p>
            <a:pPr lvl="3"/>
            <a:endParaRPr lang="en-US" dirty="0"/>
          </a:p>
          <a:p>
            <a:r>
              <a:rPr lang="en-US" dirty="0"/>
              <a:t>Can buy 100 apples </a:t>
            </a:r>
            <a:r>
              <a:rPr lang="en-US" u="sng" dirty="0"/>
              <a:t>and</a:t>
            </a:r>
            <a:r>
              <a:rPr lang="en-US" dirty="0"/>
              <a:t> buy 60 books?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50</a:t>
            </a:fld>
            <a:endParaRPr lang="en-US"/>
          </a:p>
        </p:txBody>
      </p:sp>
      <p:pic>
        <p:nvPicPr>
          <p:cNvPr id="15" name="Content Placeholder 14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A6F7653F-DE55-64E1-8E51-885B0E1AD6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92004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Time: Region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the you consume and bundle in this region?</a:t>
            </a:r>
          </a:p>
          <a:p>
            <a:pPr lvl="3"/>
            <a:endParaRPr lang="en-US" dirty="0"/>
          </a:p>
          <a:p>
            <a:r>
              <a:rPr lang="en-US" dirty="0"/>
              <a:t>Can eat 30 apples </a:t>
            </a:r>
            <a:r>
              <a:rPr lang="en-US" u="sng" dirty="0"/>
              <a:t>and</a:t>
            </a:r>
            <a:r>
              <a:rPr lang="en-US" dirty="0"/>
              <a:t> read 30 books?</a:t>
            </a:r>
          </a:p>
          <a:p>
            <a:pPr lvl="3"/>
            <a:endParaRPr lang="en-US" dirty="0"/>
          </a:p>
          <a:p>
            <a:r>
              <a:rPr lang="en-US" dirty="0"/>
              <a:t>Can buy 30 apples </a:t>
            </a:r>
            <a:r>
              <a:rPr lang="en-US" u="sng" dirty="0"/>
              <a:t>and</a:t>
            </a:r>
            <a:r>
              <a:rPr lang="en-US" dirty="0"/>
              <a:t> buy 30 books?</a:t>
            </a:r>
          </a:p>
          <a:p>
            <a:pPr lvl="3"/>
            <a:endParaRPr lang="en-US" dirty="0"/>
          </a:p>
          <a:p>
            <a:r>
              <a:rPr lang="en-US" dirty="0"/>
              <a:t>We have found the joint budget-time constraint!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51</a:t>
            </a:fld>
            <a:endParaRPr lang="en-US"/>
          </a:p>
        </p:txBody>
      </p:sp>
      <p:pic>
        <p:nvPicPr>
          <p:cNvPr id="14" name="Content Placeholder 13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78426478-6254-0592-17CD-3E8A033218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6" name="Content Placeholder 14" descr="A graph with red line and blue line&#10;&#10;Description automatically generated">
            <a:extLst>
              <a:ext uri="{FF2B5EF4-FFF2-40B4-BE49-F238E27FC236}">
                <a16:creationId xmlns:a16="http://schemas.microsoft.com/office/drawing/2014/main" id="{97473D4F-5BAE-648A-8BB6-9D18557C8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7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Endowment in Goods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market consists of Apples and Books.</a:t>
            </a:r>
          </a:p>
          <a:p>
            <a:pPr lvl="3"/>
            <a:endParaRPr lang="en-US" dirty="0"/>
          </a:p>
          <a:p>
            <a:r>
              <a:rPr lang="en-US" dirty="0"/>
              <a:t>The market price of an apple is $4, and the market price of books is $5.</a:t>
            </a:r>
          </a:p>
          <a:p>
            <a:pPr lvl="3"/>
            <a:endParaRPr lang="en-US" dirty="0"/>
          </a:p>
          <a:p>
            <a:r>
              <a:rPr lang="en-US" dirty="0"/>
              <a:t>The consumer is given 50 apples and 20 books as an endowment.</a:t>
            </a:r>
          </a:p>
          <a:p>
            <a:pPr lvl="3"/>
            <a:endParaRPr lang="en-US" dirty="0"/>
          </a:p>
          <a:p>
            <a:r>
              <a:rPr lang="en-US" dirty="0"/>
              <a:t>The consumer is free to sell their endowment and purchase desired goods in the market at the market price.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Endowments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start off by plotting the consumer’s endowment.</a:t>
            </a:r>
          </a:p>
          <a:p>
            <a:pPr lvl="3"/>
            <a:endParaRPr lang="en-US" dirty="0"/>
          </a:p>
          <a:p>
            <a:r>
              <a:rPr lang="en-US" dirty="0"/>
              <a:t>Then we calculate the max units of apples and books the consumer can purchase.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53</a:t>
            </a:fld>
            <a:endParaRPr lang="en-US"/>
          </a:p>
        </p:txBody>
      </p:sp>
      <p:pic>
        <p:nvPicPr>
          <p:cNvPr id="19" name="Content Placeholder 18" descr="A graph with a red dot and a line&#10;&#10;Description automatically generated">
            <a:extLst>
              <a:ext uri="{FF2B5EF4-FFF2-40B4-BE49-F238E27FC236}">
                <a16:creationId xmlns:a16="http://schemas.microsoft.com/office/drawing/2014/main" id="{172C820F-CC91-B62E-3B1C-D318192106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41513532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0A15B-2D35-5F0A-A1FB-897F3AEF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AD1F7-8FF3-7BFA-C24B-7BF568EC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DCDDA-F8BA-AEC8-F599-A2704222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0F373E-D060-0F5A-93DE-EC1C3FDC8FF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669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1DD9-C230-F3D1-3FC0-684D9900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819A5-1D25-44D2-08FB-112E0847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D5636-696D-529C-27CA-B3531F45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4A0BA-4DD2-2804-F586-7283BB40D09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558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Endowments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start off by plotting the consumer’s endowment.</a:t>
            </a:r>
          </a:p>
          <a:p>
            <a:pPr lvl="3"/>
            <a:endParaRPr lang="en-US" dirty="0"/>
          </a:p>
          <a:p>
            <a:r>
              <a:rPr lang="en-US" dirty="0"/>
              <a:t>Then we calculate the max units of apples and books the consumer can purchase.</a:t>
            </a:r>
          </a:p>
          <a:p>
            <a:pPr lvl="1"/>
            <a:r>
              <a:rPr lang="en-US" dirty="0"/>
              <a:t>75 Apples</a:t>
            </a:r>
          </a:p>
          <a:p>
            <a:pPr lvl="1"/>
            <a:r>
              <a:rPr lang="en-US" dirty="0"/>
              <a:t>60 Books</a:t>
            </a:r>
          </a:p>
          <a:p>
            <a:pPr lvl="3"/>
            <a:endParaRPr lang="en-US" dirty="0"/>
          </a:p>
          <a:p>
            <a:r>
              <a:rPr lang="en-US" dirty="0"/>
              <a:t>Identical to prior cases.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56</a:t>
            </a:fld>
            <a:endParaRPr lang="en-US"/>
          </a:p>
        </p:txBody>
      </p:sp>
      <p:pic>
        <p:nvPicPr>
          <p:cNvPr id="10" name="Content Placeholder 9" descr="A graph with a red line&#10;&#10;Description automatically generated">
            <a:extLst>
              <a:ext uri="{FF2B5EF4-FFF2-40B4-BE49-F238E27FC236}">
                <a16:creationId xmlns:a16="http://schemas.microsoft.com/office/drawing/2014/main" id="{13E949CC-4581-8A13-17B9-993B89EC6C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190698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Endowments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would happen when prices change?</a:t>
            </a:r>
          </a:p>
          <a:p>
            <a:pPr lvl="3"/>
            <a:endParaRPr lang="en-US" dirty="0"/>
          </a:p>
          <a:p>
            <a:r>
              <a:rPr lang="en-US" dirty="0"/>
              <a:t>Suppose that the price of books fall to $4 per unit.</a:t>
            </a:r>
          </a:p>
          <a:p>
            <a:pPr lvl="3"/>
            <a:endParaRPr lang="en-US" dirty="0"/>
          </a:p>
          <a:p>
            <a:r>
              <a:rPr lang="en-US" dirty="0"/>
              <a:t>What is the “money equivalent” of the consumer’s endowment?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57</a:t>
            </a:fld>
            <a:endParaRPr lang="en-US"/>
          </a:p>
        </p:txBody>
      </p:sp>
      <p:pic>
        <p:nvPicPr>
          <p:cNvPr id="10" name="Content Placeholder 9" descr="A graph with a red line&#10;&#10;Description automatically generated">
            <a:extLst>
              <a:ext uri="{FF2B5EF4-FFF2-40B4-BE49-F238E27FC236}">
                <a16:creationId xmlns:a16="http://schemas.microsoft.com/office/drawing/2014/main" id="{13E949CC-4581-8A13-17B9-993B89EC6C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4413073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EBEE58-445E-AF88-87CE-D55FA8C7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7B1E30-9E41-4D14-73E6-E0E4CF6AE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9C72D-5696-1E22-41E7-993BD5732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49A14-9EFB-4AC9-5947-DA06773BD27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172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5881A-7B3D-4DCC-2A3B-22ECEDAB4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D802B-AC68-D369-71A7-FACDAF07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FEFC1-719B-FB2F-1FEE-F52C404E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C41583-F2D3-8383-C49B-881EA82E348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1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in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“You can consume all the goods and services you want… </a:t>
            </a:r>
            <a:r>
              <a:rPr lang="en-US" b="1" dirty="0"/>
              <a:t>IF</a:t>
            </a:r>
            <a:r>
              <a:rPr lang="en-US" dirty="0"/>
              <a:t> your bank account can cash the checks.”</a:t>
            </a:r>
          </a:p>
          <a:p>
            <a:pPr lvl="3"/>
            <a:endParaRPr lang="en-US" dirty="0"/>
          </a:p>
          <a:p>
            <a:r>
              <a:rPr lang="en-US" dirty="0"/>
              <a:t>How do we formalize this idea?</a:t>
            </a:r>
          </a:p>
          <a:p>
            <a:pPr lvl="1"/>
            <a:r>
              <a:rPr lang="en-US" dirty="0"/>
              <a:t>How do we express this in a graph?</a:t>
            </a:r>
          </a:p>
          <a:p>
            <a:pPr lvl="1"/>
            <a:r>
              <a:rPr lang="en-US" dirty="0"/>
              <a:t>How do we translate these words into math?</a:t>
            </a:r>
          </a:p>
          <a:p>
            <a:pPr lvl="3"/>
            <a:endParaRPr lang="en-US" dirty="0"/>
          </a:p>
          <a:p>
            <a:r>
              <a:rPr lang="en-US" dirty="0"/>
              <a:t>Start with…</a:t>
            </a:r>
          </a:p>
          <a:p>
            <a:pPr lvl="1"/>
            <a:r>
              <a:rPr lang="en-US" dirty="0"/>
              <a:t>Two goods, and</a:t>
            </a:r>
          </a:p>
          <a:p>
            <a:pPr lvl="1"/>
            <a:r>
              <a:rPr lang="en-US" dirty="0"/>
              <a:t>Prices for each of the goods, and</a:t>
            </a:r>
          </a:p>
          <a:p>
            <a:pPr lvl="1"/>
            <a:r>
              <a:rPr lang="en-US" dirty="0"/>
              <a:t>An amount of money you can spend.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553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Endowments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would happen when prices change?</a:t>
            </a:r>
          </a:p>
          <a:p>
            <a:pPr lvl="3"/>
            <a:endParaRPr lang="en-US" dirty="0"/>
          </a:p>
          <a:p>
            <a:r>
              <a:rPr lang="en-US" dirty="0"/>
              <a:t>Suppose that the price of books fall to $4 per unit.</a:t>
            </a:r>
          </a:p>
          <a:p>
            <a:pPr lvl="3"/>
            <a:endParaRPr lang="en-US" dirty="0"/>
          </a:p>
          <a:p>
            <a:r>
              <a:rPr lang="en-US" dirty="0"/>
              <a:t>What is the “money equivalent” of the consumer’s endowment?</a:t>
            </a:r>
          </a:p>
          <a:p>
            <a:pPr lvl="1"/>
            <a:r>
              <a:rPr lang="en-US" dirty="0"/>
              <a:t>Now the consumer “has” $280 instead of $300.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60</a:t>
            </a:fld>
            <a:endParaRPr lang="en-US"/>
          </a:p>
        </p:txBody>
      </p:sp>
      <p:pic>
        <p:nvPicPr>
          <p:cNvPr id="10" name="Content Placeholder 9" descr="A graph with a red line&#10;&#10;Description automatically generated">
            <a:extLst>
              <a:ext uri="{FF2B5EF4-FFF2-40B4-BE49-F238E27FC236}">
                <a16:creationId xmlns:a16="http://schemas.microsoft.com/office/drawing/2014/main" id="{13E949CC-4581-8A13-17B9-993B89EC6C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1794805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Endowments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1451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“normal” budget line shifts when income changes.</a:t>
            </a:r>
          </a:p>
          <a:p>
            <a:pPr lvl="3"/>
            <a:endParaRPr lang="en-US" dirty="0"/>
          </a:p>
          <a:p>
            <a:r>
              <a:rPr lang="en-US" dirty="0"/>
              <a:t>Can that happen to this budget line with goods as endowments?</a:t>
            </a:r>
          </a:p>
          <a:p>
            <a:pPr lvl="3"/>
            <a:endParaRPr lang="en-US" dirty="0"/>
          </a:p>
          <a:p>
            <a:r>
              <a:rPr lang="en-US" dirty="0"/>
              <a:t>No. The original endowment will always be available!</a:t>
            </a:r>
          </a:p>
          <a:p>
            <a:pPr lvl="3"/>
            <a:endParaRPr lang="en-US" dirty="0"/>
          </a:p>
          <a:p>
            <a:r>
              <a:rPr lang="en-US" dirty="0"/>
              <a:t>Budget line “pivots” around the endowment point.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61</a:t>
            </a:fld>
            <a:endParaRPr lang="en-US"/>
          </a:p>
        </p:txBody>
      </p:sp>
      <p:pic>
        <p:nvPicPr>
          <p:cNvPr id="15" name="Content Placeholder 14" descr="A graph with a red line&#10;&#10;Description automatically generated">
            <a:extLst>
              <a:ext uri="{FF2B5EF4-FFF2-40B4-BE49-F238E27FC236}">
                <a16:creationId xmlns:a16="http://schemas.microsoft.com/office/drawing/2014/main" id="{2087188A-930F-F93F-45B6-2939E74825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6" name="Content Placeholder 9" descr="A graph with a red line&#10;&#10;Description automatically generated">
            <a:extLst>
              <a:ext uri="{FF2B5EF4-FFF2-40B4-BE49-F238E27FC236}">
                <a16:creationId xmlns:a16="http://schemas.microsoft.com/office/drawing/2014/main" id="{40CA49B2-FBCE-AADF-F88F-5E3CFB308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3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Endowments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would happen when the endowment changes?</a:t>
            </a:r>
          </a:p>
          <a:p>
            <a:pPr lvl="3"/>
            <a:endParaRPr lang="en-US" dirty="0"/>
          </a:p>
          <a:p>
            <a:r>
              <a:rPr lang="en-US" dirty="0"/>
              <a:t>Suppose that the endowment is now 20 books and 40 apples.</a:t>
            </a:r>
          </a:p>
          <a:p>
            <a:pPr lvl="3"/>
            <a:endParaRPr lang="en-US" dirty="0"/>
          </a:p>
          <a:p>
            <a:r>
              <a:rPr lang="en-US" dirty="0"/>
              <a:t>What is the “money equivalent” of the consumer’s endowment when apples are $4 and books $5?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62</a:t>
            </a:fld>
            <a:endParaRPr lang="en-US"/>
          </a:p>
        </p:txBody>
      </p:sp>
      <p:pic>
        <p:nvPicPr>
          <p:cNvPr id="17" name="Content Placeholder 16" descr="A graph with a red line&#10;&#10;Description automatically generated">
            <a:extLst>
              <a:ext uri="{FF2B5EF4-FFF2-40B4-BE49-F238E27FC236}">
                <a16:creationId xmlns:a16="http://schemas.microsoft.com/office/drawing/2014/main" id="{9A3F670C-13A6-BC40-CB11-B85690D2D8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9" name="Content Placeholder 26" descr="A graph of a line&#10;&#10;Description automatically generated">
            <a:extLst>
              <a:ext uri="{FF2B5EF4-FFF2-40B4-BE49-F238E27FC236}">
                <a16:creationId xmlns:a16="http://schemas.microsoft.com/office/drawing/2014/main" id="{C3F5BDF1-31DD-AF3B-41C0-FBAC46F06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9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AF9C7B-7CFD-1DE0-3535-227EF8882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4E71F6-423F-6091-D7AF-542CA5C1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FEF47-9A56-EA88-7FF6-3AC1A8E5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E9CB6A-8A8D-5E94-AA55-178F76E6881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397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6E55E-E4FA-5C20-0367-E07CF388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68EB0-B983-DB43-B731-52068F3A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F079E-6CA6-D3A6-10FD-D7BC6E24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44317-7513-BEC8-F7E1-CC7DD420FD4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523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003-2FFC-F2BD-58E6-AA3A69FB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Constraint with Endowments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BE5E2-B650-CBA8-D272-3BCE324B7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consumer now “has” $260 as their endowment.</a:t>
            </a:r>
          </a:p>
          <a:p>
            <a:pPr lvl="3"/>
            <a:endParaRPr lang="en-US" dirty="0"/>
          </a:p>
          <a:p>
            <a:r>
              <a:rPr lang="en-US" dirty="0"/>
              <a:t>Plotting the new budget constraint…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5B0F-5E5A-0A9E-CD20-C866794D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75DF-6F46-2449-380A-8EE9965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3C12-8BBB-08FD-ABB5-A3123EBB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65</a:t>
            </a:fld>
            <a:endParaRPr lang="en-US"/>
          </a:p>
        </p:txBody>
      </p:sp>
      <p:pic>
        <p:nvPicPr>
          <p:cNvPr id="27" name="Content Placeholder 26" descr="A graph of a line&#10;&#10;Description automatically generated">
            <a:extLst>
              <a:ext uri="{FF2B5EF4-FFF2-40B4-BE49-F238E27FC236}">
                <a16:creationId xmlns:a16="http://schemas.microsoft.com/office/drawing/2014/main" id="{1192A81A-375F-3A17-E34B-81D6893D59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28" name="Content Placeholder 9" descr="A graph with a red line&#10;&#10;Description automatically generated">
            <a:extLst>
              <a:ext uri="{FF2B5EF4-FFF2-40B4-BE49-F238E27FC236}">
                <a16:creationId xmlns:a16="http://schemas.microsoft.com/office/drawing/2014/main" id="{23AAFDA9-C209-5A8F-8DC2-EF834BFC3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Budget Constraint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budget constraint tells us which commodity bundles are feasible, and which are not feasible.</a:t>
            </a:r>
          </a:p>
          <a:p>
            <a:pPr lvl="3"/>
            <a:endParaRPr lang="en-US" dirty="0"/>
          </a:p>
          <a:p>
            <a:r>
              <a:rPr lang="en-US" dirty="0"/>
              <a:t>The slope of the budget constraint represents the objective rate of exchange determined by the market.</a:t>
            </a:r>
          </a:p>
          <a:p>
            <a:pPr lvl="3"/>
            <a:endParaRPr lang="en-US" dirty="0"/>
          </a:p>
          <a:p>
            <a:r>
              <a:rPr lang="en-US" dirty="0"/>
              <a:t>When income changes, the budget line (usually) shifts.</a:t>
            </a:r>
          </a:p>
          <a:p>
            <a:pPr lvl="3"/>
            <a:endParaRPr lang="en-US" dirty="0"/>
          </a:p>
          <a:p>
            <a:r>
              <a:rPr lang="en-US" dirty="0"/>
              <a:t>When prices change, the budget line (usually) pivots.</a:t>
            </a:r>
          </a:p>
          <a:p>
            <a:pPr lvl="3"/>
            <a:endParaRPr lang="en-US" dirty="0"/>
          </a:p>
          <a:p>
            <a:r>
              <a:rPr lang="en-US" dirty="0"/>
              <a:t>The budget line is not always one straight line.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1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5BA-AF82-B754-9907-5B0418DB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Budget Constraint as 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8ED-591A-E549-1DD9-7991655D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you are in an economy where the only two goods are coffee and sandwiches.</a:t>
            </a:r>
          </a:p>
          <a:p>
            <a:pPr lvl="3"/>
            <a:endParaRPr lang="en-US" dirty="0"/>
          </a:p>
          <a:p>
            <a:r>
              <a:rPr lang="en-US" dirty="0"/>
              <a:t>Each cup of coffee costs $2, and each sandwich costs $3.</a:t>
            </a:r>
          </a:p>
          <a:p>
            <a:pPr lvl="3"/>
            <a:endParaRPr lang="en-US" dirty="0"/>
          </a:p>
          <a:p>
            <a:r>
              <a:rPr lang="en-US" dirty="0"/>
              <a:t>You have $12 as your income.</a:t>
            </a:r>
          </a:p>
          <a:p>
            <a:pPr lvl="3"/>
            <a:endParaRPr lang="en-US" dirty="0"/>
          </a:p>
          <a:p>
            <a:r>
              <a:rPr lang="en-US" dirty="0"/>
              <a:t>How would you draw your budget constraint as a graph?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E93F-E358-7FB4-0E9A-1AC5251C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869B-58EB-75CA-D1F8-2FEAFD1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7BC6-DD8A-7FE2-A51E-13221EED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AED2-4218-34CD-717F-09E71CFF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“Commodity Plane”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50FFB-42B5-B29E-A980-1E467F8DAF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We imagine a grid of sandwiches and cups of coffee.</a:t>
            </a:r>
          </a:p>
          <a:p>
            <a:pPr lvl="3"/>
            <a:endParaRPr lang="en-US" dirty="0"/>
          </a:p>
          <a:p>
            <a:r>
              <a:rPr lang="en-US" dirty="0"/>
              <a:t>Each point in this Coffee-Sandwich plane represent a “</a:t>
            </a:r>
            <a:r>
              <a:rPr lang="en-US" b="1" dirty="0"/>
              <a:t>commodity bundle</a:t>
            </a:r>
            <a:r>
              <a:rPr lang="en-US" dirty="0"/>
              <a:t>.”</a:t>
            </a:r>
          </a:p>
          <a:p>
            <a:pPr lvl="3"/>
            <a:endParaRPr lang="en-US" dirty="0"/>
          </a:p>
          <a:p>
            <a:r>
              <a:rPr lang="en-US" dirty="0"/>
              <a:t>The collection of all possible commodity bundles consist the “</a:t>
            </a:r>
            <a:r>
              <a:rPr lang="en-US" b="1" dirty="0"/>
              <a:t>commodity plane</a:t>
            </a:r>
            <a:r>
              <a:rPr lang="en-US" dirty="0"/>
              <a:t>”.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DE47C-E91F-7742-DFE4-D2D0245B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A9372-2964-97AA-6491-CC4E230F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6D75D-BD52-D314-AC1A-04FF4CC6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/>
          </a:p>
        </p:txBody>
      </p:sp>
      <p:pic>
        <p:nvPicPr>
          <p:cNvPr id="19" name="Content Placeholder 18" descr="A line graph with text&#10;&#10;Description automatically generated with medium confidence">
            <a:extLst>
              <a:ext uri="{FF2B5EF4-FFF2-40B4-BE49-F238E27FC236}">
                <a16:creationId xmlns:a16="http://schemas.microsoft.com/office/drawing/2014/main" id="{9723051F-846A-F5AC-834F-DBB7F78626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309273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FA24E2-B6E5-1B77-F391-BA07F4ACC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B48B44-22B4-70A4-F54C-A18116A7A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B9007-8C77-A7D0-0CB7-24E2A983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6AF7E9-2FBB-7B40-CC31-386F32FBDF4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411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e1f1730-3e76-40c2-991b-f27098d5c5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073066f-90f3-426b-b5d8-2ef1df79a1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6359c85-dcbc-4101-88cc-2b42616a311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f1897e9-9386-496a-8723-9b0727a8eb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51fa12a-d086-443e-9383-6ccc8bfc86d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b48f2d2-5a25-4205-854c-358795f8455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df1bea5-1001-432d-a70e-242803acff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dd439df-78c5-4447-a9a4-96903fd1a9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dd39330-ac75-4943-b87b-d10bbd68e2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0c4bc41-5f0f-4835-9540-001d61a895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5d50803-fc92-47c0-b6a7-b7821ccd6be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781b773-e24a-4b27-8a62-1d54920c18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77bac6f-cee2-41fb-8a97-f5cc0169d1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49f91f5-da67-4faa-88b8-73372396faf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27bf26a-4fc7-4e0c-9390-809a51763b8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df5d3e9-8357-4005-900e-7c6b65e3508a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1424</TotalTime>
  <Words>4759</Words>
  <Application>Microsoft Office PowerPoint</Application>
  <PresentationFormat>On-screen Show (4:3)</PresentationFormat>
  <Paragraphs>621</Paragraphs>
  <Slides>66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Cambria Math</vt:lpstr>
      <vt:lpstr>Franklin Gothic Book</vt:lpstr>
      <vt:lpstr>Office Theme</vt:lpstr>
      <vt:lpstr>Consumer Theory:  The Budget Constraint</vt:lpstr>
      <vt:lpstr>PollEv.com/brianpark046</vt:lpstr>
      <vt:lpstr>Economics</vt:lpstr>
      <vt:lpstr>Scarcity</vt:lpstr>
      <vt:lpstr>Scarcity</vt:lpstr>
      <vt:lpstr>Budget Constraint in Words</vt:lpstr>
      <vt:lpstr>The Budget Constraint as a Graph</vt:lpstr>
      <vt:lpstr>“Commodity Plane”</vt:lpstr>
      <vt:lpstr>PowerPoint Presentation</vt:lpstr>
      <vt:lpstr>PowerPoint Presentation</vt:lpstr>
      <vt:lpstr>Checking Affordability (1)</vt:lpstr>
      <vt:lpstr>PowerPoint Presentation</vt:lpstr>
      <vt:lpstr>PowerPoint Presentation</vt:lpstr>
      <vt:lpstr>Checking Affordability (2)</vt:lpstr>
      <vt:lpstr>PowerPoint Presentation</vt:lpstr>
      <vt:lpstr>PowerPoint Presentation</vt:lpstr>
      <vt:lpstr>Checking Affordability (3)</vt:lpstr>
      <vt:lpstr>“Budget Set”</vt:lpstr>
      <vt:lpstr>The Budget Constraint with “Math”</vt:lpstr>
      <vt:lpstr>The Two Goods</vt:lpstr>
      <vt:lpstr>The Market Prices</vt:lpstr>
      <vt:lpstr>The Expenditure</vt:lpstr>
      <vt:lpstr>The Income</vt:lpstr>
      <vt:lpstr>The Budget Constraint / Line</vt:lpstr>
      <vt:lpstr>Examining the Budget Constraint</vt:lpstr>
      <vt:lpstr>The Slope of the Budget Constraint</vt:lpstr>
      <vt:lpstr>PollEv.com/brianpark046</vt:lpstr>
      <vt:lpstr>Comparative Statics: An Overview</vt:lpstr>
      <vt:lpstr>Comparative Statics: Income ↓</vt:lpstr>
      <vt:lpstr>Comparative Statics: Price ↓</vt:lpstr>
      <vt:lpstr>Comparative Statics: Price ↑</vt:lpstr>
      <vt:lpstr>Comparative Statics: Prices</vt:lpstr>
      <vt:lpstr>Comparative Statics: Recap</vt:lpstr>
      <vt:lpstr>Real-World Examples</vt:lpstr>
      <vt:lpstr>Supplemental Nutrition  Assistance Program</vt:lpstr>
      <vt:lpstr>SNAP</vt:lpstr>
      <vt:lpstr>Budget Constraint: Pre - SNAP</vt:lpstr>
      <vt:lpstr>Budget Constraint: Post - SNAP</vt:lpstr>
      <vt:lpstr>Bulk Order Discount</vt:lpstr>
      <vt:lpstr>PowerPoint Presentation</vt:lpstr>
      <vt:lpstr>PowerPoint Presentation</vt:lpstr>
      <vt:lpstr>Budget Constraint: Bulk Discount</vt:lpstr>
      <vt:lpstr>PowerPoint Presentation</vt:lpstr>
      <vt:lpstr>PowerPoint Presentation</vt:lpstr>
      <vt:lpstr>Budget Constraint: Bulk Discount</vt:lpstr>
      <vt:lpstr>Time Constraints</vt:lpstr>
      <vt:lpstr>Budget Constraint with Time: Lines</vt:lpstr>
      <vt:lpstr>Budget Constraint with Time: Region 1</vt:lpstr>
      <vt:lpstr>Budget Constraint with Time: Region 2</vt:lpstr>
      <vt:lpstr>Budget Constraint with Time: Region 3</vt:lpstr>
      <vt:lpstr>Budget Constraint with Time: Region 4</vt:lpstr>
      <vt:lpstr>Endowment in Goods</vt:lpstr>
      <vt:lpstr>Budget Constraint with Endowments</vt:lpstr>
      <vt:lpstr>PowerPoint Presentation</vt:lpstr>
      <vt:lpstr>PowerPoint Presentation</vt:lpstr>
      <vt:lpstr>Budget Constraint with Endowments</vt:lpstr>
      <vt:lpstr>Budget Constraint with Endowments</vt:lpstr>
      <vt:lpstr>PowerPoint Presentation</vt:lpstr>
      <vt:lpstr>PowerPoint Presentation</vt:lpstr>
      <vt:lpstr>Budget Constraint with Endowments</vt:lpstr>
      <vt:lpstr>Budget Constraint with Endowments</vt:lpstr>
      <vt:lpstr>Budget Constraint with Endowments</vt:lpstr>
      <vt:lpstr>PowerPoint Presentation</vt:lpstr>
      <vt:lpstr>PowerPoint Presentation</vt:lpstr>
      <vt:lpstr>Budget Constraint with Endowments</vt:lpstr>
      <vt:lpstr>Recap: Budget Constraint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34</cp:revision>
  <dcterms:created xsi:type="dcterms:W3CDTF">2023-08-17T23:00:51Z</dcterms:created>
  <dcterms:modified xsi:type="dcterms:W3CDTF">2024-08-26T17:43:23Z</dcterms:modified>
</cp:coreProperties>
</file>