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7"/>
  </p:notesMasterIdLst>
  <p:sldIdLst>
    <p:sldId id="283" r:id="rId2"/>
    <p:sldId id="259" r:id="rId3"/>
    <p:sldId id="262" r:id="rId4"/>
    <p:sldId id="288" r:id="rId5"/>
    <p:sldId id="296" r:id="rId6"/>
    <p:sldId id="284" r:id="rId7"/>
    <p:sldId id="257" r:id="rId8"/>
    <p:sldId id="274" r:id="rId9"/>
    <p:sldId id="285" r:id="rId10"/>
    <p:sldId id="301" r:id="rId11"/>
    <p:sldId id="302" r:id="rId12"/>
    <p:sldId id="304" r:id="rId13"/>
    <p:sldId id="263" r:id="rId14"/>
    <p:sldId id="299" r:id="rId15"/>
    <p:sldId id="298" r:id="rId16"/>
    <p:sldId id="264" r:id="rId17"/>
    <p:sldId id="300" r:id="rId18"/>
    <p:sldId id="265" r:id="rId19"/>
    <p:sldId id="266" r:id="rId20"/>
    <p:sldId id="303" r:id="rId21"/>
    <p:sldId id="297" r:id="rId22"/>
    <p:sldId id="287" r:id="rId23"/>
    <p:sldId id="268" r:id="rId24"/>
    <p:sldId id="269" r:id="rId25"/>
    <p:sldId id="270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218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75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0A6441-4E79-42FF-805B-86C90BDFD38D}" type="datetimeFigureOut">
              <a:rPr lang="en-US" smtClean="0"/>
              <a:t>8/23/2024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A29054-221E-4755-818D-C35A08AFD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7853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Do not modify the notes in this section to avoid tampering with the Poll Everywhere activity.
More info at polleverywhere.com/support
Did you complete ECON 200 Principles of Economics?
https://www.polleverywhere.com/multiple_choice_polls/ZhVSCRdd00fosPei4xZIj?state=opened&amp;flow=Default&amp;onscreen=persist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A29054-221E-4755-818D-C35A08AFDBE7}" type="slidenum">
              <a:rPr lang="en-US" smtClean="0"/>
              <a:t>9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D912B0-E74C-EF28-A26A-0DC7173FA481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5360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A29054-221E-4755-818D-C35A08AFDBE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2496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Do not modify the notes in this section to avoid tampering with the Poll Everywhere activity.
More info at polleverywhere.com/support
Please indicate your comfort level when it comes to Mathematics as a subject.
https://www.polleverywhere.com/clickable_images/OzEjzbfv0ix8hUpYFk34L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A29054-221E-4755-818D-C35A08AFDBE7}" type="slidenum">
              <a:rPr lang="en-US" smtClean="0"/>
              <a:t>22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DA260C0-ACCA-DD51-6D5B-69E034D0872E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2915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rgbClr val="C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2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ECON 300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Google Shape;92;p13">
            <a:extLst>
              <a:ext uri="{FF2B5EF4-FFF2-40B4-BE49-F238E27FC236}">
                <a16:creationId xmlns:a16="http://schemas.microsoft.com/office/drawing/2014/main" id="{BF16982E-3E38-0665-4F07-437DD3F0D5A4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34323" y="228601"/>
            <a:ext cx="1875353" cy="9905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13549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ECON 300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Google Shape;101;p14">
            <a:extLst>
              <a:ext uri="{FF2B5EF4-FFF2-40B4-BE49-F238E27FC236}">
                <a16:creationId xmlns:a16="http://schemas.microsoft.com/office/drawing/2014/main" id="{1F852EF2-DB2E-EDA3-947F-AD7E6C19EBD8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1293" y="228603"/>
            <a:ext cx="459642" cy="761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38102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ECON 300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Google Shape;101;p14">
            <a:extLst>
              <a:ext uri="{FF2B5EF4-FFF2-40B4-BE49-F238E27FC236}">
                <a16:creationId xmlns:a16="http://schemas.microsoft.com/office/drawing/2014/main" id="{297A800C-E47B-35AC-0EA8-24F3738049A6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1293" y="228603"/>
            <a:ext cx="459642" cy="761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02633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ECON 300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Google Shape;101;p14">
            <a:extLst>
              <a:ext uri="{FF2B5EF4-FFF2-40B4-BE49-F238E27FC236}">
                <a16:creationId xmlns:a16="http://schemas.microsoft.com/office/drawing/2014/main" id="{859BA894-242B-5A6C-EFD3-428444AAFEC4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1293" y="228603"/>
            <a:ext cx="459642" cy="761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97355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C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>
            <a:normAutofit/>
          </a:bodyPr>
          <a:lstStyle>
            <a:lvl1pPr marL="0" indent="0" algn="ctr">
              <a:buNone/>
              <a:defRPr sz="3200" b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ECON 300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Google Shape;92;p13">
            <a:extLst>
              <a:ext uri="{FF2B5EF4-FFF2-40B4-BE49-F238E27FC236}">
                <a16:creationId xmlns:a16="http://schemas.microsoft.com/office/drawing/2014/main" id="{A5DC9873-6BF3-A825-551C-17B7FBCA97F5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34323" y="228601"/>
            <a:ext cx="1875353" cy="9905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50585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ECON 300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Google Shape;101;p14">
            <a:extLst>
              <a:ext uri="{FF2B5EF4-FFF2-40B4-BE49-F238E27FC236}">
                <a16:creationId xmlns:a16="http://schemas.microsoft.com/office/drawing/2014/main" id="{F820AB4E-4F46-3C81-9BD0-65A4D2A2DBEC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1293" y="228603"/>
            <a:ext cx="459642" cy="761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94596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>
            <a:no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>
            <a:no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ECON 300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Google Shape;101;p14">
            <a:extLst>
              <a:ext uri="{FF2B5EF4-FFF2-40B4-BE49-F238E27FC236}">
                <a16:creationId xmlns:a16="http://schemas.microsoft.com/office/drawing/2014/main" id="{C854E680-04A2-EA76-C6A6-8EF6A2AD0BB9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1293" y="228603"/>
            <a:ext cx="459642" cy="761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14257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ECON 300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Google Shape;101;p14">
            <a:extLst>
              <a:ext uri="{FF2B5EF4-FFF2-40B4-BE49-F238E27FC236}">
                <a16:creationId xmlns:a16="http://schemas.microsoft.com/office/drawing/2014/main" id="{0E4BED26-AE3D-9FD7-372D-89389F761105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1293" y="228603"/>
            <a:ext cx="459642" cy="761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51955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ECON 300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Google Shape;101;p14">
            <a:extLst>
              <a:ext uri="{FF2B5EF4-FFF2-40B4-BE49-F238E27FC236}">
                <a16:creationId xmlns:a16="http://schemas.microsoft.com/office/drawing/2014/main" id="{63FB725D-7839-2629-E2FD-4289B983E673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1293" y="228603"/>
            <a:ext cx="459642" cy="761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4983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ECON 300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Google Shape;101;p14">
            <a:extLst>
              <a:ext uri="{FF2B5EF4-FFF2-40B4-BE49-F238E27FC236}">
                <a16:creationId xmlns:a16="http://schemas.microsoft.com/office/drawing/2014/main" id="{ADE22408-2DD9-F1EF-2438-A0546996FB22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1293" y="228603"/>
            <a:ext cx="459642" cy="761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33184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ECON 300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Google Shape;101;p14">
            <a:extLst>
              <a:ext uri="{FF2B5EF4-FFF2-40B4-BE49-F238E27FC236}">
                <a16:creationId xmlns:a16="http://schemas.microsoft.com/office/drawing/2014/main" id="{19CEB84E-A1D1-9AFA-DEC7-31056DF6BFAD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1293" y="228603"/>
            <a:ext cx="459642" cy="761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51165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 b="1">
                <a:solidFill>
                  <a:schemeClr val="tx1"/>
                </a:solidFill>
                <a:latin typeface="Franklin Gothic Book" panose="020B0503020102020204" pitchFamily="34" charset="0"/>
                <a:cs typeface="Forte Forward" panose="020F0502020204030204" pitchFamily="2" charset="0"/>
              </a:defRPr>
            </a:lvl1pPr>
          </a:lstStyle>
          <a:p>
            <a:r>
              <a:rPr lang="en-US"/>
              <a:t>ECON 300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0777" y="6356351"/>
            <a:ext cx="57624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00" b="1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/>
              <a:t>DEPARTMENT OF BUSINESS &amp; ECONOMICS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 b="1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</a:lstStyle>
          <a:p>
            <a:fld id="{1A980C56-831A-4EAB-9EDE-57C090F4F87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Google Shape;91;p13">
            <a:extLst>
              <a:ext uri="{FF2B5EF4-FFF2-40B4-BE49-F238E27FC236}">
                <a16:creationId xmlns:a16="http://schemas.microsoft.com/office/drawing/2014/main" id="{9C136CE5-665B-2FA1-3A31-86C4E8EC1DBB}"/>
              </a:ext>
            </a:extLst>
          </p:cNvPr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0" y="0"/>
            <a:ext cx="9144000" cy="4230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25955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Franklin Gothic Book" panose="020B0503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mlm.pearson.com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0981AA-C880-955A-8ACC-D4284C4A793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Introduction</a:t>
            </a:r>
            <a:endParaRPr lang="en-US" sz="4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868834-9371-0482-209B-C2EBDB2D93F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ECON 300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43A60A-CBE6-B5CE-B9CE-C7DC93869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DF44A7-8470-0B18-F1D2-F47845ECB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6BCC6C-06D2-CC1B-BC1A-B87124A36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0004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FF6D85-62DC-01FA-C489-E2E727C6DA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Textbook / Reading Material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745BA2-1542-7CBF-7A21-F2931DA1BA5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Microeconomics, 9</a:t>
            </a:r>
            <a:r>
              <a:rPr lang="en-US" baseline="30000" dirty="0"/>
              <a:t>th</a:t>
            </a:r>
            <a:r>
              <a:rPr lang="en-US" dirty="0"/>
              <a:t> ed.</a:t>
            </a:r>
          </a:p>
          <a:p>
            <a:pPr lvl="3"/>
            <a:endParaRPr lang="en-US" dirty="0"/>
          </a:p>
          <a:p>
            <a:r>
              <a:rPr lang="en-US" dirty="0"/>
              <a:t>Pindyck &amp; Rubinfeld</a:t>
            </a:r>
          </a:p>
          <a:p>
            <a:pPr lvl="3"/>
            <a:endParaRPr lang="en-US" dirty="0"/>
          </a:p>
          <a:p>
            <a:r>
              <a:rPr lang="en-US" dirty="0"/>
              <a:t>Pearson</a:t>
            </a:r>
          </a:p>
          <a:p>
            <a:pPr lvl="3"/>
            <a:endParaRPr lang="en-US" dirty="0"/>
          </a:p>
          <a:p>
            <a:r>
              <a:rPr lang="en-US" b="1" u="sng" dirty="0"/>
              <a:t>MUST</a:t>
            </a:r>
            <a:r>
              <a:rPr lang="en-US" dirty="0"/>
              <a:t> purchase with </a:t>
            </a:r>
            <a:r>
              <a:rPr lang="en-US" dirty="0" err="1"/>
              <a:t>MyLab</a:t>
            </a:r>
            <a:r>
              <a:rPr lang="en-US" dirty="0"/>
              <a:t> Access.</a:t>
            </a:r>
          </a:p>
          <a:p>
            <a:pPr lvl="3"/>
            <a:endParaRPr lang="en-US" dirty="0"/>
          </a:p>
          <a:p>
            <a:r>
              <a:rPr lang="en-US" dirty="0"/>
              <a:t>Slides will be distributed via Moodle.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570992-6EC3-DB79-5DD9-5C98D2A96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300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C92192-B919-FEC8-BE27-0A8B2D607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FF596D-2861-5351-7E72-575BFC4F1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10</a:t>
            </a:fld>
            <a:endParaRPr lang="en-US"/>
          </a:p>
        </p:txBody>
      </p:sp>
      <p:pic>
        <p:nvPicPr>
          <p:cNvPr id="11" name="Content Placeholder 10" descr="A book cover of a book&#10;&#10;Description automatically generated">
            <a:extLst>
              <a:ext uri="{FF2B5EF4-FFF2-40B4-BE49-F238E27FC236}">
                <a16:creationId xmlns:a16="http://schemas.microsoft.com/office/drawing/2014/main" id="{C9A56D6D-C79D-134E-72BD-692E7EA1559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229" y="1825625"/>
            <a:ext cx="3877042" cy="4351338"/>
          </a:xfrm>
        </p:spPr>
      </p:pic>
    </p:spTree>
    <p:extLst>
      <p:ext uri="{BB962C8B-B14F-4D97-AF65-F5344CB8AC3E}">
        <p14:creationId xmlns:p14="http://schemas.microsoft.com/office/powerpoint/2010/main" val="1311009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6B09A4-5BC9-4EA8-C267-D3B26A49D0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Pearson </a:t>
            </a:r>
            <a:r>
              <a:rPr lang="en-US" dirty="0" err="1"/>
              <a:t>MyLab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FEFFAF-3949-E82D-4583-E06DA22E72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hlinkClick r:id="rId3"/>
              </a:rPr>
              <a:t>https://mlm.pearson.com/</a:t>
            </a:r>
            <a:endParaRPr lang="en-US" dirty="0"/>
          </a:p>
          <a:p>
            <a:pPr lvl="3"/>
            <a:endParaRPr lang="en-US" dirty="0"/>
          </a:p>
          <a:p>
            <a:r>
              <a:rPr lang="en-US" dirty="0"/>
              <a:t>Course ID: park80362</a:t>
            </a:r>
          </a:p>
          <a:p>
            <a:pPr lvl="3"/>
            <a:endParaRPr lang="en-US" dirty="0"/>
          </a:p>
          <a:p>
            <a:r>
              <a:rPr lang="en-US" dirty="0"/>
              <a:t>Homework will be administered on this platform.</a:t>
            </a:r>
          </a:p>
          <a:p>
            <a:pPr lvl="3"/>
            <a:endParaRPr lang="en-US" dirty="0"/>
          </a:p>
          <a:p>
            <a:r>
              <a:rPr lang="en-US" dirty="0"/>
              <a:t>When purchasing the textbook, make sure you purchase access to Pearson </a:t>
            </a:r>
            <a:r>
              <a:rPr lang="en-US" dirty="0" err="1"/>
              <a:t>MyLab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The MC bookstore has the correct version!</a:t>
            </a:r>
          </a:p>
          <a:p>
            <a:pPr lvl="3"/>
            <a:endParaRPr lang="en-US" dirty="0"/>
          </a:p>
          <a:p>
            <a:r>
              <a:rPr lang="en-US" dirty="0"/>
              <a:t>A trial of 14 days is allowed until you acquire a textbook.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725A02-EA7A-7321-8B8B-168BF05EA5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4C4429-8EF0-A6CF-DF65-1DD6365F7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5CE67F-4580-2DF1-52D2-80C99C5F6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9044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760075-D8E6-EA49-0807-18B3F906FB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Pearson </a:t>
            </a:r>
            <a:r>
              <a:rPr lang="en-US" dirty="0" err="1"/>
              <a:t>MyLab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88E0A5-092B-76E4-79F9-A9025A4749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300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90BB85-24E4-922C-2F6A-810CDA3DC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80C25C-47C7-4889-3800-DCC070707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12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D591B5F-C66E-829D-3ACE-E4682F3D72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2210972"/>
            <a:ext cx="7886700" cy="3625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9996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6B09A4-5BC9-4EA8-C267-D3B26A49D0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FEFFAF-3949-E82D-4583-E06DA22E72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Your grand total score for the semester will be calculated as follows:</a:t>
            </a:r>
          </a:p>
          <a:p>
            <a:pPr lvl="1"/>
            <a:r>
              <a:rPr lang="en-US" dirty="0"/>
              <a:t>Attendance: 10%</a:t>
            </a:r>
          </a:p>
          <a:p>
            <a:pPr lvl="1"/>
            <a:r>
              <a:rPr lang="en-US" dirty="0"/>
              <a:t>Homework: 10%</a:t>
            </a:r>
          </a:p>
          <a:p>
            <a:pPr lvl="1"/>
            <a:r>
              <a:rPr lang="en-US" dirty="0"/>
              <a:t>Quizzes: 40%</a:t>
            </a:r>
          </a:p>
          <a:p>
            <a:pPr lvl="1"/>
            <a:r>
              <a:rPr lang="en-US" dirty="0"/>
              <a:t>Final Exam: 40%</a:t>
            </a:r>
            <a:endParaRPr lang="en-US" sz="12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725A02-EA7A-7321-8B8B-168BF05EA5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4C4429-8EF0-A6CF-DF65-1DD6365F7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5CE67F-4580-2DF1-52D2-80C99C5F6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5551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6B09A4-5BC9-4EA8-C267-D3B26A49D0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FEFFAF-3949-E82D-4583-E06DA22E72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For instance, if you get:</a:t>
            </a:r>
          </a:p>
          <a:p>
            <a:pPr lvl="1"/>
            <a:r>
              <a:rPr lang="en-US" dirty="0"/>
              <a:t>95 in attendance, and</a:t>
            </a:r>
          </a:p>
          <a:p>
            <a:pPr lvl="1"/>
            <a:r>
              <a:rPr lang="en-US" dirty="0"/>
              <a:t>90 in homework, and</a:t>
            </a:r>
          </a:p>
          <a:p>
            <a:pPr lvl="1"/>
            <a:r>
              <a:rPr lang="en-US" dirty="0"/>
              <a:t>80 in quizzes, and</a:t>
            </a:r>
          </a:p>
          <a:p>
            <a:pPr lvl="1"/>
            <a:r>
              <a:rPr lang="en-US" dirty="0"/>
              <a:t>87 in the final.</a:t>
            </a:r>
          </a:p>
          <a:p>
            <a:pPr lvl="1"/>
            <a:endParaRPr lang="en-US" dirty="0"/>
          </a:p>
          <a:p>
            <a:r>
              <a:rPr lang="en-US" dirty="0"/>
              <a:t>Your grand total score will be:</a:t>
            </a:r>
          </a:p>
          <a:p>
            <a:pPr lvl="1"/>
            <a:r>
              <a:rPr lang="en-US" dirty="0"/>
              <a:t>95 </a:t>
            </a:r>
            <a:r>
              <a:rPr lang="en-US" b="0" i="0" dirty="0">
                <a:solidFill>
                  <a:srgbClr val="0C0D0E"/>
                </a:solidFill>
                <a:effectLst/>
                <a:highlight>
                  <a:srgbClr val="FEFEFB"/>
                </a:highlight>
                <a:latin typeface="-apple-system"/>
              </a:rPr>
              <a:t>x </a:t>
            </a:r>
            <a:r>
              <a:rPr lang="en-US" dirty="0"/>
              <a:t>10% + 90 </a:t>
            </a:r>
            <a:r>
              <a:rPr lang="en-US" b="0" i="0" dirty="0">
                <a:solidFill>
                  <a:srgbClr val="0C0D0E"/>
                </a:solidFill>
                <a:effectLst/>
                <a:highlight>
                  <a:srgbClr val="FEFEFB"/>
                </a:highlight>
                <a:latin typeface="-apple-system"/>
              </a:rPr>
              <a:t>x </a:t>
            </a:r>
            <a:r>
              <a:rPr lang="en-US" dirty="0"/>
              <a:t>10% + 80 </a:t>
            </a:r>
            <a:r>
              <a:rPr lang="en-US" b="0" i="0" dirty="0">
                <a:solidFill>
                  <a:srgbClr val="0C0D0E"/>
                </a:solidFill>
                <a:effectLst/>
                <a:highlight>
                  <a:srgbClr val="FEFEFB"/>
                </a:highlight>
                <a:latin typeface="-apple-system"/>
              </a:rPr>
              <a:t>x </a:t>
            </a:r>
            <a:r>
              <a:rPr lang="en-US" dirty="0"/>
              <a:t>40% + 87 </a:t>
            </a:r>
            <a:r>
              <a:rPr lang="en-US" b="0" i="0" dirty="0">
                <a:solidFill>
                  <a:srgbClr val="0C0D0E"/>
                </a:solidFill>
                <a:effectLst/>
                <a:highlight>
                  <a:srgbClr val="FEFEFB"/>
                </a:highlight>
                <a:latin typeface="-apple-system"/>
              </a:rPr>
              <a:t>x </a:t>
            </a:r>
            <a:r>
              <a:rPr lang="en-US" dirty="0"/>
              <a:t>40% = 85.3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725A02-EA7A-7321-8B8B-168BF05EA5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4C4429-8EF0-A6CF-DF65-1DD6365F7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5CE67F-4580-2DF1-52D2-80C99C5F6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6932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6B09A4-5BC9-4EA8-C267-D3B26A49D0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FEFFAF-3949-E82D-4583-E06DA22E72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There are no predetermined “cutoff” for letter grades.</a:t>
            </a:r>
          </a:p>
          <a:p>
            <a:pPr lvl="3"/>
            <a:endParaRPr lang="en-US" dirty="0"/>
          </a:p>
          <a:p>
            <a:r>
              <a:rPr lang="en-US" dirty="0"/>
              <a:t>The cutoffs will be determined based on the performance of the class.</a:t>
            </a:r>
          </a:p>
          <a:p>
            <a:pPr lvl="3"/>
            <a:endParaRPr lang="en-US" dirty="0"/>
          </a:p>
          <a:p>
            <a:r>
              <a:rPr lang="en-US" dirty="0"/>
              <a:t>The cutoffs used in Fall 2023 were…</a:t>
            </a:r>
          </a:p>
          <a:p>
            <a:pPr lvl="1"/>
            <a:r>
              <a:rPr lang="en-US" dirty="0"/>
              <a:t>90+: A</a:t>
            </a:r>
          </a:p>
          <a:p>
            <a:pPr lvl="1"/>
            <a:r>
              <a:rPr lang="en-US" dirty="0"/>
              <a:t>87 ~ 90: A-</a:t>
            </a:r>
          </a:p>
          <a:p>
            <a:pPr lvl="1"/>
            <a:r>
              <a:rPr lang="en-US" dirty="0"/>
              <a:t>83 ~ 87: B+</a:t>
            </a:r>
          </a:p>
          <a:p>
            <a:pPr lvl="1"/>
            <a:r>
              <a:rPr lang="en-US" dirty="0"/>
              <a:t>80 ~ 83: B</a:t>
            </a:r>
          </a:p>
          <a:p>
            <a:pPr lvl="1"/>
            <a:r>
              <a:rPr lang="en-US" dirty="0"/>
              <a:t>77 ~ 80: B-</a:t>
            </a:r>
          </a:p>
          <a:p>
            <a:pPr lvl="1"/>
            <a:r>
              <a:rPr lang="en-US" dirty="0"/>
              <a:t>and so on…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725A02-EA7A-7321-8B8B-168BF05EA5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4C4429-8EF0-A6CF-DF65-1DD6365F7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5CE67F-4580-2DF1-52D2-80C99C5F6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9582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6B09A4-5BC9-4EA8-C267-D3B26A49D0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Attendance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FEFFAF-3949-E82D-4583-E06DA22E72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Attendance may be called every time we meet.</a:t>
            </a:r>
          </a:p>
          <a:p>
            <a:pPr lvl="3"/>
            <a:endParaRPr lang="en-US" dirty="0"/>
          </a:p>
          <a:p>
            <a:r>
              <a:rPr lang="en-US" dirty="0"/>
              <a:t>One “no-points-deducted” absence for each month.</a:t>
            </a:r>
          </a:p>
          <a:p>
            <a:pPr lvl="3"/>
            <a:endParaRPr lang="en-US" dirty="0"/>
          </a:p>
          <a:p>
            <a:r>
              <a:rPr lang="en-US" dirty="0"/>
              <a:t>Extra “no-points-deducted” absences may be granted on a case-by-case basis.</a:t>
            </a:r>
          </a:p>
          <a:p>
            <a:pPr lvl="3"/>
            <a:endParaRPr lang="en-US" dirty="0"/>
          </a:p>
          <a:p>
            <a:r>
              <a:rPr lang="en-US" dirty="0"/>
              <a:t>Attendance scores will be calculated as: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725A02-EA7A-7321-8B8B-168BF05EA5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4C4429-8EF0-A6CF-DF65-1DD6365F7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5CE67F-4580-2DF1-52D2-80C99C5F6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793313B-57FB-DA5A-DBEE-E5FA57EECDFF}"/>
                  </a:ext>
                </a:extLst>
              </p:cNvPr>
              <p:cNvSpPr txBox="1"/>
              <p:nvPr/>
            </p:nvSpPr>
            <p:spPr>
              <a:xfrm>
                <a:off x="967359" y="4999009"/>
                <a:ext cx="7209281" cy="4675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𝐴𝑡𝑡𝑒𝑛𝑑𝑎𝑛𝑐𝑒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# 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𝐴𝑡𝑡𝑒𝑛𝑑𝑎𝑛𝑐𝑒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𝐶h𝑒𝑐𝑘𝑠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−# 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𝐴𝑏𝑠𝑒𝑛𝑐𝑒𝑠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+# 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𝐸𝑥𝑐𝑢𝑠𝑒𝑑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𝐴𝑏𝑠𝑒𝑛𝑐𝑒𝑠</m:t>
                          </m:r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# 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𝐴𝑡𝑡𝑒𝑛𝑑𝑎𝑛𝑐𝑒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𝐶h𝑒𝑐𝑘𝑠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×10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793313B-57FB-DA5A-DBEE-E5FA57EECD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359" y="4999009"/>
                <a:ext cx="7209281" cy="46756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510330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6B09A4-5BC9-4EA8-C267-D3B26A49D0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FEFFAF-3949-E82D-4583-E06DA22E72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Homework will be assigned through the </a:t>
            </a:r>
            <a:r>
              <a:rPr lang="en-US" dirty="0" err="1"/>
              <a:t>MyLab</a:t>
            </a:r>
            <a:r>
              <a:rPr lang="en-US" dirty="0"/>
              <a:t> platform.</a:t>
            </a:r>
          </a:p>
          <a:p>
            <a:pPr lvl="3"/>
            <a:endParaRPr lang="en-US" dirty="0"/>
          </a:p>
          <a:p>
            <a:r>
              <a:rPr lang="en-US" dirty="0"/>
              <a:t>Homework will be announced in class when assigned.</a:t>
            </a:r>
          </a:p>
          <a:p>
            <a:pPr lvl="3"/>
            <a:endParaRPr lang="en-US" dirty="0"/>
          </a:p>
          <a:p>
            <a:r>
              <a:rPr lang="en-US" dirty="0"/>
              <a:t>One week to finish each homework assignment.</a:t>
            </a:r>
          </a:p>
          <a:p>
            <a:pPr lvl="3"/>
            <a:endParaRPr lang="en-US" dirty="0"/>
          </a:p>
          <a:p>
            <a:r>
              <a:rPr lang="en-US" dirty="0"/>
              <a:t>Students get a total of 5 attempts.</a:t>
            </a:r>
          </a:p>
          <a:p>
            <a:pPr lvl="3"/>
            <a:endParaRPr lang="en-US" dirty="0"/>
          </a:p>
          <a:p>
            <a:r>
              <a:rPr lang="en-US" dirty="0"/>
              <a:t>Max score out of all five attempts will count.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725A02-EA7A-7321-8B8B-168BF05EA5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4C4429-8EF0-A6CF-DF65-1DD6365F7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5CE67F-4580-2DF1-52D2-80C99C5F6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053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6B09A4-5BC9-4EA8-C267-D3B26A49D0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Quizzes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FEFFAF-3949-E82D-4583-E06DA22E72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Quizzes will act as a low-stakes status check.</a:t>
            </a:r>
          </a:p>
          <a:p>
            <a:pPr lvl="3"/>
            <a:endParaRPr lang="en-US" dirty="0"/>
          </a:p>
          <a:p>
            <a:r>
              <a:rPr lang="en-US" dirty="0"/>
              <a:t>Students can recover extra credit by attending office hours and “correcting” any mistakes made.</a:t>
            </a:r>
          </a:p>
          <a:p>
            <a:pPr lvl="3"/>
            <a:endParaRPr lang="en-US" dirty="0"/>
          </a:p>
          <a:p>
            <a:r>
              <a:rPr lang="en-US" dirty="0"/>
              <a:t>The lowest quiz result will be dropped at the end of the semester.</a:t>
            </a:r>
          </a:p>
          <a:p>
            <a:pPr lvl="3"/>
            <a:endParaRPr lang="en-US" dirty="0"/>
          </a:p>
          <a:p>
            <a:r>
              <a:rPr lang="en-US" dirty="0"/>
              <a:t>Quizzes may be substituted to homework assignments at the instructor’s discretion.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725A02-EA7A-7321-8B8B-168BF05EA5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4C4429-8EF0-A6CF-DF65-1DD6365F7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5CE67F-4580-2DF1-52D2-80C99C5F6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829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6B09A4-5BC9-4EA8-C267-D3B26A49D0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Exam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FEFFAF-3949-E82D-4583-E06DA22E72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final exam will be a comprehensive exam on all materials covered over the semester.</a:t>
            </a:r>
          </a:p>
          <a:p>
            <a:pPr lvl="3"/>
            <a:endParaRPr lang="en-US" dirty="0"/>
          </a:p>
          <a:p>
            <a:r>
              <a:rPr lang="en-US" dirty="0"/>
              <a:t>By principle, no “recovery sessions” for partial credit for exams.</a:t>
            </a:r>
          </a:p>
          <a:p>
            <a:pPr lvl="1"/>
            <a:endParaRPr lang="en-US" sz="1200" dirty="0"/>
          </a:p>
          <a:p>
            <a:r>
              <a:rPr lang="en-US" dirty="0"/>
              <a:t>Students may submit a request for regrading within the first 3 days the scores are made available.</a:t>
            </a:r>
          </a:p>
          <a:p>
            <a:pPr lvl="1"/>
            <a:endParaRPr lang="en-US" sz="1200" dirty="0"/>
          </a:p>
          <a:p>
            <a:r>
              <a:rPr lang="en-US" dirty="0"/>
              <a:t>If you miss the final exam due to valid cause, the option would be either a written make-up exam, or an oral exam.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725A02-EA7A-7321-8B8B-168BF05EA5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4C4429-8EF0-A6CF-DF65-1DD6365F7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5CE67F-4580-2DF1-52D2-80C99C5F6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2762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6B09A4-5BC9-4EA8-C267-D3B26A49D0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FEFFAF-3949-E82D-4583-E06DA22E72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Ph.D. Cornell University</a:t>
            </a:r>
          </a:p>
          <a:p>
            <a:pPr lvl="3"/>
            <a:endParaRPr lang="en-US" dirty="0"/>
          </a:p>
          <a:p>
            <a:r>
              <a:rPr lang="en-US" dirty="0"/>
              <a:t>B.A. Korea University</a:t>
            </a:r>
          </a:p>
          <a:p>
            <a:pPr lvl="3"/>
            <a:endParaRPr lang="en-US" dirty="0"/>
          </a:p>
          <a:p>
            <a:r>
              <a:rPr lang="en-US" dirty="0"/>
              <a:t>Research Interests</a:t>
            </a:r>
          </a:p>
          <a:p>
            <a:pPr lvl="1"/>
            <a:r>
              <a:rPr lang="en-US" dirty="0"/>
              <a:t>Environmental: Climate Change, Air Pollution</a:t>
            </a:r>
          </a:p>
          <a:p>
            <a:pPr lvl="1"/>
            <a:r>
              <a:rPr lang="en-US" dirty="0"/>
              <a:t>Demographic: Migration, Fertility</a:t>
            </a:r>
          </a:p>
          <a:p>
            <a:pPr lvl="1"/>
            <a:r>
              <a:rPr lang="en-US" dirty="0"/>
              <a:t>Labor: Employment Stability</a:t>
            </a:r>
          </a:p>
          <a:p>
            <a:pPr lvl="1"/>
            <a:r>
              <a:rPr lang="en-US" dirty="0"/>
              <a:t>Others: Misinformation, Education, Networks</a:t>
            </a:r>
          </a:p>
          <a:p>
            <a:pPr lvl="3"/>
            <a:endParaRPr lang="en-US" dirty="0"/>
          </a:p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Year at Monmouth College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725A02-EA7A-7321-8B8B-168BF05EA5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4C4429-8EF0-A6CF-DF65-1DD6365F7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5CE67F-4580-2DF1-52D2-80C99C5F6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5355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6B09A4-5BC9-4EA8-C267-D3B26A49D0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Policies / 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FEFFAF-3949-E82D-4583-E06DA22E72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Any students with accommodations are strongly encouraged to reach out via email or office hours.</a:t>
            </a:r>
          </a:p>
          <a:p>
            <a:pPr lvl="3"/>
            <a:endParaRPr lang="en-US" dirty="0"/>
          </a:p>
          <a:p>
            <a:r>
              <a:rPr lang="en-US" dirty="0"/>
              <a:t>Slides for the next lecture will be posted on Moodle at least a day ahead of the lecture.</a:t>
            </a:r>
          </a:p>
          <a:p>
            <a:pPr lvl="3"/>
            <a:endParaRPr lang="en-US" dirty="0"/>
          </a:p>
          <a:p>
            <a:r>
              <a:rPr lang="en-US" dirty="0"/>
              <a:t>Mid-semester, there will be a short anonymous survey to check up on any requests or comments.</a:t>
            </a:r>
          </a:p>
          <a:p>
            <a:pPr lvl="3"/>
            <a:endParaRPr lang="en-US" dirty="0"/>
          </a:p>
          <a:p>
            <a:r>
              <a:rPr lang="en-US" dirty="0"/>
              <a:t>Missed Class: Nov. 8</a:t>
            </a:r>
            <a:r>
              <a:rPr lang="en-US" baseline="30000" dirty="0"/>
              <a:t>th</a:t>
            </a:r>
            <a:r>
              <a:rPr lang="en-US" dirty="0"/>
              <a:t> (Fri)</a:t>
            </a:r>
          </a:p>
          <a:p>
            <a:pPr lvl="1"/>
            <a:r>
              <a:rPr lang="en-US" dirty="0"/>
              <a:t>Instructor will be attending a conference in St. Louis…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725A02-EA7A-7321-8B8B-168BF05EA5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4C4429-8EF0-A6CF-DF65-1DD6365F7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5CE67F-4580-2DF1-52D2-80C99C5F6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6285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6B09A4-5BC9-4EA8-C267-D3B26A49D0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PollEverywhere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FEFFAF-3949-E82D-4583-E06DA22E72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https://pollev.com/brianpark046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725A02-EA7A-7321-8B8B-168BF05EA5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4C4429-8EF0-A6CF-DF65-1DD6365F7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5CE67F-4580-2DF1-52D2-80C99C5F6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21</a:t>
            </a:fld>
            <a:endParaRPr lang="en-US"/>
          </a:p>
        </p:txBody>
      </p:sp>
      <p:pic>
        <p:nvPicPr>
          <p:cNvPr id="8" name="Picture 7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2623E16C-1165-FEA6-D775-025B907AAF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9079" y="2198373"/>
            <a:ext cx="3605842" cy="3605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2335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C7D3459-7107-E535-F38C-11653BC0EA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300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198ED19-750A-9774-7652-992D7DBDF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BEBEDF-4F6A-80C1-125C-BB5F256DE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E757327-705D-5F08-B85B-99C818AF1817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563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6B09A4-5BC9-4EA8-C267-D3B26A49D0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 Math Background Check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FEFFAF-3949-E82D-4583-E06DA22E72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883069"/>
          </a:xfrm>
        </p:spPr>
        <p:txBody>
          <a:bodyPr>
            <a:normAutofit/>
          </a:bodyPr>
          <a:lstStyle/>
          <a:p>
            <a:r>
              <a:rPr lang="en-US" dirty="0"/>
              <a:t>How comfortable are you with solving a system of two linear equations with two unknowns?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725A02-EA7A-7321-8B8B-168BF05EA5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4C4429-8EF0-A6CF-DF65-1DD6365F7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5CE67F-4580-2DF1-52D2-80C99C5F6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003DAE67-9D33-F2C9-C196-946A3E03264C}"/>
                  </a:ext>
                </a:extLst>
              </p:cNvPr>
              <p:cNvSpPr/>
              <p:nvPr/>
            </p:nvSpPr>
            <p:spPr>
              <a:xfrm>
                <a:off x="1138687" y="2843630"/>
                <a:ext cx="6866626" cy="3233820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chemeClr val="tx1"/>
                    </a:solidFill>
                    <a:latin typeface="Raleway Medium" pitchFamily="2" charset="0"/>
                  </a:rPr>
                  <a:t>Solve for the unknows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Raleway Medium" pitchFamily="2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Raleway Medium" pitchFamily="2" charset="0"/>
                  </a:rPr>
                  <a:t> when…</a:t>
                </a:r>
              </a:p>
              <a:p>
                <a:pPr algn="ctr"/>
                <a:endParaRPr lang="en-US" sz="2400" dirty="0">
                  <a:solidFill>
                    <a:schemeClr val="tx1"/>
                  </a:solidFill>
                  <a:latin typeface="Raleway Medium" pitchFamily="2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+4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=9</m:t>
                      </m:r>
                    </m:oMath>
                  </m:oMathPara>
                </a14:m>
                <a:endParaRPr lang="en-US" sz="2400" b="0" dirty="0">
                  <a:solidFill>
                    <a:schemeClr val="tx1"/>
                  </a:solidFill>
                  <a:latin typeface="Raleway Medium" pitchFamily="2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Raleway Medium" pitchFamily="2" charset="0"/>
                </a:endParaRPr>
              </a:p>
              <a:p>
                <a:pPr algn="ctr"/>
                <a:endParaRPr lang="en-US" sz="2400" dirty="0">
                  <a:solidFill>
                    <a:schemeClr val="tx1"/>
                  </a:solidFill>
                  <a:latin typeface="Raleway Medium" pitchFamily="2" charset="0"/>
                </a:endParaRPr>
              </a:p>
              <a:p>
                <a:pPr algn="ctr"/>
                <a:endParaRPr lang="en-US" sz="2400" dirty="0">
                  <a:solidFill>
                    <a:schemeClr val="tx1"/>
                  </a:solidFill>
                  <a:latin typeface="Raleway Medium" pitchFamily="2" charset="0"/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003DAE67-9D33-F2C9-C196-946A3E0326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8687" y="2843630"/>
                <a:ext cx="6866626" cy="32338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431844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6B09A4-5BC9-4EA8-C267-D3B26A49D0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 Math Background Check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FEFFAF-3949-E82D-4583-E06DA22E72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883069"/>
          </a:xfrm>
        </p:spPr>
        <p:txBody>
          <a:bodyPr>
            <a:normAutofit/>
          </a:bodyPr>
          <a:lstStyle/>
          <a:p>
            <a:r>
              <a:rPr lang="en-US" dirty="0"/>
              <a:t>How comfortable are you dealing with multiplication and division with powers?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725A02-EA7A-7321-8B8B-168BF05EA5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4C4429-8EF0-A6CF-DF65-1DD6365F7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5CE67F-4580-2DF1-52D2-80C99C5F6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003DAE67-9D33-F2C9-C196-946A3E03264C}"/>
                  </a:ext>
                </a:extLst>
              </p:cNvPr>
              <p:cNvSpPr/>
              <p:nvPr/>
            </p:nvSpPr>
            <p:spPr>
              <a:xfrm>
                <a:off x="1138687" y="2843630"/>
                <a:ext cx="6866626" cy="3233820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chemeClr val="tx1"/>
                    </a:solidFill>
                    <a:latin typeface="Raleway Medium" pitchFamily="2" charset="0"/>
                  </a:rPr>
                  <a:t>Simplify the following:</a:t>
                </a:r>
              </a:p>
              <a:p>
                <a:pPr algn="ctr"/>
                <a:endParaRPr lang="en-US" sz="2400" dirty="0">
                  <a:solidFill>
                    <a:schemeClr val="tx1"/>
                  </a:solidFill>
                  <a:latin typeface="Raleway Medium" pitchFamily="2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en-US" sz="2400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sup>
                      </m:sSup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Raleway Medium" pitchFamily="2" charset="0"/>
                </a:endParaRPr>
              </a:p>
              <a:p>
                <a:pPr algn="ctr"/>
                <a:endParaRPr lang="en-US" sz="2400" dirty="0">
                  <a:solidFill>
                    <a:schemeClr val="tx1"/>
                  </a:solidFill>
                  <a:latin typeface="Raleway Medium" pitchFamily="2" charset="0"/>
                </a:endParaRPr>
              </a:p>
              <a:p>
                <a:pPr algn="ctr"/>
                <a:endParaRPr lang="en-US" sz="2400" dirty="0">
                  <a:solidFill>
                    <a:schemeClr val="tx1"/>
                  </a:solidFill>
                  <a:latin typeface="Raleway Medium" pitchFamily="2" charset="0"/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003DAE67-9D33-F2C9-C196-946A3E0326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8687" y="2843630"/>
                <a:ext cx="6866626" cy="32338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10734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6B09A4-5BC9-4EA8-C267-D3B26A49D0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 Math Background Check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FEFFAF-3949-E82D-4583-E06DA22E72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883069"/>
          </a:xfrm>
        </p:spPr>
        <p:txBody>
          <a:bodyPr>
            <a:normAutofit/>
          </a:bodyPr>
          <a:lstStyle/>
          <a:p>
            <a:r>
              <a:rPr lang="en-US" dirty="0"/>
              <a:t>How comfortable are you taking simple first derivatives of linear functions?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725A02-EA7A-7321-8B8B-168BF05EA5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4C4429-8EF0-A6CF-DF65-1DD6365F7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5CE67F-4580-2DF1-52D2-80C99C5F6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003DAE67-9D33-F2C9-C196-946A3E03264C}"/>
                  </a:ext>
                </a:extLst>
              </p:cNvPr>
              <p:cNvSpPr/>
              <p:nvPr/>
            </p:nvSpPr>
            <p:spPr>
              <a:xfrm>
                <a:off x="1138687" y="2843630"/>
                <a:ext cx="6866626" cy="3233820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chemeClr val="tx1"/>
                    </a:solidFill>
                    <a:latin typeface="Raleway Medium" pitchFamily="2" charset="0"/>
                  </a:rPr>
                  <a:t>Solve the following:</a:t>
                </a:r>
              </a:p>
              <a:p>
                <a:pPr algn="ctr"/>
                <a:endParaRPr lang="en-US" sz="2400" dirty="0">
                  <a:solidFill>
                    <a:schemeClr val="tx1"/>
                  </a:solidFill>
                  <a:latin typeface="Raleway Medium" pitchFamily="2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Raleway Medium" pitchFamily="2" charset="0"/>
                </a:endParaRPr>
              </a:p>
              <a:p>
                <a:pPr algn="ctr"/>
                <a:endParaRPr lang="en-US" sz="2400" dirty="0">
                  <a:solidFill>
                    <a:schemeClr val="tx1"/>
                  </a:solidFill>
                  <a:latin typeface="Raleway Medium" pitchFamily="2" charset="0"/>
                </a:endParaRPr>
              </a:p>
              <a:p>
                <a:pPr algn="ctr"/>
                <a:endParaRPr lang="en-US" sz="2400" dirty="0">
                  <a:solidFill>
                    <a:schemeClr val="tx1"/>
                  </a:solidFill>
                  <a:latin typeface="Raleway Medium" pitchFamily="2" charset="0"/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003DAE67-9D33-F2C9-C196-946A3E0326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8687" y="2843630"/>
                <a:ext cx="6866626" cy="32338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593373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6B09A4-5BC9-4EA8-C267-D3B26A49D0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FEFFAF-3949-E82D-4583-E06DA22E72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Email: BPARK@monmouthcollege.edu</a:t>
            </a:r>
          </a:p>
          <a:p>
            <a:pPr lvl="1"/>
            <a:r>
              <a:rPr lang="en-US" dirty="0"/>
              <a:t>Please include “ECON300” in the subject line.</a:t>
            </a:r>
          </a:p>
          <a:p>
            <a:pPr lvl="3"/>
            <a:endParaRPr lang="en-US" dirty="0"/>
          </a:p>
          <a:p>
            <a:r>
              <a:rPr lang="en-US" dirty="0"/>
              <a:t>Office: CSB 248</a:t>
            </a:r>
          </a:p>
          <a:p>
            <a:pPr lvl="3"/>
            <a:endParaRPr lang="en-US" dirty="0"/>
          </a:p>
          <a:p>
            <a:r>
              <a:rPr lang="en-US" dirty="0"/>
              <a:t>Regular Office Hours</a:t>
            </a:r>
          </a:p>
          <a:p>
            <a:pPr lvl="1"/>
            <a:r>
              <a:rPr lang="en-US" dirty="0"/>
              <a:t>Tuesdays and Thursdays 9:00 AM ~ 11:00 AM</a:t>
            </a:r>
          </a:p>
          <a:p>
            <a:pPr lvl="3"/>
            <a:endParaRPr lang="en-US" dirty="0"/>
          </a:p>
          <a:p>
            <a:r>
              <a:rPr lang="en-US" dirty="0"/>
              <a:t>Office Hours by Demand via Calendly.</a:t>
            </a:r>
          </a:p>
          <a:p>
            <a:pPr lvl="3"/>
            <a:endParaRPr lang="en-US" dirty="0"/>
          </a:p>
          <a:p>
            <a:r>
              <a:rPr lang="en-US" dirty="0"/>
              <a:t>Send me an email if you need anything!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725A02-EA7A-7321-8B8B-168BF05EA5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4C4429-8EF0-A6CF-DF65-1DD6365F7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5CE67F-4580-2DF1-52D2-80C99C5F6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8500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A sign on a wall&#10;&#10;Description automatically generated">
            <a:extLst>
              <a:ext uri="{FF2B5EF4-FFF2-40B4-BE49-F238E27FC236}">
                <a16:creationId xmlns:a16="http://schemas.microsoft.com/office/drawing/2014/main" id="{622B65F6-6D39-179A-48C4-9BF2D84A543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75" r="9575"/>
          <a:stretch>
            <a:fillRect/>
          </a:stretch>
        </p:blipFill>
        <p:spPr>
          <a:xfrm>
            <a:off x="4893770" y="2057400"/>
            <a:ext cx="3620389" cy="3811588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1338A4-B358-C6CE-BB88-88FE4E803F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620388" cy="3811588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Even outside of the regular office hours…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“</a:t>
            </a:r>
            <a:r>
              <a:rPr lang="en-US" sz="2400" dirty="0">
                <a:solidFill>
                  <a:srgbClr val="00B050"/>
                </a:solidFill>
              </a:rPr>
              <a:t>Please Knock</a:t>
            </a:r>
            <a:r>
              <a:rPr lang="en-US" sz="2400" dirty="0"/>
              <a:t>” means that I am available.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“</a:t>
            </a:r>
            <a:r>
              <a:rPr lang="en-US" sz="2400" dirty="0">
                <a:solidFill>
                  <a:srgbClr val="0070C0"/>
                </a:solidFill>
              </a:rPr>
              <a:t>Back Soon</a:t>
            </a:r>
            <a:r>
              <a:rPr lang="en-US" sz="2400" dirty="0"/>
              <a:t>” means that I should be back in 30 minutes at the latest.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51A1B7-AA3F-885D-08EA-BF51CBA2C1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300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020EE8-CA12-C686-E701-5AB230ADA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45FC76-F6A8-D9DA-9949-AED9F5EA5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4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011D903-9AD9-572C-535C-8BCAD20099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 anchor="ctr">
            <a:normAutofit/>
          </a:bodyPr>
          <a:lstStyle/>
          <a:p>
            <a:r>
              <a:rPr lang="en-US" sz="3600" dirty="0"/>
              <a:t>Office Hours: Irregular</a:t>
            </a:r>
          </a:p>
        </p:txBody>
      </p:sp>
    </p:spTree>
    <p:extLst>
      <p:ext uri="{BB962C8B-B14F-4D97-AF65-F5344CB8AC3E}">
        <p14:creationId xmlns:p14="http://schemas.microsoft.com/office/powerpoint/2010/main" val="8725759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6B09A4-5BC9-4EA8-C267-D3B26A49D0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Office Hours: Calendly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725A02-EA7A-7321-8B8B-168BF05EA5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4C4429-8EF0-A6CF-DF65-1DD6365F7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5CE67F-4580-2DF1-52D2-80C99C5F6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5</a:t>
            </a:fld>
            <a:endParaRPr lang="en-US"/>
          </a:p>
        </p:txBody>
      </p:sp>
      <p:pic>
        <p:nvPicPr>
          <p:cNvPr id="7" name="Picture 6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4AE541C1-789A-90EB-EF38-D8110642DD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385" y="1582947"/>
            <a:ext cx="4451230" cy="4451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0096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6B09A4-5BC9-4EA8-C267-D3B26A49D0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Intermediate Price Theory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FEFFAF-3949-E82D-4583-E06DA22E72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“A rigorous analysis of the </a:t>
            </a:r>
          </a:p>
          <a:p>
            <a:pPr marL="0" indent="0" algn="ctr">
              <a:buNone/>
            </a:pPr>
            <a:r>
              <a:rPr lang="en-US" dirty="0"/>
              <a:t>modern micro-economic theory </a:t>
            </a:r>
          </a:p>
          <a:p>
            <a:pPr marL="0" indent="0" algn="ctr">
              <a:buNone/>
            </a:pPr>
            <a:r>
              <a:rPr lang="en-US" dirty="0"/>
              <a:t>of the behavior of the firm </a:t>
            </a:r>
          </a:p>
          <a:p>
            <a:pPr marL="0" indent="0" algn="ctr">
              <a:buNone/>
            </a:pPr>
            <a:r>
              <a:rPr lang="en-US" dirty="0"/>
              <a:t>and the individual.”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725A02-EA7A-7321-8B8B-168BF05EA5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4C4429-8EF0-A6CF-DF65-1DD6365F7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5CE67F-4580-2DF1-52D2-80C99C5F6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3481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6B09A4-5BC9-4EA8-C267-D3B26A49D0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Intermediate Price Theory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FEFFAF-3949-E82D-4583-E06DA22E72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individuals make decisions…</a:t>
            </a:r>
          </a:p>
          <a:p>
            <a:pPr lvl="1"/>
            <a:r>
              <a:rPr lang="en-US" dirty="0"/>
              <a:t>How do consumers decide what to purchase?</a:t>
            </a:r>
          </a:p>
          <a:p>
            <a:pPr lvl="1"/>
            <a:r>
              <a:rPr lang="en-US" dirty="0"/>
              <a:t>How do producers (firms) choose how much to produce?</a:t>
            </a:r>
            <a:endParaRPr lang="en-US" sz="1800" dirty="0"/>
          </a:p>
          <a:p>
            <a:pPr lvl="3"/>
            <a:endParaRPr lang="en-US" dirty="0"/>
          </a:p>
          <a:p>
            <a:r>
              <a:rPr lang="en-US" dirty="0"/>
              <a:t>How these individual decisions interact…</a:t>
            </a:r>
          </a:p>
          <a:p>
            <a:pPr lvl="1"/>
            <a:r>
              <a:rPr lang="en-US" dirty="0"/>
              <a:t>How are prices determined in the market?</a:t>
            </a:r>
          </a:p>
          <a:p>
            <a:pPr lvl="1"/>
            <a:r>
              <a:rPr lang="en-US" dirty="0"/>
              <a:t>When is the market efficient?</a:t>
            </a:r>
          </a:p>
          <a:p>
            <a:pPr lvl="1"/>
            <a:r>
              <a:rPr lang="en-US" dirty="0"/>
              <a:t>What are the effects of government interventions?</a:t>
            </a:r>
          </a:p>
          <a:p>
            <a:pPr lvl="3"/>
            <a:endParaRPr lang="en-US" dirty="0"/>
          </a:p>
          <a:p>
            <a:r>
              <a:rPr lang="en-US" dirty="0"/>
              <a:t>What happens when assumptions fail…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725A02-EA7A-7321-8B8B-168BF05EA5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4C4429-8EF0-A6CF-DF65-1DD6365F7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5CE67F-4580-2DF1-52D2-80C99C5F6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5516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6B09A4-5BC9-4EA8-C267-D3B26A49D0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PollEverywhere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FEFFAF-3949-E82D-4583-E06DA22E72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https://pollev.com/brianpark046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725A02-EA7A-7321-8B8B-168BF05EA5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4C4429-8EF0-A6CF-DF65-1DD6365F7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5CE67F-4580-2DF1-52D2-80C99C5F6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8</a:t>
            </a:fld>
            <a:endParaRPr lang="en-US"/>
          </a:p>
        </p:txBody>
      </p:sp>
      <p:pic>
        <p:nvPicPr>
          <p:cNvPr id="8" name="Picture 7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2623E16C-1165-FEA6-D775-025B907AAF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9079" y="2198373"/>
            <a:ext cx="3605842" cy="3605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0561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022C780-F98E-749C-4F79-DE6B25F4A3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300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927615-3499-AB42-D0B7-172604493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866D59-D2FF-C5B0-1BD0-23C9A7C2D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744EA90-0465-61EF-CE4F-AD482A830469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83677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9bf4d1df-f174-47e5-b26e-d762c42868ed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bff3388d-c6f3-4420-a366-56c69f596df7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CF630E01-D107-42E5-8DFC-48302BB3DFE2}" vid="{4BEE81CA-F64C-419F-A97B-23D16F4EA3D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mc-presentation-template</Template>
  <TotalTime>407</TotalTime>
  <Words>1195</Words>
  <Application>Microsoft Office PowerPoint</Application>
  <PresentationFormat>On-screen Show (4:3)</PresentationFormat>
  <Paragraphs>245</Paragraphs>
  <Slides>25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-apple-system</vt:lpstr>
      <vt:lpstr>Arial</vt:lpstr>
      <vt:lpstr>Calibri</vt:lpstr>
      <vt:lpstr>Cambria Math</vt:lpstr>
      <vt:lpstr>Franklin Gothic Book</vt:lpstr>
      <vt:lpstr>Raleway Medium</vt:lpstr>
      <vt:lpstr>Office Theme</vt:lpstr>
      <vt:lpstr>Introduction</vt:lpstr>
      <vt:lpstr>About Me</vt:lpstr>
      <vt:lpstr>Contact Information</vt:lpstr>
      <vt:lpstr>Office Hours: Irregular</vt:lpstr>
      <vt:lpstr>Office Hours: Calendly</vt:lpstr>
      <vt:lpstr>Intermediate Price Theory</vt:lpstr>
      <vt:lpstr>Intermediate Price Theory</vt:lpstr>
      <vt:lpstr>PollEverywhere</vt:lpstr>
      <vt:lpstr>PowerPoint Presentation</vt:lpstr>
      <vt:lpstr>Textbook / Reading Material</vt:lpstr>
      <vt:lpstr>Pearson MyLab</vt:lpstr>
      <vt:lpstr>Pearson MyLab</vt:lpstr>
      <vt:lpstr>Grades</vt:lpstr>
      <vt:lpstr>Grades</vt:lpstr>
      <vt:lpstr>Grades</vt:lpstr>
      <vt:lpstr>Attendance</vt:lpstr>
      <vt:lpstr>Homework</vt:lpstr>
      <vt:lpstr>Quizzes</vt:lpstr>
      <vt:lpstr>Final Exam</vt:lpstr>
      <vt:lpstr>Other Policies / Announcements</vt:lpstr>
      <vt:lpstr>PollEverywhere</vt:lpstr>
      <vt:lpstr>PowerPoint Presentation</vt:lpstr>
      <vt:lpstr>Quick Math Background Check</vt:lpstr>
      <vt:lpstr>Quick Math Background Check</vt:lpstr>
      <vt:lpstr>Quick Math Background Check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Intermediate Price Theory</dc:title>
  <dc:creator>Brian Park</dc:creator>
  <cp:lastModifiedBy>Brian Park</cp:lastModifiedBy>
  <cp:revision>24</cp:revision>
  <dcterms:created xsi:type="dcterms:W3CDTF">2023-08-17T23:00:51Z</dcterms:created>
  <dcterms:modified xsi:type="dcterms:W3CDTF">2024-08-23T14:29:07Z</dcterms:modified>
</cp:coreProperties>
</file>