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275" r:id="rId3"/>
    <p:sldId id="286" r:id="rId4"/>
    <p:sldId id="321" r:id="rId5"/>
    <p:sldId id="322" r:id="rId6"/>
    <p:sldId id="323" r:id="rId7"/>
    <p:sldId id="326" r:id="rId8"/>
    <p:sldId id="324" r:id="rId9"/>
    <p:sldId id="325" r:id="rId10"/>
    <p:sldId id="351" r:id="rId11"/>
    <p:sldId id="353" r:id="rId12"/>
    <p:sldId id="354" r:id="rId13"/>
    <p:sldId id="356" r:id="rId14"/>
    <p:sldId id="355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  <p:sldId id="36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12/3/2024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Fall 2024 </a:t>
            </a:r>
            <a:br>
              <a:rPr lang="en-US" dirty="0"/>
            </a:br>
            <a:r>
              <a:rPr lang="en-US" dirty="0"/>
              <a:t>Practice Final Exam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550C0-4A0B-6EA7-3C7B-85E4AE0BA6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A914-A1BC-A47D-BA6A-5E689312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31BB5B-AB9D-A1D8-8D34-FB6105030C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Formally express the consumer’s budget constraint.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budget constraint in words is “the amount of money spent on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combined must equal the consumer’s budget.”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31BB5B-AB9D-A1D8-8D34-FB6105030C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B231B-C248-31AE-190D-9C65ABE8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0B8FA-0EC0-FEBC-01DA-2BF657CD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05969-C50B-9BA3-33B0-C4693836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2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1F36C-B2B4-72F6-4A4F-CF56C7129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0FF4-3BAA-4ADD-3EB9-0DA3A6DF5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9E1177-6C0A-F1C7-AC41-C3FA91D71F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consumer’s marginal utility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, respectively.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utility can be found by taking the partial derivative of the utility function: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⋅3⋅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9E1177-6C0A-F1C7-AC41-C3FA91D71F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4888B-8C1A-DF4D-DC1F-FBADA54D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BB447-B864-5A89-DC81-049B3156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A40C8-F687-6124-B9B7-984C6C1B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628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0DBAA-1024-8FCB-99E2-7ED3E8C46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99596-B6AB-A858-4E10-8ADF3702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6F695A-0D95-D570-783C-933EA61237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Assuming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derive the consumer’s marginal rate of substitution between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definition of MRS: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6F695A-0D95-D570-783C-933EA61237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1C5C7-85F2-FCDC-E841-EB93BC33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B6ED0-19AE-849E-F591-81751947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6ED6D-01DB-5755-E0C9-D5B14C8AB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5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9B21F-1C97-43AD-38CA-84B48EB55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0303F-42EA-FDD3-503A-5474E299E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2128D9-0D5B-14B1-2F00-A7937995B2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optimal ratio of goods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that the consumer should purchase.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can be found by setting the MRS equal to the relative prices.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=3⋅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2128D9-0D5B-14B1-2F00-A7937995B2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F7E88-0040-B542-439C-2D08648E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C2D7E-5292-3B2A-22E0-C94E9EC62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BF8CB-98F6-764D-3A73-130489EBD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6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7C492F-714A-AAB8-8F7B-D6207A9BC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307B-3486-09A7-B749-031BE239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2BDE04-56B1-051D-AB17-55D83963B5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the consumer’s demand function for good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budget constraint, and substitute in the optimal ratio.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 </a:t>
                </a: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     </a:t>
                </a: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2BDE04-56B1-051D-AB17-55D83963B5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E89A4-6A37-D0B3-0E88-C2E62A6A7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7519F-3523-AD08-CE0F-D912D0B15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4522C-181A-CC26-BE75-C7DCEE1EF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508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DC5F5-6A27-B1EE-30AC-436C8B5D2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B2FFB-9ABA-6274-1E41-70C810732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A09787-56DC-C073-A862-6402E475FB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firm’s marginal product of labor and capital, respectively.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produce can be found by taking the partial derivative of the production function: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𝐿𝐾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⋅1⋅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𝐿𝐾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⋅1⋅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A09787-56DC-C073-A862-6402E475FB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53C39-D67C-9F38-74CC-46FA1AEEB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B9ACE-DD35-341E-4B1E-63717325F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D25BF-F226-00B1-9A5C-CC940669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5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04D89D-F79D-F2B5-CD9D-13DD4A37E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7F59A-177B-AA04-ED6A-8F1A1398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0872D0-7968-1F5B-A13A-6BD3F634DF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producer’s marginal rate of technical substitution between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definition of MRTS: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𝐿𝐾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0872D0-7968-1F5B-A13A-6BD3F634DF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A0316-5616-F0AC-5AF3-715E4F896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E186B-6CC2-4D5B-1F0B-F4246F743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9CA28-D7FD-F1AE-7A4D-E55F25D7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6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B3C59-B1E2-675F-0BF6-427B1B563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957E6-38BF-DF2F-E6B5-0AE0EFD14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9C6F1E-F5A2-FE82-58E5-0C7FD937EE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dirty="0"/>
              </a:p>
              <a:p>
                <a:r>
                  <a:rPr lang="en-US" dirty="0"/>
                  <a:t>Derive the optimal ratio of labor and capital that the producer should employ.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can be found by setting the MRTS equal to the relative factor prices.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𝑀𝑅𝑇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𝐿𝐾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10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9C6F1E-F5A2-FE82-58E5-0C7FD937EE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2E73C-3144-A5A7-EBA9-57F49992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495E-AC8A-7CD7-A9B7-EB75D211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DD967-840A-048D-28CC-7D2DAB759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29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EA51B-7D33-F628-9101-560BE80E8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097E-47AF-8DB8-BEC0-4D90799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9FF276-4BE1-DAA4-53CD-464EE01F18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the optimal units of labor and capital to employ, and what is the cost associated with this level of production?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production function, optimal ratio, and production quota to find the optimal inputs.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=2000   ⟹   10⋅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⋅2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sz="20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  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</m:t>
                    </m:r>
                  </m:oMath>
                </a14:m>
                <a:endParaRPr lang="en-US" sz="20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9FF276-4BE1-DAA4-53CD-464EE01F18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DE794-D9D9-25D0-7B5D-61EE05110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AECB4-4A08-6BDC-E8F6-04059652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6BA7F-1768-8143-CB67-62FB248FF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02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C75E2-0D8A-213D-CB46-F72236BA4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93774-07F9-0B04-D46C-D33546A70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4.D. (continued)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DC7272-3791-8EBD-E1AD-FFBDF64ED2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the optimal units of labor and capital to employ, and what is the cost associated with this level of production?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the optimal ratio dictates that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marL="457200" lvl="1" indent="0">
                  <a:buNone/>
                </a:pPr>
                <a:endParaRPr lang="en-US" sz="20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DC7272-3791-8EBD-E1AD-FFBDF64ED2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0400-418C-6827-9269-27304980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30987-ECEF-77F5-D6B0-7DF1F4DB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09ED6-13D0-61F6-17A4-6659A9D67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7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Normal Goods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quantity demanded decreases (increases) when the consumer’s income decreases (increases).</a:t>
            </a:r>
          </a:p>
          <a:p>
            <a:pPr lvl="2"/>
            <a:endParaRPr lang="en-US" dirty="0"/>
          </a:p>
          <a:p>
            <a:r>
              <a:rPr lang="en-US" dirty="0">
                <a:effectLst/>
              </a:rPr>
              <a:t>Marginal Revenue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additional revenue that a producer enjoys when increasing their production by a small amount.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Deadweight Loss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loss in societal surplus arising due to inefficiencies.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36B5B-AB84-B84F-4065-906D77618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B587-3E4A-276B-DB8B-13858E2DD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4.D. (continued)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B834AA-D05D-2133-2856-31DE1EEF90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𝐿𝐾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=10,  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=5,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=2,000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the optimal units of labor and capital to employ, and what is the cost associated with this level of production?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total cost is calculated by adding the cost of labor and the cost of capital:</a:t>
                </a:r>
              </a:p>
              <a:p>
                <a:pPr marL="457200" lvl="1" indent="0">
                  <a:buNone/>
                </a:pPr>
                <a:endParaRPr lang="en-US" sz="20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2000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=10⋅10+5⋅20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000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B834AA-D05D-2133-2856-31DE1EEF90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23F7B-F49B-30D2-377F-03D66EA52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393F6-D8A0-8FC2-D1FC-02D9B761D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7580B-016B-EFDF-290B-8EA8E95E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418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5BDE8A-5F29-CEA6-D88B-93B2EECCC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3676F-CCBC-1998-7098-E8F63EAA1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4833F0-2677-3F16-6FA7-E1D294EA67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=35−2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  Monopoly</a:t>
                </a:r>
              </a:p>
              <a:p>
                <a:r>
                  <a:rPr lang="en-US" dirty="0"/>
                  <a:t>Derive the producer’s total revenue function.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total revenue is the unit price of each unit multiplied by the quantity produced: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100−4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4833F0-2677-3F16-6FA7-E1D294EA67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C7399-778A-1E86-B5FE-68C0D0D3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C6012-6FB5-2CFF-81DE-EBCA17FA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FA843-906A-B448-6808-7EEC3169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15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0CB12-ACD8-22D9-196A-DC445BC49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A1DE-6DA5-8E47-1D79-EDE21C151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C0D92D-5B48-100E-B5B6-2758EC2139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=35−2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  Monopoly</a:t>
                </a:r>
              </a:p>
              <a:p>
                <a:r>
                  <a:rPr lang="en-US" dirty="0"/>
                  <a:t>Derive the producer’s marginal revenue function.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revenue is the derivative of the total revenue function: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=100−8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C0D92D-5B48-100E-B5B6-2758EC2139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33084-2EDC-7F1A-B484-A30155974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E07C9-69EE-A2F3-A96B-845B3F49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48A66-05A4-C40C-CAF4-7EADC1B7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28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355A2-1559-0B70-B170-BC3E11300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5C3F3-3E04-03FE-7A50-680553ADA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828330-45C7-A531-C008-CF2E224F06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=35−2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  Monopoly</a:t>
                </a:r>
              </a:p>
              <a:p>
                <a:r>
                  <a:rPr lang="en-US" dirty="0"/>
                  <a:t>Derive the producer’s marginal cost function.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cost is the derivative of the total cost function: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35−2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=−2+2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828330-45C7-A531-C008-CF2E224F06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041A6-D12E-6068-11AB-23BC706B2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05573-E33D-A6ED-DABF-CE1B2777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60E8E-BBA2-8A39-01FA-6AC9E5C6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50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A0F10B-5F5D-25A4-C597-0AEC296BE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FC603-7CE1-76F3-DD1B-9064523B5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328188-A739-5583-0C4F-54598E0755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=35−2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  Monopoly</a:t>
                </a:r>
              </a:p>
              <a:p>
                <a:r>
                  <a:rPr lang="en-US" dirty="0"/>
                  <a:t>Find the producer’s profit maximizing quantity and price.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quantity is the quantity that satisfies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100−8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=−2+2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102=10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</a:t>
                </a: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10.2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328188-A739-5583-0C4F-54598E0755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83A48-6CC9-B547-DDBD-353AD8ABA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C5233-81D8-135A-8410-23B15EF7F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635EE-661C-AA7A-F43C-EFAE729E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30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47AD0-84B8-CCFF-0B68-F4CFD79CD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457D5-067C-F691-B386-F52D3E7C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5.D. (continued)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B8BB32-79E5-F97C-103F-2162E7CD49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=35−2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  Monopoly</a:t>
                </a:r>
              </a:p>
              <a:p>
                <a:r>
                  <a:rPr lang="en-US" dirty="0"/>
                  <a:t>Find the producer’s profit maximizing quantity and price.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inverse demand function to find the optimal price: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=100−4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=100−4⋅10.2=59.2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B8BB32-79E5-F97C-103F-2162E7CD49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A40E2-972A-ECB2-EE98-29BFE589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75ACF-BB5C-AD3A-B5A4-74941BE2C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298B3-0533-D946-2160-907B5506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84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Competition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market in which there are 1)infinitely many consumers and producers, and 2)perfect information, and 3)zero transaction fees, and 4)no barriers to entry and exit, and 5)homogeneous goods.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Nash Equilibrium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Nash equilibrium describes an equilibrium in which no player can change their own strategy for a higher payoff.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Indifference Curves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collection of bundles of goods and/or services that when consumed, provides the consumer with the same level of utility.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80307-9F7F-6A89-0516-149042035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C373-D04E-CCEB-7CD6-39BFC170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D973E9-3EC7-D84B-9315-3D495C26A9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Marginal Rate of Substitution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slope of the indifference curve, measured at some bundle.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How many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the consumer is willing to give up for one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Budget Line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Collection of bundles of goods / services that exhaust the consumer’s budget.</a:t>
                </a:r>
              </a:p>
              <a:p>
                <a:pPr lvl="3"/>
                <a:endParaRPr lang="en-US" dirty="0"/>
              </a:p>
              <a:p>
                <a:r>
                  <a:rPr lang="en-US" dirty="0">
                    <a:effectLst/>
                  </a:rPr>
                  <a:t>Ordinal Preferences</a:t>
                </a:r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Preferences that are measured in terms of “rank,” not “magnitudes.”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D973E9-3EC7-D84B-9315-3D495C26A9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9B209-712D-6002-A6FA-2D31AC5A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A690-2FBD-7CAD-8755-42BAA9B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9CE1-F385-D806-2678-1753C810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2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4400D-92CA-9D1D-69FE-45826597D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950-60CE-83BE-B317-FA4E9077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A2C46-472C-448B-F92B-ABB70DE1E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Nash equilibrium is achieved, it is guaranteed that the societal welfare is maximized.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Recall the example of the Prisoners’ dilemma. 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 Nash equilibrium is simply a point where neither party will benefit from unilaterally making a different choice.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4660-4C80-0081-9051-CE0FC2AC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CDEE8-CB8F-9F09-CB69-53203EF7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5A2B0-7AEF-1312-2E1E-3D009DF6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2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6703B-B48F-3126-38B6-DF1EEC878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79B2-E649-C075-BAA2-5F2CD3A7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EC0453-BE40-37C5-FD82-BF3C8C6C9F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5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the consumer must increase their consumption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while decreasing their consumption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Rate of Substitution is the amount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the consumer is willing to give up for one extra unit of good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relative price measures how many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the consumer has to give up for one extra unit of good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4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the consumer is willing to give up a lot more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for an extra unit of good x, they should take the trade, and increase their consumption of good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EC0453-BE40-37C5-FD82-BF3C8C6C9F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50"/>
              </a:xfrm>
              <a:blipFill>
                <a:blip r:embed="rId2"/>
                <a:stretch>
                  <a:fillRect l="-1005" t="-2350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CB89D-BC71-A580-8130-C41F4A0B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AA27B-710E-9D80-8227-60F7D3C5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B5F4B-F893-8FE3-B551-6079F17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0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60EC6-8F13-F0C1-E32B-1D1F8D5D8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A6CB-2B8B-CD0E-993F-6911162F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0AE8D6-E018-307A-D7A0-1FF5143592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a certain consumer A reports that they derive 100 utility from consuming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and another consumer B reports that they derive 200 utility from consuming the same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we can conclude that consumer B appreciates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by exactly 2 times more than consumer A.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Utility is an ordinal concept, so we cannot compare utility values between two different consumers.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0AE8D6-E018-307A-D7A0-1FF5143592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D9A82-9530-FA3A-73B5-170707D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A13DF-387E-9A43-CFA2-FAE07C96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BA279-8ACC-9A36-7A65-92722326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DBCAA-D511-6EFB-AE33-BAE5D5391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C553-05D2-9C70-9F0B-AF3E3B12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27FDC-CE1A-D279-09DA-B393B3B1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output market is in a state of monopoly, both the market price and quantity traded will be greater than that of a perfectly competitive market.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In monopolies, prices tend to be higher than that of perfectly competitive markets, due to the quantity supplied being lower.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6274C-E499-06B9-A23F-96E7E2E0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C929-F974-C2E3-5673-EF692619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D5662-964A-5EB9-5883-1B9B0E89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1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A89D2-CB77-00DC-952C-8489CC35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A90A-817A-BD93-CD79-32CC35CD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7ACF8-9BEC-D21A-1907-5D75253F6D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a consumer reports that two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are perfect substitutes, we should adopt the Leontief (min) function to model the consumer’s preferences.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two goods are perfect substitutes, we should use the linear utility function to model the consumer’s preferences.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7ACF8-9BEC-D21A-1907-5D75253F6D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2039E-C6CF-4C9E-9E68-D9EE4D93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556D6-9B0A-5603-480B-E8F0CA3E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4A0B6-385D-43A5-DE71-9EDE806C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5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4765</TotalTime>
  <Words>1885</Words>
  <Application>Microsoft Office PowerPoint</Application>
  <PresentationFormat>On-screen Show (4:3)</PresentationFormat>
  <Paragraphs>265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Franklin Gothic Book</vt:lpstr>
      <vt:lpstr>Office Theme</vt:lpstr>
      <vt:lpstr>Fall 2024  Practice Final Exam Review</vt:lpstr>
      <vt:lpstr>Problem 1. Definitions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2.E.</vt:lpstr>
      <vt:lpstr>Problem 3.A.</vt:lpstr>
      <vt:lpstr>Problem 3.B.</vt:lpstr>
      <vt:lpstr>Problem 3.C.</vt:lpstr>
      <vt:lpstr>Problem 3.D.</vt:lpstr>
      <vt:lpstr>Problem 3.E.</vt:lpstr>
      <vt:lpstr>Problem 4.A.</vt:lpstr>
      <vt:lpstr>Problem 4.B.</vt:lpstr>
      <vt:lpstr>Problem 4.C.</vt:lpstr>
      <vt:lpstr>Problem 4.D.</vt:lpstr>
      <vt:lpstr>Problem 4.D. (continued)</vt:lpstr>
      <vt:lpstr>Problem 4.D. (continued)</vt:lpstr>
      <vt:lpstr>Problem 5.A.</vt:lpstr>
      <vt:lpstr>Problem 5.B.</vt:lpstr>
      <vt:lpstr>Problem 5.C.</vt:lpstr>
      <vt:lpstr>Problem 5.D.</vt:lpstr>
      <vt:lpstr>Problem 5.D. (continued)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96</cp:revision>
  <dcterms:created xsi:type="dcterms:W3CDTF">2023-08-17T23:00:51Z</dcterms:created>
  <dcterms:modified xsi:type="dcterms:W3CDTF">2024-12-03T21:38:03Z</dcterms:modified>
</cp:coreProperties>
</file>