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6"/>
  </p:notesMasterIdLst>
  <p:sldIdLst>
    <p:sldId id="256" r:id="rId2"/>
    <p:sldId id="275" r:id="rId3"/>
    <p:sldId id="286" r:id="rId4"/>
    <p:sldId id="321" r:id="rId5"/>
    <p:sldId id="322" r:id="rId6"/>
    <p:sldId id="323" r:id="rId7"/>
    <p:sldId id="326" r:id="rId8"/>
    <p:sldId id="324" r:id="rId9"/>
    <p:sldId id="325" r:id="rId10"/>
    <p:sldId id="29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37" r:id="rId22"/>
    <p:sldId id="338" r:id="rId23"/>
    <p:sldId id="339" r:id="rId24"/>
    <p:sldId id="34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6/20/2025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Fall 2024 </a:t>
            </a:r>
            <a:br>
              <a:rPr lang="en-US" dirty="0"/>
            </a:br>
            <a:r>
              <a:rPr lang="en-US" dirty="0"/>
              <a:t>Final Exam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=15,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Formally express the consumer’s budget constraint. 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⇒   5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+15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=1000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354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0311F6-E808-8CEB-D8B9-09257C525F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8A35C-FEA8-C7DC-E56D-227ECDCF2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EF3B8D-0FB9-4F83-1A4D-9E6B7C050A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=15,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Derive the consumer’s marginal utility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respectively. 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EF3B8D-0FB9-4F83-1A4D-9E6B7C050A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DFAA4-D562-49E8-BCD8-BF96C56DD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1BD6B-9D55-E54E-8233-663B4B256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C9143-CCF5-B469-16EB-21DD4D5F8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413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16C2A0-150E-23A0-6E96-DCAD17C7D0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6151F-8BC1-8266-4EEA-D0ED1F5D6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3.C.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4366F8-E834-6F4C-18B9-E84F04ADABC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=15,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Assuming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derive the consumer’s marginal rate of substitution between goods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. 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4366F8-E834-6F4C-18B9-E84F04ADAB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2C4B3-1787-76FD-8977-6F7C5C7BD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F32C0-69D2-0BFE-0CCD-69F964B6E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89560-73D8-57BE-FF56-7203C67B7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960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CF8F3D-39D4-95A3-F429-8123A35CDB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BE377-69E0-E1E3-5C7A-F496C2AA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3.D.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03F497-5890-4BF4-E4B8-F84C4EDE18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=15,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Derive the optimal ratio of goods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that the consumer should purchase. 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⇒   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⇒   30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=15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⇒  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03F497-5890-4BF4-E4B8-F84C4EDE18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355D4-1AB5-4A04-D39B-43811490D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49F9E-3141-106C-91F6-55D22C19D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461BC-7315-2D45-17F2-04C3E76E6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72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5E5FDD-9F96-8067-EBD7-1F0A13C13C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D3DA6-72CC-3734-A98D-6F6C6E0A4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8B5CB3-1CA6-3936-9457-53356CFC2A3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=15,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Find the optimal quantity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that the consumer should purchase. </a:t>
                </a:r>
              </a:p>
              <a:p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Plug the optimal ratio (3.D) into the budget constraint (3.A):</a:t>
                </a:r>
              </a:p>
              <a:p>
                <a:pPr lvl="1"/>
                <a:endParaRPr lang="en-US" sz="5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+15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=1000  ⇒   5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+15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=1000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2000" dirty="0">
                    <a:solidFill>
                      <a:srgbClr val="FF0000"/>
                    </a:solidFill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25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=1000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2000" dirty="0">
                    <a:solidFill>
                      <a:srgbClr val="FF0000"/>
                    </a:solidFill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40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Plug the optimal quantity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into the optimal ratio (3.D):</a:t>
                </a:r>
              </a:p>
              <a:p>
                <a:pPr marL="0" indent="0" algn="ctr">
                  <a:buNone/>
                </a:pPr>
                <a:endParaRPr lang="en-US" sz="5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⇒   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=80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8B5CB3-1CA6-3936-9457-53356CFC2A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8B0F7-CAA2-066C-5051-BB16EC4E6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A12CB-E3B2-0D99-92AC-766FDE509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0E4ED-BCE4-125E-D94C-33F34D68F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628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E27FC1-67C3-BDA2-B5BD-2FAC88BC88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51DAF-2E5C-93AA-F2C0-3C4D0A731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F83B97-36BB-63AB-CD32-C9E821C8106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=6−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=5+2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 Perfect Competition</a:t>
                </a:r>
              </a:p>
              <a:p>
                <a:r>
                  <a:rPr lang="en-US" dirty="0"/>
                  <a:t>Derive the producer’s marginal cost function. 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𝑀𝐶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𝑑𝑇𝐶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</m:d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𝑑𝑄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=2+2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F83B97-36BB-63AB-CD32-C9E821C810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2E745-9145-87EB-4222-6B1F36264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A53A8-086E-7673-B12E-D12C1FA45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A8EAD-2935-4D64-B9B9-E99BEDF71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045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6EE1E3-CB98-E088-31F3-6E9FCAC9B3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F887C-015B-DAFF-C78F-78AAC2AF5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EAA686-F752-2218-3AEE-35C1B9A142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=6−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=5+2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 Perfect Competition</a:t>
                </a:r>
              </a:p>
              <a:p>
                <a:r>
                  <a:rPr lang="en-US" dirty="0"/>
                  <a:t>Derive the producer’s total revenue function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US" dirty="0"/>
                  <a:t>. 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𝑇𝑅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EAA686-F752-2218-3AEE-35C1B9A142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9FA0DD-112C-7B7C-5D1A-56C040B7B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9DE9A-3A6C-35D9-0615-75E8E3B6C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446E1-74F5-A34C-E8B9-31B364B75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572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F99917-4F45-5E2F-D5B9-120582F311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155B0-143D-B636-0282-9C063AB63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4.C.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591A9C-D444-CB2A-F9B7-EDC8CBB542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=6−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=5+2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 Perfect Competition</a:t>
                </a:r>
              </a:p>
              <a:p>
                <a:r>
                  <a:rPr lang="en-US" dirty="0"/>
                  <a:t>Derive the producer’s marginal revenue function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US" dirty="0"/>
                  <a:t>. 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𝑑𝑇𝑅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</m:d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𝑑𝑄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591A9C-D444-CB2A-F9B7-EDC8CBB542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5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2B78C-C998-0470-892B-94E0E9C6F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98BCB-EF8A-0C5D-87CF-45288E7A5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D8DB8-D13D-C5F9-36F2-179F36650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07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81EEDE-C8E0-F430-A844-B02975BEFE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494AA-E226-D445-16A4-4F53E9581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4.D.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0B46F9-B4B5-01F7-27F7-7D37183073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=6−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=5+2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 Perfect Competition</a:t>
                </a:r>
              </a:p>
              <a:p>
                <a:r>
                  <a:rPr lang="en-US" dirty="0"/>
                  <a:t>What is the profit maximizing quantity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?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𝑀𝐶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⇒   6=2+2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2000" dirty="0">
                    <a:solidFill>
                      <a:srgbClr val="FF0000"/>
                    </a:solidFill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2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2000" dirty="0">
                    <a:solidFill>
                      <a:srgbClr val="FF0000"/>
                    </a:solidFill>
                  </a:rPr>
                  <a:t>                    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0B46F9-B4B5-01F7-27F7-7D37183073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DAAF6-A5FB-DBB4-0FDA-5EAEF3FAC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C4C81-6D43-E899-1559-CE65B244F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A157A-13A4-5DDC-AD4F-42782CCA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494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E98CFC-B77A-0FD6-63EF-58344D2952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39DB-3F81-C68F-EF58-7DDFE075B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F4B9C77-045A-830F-A37F-631B9CE42CF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=6−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=5+2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 Monopoly</a:t>
                </a:r>
              </a:p>
              <a:p>
                <a:r>
                  <a:rPr lang="en-US" dirty="0"/>
                  <a:t>Derive the producer’s total revenue function. 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𝑇𝑅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6−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2000" dirty="0">
                    <a:solidFill>
                      <a:srgbClr val="FF0000"/>
                    </a:solidFill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F4B9C77-045A-830F-A37F-631B9CE42C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91BB1-8E57-2633-54E3-5A15FCF37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848DA-2F9D-799F-75A4-4E0784321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76267-1133-90EB-50B2-DE513A648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005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Marginal Rate of Substitution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rate at which a consumer can give up some amount of one good in exchange for another good while maintaining the same level of utility.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Ordinary Goods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Goods where the quantity demanded decreases as the price increases, and vice versa.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Consumer Surplus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measure of the benefit consumers receive when they buy a product or service at a price lower than what they are willing to pay.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3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104486-DB45-D781-2B60-BBEB6FDA2F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3E5A3-2816-7D49-AF16-70822F7D6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4.F.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D6BF70-F5F7-73CB-B36F-824942F1A1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=6−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=5+2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 Monopoly</a:t>
                </a:r>
              </a:p>
              <a:p>
                <a:r>
                  <a:rPr lang="en-US" dirty="0"/>
                  <a:t>Derive the producer’s marginal revenue function. 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𝑑𝑇𝑅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</m:d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𝑑𝑄</m:t>
                          </m:r>
                        </m:den>
                      </m:f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D6BF70-F5F7-73CB-B36F-824942F1A1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40959-F45A-4934-08B9-80719BAF0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366E1-618A-6EEF-9E5B-E0C934331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E35C2-8280-C6E5-7927-257BEF43B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8490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0268F0-B778-C827-5A86-1C0A81985F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B1765-B5B6-F3EC-1F2D-540CAF0DE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4.G.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2D3CBC9-3B22-719D-61EA-CE7C5BC3054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=6−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=5+2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 Monopoly</a:t>
                </a:r>
              </a:p>
              <a:p>
                <a:r>
                  <a:rPr lang="en-US" dirty="0"/>
                  <a:t>What is the profit maximizing quantity and price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𝑀𝐶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⇒   6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=2+2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2000" dirty="0">
                    <a:solidFill>
                      <a:srgbClr val="FF0000"/>
                    </a:solidFill>
                  </a:rPr>
                  <a:t>           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4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2000" dirty="0">
                    <a:solidFill>
                      <a:srgbClr val="FF0000"/>
                    </a:solidFill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monopoly market price can be found using the inverse demand function.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=6−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2D3CBC9-3B22-719D-61EA-CE7C5BC305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9043B-4C79-CA63-3A75-4B4696434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9E63F-3BA4-BD30-6790-0167F8403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F1FCB-76A9-F3B2-A48A-994BAF8DB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4100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E66074-13BD-1500-E1A8-FA879C8CF8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C0BD7-96AF-C71D-C2EF-F4828FC39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8E1FEDE-9649-2D1E-F5D3-A44C99ACAA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Express this game in its normal form.</a:t>
                </a:r>
                <a:endParaRPr lang="en-US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 Player 1 receives 15, player 2 receives 1.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 Player 1 receives 4, player 2 receives 16.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 Player 1 receives 10, player 2 receives 20.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 Player 1 receives 9, player 2 receives 3.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8E1FEDE-9649-2D1E-F5D3-A44C99ACAA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1915E-E41D-1704-FEE1-84504709F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96C54-A204-978A-F0FB-5C31599AD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A9CF4-792E-63C3-7BFB-DA3735F6B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BBF4DF7-236A-CEB9-DB64-B8C627650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766290"/>
              </p:ext>
            </p:extLst>
          </p:nvPr>
        </p:nvGraphicFramePr>
        <p:xfrm>
          <a:off x="3260788" y="4253533"/>
          <a:ext cx="2622429" cy="15776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4143">
                  <a:extLst>
                    <a:ext uri="{9D8B030D-6E8A-4147-A177-3AD203B41FA5}">
                      <a16:colId xmlns:a16="http://schemas.microsoft.com/office/drawing/2014/main" val="2492860240"/>
                    </a:ext>
                  </a:extLst>
                </a:gridCol>
                <a:gridCol w="874143">
                  <a:extLst>
                    <a:ext uri="{9D8B030D-6E8A-4147-A177-3AD203B41FA5}">
                      <a16:colId xmlns:a16="http://schemas.microsoft.com/office/drawing/2014/main" val="2127036577"/>
                    </a:ext>
                  </a:extLst>
                </a:gridCol>
                <a:gridCol w="874143">
                  <a:extLst>
                    <a:ext uri="{9D8B030D-6E8A-4147-A177-3AD203B41FA5}">
                      <a16:colId xmlns:a16="http://schemas.microsoft.com/office/drawing/2014/main" val="2226800776"/>
                    </a:ext>
                  </a:extLst>
                </a:gridCol>
              </a:tblGrid>
              <a:tr h="525889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L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R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74980"/>
                  </a:ext>
                </a:extLst>
              </a:tr>
              <a:tr h="5258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(15,1)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(4,16)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8606821"/>
                  </a:ext>
                </a:extLst>
              </a:tr>
              <a:tr h="5258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(10,20)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(9,3)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2508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1451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868A89-3653-7A02-0A11-56BF3BC3D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CB654-A9ED-879B-CD26-672B2C4E5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4C48A-5F63-3F65-6837-4A874D828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Are there any strictly dominant / dominated strategies? If so, identify them.</a:t>
            </a:r>
          </a:p>
          <a:p>
            <a:endParaRPr lang="en-US" i="1" dirty="0">
              <a:latin typeface="Cambria Math" panose="02040503050406030204" pitchFamily="18" charset="0"/>
            </a:endParaRPr>
          </a:p>
          <a:p>
            <a:endParaRPr lang="en-US" i="1" dirty="0">
              <a:latin typeface="Cambria Math" panose="02040503050406030204" pitchFamily="18" charset="0"/>
            </a:endParaRPr>
          </a:p>
          <a:p>
            <a:pPr marL="0" indent="0">
              <a:buNone/>
            </a:pPr>
            <a:endParaRPr lang="en-US" i="1" dirty="0">
              <a:latin typeface="Cambria Math" panose="02040503050406030204" pitchFamily="18" charset="0"/>
            </a:endParaRPr>
          </a:p>
          <a:p>
            <a:pPr marL="0" indent="0">
              <a:buNone/>
            </a:pPr>
            <a:endParaRPr lang="en-US" sz="1000" i="1" dirty="0">
              <a:latin typeface="Cambria Math" panose="02040503050406030204" pitchFamily="18" charset="0"/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If player 2 plays L, player 1’s best response is U, and if player 2 plays R, player 1’s best response is D.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If player 1 plays U, player 2’s best response is R, and if player 1 plays D, player 2’s best response is L.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Neither player has a strictly dominant strategy.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B5484-A860-6D32-3781-AD6E29969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F368F2-9076-7759-8797-27BF282CA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32C0B-5915-DB81-ACC5-3EEBAB8FB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C0AEFE5-D3CD-C7D3-78D7-54DF9E1E7F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240564"/>
              </p:ext>
            </p:extLst>
          </p:nvPr>
        </p:nvGraphicFramePr>
        <p:xfrm>
          <a:off x="3260788" y="2545505"/>
          <a:ext cx="2622429" cy="15776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4143">
                  <a:extLst>
                    <a:ext uri="{9D8B030D-6E8A-4147-A177-3AD203B41FA5}">
                      <a16:colId xmlns:a16="http://schemas.microsoft.com/office/drawing/2014/main" val="2492860240"/>
                    </a:ext>
                  </a:extLst>
                </a:gridCol>
                <a:gridCol w="874143">
                  <a:extLst>
                    <a:ext uri="{9D8B030D-6E8A-4147-A177-3AD203B41FA5}">
                      <a16:colId xmlns:a16="http://schemas.microsoft.com/office/drawing/2014/main" val="2127036577"/>
                    </a:ext>
                  </a:extLst>
                </a:gridCol>
                <a:gridCol w="874143">
                  <a:extLst>
                    <a:ext uri="{9D8B030D-6E8A-4147-A177-3AD203B41FA5}">
                      <a16:colId xmlns:a16="http://schemas.microsoft.com/office/drawing/2014/main" val="2226800776"/>
                    </a:ext>
                  </a:extLst>
                </a:gridCol>
              </a:tblGrid>
              <a:tr h="525889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L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R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74980"/>
                  </a:ext>
                </a:extLst>
              </a:tr>
              <a:tr h="5258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(15,1)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(4,16)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8606821"/>
                  </a:ext>
                </a:extLst>
              </a:tr>
              <a:tr h="5258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(10,20)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(9,3)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2508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2411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19ACD6-818C-D123-4365-D088C01F67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E98D3-1559-C398-7D14-03E38B51A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68AD-1F3E-65A5-2E96-3702F596F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the pure strategy Nash equilibrium.</a:t>
            </a:r>
          </a:p>
          <a:p>
            <a:endParaRPr lang="en-US" i="1" dirty="0">
              <a:latin typeface="Cambria Math" panose="02040503050406030204" pitchFamily="18" charset="0"/>
            </a:endParaRPr>
          </a:p>
          <a:p>
            <a:endParaRPr lang="en-US" i="1" dirty="0">
              <a:latin typeface="Cambria Math" panose="02040503050406030204" pitchFamily="18" charset="0"/>
            </a:endParaRPr>
          </a:p>
          <a:p>
            <a:pPr marL="0" indent="0">
              <a:buNone/>
            </a:pPr>
            <a:endParaRPr lang="en-US" i="1" dirty="0">
              <a:latin typeface="Cambria Math" panose="02040503050406030204" pitchFamily="18" charset="0"/>
            </a:endParaRPr>
          </a:p>
          <a:p>
            <a:pPr marL="0" indent="0">
              <a:buNone/>
            </a:pPr>
            <a:endParaRPr lang="en-US" sz="1000" i="1" dirty="0">
              <a:latin typeface="Cambria Math" panose="02040503050406030204" pitchFamily="18" charset="0"/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There is no pure strategy Nash equilibrium in this game.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4D431-A9A5-4585-5038-9EFB26664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AC56E-2422-B2A3-66CE-393C5253C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E1FE2-4AAD-CEFA-2594-275CA23B3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7E4F148-C819-A25A-3E42-6DC68A1748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554855"/>
              </p:ext>
            </p:extLst>
          </p:nvPr>
        </p:nvGraphicFramePr>
        <p:xfrm>
          <a:off x="3260788" y="2381606"/>
          <a:ext cx="2622429" cy="15776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4143">
                  <a:extLst>
                    <a:ext uri="{9D8B030D-6E8A-4147-A177-3AD203B41FA5}">
                      <a16:colId xmlns:a16="http://schemas.microsoft.com/office/drawing/2014/main" val="2492860240"/>
                    </a:ext>
                  </a:extLst>
                </a:gridCol>
                <a:gridCol w="874143">
                  <a:extLst>
                    <a:ext uri="{9D8B030D-6E8A-4147-A177-3AD203B41FA5}">
                      <a16:colId xmlns:a16="http://schemas.microsoft.com/office/drawing/2014/main" val="2127036577"/>
                    </a:ext>
                  </a:extLst>
                </a:gridCol>
                <a:gridCol w="874143">
                  <a:extLst>
                    <a:ext uri="{9D8B030D-6E8A-4147-A177-3AD203B41FA5}">
                      <a16:colId xmlns:a16="http://schemas.microsoft.com/office/drawing/2014/main" val="2226800776"/>
                    </a:ext>
                  </a:extLst>
                </a:gridCol>
              </a:tblGrid>
              <a:tr h="525889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L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R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74980"/>
                  </a:ext>
                </a:extLst>
              </a:tr>
              <a:tr h="5258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(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15</a:t>
                      </a:r>
                      <a:r>
                        <a:rPr lang="en-US" sz="1200" dirty="0"/>
                        <a:t>,1)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(4,</a:t>
                      </a:r>
                      <a:r>
                        <a:rPr lang="en-US" sz="1200" b="1" dirty="0">
                          <a:solidFill>
                            <a:srgbClr val="0070C0"/>
                          </a:solidFill>
                        </a:rPr>
                        <a:t>16</a:t>
                      </a:r>
                      <a:r>
                        <a:rPr lang="en-US" sz="1200" dirty="0"/>
                        <a:t>)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8606821"/>
                  </a:ext>
                </a:extLst>
              </a:tr>
              <a:tr h="5258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(10,</a:t>
                      </a:r>
                      <a:r>
                        <a:rPr lang="en-US" sz="1200" b="1" dirty="0">
                          <a:solidFill>
                            <a:srgbClr val="0070C0"/>
                          </a:solidFill>
                        </a:rPr>
                        <a:t>20</a:t>
                      </a:r>
                      <a:r>
                        <a:rPr lang="en-US" sz="1200" dirty="0"/>
                        <a:t>)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(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en-US" sz="1200" dirty="0"/>
                        <a:t>,3)</a:t>
                      </a:r>
                    </a:p>
                  </a:txBody>
                  <a:tcPr marL="63574" marR="63574" marT="31787" marB="31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2508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629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Marginal Utility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additional utility that a consumer enjoys when increasing the consumption of one good / service by a small amount.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Deadweight Loss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loss of economic efficiency that can occur when equilibrium for a good or service is not achieved or is distorted.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Monopoly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A monopoly occurs when a single company is the exclusive provider of a product or service, controlling prices and supply.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80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680307-9F7F-6A89-0516-149042035E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AC373-D04E-CCEB-7CD6-39BFC1704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973E9-3EC7-D84B-9315-3D495C26A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Marginal Revenue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additional revenue generated by selling one more unit of a good or service.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Nash Equilibrium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A Nash equilibrium describes an equilibrium in which no player can change their own strategy for a higher payoff.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Isoquant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A curve on a graph that shows all the possible combinations of inputs that will produce the same level of output.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9B209-712D-6002-A6FA-2D31AC5A7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DA690-2FBD-7CAD-8755-42BAA9B83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39CE1-F385-D806-2678-1753C8102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528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94400D-92CA-9D1D-69FE-45826597D0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77950-60CE-83BE-B317-FA4E9077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A2C46-472C-448B-F92B-ABB70DE1E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profit-maximizing producer finds that their marginal revenue is greater than their marginal cost, the producer should reduce their level of output.</a:t>
            </a:r>
          </a:p>
          <a:p>
            <a:pPr lvl="3"/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Assuming our usual properties of the production and cost functions, the producer should increase the level of production.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54660-4C80-0081-9051-CE0FC2AC6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CDEE8-CB8F-9F09-CB69-53203EF71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5A2B0-7AEF-1312-2E1E-3D009DF60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723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76703B-B48F-3126-38B6-DF1EEC8785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E79B2-E649-C075-BAA2-5F2CD3A7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C0453-BE40-37C5-FD82-BF3C8C6C9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Price controls will </a:t>
            </a:r>
            <a:r>
              <a:rPr lang="en-US" u="sng" dirty="0"/>
              <a:t>always</a:t>
            </a:r>
            <a:r>
              <a:rPr lang="en-US" dirty="0"/>
              <a:t> result in deadweight loss, as they distort prices.</a:t>
            </a:r>
          </a:p>
          <a:p>
            <a:pPr lvl="3"/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If the price ceiling or floor is non-binding, price controls do not affect the overall welfare of consumers and producers.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Price ceilings are non-binding if the market price is already below the ceiling.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Price floors are non-binding if the market price is already higher than the floor.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CB89D-BC71-A580-8130-C41F4A0BD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AA27B-710E-9D80-8227-60F7D3C5F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B5F4B-F893-8FE3-B551-6079F178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80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F60EC6-8F13-F0C1-E32B-1D1F8D5D80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CA6CB-2B8B-CD0E-993F-6911162F2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AE8D6-E018-307A-D7A0-1FF514359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firm’s production function displays decreasing returns to scale, it is likely that it will result in a natural monopoly.</a:t>
            </a:r>
          </a:p>
          <a:p>
            <a:pPr lvl="3"/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If a firm’s production technology displays Increasing Returns to Scale, it is likely to lead to a natural monopoly.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Under DRS, the cost of production rises, making large-scale production less efficient.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D9A82-9530-FA3A-73B5-170707D3A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A13DF-387E-9A43-CFA2-FAE07C968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BA279-8ACC-9A36-7A65-92722326C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684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2DBCAA-D511-6EFB-AE33-BAE5D5391A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C553-05D2-9C70-9F0B-AF3E3B120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27FDC-CE1A-D279-09DA-B393B3B1C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two goods are seen as perfect complements to each other, we can use the Leontief (min) family of utility functions to model the consumer’s preferences.</a:t>
            </a:r>
          </a:p>
          <a:p>
            <a:pPr lvl="3"/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6274C-E499-06B9-A23F-96E7E2E0E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5C929-F974-C2E3-5673-EF692619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D5662-964A-5EB9-5883-1B9B0E891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019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4A89D2-CB77-00DC-952C-8489CC3512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EA90A-817A-BD93-CD79-32CC35CDB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27ACF8-9BEC-D21A-1907-5D75253F6D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&gt; 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, the consumer should increase their consumption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while giving up some of their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TRUE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provides a greater level of utility per dollar spent, so the consumer should increase their consumption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while decreasing their consumption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27ACF8-9BEC-D21A-1907-5D75253F6D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2039E-C6CF-4C9E-9E68-D9EE4D930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556D6-9B0A-5603-480B-E8F0CA3E2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4A0B6-385D-43A5-DE71-9EDE806CE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358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4535</TotalTime>
  <Words>1565</Words>
  <Application>Microsoft Office PowerPoint</Application>
  <PresentationFormat>On-screen Show (4:3)</PresentationFormat>
  <Paragraphs>253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Cambria Math</vt:lpstr>
      <vt:lpstr>Franklin Gothic Book</vt:lpstr>
      <vt:lpstr>Office Theme</vt:lpstr>
      <vt:lpstr>Fall 2024  Final Exam Review</vt:lpstr>
      <vt:lpstr>Problem 1. Definitions</vt:lpstr>
      <vt:lpstr>Problem 1. Definitions</vt:lpstr>
      <vt:lpstr>Problem 1. Definitions</vt:lpstr>
      <vt:lpstr>Problem 2.A.</vt:lpstr>
      <vt:lpstr>Problem 2.B.</vt:lpstr>
      <vt:lpstr>Problem 2.C.</vt:lpstr>
      <vt:lpstr>Problem 2.D.</vt:lpstr>
      <vt:lpstr>Problem 2.E.</vt:lpstr>
      <vt:lpstr>Problem 3.A.</vt:lpstr>
      <vt:lpstr>Problem 3.B.</vt:lpstr>
      <vt:lpstr>Problem 3.C.</vt:lpstr>
      <vt:lpstr>Problem 3.D.</vt:lpstr>
      <vt:lpstr>Problem 3.E.</vt:lpstr>
      <vt:lpstr>Problem 4.A.</vt:lpstr>
      <vt:lpstr>Problem 4.B.</vt:lpstr>
      <vt:lpstr>Problem 4.C.</vt:lpstr>
      <vt:lpstr>Problem 4.D.</vt:lpstr>
      <vt:lpstr>Problem 4.E.</vt:lpstr>
      <vt:lpstr>Problem 4.F.</vt:lpstr>
      <vt:lpstr>Problem 4.G.</vt:lpstr>
      <vt:lpstr>Problem 5.A.</vt:lpstr>
      <vt:lpstr>Problem 5.B.</vt:lpstr>
      <vt:lpstr>Problem 5.C.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93</cp:revision>
  <dcterms:created xsi:type="dcterms:W3CDTF">2023-08-17T23:00:51Z</dcterms:created>
  <dcterms:modified xsi:type="dcterms:W3CDTF">2025-06-20T18:40:50Z</dcterms:modified>
</cp:coreProperties>
</file>