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3"/>
  </p:notesMasterIdLst>
  <p:sldIdLst>
    <p:sldId id="256" r:id="rId2"/>
    <p:sldId id="273" r:id="rId3"/>
    <p:sldId id="275" r:id="rId4"/>
    <p:sldId id="319" r:id="rId5"/>
    <p:sldId id="299"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35"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282F"/>
    <a:srgbClr val="F5CFD0"/>
    <a:srgbClr val="E05F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79" autoAdjust="0"/>
    <p:restoredTop sz="94660"/>
  </p:normalViewPr>
  <p:slideViewPr>
    <p:cSldViewPr snapToGrid="0">
      <p:cViewPr varScale="1">
        <p:scale>
          <a:sx n="111" d="100"/>
          <a:sy n="111" d="100"/>
        </p:scale>
        <p:origin x="193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0A6441-4E79-42FF-805B-86C90BDFD38D}" type="datetimeFigureOut">
              <a:rPr lang="en-US" smtClean="0"/>
              <a:t>12/6/2023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A29054-221E-4755-818D-C35A08AFDBE7}" type="slidenum">
              <a:rPr lang="en-US" smtClean="0"/>
              <a:t>‹#›</a:t>
            </a:fld>
            <a:endParaRPr lang="en-US" dirty="0"/>
          </a:p>
        </p:txBody>
      </p:sp>
    </p:spTree>
    <p:extLst>
      <p:ext uri="{BB962C8B-B14F-4D97-AF65-F5344CB8AC3E}">
        <p14:creationId xmlns:p14="http://schemas.microsoft.com/office/powerpoint/2010/main" val="3342785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solidFill>
                  <a:srgbClr val="C00000"/>
                </a:solidFill>
              </a:defRPr>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dirty="0"/>
              <a:t>Fall 2023</a:t>
            </a:r>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92;p13">
            <a:extLst>
              <a:ext uri="{FF2B5EF4-FFF2-40B4-BE49-F238E27FC236}">
                <a16:creationId xmlns:a16="http://schemas.microsoft.com/office/drawing/2014/main" id="{BF16982E-3E38-0665-4F07-437DD3F0D5A4}"/>
              </a:ext>
            </a:extLst>
          </p:cNvPr>
          <p:cNvPicPr preferRelativeResize="0"/>
          <p:nvPr/>
        </p:nvPicPr>
        <p:blipFill rotWithShape="1">
          <a:blip r:embed="rId2">
            <a:alphaModFix/>
          </a:blip>
          <a:srcRect/>
          <a:stretch/>
        </p:blipFill>
        <p:spPr>
          <a:xfrm>
            <a:off x="3634323" y="228601"/>
            <a:ext cx="1875353" cy="990599"/>
          </a:xfrm>
          <a:prstGeom prst="rect">
            <a:avLst/>
          </a:prstGeom>
          <a:noFill/>
          <a:ln>
            <a:noFill/>
          </a:ln>
        </p:spPr>
      </p:pic>
    </p:spTree>
    <p:extLst>
      <p:ext uri="{BB962C8B-B14F-4D97-AF65-F5344CB8AC3E}">
        <p14:creationId xmlns:p14="http://schemas.microsoft.com/office/powerpoint/2010/main" val="813549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dirty="0"/>
              <a:t>Fall 2023</a:t>
            </a:r>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1F852EF2-DB2E-EDA3-947F-AD7E6C19EBD8}"/>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3938102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dirty="0"/>
              <a:t>Fall 2023</a:t>
            </a:r>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297A800C-E47B-35AC-0EA8-24F3738049A6}"/>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902633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dirty="0"/>
              <a:t>Fall 2023</a:t>
            </a:r>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7" name="Google Shape;101;p14">
            <a:extLst>
              <a:ext uri="{FF2B5EF4-FFF2-40B4-BE49-F238E27FC236}">
                <a16:creationId xmlns:a16="http://schemas.microsoft.com/office/drawing/2014/main" id="{859BA894-242B-5A6C-EFD3-428444AAFEC4}"/>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4197355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4400">
                <a:solidFill>
                  <a:srgbClr val="C00000"/>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normAutofit/>
          </a:bodyPr>
          <a:lstStyle>
            <a:lvl1pPr marL="0" indent="0" algn="ctr">
              <a:buNone/>
              <a:defRPr sz="32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r>
              <a:rPr lang="en-US" dirty="0"/>
              <a:t>Fall 2023</a:t>
            </a:r>
          </a:p>
        </p:txBody>
      </p:sp>
      <p:sp>
        <p:nvSpPr>
          <p:cNvPr id="5" name="Footer Placeholder 4"/>
          <p:cNvSpPr>
            <a:spLocks noGrp="1"/>
          </p:cNvSpPr>
          <p:nvPr>
            <p:ph type="ftr" sz="quarter" idx="11"/>
          </p:nvPr>
        </p:nvSpPr>
        <p:spPr/>
        <p:txBody>
          <a:bodyPr/>
          <a:lstStyle/>
          <a:p>
            <a:r>
              <a:rPr lang="en-US" dirty="0"/>
              <a:t>DEPARTMENT OF BUSINESS &amp; ECONOMICS</a:t>
            </a: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92;p13">
            <a:extLst>
              <a:ext uri="{FF2B5EF4-FFF2-40B4-BE49-F238E27FC236}">
                <a16:creationId xmlns:a16="http://schemas.microsoft.com/office/drawing/2014/main" id="{A5DC9873-6BF3-A825-551C-17B7FBCA97F5}"/>
              </a:ext>
            </a:extLst>
          </p:cNvPr>
          <p:cNvPicPr preferRelativeResize="0"/>
          <p:nvPr/>
        </p:nvPicPr>
        <p:blipFill rotWithShape="1">
          <a:blip r:embed="rId2">
            <a:alphaModFix/>
          </a:blip>
          <a:srcRect/>
          <a:stretch/>
        </p:blipFill>
        <p:spPr>
          <a:xfrm>
            <a:off x="3634323" y="228601"/>
            <a:ext cx="1875353" cy="990599"/>
          </a:xfrm>
          <a:prstGeom prst="rect">
            <a:avLst/>
          </a:prstGeom>
          <a:noFill/>
          <a:ln>
            <a:noFill/>
          </a:ln>
        </p:spPr>
      </p:pic>
    </p:spTree>
    <p:extLst>
      <p:ext uri="{BB962C8B-B14F-4D97-AF65-F5344CB8AC3E}">
        <p14:creationId xmlns:p14="http://schemas.microsoft.com/office/powerpoint/2010/main" val="3150585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dirty="0"/>
              <a:t>Fall 2023</a:t>
            </a:r>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F820AB4E-4F46-3C81-9BD0-65A4D2A2DBEC}"/>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1994596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r>
              <a:rPr lang="en-US" dirty="0"/>
              <a:t>Fall 2023</a:t>
            </a:r>
          </a:p>
        </p:txBody>
      </p:sp>
      <p:sp>
        <p:nvSpPr>
          <p:cNvPr id="8" name="Footer Placeholder 7"/>
          <p:cNvSpPr>
            <a:spLocks noGrp="1"/>
          </p:cNvSpPr>
          <p:nvPr>
            <p:ph type="ftr" sz="quarter" idx="11"/>
          </p:nvPr>
        </p:nvSpPr>
        <p:spPr/>
        <p:txBody>
          <a:bodyPr/>
          <a:lstStyle/>
          <a:p>
            <a:r>
              <a:rPr lang="en-US" dirty="0"/>
              <a:t>DEPARTMENT OF BUSINESS &amp; ECONOMICS</a:t>
            </a:r>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10" name="Google Shape;101;p14">
            <a:extLst>
              <a:ext uri="{FF2B5EF4-FFF2-40B4-BE49-F238E27FC236}">
                <a16:creationId xmlns:a16="http://schemas.microsoft.com/office/drawing/2014/main" id="{C854E680-04A2-EA76-C6A6-8EF6A2AD0BB9}"/>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514257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r>
              <a:rPr lang="en-US" dirty="0"/>
              <a:t>Fall 2023</a:t>
            </a:r>
          </a:p>
        </p:txBody>
      </p:sp>
      <p:sp>
        <p:nvSpPr>
          <p:cNvPr id="4" name="Footer Placeholder 3"/>
          <p:cNvSpPr>
            <a:spLocks noGrp="1"/>
          </p:cNvSpPr>
          <p:nvPr>
            <p:ph type="ftr" sz="quarter" idx="11"/>
          </p:nvPr>
        </p:nvSpPr>
        <p:spPr/>
        <p:txBody>
          <a:bodyPr/>
          <a:lstStyle/>
          <a:p>
            <a:r>
              <a:rPr lang="en-US" dirty="0"/>
              <a:t>DEPARTMENT OF BUSINESS &amp; ECONOMICS</a:t>
            </a:r>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6" name="Google Shape;101;p14">
            <a:extLst>
              <a:ext uri="{FF2B5EF4-FFF2-40B4-BE49-F238E27FC236}">
                <a16:creationId xmlns:a16="http://schemas.microsoft.com/office/drawing/2014/main" id="{0E4BED26-AE3D-9FD7-372D-89389F761105}"/>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1551955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r>
              <a:rPr lang="en-US" dirty="0"/>
              <a:t>Fall 2023</a:t>
            </a:r>
          </a:p>
        </p:txBody>
      </p:sp>
      <p:sp>
        <p:nvSpPr>
          <p:cNvPr id="3" name="Footer Placeholder 2"/>
          <p:cNvSpPr>
            <a:spLocks noGrp="1"/>
          </p:cNvSpPr>
          <p:nvPr>
            <p:ph type="ftr" sz="quarter" idx="11"/>
          </p:nvPr>
        </p:nvSpPr>
        <p:spPr/>
        <p:txBody>
          <a:bodyPr/>
          <a:lstStyle/>
          <a:p>
            <a:r>
              <a:rPr lang="en-US" dirty="0"/>
              <a:t>DEPARTMENT OF BUSINESS &amp; ECONOMICS</a:t>
            </a: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5" name="Google Shape;101;p14">
            <a:extLst>
              <a:ext uri="{FF2B5EF4-FFF2-40B4-BE49-F238E27FC236}">
                <a16:creationId xmlns:a16="http://schemas.microsoft.com/office/drawing/2014/main" id="{63FB725D-7839-2629-E2FD-4289B983E673}"/>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374983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dirty="0"/>
              <a:t>Fall 2023</a:t>
            </a:r>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ADE22408-2DD9-F1EF-2438-A0546996FB22}"/>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2633184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r>
              <a:rPr lang="en-US" dirty="0"/>
              <a:t>Fall 2023</a:t>
            </a:r>
          </a:p>
        </p:txBody>
      </p:sp>
      <p:sp>
        <p:nvSpPr>
          <p:cNvPr id="6" name="Footer Placeholder 5"/>
          <p:cNvSpPr>
            <a:spLocks noGrp="1"/>
          </p:cNvSpPr>
          <p:nvPr>
            <p:ph type="ftr" sz="quarter" idx="11"/>
          </p:nvPr>
        </p:nvSpPr>
        <p:spPr/>
        <p:txBody>
          <a:bodyPr/>
          <a:lstStyle/>
          <a:p>
            <a:r>
              <a:rPr lang="en-US" dirty="0"/>
              <a:t>DEPARTMENT OF BUSINESS &amp; ECONOMICS</a:t>
            </a:r>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1A980C56-831A-4EAB-9EDE-57C090F4F877}" type="slidenum">
              <a:rPr lang="en-US" smtClean="0"/>
              <a:t>‹#›</a:t>
            </a:fld>
            <a:endParaRPr lang="en-US" dirty="0"/>
          </a:p>
        </p:txBody>
      </p:sp>
      <p:pic>
        <p:nvPicPr>
          <p:cNvPr id="8" name="Google Shape;101;p14">
            <a:extLst>
              <a:ext uri="{FF2B5EF4-FFF2-40B4-BE49-F238E27FC236}">
                <a16:creationId xmlns:a16="http://schemas.microsoft.com/office/drawing/2014/main" id="{19CEB84E-A1D1-9AFA-DEC7-31056DF6BFAD}"/>
              </a:ext>
            </a:extLst>
          </p:cNvPr>
          <p:cNvPicPr preferRelativeResize="0"/>
          <p:nvPr/>
        </p:nvPicPr>
        <p:blipFill rotWithShape="1">
          <a:blip r:embed="rId2">
            <a:alphaModFix/>
          </a:blip>
          <a:srcRect/>
          <a:stretch/>
        </p:blipFill>
        <p:spPr>
          <a:xfrm>
            <a:off x="8291293" y="228603"/>
            <a:ext cx="459642" cy="761998"/>
          </a:xfrm>
          <a:prstGeom prst="rect">
            <a:avLst/>
          </a:prstGeom>
          <a:noFill/>
          <a:ln>
            <a:noFill/>
          </a:ln>
        </p:spPr>
      </p:pic>
    </p:spTree>
    <p:extLst>
      <p:ext uri="{BB962C8B-B14F-4D97-AF65-F5344CB8AC3E}">
        <p14:creationId xmlns:p14="http://schemas.microsoft.com/office/powerpoint/2010/main" val="2351165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300" b="1">
                <a:solidFill>
                  <a:schemeClr val="tx1"/>
                </a:solidFill>
                <a:latin typeface="Franklin Gothic Book" panose="020B0503020102020204" pitchFamily="34" charset="0"/>
                <a:cs typeface="Forte Forward" panose="020F0502020204030204" pitchFamily="2" charset="0"/>
              </a:defRPr>
            </a:lvl1pPr>
          </a:lstStyle>
          <a:p>
            <a:r>
              <a:rPr lang="en-US" dirty="0"/>
              <a:t>Fall 2023</a:t>
            </a:r>
          </a:p>
        </p:txBody>
      </p:sp>
      <p:sp>
        <p:nvSpPr>
          <p:cNvPr id="5" name="Footer Placeholder 4"/>
          <p:cNvSpPr>
            <a:spLocks noGrp="1"/>
          </p:cNvSpPr>
          <p:nvPr>
            <p:ph type="ftr" sz="quarter" idx="3"/>
          </p:nvPr>
        </p:nvSpPr>
        <p:spPr>
          <a:xfrm>
            <a:off x="1690777" y="6356351"/>
            <a:ext cx="5762446" cy="365125"/>
          </a:xfrm>
          <a:prstGeom prst="rect">
            <a:avLst/>
          </a:prstGeom>
        </p:spPr>
        <p:txBody>
          <a:bodyPr vert="horz" lIns="91440" tIns="45720" rIns="91440" bIns="45720" rtlCol="0" anchor="ctr"/>
          <a:lstStyle>
            <a:lvl1pPr algn="ctr">
              <a:defRPr sz="1300" b="1">
                <a:solidFill>
                  <a:schemeClr val="tx1"/>
                </a:solidFill>
                <a:latin typeface="Franklin Gothic Book" panose="020B0503020102020204" pitchFamily="34" charset="0"/>
              </a:defRPr>
            </a:lvl1pPr>
          </a:lstStyle>
          <a:p>
            <a:r>
              <a:rPr lang="en-US" dirty="0"/>
              <a:t>DEPARTMENT OF BUSINESS &amp; ECONOMICS</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300" b="1">
                <a:solidFill>
                  <a:schemeClr val="tx1"/>
                </a:solidFill>
                <a:latin typeface="Franklin Gothic Book" panose="020B0503020102020204" pitchFamily="34" charset="0"/>
              </a:defRPr>
            </a:lvl1pPr>
          </a:lstStyle>
          <a:p>
            <a:fld id="{1A980C56-831A-4EAB-9EDE-57C090F4F877}" type="slidenum">
              <a:rPr lang="en-US" smtClean="0"/>
              <a:t>‹#›</a:t>
            </a:fld>
            <a:endParaRPr lang="en-US" dirty="0"/>
          </a:p>
        </p:txBody>
      </p:sp>
      <p:pic>
        <p:nvPicPr>
          <p:cNvPr id="7" name="Google Shape;91;p13">
            <a:extLst>
              <a:ext uri="{FF2B5EF4-FFF2-40B4-BE49-F238E27FC236}">
                <a16:creationId xmlns:a16="http://schemas.microsoft.com/office/drawing/2014/main" id="{9C136CE5-665B-2FA1-3A31-86C4E8EC1DBB}"/>
              </a:ext>
            </a:extLst>
          </p:cNvPr>
          <p:cNvPicPr preferRelativeResize="0"/>
          <p:nvPr/>
        </p:nvPicPr>
        <p:blipFill rotWithShape="1">
          <a:blip r:embed="rId13">
            <a:alphaModFix/>
          </a:blip>
          <a:srcRect/>
          <a:stretch/>
        </p:blipFill>
        <p:spPr>
          <a:xfrm>
            <a:off x="0" y="0"/>
            <a:ext cx="9144000" cy="423060"/>
          </a:xfrm>
          <a:prstGeom prst="rect">
            <a:avLst/>
          </a:prstGeom>
          <a:noFill/>
          <a:ln>
            <a:noFill/>
          </a:ln>
        </p:spPr>
      </p:pic>
    </p:spTree>
    <p:extLst>
      <p:ext uri="{BB962C8B-B14F-4D97-AF65-F5344CB8AC3E}">
        <p14:creationId xmlns:p14="http://schemas.microsoft.com/office/powerpoint/2010/main" val="382595532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p:txStyles>
    <p:titleStyle>
      <a:lvl1pPr algn="ctr" defTabSz="914400" rtl="0" eaLnBrk="1" latinLnBrk="0" hangingPunct="1">
        <a:lnSpc>
          <a:spcPct val="90000"/>
        </a:lnSpc>
        <a:spcBef>
          <a:spcPct val="0"/>
        </a:spcBef>
        <a:buNone/>
        <a:defRPr sz="3600" b="1" kern="1200">
          <a:solidFill>
            <a:schemeClr val="tx1"/>
          </a:solidFill>
          <a:latin typeface="Franklin Gothic Book" panose="020B05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alendly.com/brianhwpark"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981AA-C880-955A-8ACC-D4284C4A7939}"/>
              </a:ext>
            </a:extLst>
          </p:cNvPr>
          <p:cNvSpPr>
            <a:spLocks noGrp="1"/>
          </p:cNvSpPr>
          <p:nvPr>
            <p:ph type="ctrTitle"/>
          </p:nvPr>
        </p:nvSpPr>
        <p:spPr>
          <a:xfrm>
            <a:off x="517585" y="1122363"/>
            <a:ext cx="8108830" cy="2387600"/>
          </a:xfrm>
        </p:spPr>
        <p:txBody>
          <a:bodyPr>
            <a:normAutofit/>
          </a:bodyPr>
          <a:lstStyle/>
          <a:p>
            <a:r>
              <a:rPr lang="en-US" dirty="0"/>
              <a:t>Practice Final Review</a:t>
            </a:r>
            <a:endParaRPr lang="en-US" sz="4000" dirty="0"/>
          </a:p>
        </p:txBody>
      </p:sp>
      <p:sp>
        <p:nvSpPr>
          <p:cNvPr id="3" name="Subtitle 2">
            <a:extLst>
              <a:ext uri="{FF2B5EF4-FFF2-40B4-BE49-F238E27FC236}">
                <a16:creationId xmlns:a16="http://schemas.microsoft.com/office/drawing/2014/main" id="{57868834-9371-0482-209B-C2EBDB2D93F1}"/>
              </a:ext>
            </a:extLst>
          </p:cNvPr>
          <p:cNvSpPr>
            <a:spLocks noGrp="1"/>
          </p:cNvSpPr>
          <p:nvPr>
            <p:ph type="subTitle" idx="1"/>
          </p:nvPr>
        </p:nvSpPr>
        <p:spPr/>
        <p:txBody>
          <a:bodyPr>
            <a:normAutofit/>
          </a:bodyPr>
          <a:lstStyle/>
          <a:p>
            <a:r>
              <a:rPr lang="en-US" sz="3200" dirty="0"/>
              <a:t>ECON 300</a:t>
            </a:r>
          </a:p>
        </p:txBody>
      </p:sp>
      <p:sp>
        <p:nvSpPr>
          <p:cNvPr id="4" name="Date Placeholder 3">
            <a:extLst>
              <a:ext uri="{FF2B5EF4-FFF2-40B4-BE49-F238E27FC236}">
                <a16:creationId xmlns:a16="http://schemas.microsoft.com/office/drawing/2014/main" id="{C343A60A-CBE6-B5CE-B9CE-C7DC9386921B}"/>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1EDF44A7-8470-0B18-F1D2-F47845ECB758}"/>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86BCC6C-06D2-CC1B-BC1A-B87124A36DE8}"/>
              </a:ext>
            </a:extLst>
          </p:cNvPr>
          <p:cNvSpPr>
            <a:spLocks noGrp="1"/>
          </p:cNvSpPr>
          <p:nvPr>
            <p:ph type="sldNum" sz="quarter" idx="12"/>
          </p:nvPr>
        </p:nvSpPr>
        <p:spPr/>
        <p:txBody>
          <a:bodyPr/>
          <a:lstStyle/>
          <a:p>
            <a:fld id="{1A980C56-831A-4EAB-9EDE-57C090F4F877}" type="slidenum">
              <a:rPr lang="en-US" smtClean="0"/>
              <a:t>1</a:t>
            </a:fld>
            <a:endParaRPr lang="en-US" dirty="0"/>
          </a:p>
        </p:txBody>
      </p:sp>
    </p:spTree>
    <p:extLst>
      <p:ext uri="{BB962C8B-B14F-4D97-AF65-F5344CB8AC3E}">
        <p14:creationId xmlns:p14="http://schemas.microsoft.com/office/powerpoint/2010/main" val="2505806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Multiple Choice: Problem 3.B.</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t>Select </a:t>
            </a:r>
            <a:r>
              <a:rPr lang="en-US" u="sng" dirty="0"/>
              <a:t>ALL</a:t>
            </a:r>
            <a:r>
              <a:rPr lang="en-US" dirty="0"/>
              <a:t> properties that are required for a preference relation to be </a:t>
            </a:r>
            <a:r>
              <a:rPr lang="en-US" i="1" dirty="0"/>
              <a:t>rational.</a:t>
            </a:r>
            <a:endParaRPr lang="en-US" dirty="0"/>
          </a:p>
          <a:p>
            <a:pPr marL="914400" lvl="1" indent="-457200">
              <a:buFont typeface="+mj-lt"/>
              <a:buAutoNum type="alphaLcParenR"/>
            </a:pPr>
            <a:r>
              <a:rPr lang="en-US" dirty="0"/>
              <a:t>Completeness</a:t>
            </a:r>
          </a:p>
          <a:p>
            <a:pPr marL="914400" lvl="1" indent="-457200">
              <a:buFont typeface="+mj-lt"/>
              <a:buAutoNum type="alphaLcParenR"/>
            </a:pPr>
            <a:r>
              <a:rPr lang="en-US" dirty="0"/>
              <a:t>Convexity</a:t>
            </a:r>
          </a:p>
          <a:p>
            <a:pPr marL="914400" lvl="1" indent="-457200">
              <a:buFont typeface="+mj-lt"/>
              <a:buAutoNum type="alphaLcParenR"/>
            </a:pPr>
            <a:r>
              <a:rPr lang="en-US" dirty="0"/>
              <a:t>Transitivity</a:t>
            </a:r>
          </a:p>
          <a:p>
            <a:pPr marL="914400" lvl="1" indent="-457200">
              <a:buFont typeface="+mj-lt"/>
              <a:buAutoNum type="alphaLcParenR"/>
            </a:pPr>
            <a:r>
              <a:rPr lang="en-US" dirty="0"/>
              <a:t>Continuity</a:t>
            </a:r>
            <a:endParaRPr lang="en-US" dirty="0">
              <a:solidFill>
                <a:srgbClr val="FF0000"/>
              </a:solidFill>
            </a:endParaRP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10</a:t>
            </a:fld>
            <a:endParaRPr lang="en-US" dirty="0"/>
          </a:p>
        </p:txBody>
      </p:sp>
      <p:sp>
        <p:nvSpPr>
          <p:cNvPr id="7" name="Rectangle 6">
            <a:extLst>
              <a:ext uri="{FF2B5EF4-FFF2-40B4-BE49-F238E27FC236}">
                <a16:creationId xmlns:a16="http://schemas.microsoft.com/office/drawing/2014/main" id="{B9D78019-92B8-542F-8A77-4391E1CC7ACD}"/>
              </a:ext>
            </a:extLst>
          </p:cNvPr>
          <p:cNvSpPr/>
          <p:nvPr/>
        </p:nvSpPr>
        <p:spPr>
          <a:xfrm>
            <a:off x="1121434" y="2570672"/>
            <a:ext cx="2104845" cy="327803"/>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6011A23-33A1-B614-9B76-55700952139E}"/>
              </a:ext>
            </a:extLst>
          </p:cNvPr>
          <p:cNvSpPr/>
          <p:nvPr/>
        </p:nvSpPr>
        <p:spPr>
          <a:xfrm>
            <a:off x="1121434" y="3238594"/>
            <a:ext cx="2104845" cy="327803"/>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579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Multiple Choice: Problem 3.C.</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t>Which of the following statements is true?</a:t>
                </a:r>
              </a:p>
              <a:p>
                <a:pPr marL="914400" lvl="1" indent="-457200">
                  <a:buFont typeface="+mj-lt"/>
                  <a:buAutoNum type="alphaLcParenR"/>
                </a:pPr>
                <a:r>
                  <a:rPr lang="en-US" dirty="0"/>
                  <a:t>The short run cost of producing </a:t>
                </a:r>
                <a14:m>
                  <m:oMath xmlns:m="http://schemas.openxmlformats.org/officeDocument/2006/math">
                    <m:r>
                      <a:rPr lang="en-US" i="1" dirty="0" smtClean="0">
                        <a:latin typeface="Cambria Math" panose="02040503050406030204" pitchFamily="18" charset="0"/>
                      </a:rPr>
                      <m:t>𝑄</m:t>
                    </m:r>
                  </m:oMath>
                </a14:m>
                <a:r>
                  <a:rPr lang="en-US" dirty="0"/>
                  <a:t> units will be lower than the long run cost of producing </a:t>
                </a:r>
                <a14:m>
                  <m:oMath xmlns:m="http://schemas.openxmlformats.org/officeDocument/2006/math">
                    <m:r>
                      <a:rPr lang="en-US" i="1" dirty="0" smtClean="0">
                        <a:latin typeface="Cambria Math" panose="02040503050406030204" pitchFamily="18" charset="0"/>
                      </a:rPr>
                      <m:t>𝑄</m:t>
                    </m:r>
                  </m:oMath>
                </a14:m>
                <a:r>
                  <a:rPr lang="en-US" dirty="0"/>
                  <a:t> units.</a:t>
                </a:r>
              </a:p>
              <a:p>
                <a:pPr marL="914400" lvl="1" indent="-457200">
                  <a:buFont typeface="+mj-lt"/>
                  <a:buAutoNum type="alphaLcParenR"/>
                </a:pPr>
                <a:r>
                  <a:rPr lang="en-US" dirty="0"/>
                  <a:t>If the output is doubled when the inputs of production are tripled, we can conclude that the production technology exhibits increasing returns to scale.</a:t>
                </a:r>
              </a:p>
              <a:p>
                <a:pPr marL="914400" lvl="1" indent="-457200">
                  <a:buFont typeface="+mj-lt"/>
                  <a:buAutoNum type="alphaLcParenR"/>
                </a:pPr>
                <a:r>
                  <a:rPr lang="en-US" dirty="0"/>
                  <a:t>Individual firms in a perfectly competitive output market will encounter a </a:t>
                </a:r>
                <a:r>
                  <a:rPr lang="en-US" dirty="0">
                    <a:effectLst/>
                  </a:rPr>
                  <a:t>downward sloping</a:t>
                </a:r>
                <a:r>
                  <a:rPr lang="en-US" dirty="0"/>
                  <a:t> demand curve.</a:t>
                </a:r>
              </a:p>
              <a:p>
                <a:pPr marL="914400" lvl="1" indent="-457200">
                  <a:buFont typeface="+mj-lt"/>
                  <a:buAutoNum type="alphaLcParenR"/>
                </a:pPr>
                <a:r>
                  <a:rPr lang="en-US" dirty="0"/>
                  <a:t>The short run is a timeframe where individual firms’ input of capital is fixed.</a:t>
                </a:r>
                <a:endParaRPr lang="en-US" dirty="0">
                  <a:solidFill>
                    <a:srgbClr val="FF0000"/>
                  </a:solidFill>
                </a:endParaRPr>
              </a:p>
            </p:txBody>
          </p:sp>
        </mc:Choice>
        <mc:Fallback xmlns="">
          <p:sp>
            <p:nvSpPr>
              <p:cNvPr id="3" name="Content Placeholder 2">
                <a:extLst>
                  <a:ext uri="{FF2B5EF4-FFF2-40B4-BE49-F238E27FC236}">
                    <a16:creationId xmlns:a16="http://schemas.microsoft.com/office/drawing/2014/main" id="{B8B4D1D4-EA4B-DF09-BAF9-16891DCF122C}"/>
                  </a:ext>
                </a:extLst>
              </p:cNvPr>
              <p:cNvSpPr>
                <a:spLocks noGrp="1" noRot="1" noChangeAspect="1" noMove="1" noResize="1" noEditPoints="1" noAdjustHandles="1" noChangeArrowheads="1" noChangeShapeType="1" noTextEdit="1"/>
              </p:cNvSpPr>
              <p:nvPr>
                <p:ph idx="1"/>
              </p:nvPr>
            </p:nvSpPr>
            <p:spPr>
              <a:blipFill>
                <a:blip r:embed="rId2"/>
                <a:stretch>
                  <a:fillRect l="-1005" t="-182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11</a:t>
            </a:fld>
            <a:endParaRPr lang="en-US" dirty="0"/>
          </a:p>
        </p:txBody>
      </p:sp>
      <p:sp>
        <p:nvSpPr>
          <p:cNvPr id="7" name="Rectangle 6">
            <a:extLst>
              <a:ext uri="{FF2B5EF4-FFF2-40B4-BE49-F238E27FC236}">
                <a16:creationId xmlns:a16="http://schemas.microsoft.com/office/drawing/2014/main" id="{B9D78019-92B8-542F-8A77-4391E1CC7ACD}"/>
              </a:ext>
            </a:extLst>
          </p:cNvPr>
          <p:cNvSpPr/>
          <p:nvPr/>
        </p:nvSpPr>
        <p:spPr>
          <a:xfrm>
            <a:off x="1112808" y="4347712"/>
            <a:ext cx="7030528" cy="586596"/>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362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Multiple Choice: Problem 3.D.</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t>Which of the following statements is </a:t>
            </a:r>
            <a:r>
              <a:rPr lang="en-US" u="sng" dirty="0"/>
              <a:t>NOT</a:t>
            </a:r>
            <a:r>
              <a:rPr lang="en-US" dirty="0"/>
              <a:t> true?</a:t>
            </a:r>
          </a:p>
          <a:p>
            <a:pPr marL="914400" lvl="1" indent="-457200">
              <a:buFont typeface="+mj-lt"/>
              <a:buAutoNum type="alphaLcParenR"/>
            </a:pPr>
            <a:r>
              <a:rPr lang="en-US" dirty="0"/>
              <a:t>When games are played indefinitely, players will always cooperate.</a:t>
            </a:r>
          </a:p>
          <a:p>
            <a:pPr marL="914400" lvl="1" indent="-457200">
              <a:buFont typeface="+mj-lt"/>
              <a:buAutoNum type="alphaLcParenR"/>
            </a:pPr>
            <a:r>
              <a:rPr lang="en-US" dirty="0"/>
              <a:t>Complete information in games imply that all players know each other’s payoff structures.</a:t>
            </a:r>
          </a:p>
          <a:p>
            <a:pPr marL="914400" lvl="1" indent="-457200">
              <a:buFont typeface="+mj-lt"/>
              <a:buAutoNum type="alphaLcParenR"/>
            </a:pPr>
            <a:r>
              <a:rPr lang="en-US" dirty="0"/>
              <a:t>Some dynamic games can be represented in the normal form.</a:t>
            </a:r>
          </a:p>
          <a:p>
            <a:pPr marL="914400" lvl="1" indent="-457200">
              <a:buFont typeface="+mj-lt"/>
              <a:buAutoNum type="alphaLcParenR"/>
            </a:pPr>
            <a:r>
              <a:rPr lang="en-US" dirty="0"/>
              <a:t>Some static games can be represented in its normal form.</a:t>
            </a: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12</a:t>
            </a:fld>
            <a:endParaRPr lang="en-US" dirty="0"/>
          </a:p>
        </p:txBody>
      </p:sp>
      <p:sp>
        <p:nvSpPr>
          <p:cNvPr id="7" name="Rectangle 6">
            <a:extLst>
              <a:ext uri="{FF2B5EF4-FFF2-40B4-BE49-F238E27FC236}">
                <a16:creationId xmlns:a16="http://schemas.microsoft.com/office/drawing/2014/main" id="{B9D78019-92B8-542F-8A77-4391E1CC7ACD}"/>
              </a:ext>
            </a:extLst>
          </p:cNvPr>
          <p:cNvSpPr/>
          <p:nvPr/>
        </p:nvSpPr>
        <p:spPr>
          <a:xfrm>
            <a:off x="1112808" y="2251500"/>
            <a:ext cx="6443932" cy="586596"/>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129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4.A.</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14:m>
                  <m:oMath xmlns:m="http://schemas.openxmlformats.org/officeDocument/2006/math">
                    <m:r>
                      <a:rPr lang="en-US" i="1" dirty="0" smtClean="0">
                        <a:latin typeface="Cambria Math" panose="02040503050406030204" pitchFamily="18" charset="0"/>
                      </a:rPr>
                      <m:t>𝑢</m:t>
                    </m:r>
                    <m:d>
                      <m:dPr>
                        <m:ctrlPr>
                          <a:rPr lang="en-US" i="1" dirty="0" smtClean="0">
                            <a:latin typeface="Cambria Math" panose="02040503050406030204" pitchFamily="18" charset="0"/>
                          </a:rPr>
                        </m:ctrlPr>
                      </m:dPr>
                      <m:e>
                        <m:r>
                          <a:rPr lang="en-US" i="1" dirty="0" smtClean="0">
                            <a:latin typeface="Cambria Math" panose="02040503050406030204" pitchFamily="18" charset="0"/>
                          </a:rPr>
                          <m:t>𝑥</m:t>
                        </m:r>
                        <m:r>
                          <a:rPr lang="en-US" i="1" dirty="0" smtClean="0">
                            <a:latin typeface="Cambria Math" panose="02040503050406030204" pitchFamily="18" charset="0"/>
                          </a:rPr>
                          <m:t>, </m:t>
                        </m:r>
                        <m:r>
                          <a:rPr lang="en-US" i="1" dirty="0" smtClean="0">
                            <a:latin typeface="Cambria Math" panose="02040503050406030204" pitchFamily="18" charset="0"/>
                          </a:rPr>
                          <m:t>𝑦</m:t>
                        </m:r>
                      </m:e>
                    </m:d>
                    <m:r>
                      <a:rPr lang="en-US" i="1" dirty="0" smtClean="0">
                        <a:latin typeface="Cambria Math" panose="02040503050406030204" pitchFamily="18" charset="0"/>
                      </a:rPr>
                      <m:t>= 2</m:t>
                    </m:r>
                    <m:sSup>
                      <m:sSupPr>
                        <m:ctrlPr>
                          <a:rPr lang="en-US" b="0" i="1" dirty="0" smtClean="0">
                            <a:latin typeface="Cambria Math" panose="02040503050406030204" pitchFamily="18" charset="0"/>
                          </a:rPr>
                        </m:ctrlPr>
                      </m:sSupPr>
                      <m:e>
                        <m:r>
                          <a:rPr lang="en-US" i="1" dirty="0" smtClean="0">
                            <a:latin typeface="Cambria Math" panose="02040503050406030204" pitchFamily="18" charset="0"/>
                          </a:rPr>
                          <m:t>𝑥</m:t>
                        </m:r>
                      </m:e>
                      <m:sup>
                        <m:r>
                          <a:rPr lang="en-US" b="0" i="1" dirty="0" smtClean="0">
                            <a:latin typeface="Cambria Math" panose="02040503050406030204" pitchFamily="18" charset="0"/>
                          </a:rPr>
                          <m:t>3</m:t>
                        </m:r>
                      </m:sup>
                    </m:sSup>
                    <m:r>
                      <a:rPr lang="en-US" i="1" dirty="0" smtClean="0">
                        <a:latin typeface="Cambria Math" panose="02040503050406030204" pitchFamily="18" charset="0"/>
                      </a:rPr>
                      <m:t>𝑦</m:t>
                    </m:r>
                    <m:r>
                      <a:rPr lang="en-US" b="0" i="0" dirty="0" smtClean="0">
                        <a:latin typeface="Cambria Math" panose="02040503050406030204" pitchFamily="18" charset="0"/>
                      </a:rPr>
                      <m:t>,  </m:t>
                    </m:r>
                    <m:r>
                      <a:rPr lang="en-US" b="0" i="1" dirty="0"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𝑥</m:t>
                        </m:r>
                      </m:sub>
                    </m:sSub>
                    <m:r>
                      <a:rPr lang="en-US" b="0" i="1" smtClean="0">
                        <a:latin typeface="Cambria Math" panose="02040503050406030204" pitchFamily="18" charset="0"/>
                      </a:rPr>
                      <m:t>=6,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𝑦</m:t>
                        </m:r>
                      </m:sub>
                    </m:sSub>
                    <m:r>
                      <a:rPr lang="en-US" b="0" i="1" smtClean="0">
                        <a:latin typeface="Cambria Math" panose="02040503050406030204" pitchFamily="18" charset="0"/>
                      </a:rPr>
                      <m:t>=4,     </m:t>
                    </m:r>
                    <m:r>
                      <a:rPr lang="en-US" b="0" i="1" smtClean="0">
                        <a:latin typeface="Cambria Math" panose="02040503050406030204" pitchFamily="18" charset="0"/>
                      </a:rPr>
                      <m:t>𝑀</m:t>
                    </m:r>
                    <m:r>
                      <a:rPr lang="en-US" b="0" i="1" smtClean="0">
                        <a:latin typeface="Cambria Math" panose="02040503050406030204" pitchFamily="18" charset="0"/>
                      </a:rPr>
                      <m:t>=160</m:t>
                    </m:r>
                  </m:oMath>
                </a14:m>
                <a:endParaRPr lang="en-US" dirty="0"/>
              </a:p>
              <a:p>
                <a:pPr lvl="3"/>
                <a:endParaRPr lang="en-US" dirty="0"/>
              </a:p>
              <a:p>
                <a:r>
                  <a:rPr lang="en-US" dirty="0"/>
                  <a:t>Find the consumer’s marginal utility of good </a:t>
                </a:r>
                <a14:m>
                  <m:oMath xmlns:m="http://schemas.openxmlformats.org/officeDocument/2006/math">
                    <m:r>
                      <a:rPr lang="en-US" i="1" dirty="0" smtClean="0">
                        <a:latin typeface="Cambria Math" panose="02040503050406030204" pitchFamily="18" charset="0"/>
                      </a:rPr>
                      <m:t>𝑥</m:t>
                    </m:r>
                  </m:oMath>
                </a14:m>
                <a:r>
                  <a:rPr lang="en-US" dirty="0"/>
                  <a:t> and </a:t>
                </a:r>
                <a14:m>
                  <m:oMath xmlns:m="http://schemas.openxmlformats.org/officeDocument/2006/math">
                    <m:r>
                      <a:rPr lang="en-US" i="1" dirty="0" smtClean="0">
                        <a:latin typeface="Cambria Math" panose="02040503050406030204" pitchFamily="18" charset="0"/>
                      </a:rPr>
                      <m:t>𝑦</m:t>
                    </m:r>
                  </m:oMath>
                </a14:m>
                <a:r>
                  <a:rPr lang="en-US" dirty="0"/>
                  <a:t>.</a:t>
                </a:r>
              </a:p>
              <a:p>
                <a:pPr lvl="1"/>
                <a:r>
                  <a:rPr lang="en-US" dirty="0">
                    <a:solidFill>
                      <a:srgbClr val="FF0000"/>
                    </a:solidFill>
                  </a:rPr>
                  <a:t>Marginal utility is the incremental utility gained by consuming an additional unit of good </a:t>
                </a:r>
                <a14:m>
                  <m:oMath xmlns:m="http://schemas.openxmlformats.org/officeDocument/2006/math">
                    <m:r>
                      <a:rPr lang="en-US" i="1" dirty="0">
                        <a:solidFill>
                          <a:srgbClr val="FF0000"/>
                        </a:solidFill>
                        <a:latin typeface="Cambria Math" panose="02040503050406030204" pitchFamily="18" charset="0"/>
                      </a:rPr>
                      <m:t>𝑥</m:t>
                    </m:r>
                  </m:oMath>
                </a14:m>
                <a:r>
                  <a:rPr lang="en-US" dirty="0">
                    <a:solidFill>
                      <a:srgbClr val="FF0000"/>
                    </a:solidFill>
                  </a:rPr>
                  <a:t> or </a:t>
                </a:r>
                <a14:m>
                  <m:oMath xmlns:m="http://schemas.openxmlformats.org/officeDocument/2006/math">
                    <m:r>
                      <a:rPr lang="en-US" i="1" dirty="0">
                        <a:solidFill>
                          <a:srgbClr val="FF0000"/>
                        </a:solidFill>
                        <a:latin typeface="Cambria Math" panose="02040503050406030204" pitchFamily="18" charset="0"/>
                      </a:rPr>
                      <m:t>𝑦</m:t>
                    </m:r>
                    <m:r>
                      <a:rPr lang="en-US" b="0" i="0" dirty="0" smtClean="0">
                        <a:solidFill>
                          <a:srgbClr val="FF0000"/>
                        </a:solidFill>
                        <a:latin typeface="Cambria Math" panose="02040503050406030204" pitchFamily="18" charset="0"/>
                      </a:rPr>
                      <m:t>.</m:t>
                    </m:r>
                  </m:oMath>
                </a14:m>
                <a:endParaRPr lang="en-US" dirty="0">
                  <a:solidFill>
                    <a:srgbClr val="FF0000"/>
                  </a:solidFill>
                </a:endParaRPr>
              </a:p>
              <a:p>
                <a:pPr lvl="1"/>
                <a:r>
                  <a:rPr lang="en-US" dirty="0">
                    <a:solidFill>
                      <a:srgbClr val="FF0000"/>
                    </a:solidFill>
                  </a:rPr>
                  <a:t>To measure this, we take the partial derivative of the utility function with respect to </a:t>
                </a:r>
                <a14:m>
                  <m:oMath xmlns:m="http://schemas.openxmlformats.org/officeDocument/2006/math">
                    <m:r>
                      <a:rPr lang="en-US" i="1" dirty="0">
                        <a:solidFill>
                          <a:srgbClr val="FF0000"/>
                        </a:solidFill>
                        <a:latin typeface="Cambria Math" panose="02040503050406030204" pitchFamily="18" charset="0"/>
                      </a:rPr>
                      <m:t>𝑥</m:t>
                    </m:r>
                  </m:oMath>
                </a14:m>
                <a:r>
                  <a:rPr lang="en-US" dirty="0">
                    <a:solidFill>
                      <a:srgbClr val="FF0000"/>
                    </a:solidFill>
                  </a:rPr>
                  <a:t> or </a:t>
                </a:r>
                <a14:m>
                  <m:oMath xmlns:m="http://schemas.openxmlformats.org/officeDocument/2006/math">
                    <m:r>
                      <a:rPr lang="en-US" i="1" dirty="0">
                        <a:solidFill>
                          <a:srgbClr val="FF0000"/>
                        </a:solidFill>
                        <a:latin typeface="Cambria Math" panose="02040503050406030204" pitchFamily="18" charset="0"/>
                      </a:rPr>
                      <m:t>𝑦</m:t>
                    </m:r>
                    <m:r>
                      <a:rPr lang="en-US" b="0" i="1" dirty="0" smtClean="0">
                        <a:solidFill>
                          <a:srgbClr val="FF0000"/>
                        </a:solidFill>
                        <a:latin typeface="Cambria Math" panose="02040503050406030204" pitchFamily="18" charset="0"/>
                      </a:rPr>
                      <m:t>.</m:t>
                    </m:r>
                  </m:oMath>
                </a14:m>
                <a:endParaRPr lang="en-US" dirty="0">
                  <a:solidFill>
                    <a:srgbClr val="FF0000"/>
                  </a:solidFill>
                </a:endParaRPr>
              </a:p>
              <a:p>
                <a:endParaRPr lang="en-US" sz="500" dirty="0"/>
              </a:p>
              <a:p>
                <a:pPr marL="457200" lvl="1" indent="0">
                  <a:buNone/>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𝑀</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𝑈</m:t>
                          </m:r>
                        </m:e>
                        <m:sub>
                          <m:r>
                            <a:rPr lang="en-US" b="0" i="1" smtClean="0">
                              <a:solidFill>
                                <a:srgbClr val="FF0000"/>
                              </a:solidFill>
                              <a:latin typeface="Cambria Math" panose="02040503050406030204" pitchFamily="18" charset="0"/>
                            </a:rPr>
                            <m:t>𝑥</m:t>
                          </m:r>
                        </m:sub>
                      </m:sSub>
                      <m:r>
                        <a:rPr lang="en-US" b="0" i="1" smtClean="0">
                          <a:solidFill>
                            <a:srgbClr val="FF0000"/>
                          </a:solidFill>
                          <a:latin typeface="Cambria Math" panose="02040503050406030204" pitchFamily="18" charset="0"/>
                        </a:rPr>
                        <m:t>=</m:t>
                      </m:r>
                      <m:f>
                        <m:fPr>
                          <m:ctrlPr>
                            <a:rPr lang="en-US" b="0" i="1" smtClean="0">
                              <a:solidFill>
                                <a:srgbClr val="FF0000"/>
                              </a:solidFill>
                              <a:latin typeface="Cambria Math" panose="02040503050406030204" pitchFamily="18" charset="0"/>
                            </a:rPr>
                          </m:ctrlPr>
                        </m:fPr>
                        <m:num>
                          <m:r>
                            <a:rPr lang="en-US" b="0" i="1" smtClean="0">
                              <a:solidFill>
                                <a:srgbClr val="FF0000"/>
                              </a:solidFill>
                              <a:latin typeface="Cambria Math" panose="02040503050406030204" pitchFamily="18" charset="0"/>
                            </a:rPr>
                            <m:t>𝜕</m:t>
                          </m:r>
                        </m:num>
                        <m:den>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𝑥</m:t>
                          </m:r>
                        </m:den>
                      </m:f>
                      <m:r>
                        <a:rPr lang="en-US" b="0" i="1" smtClean="0">
                          <a:solidFill>
                            <a:srgbClr val="FF0000"/>
                          </a:solidFill>
                          <a:latin typeface="Cambria Math" panose="02040503050406030204" pitchFamily="18" charset="0"/>
                        </a:rPr>
                        <m:t>𝑢</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𝑥</m:t>
                          </m:r>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𝑦</m:t>
                          </m:r>
                        </m:e>
                      </m:d>
                      <m:r>
                        <a:rPr lang="en-US" b="0" i="1" smtClean="0">
                          <a:solidFill>
                            <a:srgbClr val="FF0000"/>
                          </a:solidFill>
                          <a:latin typeface="Cambria Math" panose="02040503050406030204" pitchFamily="18" charset="0"/>
                        </a:rPr>
                        <m:t>=</m:t>
                      </m:r>
                      <m:f>
                        <m:fPr>
                          <m:ctrlPr>
                            <a:rPr lang="en-US" i="1">
                              <a:solidFill>
                                <a:srgbClr val="FF0000"/>
                              </a:solidFill>
                              <a:latin typeface="Cambria Math" panose="02040503050406030204" pitchFamily="18" charset="0"/>
                            </a:rPr>
                          </m:ctrlPr>
                        </m:fPr>
                        <m:num>
                          <m:r>
                            <a:rPr lang="en-US" i="1">
                              <a:solidFill>
                                <a:srgbClr val="FF0000"/>
                              </a:solidFill>
                              <a:latin typeface="Cambria Math" panose="02040503050406030204" pitchFamily="18" charset="0"/>
                            </a:rPr>
                            <m:t>𝜕</m:t>
                          </m:r>
                        </m:num>
                        <m:den>
                          <m:r>
                            <a:rPr lang="en-US" i="1">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𝑥</m:t>
                          </m:r>
                        </m:den>
                      </m:f>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2</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𝑥</m:t>
                              </m:r>
                            </m:e>
                            <m:sup>
                              <m:r>
                                <a:rPr lang="en-US" b="0" i="1" smtClean="0">
                                  <a:solidFill>
                                    <a:srgbClr val="FF0000"/>
                                  </a:solidFill>
                                  <a:latin typeface="Cambria Math" panose="02040503050406030204" pitchFamily="18" charset="0"/>
                                </a:rPr>
                                <m:t>3</m:t>
                              </m:r>
                            </m:sup>
                          </m:sSup>
                          <m:r>
                            <a:rPr lang="en-US" b="0" i="1" smtClean="0">
                              <a:solidFill>
                                <a:srgbClr val="FF0000"/>
                              </a:solidFill>
                              <a:latin typeface="Cambria Math" panose="02040503050406030204" pitchFamily="18" charset="0"/>
                            </a:rPr>
                            <m:t>𝑦</m:t>
                          </m:r>
                        </m:e>
                      </m:d>
                      <m:r>
                        <a:rPr lang="en-US" b="0" i="1" smtClean="0">
                          <a:solidFill>
                            <a:srgbClr val="FF0000"/>
                          </a:solidFill>
                          <a:latin typeface="Cambria Math" panose="02040503050406030204" pitchFamily="18" charset="0"/>
                        </a:rPr>
                        <m:t>=6</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𝑥</m:t>
                          </m:r>
                        </m:e>
                        <m:sup>
                          <m:r>
                            <a:rPr lang="en-US" b="0" i="1" smtClean="0">
                              <a:solidFill>
                                <a:srgbClr val="FF0000"/>
                              </a:solidFill>
                              <a:latin typeface="Cambria Math" panose="02040503050406030204" pitchFamily="18" charset="0"/>
                            </a:rPr>
                            <m:t>2</m:t>
                          </m:r>
                        </m:sup>
                      </m:sSup>
                      <m:r>
                        <a:rPr lang="en-US" b="0" i="1" smtClean="0">
                          <a:solidFill>
                            <a:srgbClr val="FF0000"/>
                          </a:solidFill>
                          <a:latin typeface="Cambria Math" panose="02040503050406030204" pitchFamily="18" charset="0"/>
                        </a:rPr>
                        <m:t>𝑦</m:t>
                      </m:r>
                    </m:oMath>
                  </m:oMathPara>
                </a14:m>
                <a:endParaRPr lang="en-US" dirty="0">
                  <a:solidFill>
                    <a:srgbClr val="FF0000"/>
                  </a:solidFill>
                </a:endParaRPr>
              </a:p>
              <a:p>
                <a:pPr marL="457200" lvl="1" indent="0">
                  <a:buNone/>
                </a:pPr>
                <a:endParaRPr lang="en-US" sz="500" dirty="0">
                  <a:solidFill>
                    <a:srgbClr val="FF0000"/>
                  </a:solidFill>
                </a:endParaRPr>
              </a:p>
              <a:p>
                <a:pPr marL="457200" lvl="1" indent="0">
                  <a:buNone/>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𝑀</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𝑈</m:t>
                          </m:r>
                        </m:e>
                        <m:sub>
                          <m:r>
                            <a:rPr lang="en-US" b="0" i="1" smtClean="0">
                              <a:solidFill>
                                <a:srgbClr val="FF0000"/>
                              </a:solidFill>
                              <a:latin typeface="Cambria Math" panose="02040503050406030204" pitchFamily="18" charset="0"/>
                            </a:rPr>
                            <m:t>𝑦</m:t>
                          </m:r>
                        </m:sub>
                      </m:sSub>
                      <m:r>
                        <a:rPr lang="en-US" b="0" i="1" smtClean="0">
                          <a:solidFill>
                            <a:srgbClr val="FF0000"/>
                          </a:solidFill>
                          <a:latin typeface="Cambria Math" panose="02040503050406030204" pitchFamily="18" charset="0"/>
                        </a:rPr>
                        <m:t>=</m:t>
                      </m:r>
                      <m:f>
                        <m:fPr>
                          <m:ctrlPr>
                            <a:rPr lang="en-US" b="0" i="1" smtClean="0">
                              <a:solidFill>
                                <a:srgbClr val="FF0000"/>
                              </a:solidFill>
                              <a:latin typeface="Cambria Math" panose="02040503050406030204" pitchFamily="18" charset="0"/>
                            </a:rPr>
                          </m:ctrlPr>
                        </m:fPr>
                        <m:num>
                          <m:r>
                            <a:rPr lang="en-US" b="0" i="1" smtClean="0">
                              <a:solidFill>
                                <a:srgbClr val="FF0000"/>
                              </a:solidFill>
                              <a:latin typeface="Cambria Math" panose="02040503050406030204" pitchFamily="18" charset="0"/>
                            </a:rPr>
                            <m:t>𝜕</m:t>
                          </m:r>
                        </m:num>
                        <m:den>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𝑦</m:t>
                          </m:r>
                        </m:den>
                      </m:f>
                      <m:r>
                        <a:rPr lang="en-US" b="0" i="1" smtClean="0">
                          <a:solidFill>
                            <a:srgbClr val="FF0000"/>
                          </a:solidFill>
                          <a:latin typeface="Cambria Math" panose="02040503050406030204" pitchFamily="18" charset="0"/>
                        </a:rPr>
                        <m:t>𝑢</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𝑥</m:t>
                          </m:r>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𝑦</m:t>
                          </m:r>
                        </m:e>
                      </m:d>
                      <m:r>
                        <a:rPr lang="en-US" b="0" i="1" smtClean="0">
                          <a:solidFill>
                            <a:srgbClr val="FF0000"/>
                          </a:solidFill>
                          <a:latin typeface="Cambria Math" panose="02040503050406030204" pitchFamily="18" charset="0"/>
                        </a:rPr>
                        <m:t>=</m:t>
                      </m:r>
                      <m:f>
                        <m:fPr>
                          <m:ctrlPr>
                            <a:rPr lang="en-US" i="1">
                              <a:solidFill>
                                <a:srgbClr val="FF0000"/>
                              </a:solidFill>
                              <a:latin typeface="Cambria Math" panose="02040503050406030204" pitchFamily="18" charset="0"/>
                            </a:rPr>
                          </m:ctrlPr>
                        </m:fPr>
                        <m:num>
                          <m:r>
                            <a:rPr lang="en-US" i="1">
                              <a:solidFill>
                                <a:srgbClr val="FF0000"/>
                              </a:solidFill>
                              <a:latin typeface="Cambria Math" panose="02040503050406030204" pitchFamily="18" charset="0"/>
                            </a:rPr>
                            <m:t>𝜕</m:t>
                          </m:r>
                        </m:num>
                        <m:den>
                          <m:r>
                            <a:rPr lang="en-US" i="1">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𝑦</m:t>
                          </m:r>
                        </m:den>
                      </m:f>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2</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𝑥</m:t>
                              </m:r>
                            </m:e>
                            <m:sup>
                              <m:r>
                                <a:rPr lang="en-US" b="0" i="1" smtClean="0">
                                  <a:solidFill>
                                    <a:srgbClr val="FF0000"/>
                                  </a:solidFill>
                                  <a:latin typeface="Cambria Math" panose="02040503050406030204" pitchFamily="18" charset="0"/>
                                </a:rPr>
                                <m:t>3</m:t>
                              </m:r>
                            </m:sup>
                          </m:sSup>
                          <m:r>
                            <a:rPr lang="en-US" b="0" i="1" smtClean="0">
                              <a:solidFill>
                                <a:srgbClr val="FF0000"/>
                              </a:solidFill>
                              <a:latin typeface="Cambria Math" panose="02040503050406030204" pitchFamily="18" charset="0"/>
                            </a:rPr>
                            <m:t>𝑦</m:t>
                          </m:r>
                        </m:e>
                      </m:d>
                      <m:r>
                        <a:rPr lang="en-US" b="0" i="1" smtClean="0">
                          <a:solidFill>
                            <a:srgbClr val="FF0000"/>
                          </a:solidFill>
                          <a:latin typeface="Cambria Math" panose="02040503050406030204" pitchFamily="18" charset="0"/>
                        </a:rPr>
                        <m:t>=2</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𝑥</m:t>
                          </m:r>
                        </m:e>
                        <m:sup>
                          <m:r>
                            <a:rPr lang="en-US" b="0" i="1" smtClean="0">
                              <a:solidFill>
                                <a:srgbClr val="FF0000"/>
                              </a:solidFill>
                              <a:latin typeface="Cambria Math" panose="02040503050406030204" pitchFamily="18" charset="0"/>
                            </a:rPr>
                            <m:t>3</m:t>
                          </m:r>
                        </m:sup>
                      </m:sSup>
                    </m:oMath>
                  </m:oMathPara>
                </a14:m>
                <a:endParaRPr lang="en-US" dirty="0">
                  <a:solidFill>
                    <a:srgbClr val="FF0000"/>
                  </a:solidFill>
                </a:endParaRPr>
              </a:p>
              <a:p>
                <a:pPr lvl="1"/>
                <a:endParaRPr lang="en-US" dirty="0">
                  <a:solidFill>
                    <a:srgbClr val="FF0000"/>
                  </a:solidFill>
                </a:endParaRPr>
              </a:p>
            </p:txBody>
          </p:sp>
        </mc:Choice>
        <mc:Fallback xmlns="">
          <p:sp>
            <p:nvSpPr>
              <p:cNvPr id="3" name="Content Placeholder 2">
                <a:extLst>
                  <a:ext uri="{FF2B5EF4-FFF2-40B4-BE49-F238E27FC236}">
                    <a16:creationId xmlns:a16="http://schemas.microsoft.com/office/drawing/2014/main" id="{B8B4D1D4-EA4B-DF09-BAF9-16891DCF122C}"/>
                  </a:ext>
                </a:extLst>
              </p:cNvPr>
              <p:cNvSpPr>
                <a:spLocks noGrp="1" noRot="1" noChangeAspect="1" noMove="1" noResize="1" noEditPoints="1" noAdjustHandles="1" noChangeArrowheads="1" noChangeShapeType="1" noTextEdit="1"/>
              </p:cNvSpPr>
              <p:nvPr>
                <p:ph idx="1"/>
              </p:nvPr>
            </p:nvSpPr>
            <p:spPr>
              <a:blipFill>
                <a:blip r:embed="rId2"/>
                <a:stretch>
                  <a:fillRect l="-1005" t="-1120"/>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13</a:t>
            </a:fld>
            <a:endParaRPr lang="en-US" dirty="0"/>
          </a:p>
        </p:txBody>
      </p:sp>
    </p:spTree>
    <p:extLst>
      <p:ext uri="{BB962C8B-B14F-4D97-AF65-F5344CB8AC3E}">
        <p14:creationId xmlns:p14="http://schemas.microsoft.com/office/powerpoint/2010/main" val="378338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4.B.</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14:m>
                  <m:oMath xmlns:m="http://schemas.openxmlformats.org/officeDocument/2006/math">
                    <m:r>
                      <a:rPr lang="en-US" i="1" dirty="0" smtClean="0">
                        <a:latin typeface="Cambria Math" panose="02040503050406030204" pitchFamily="18" charset="0"/>
                      </a:rPr>
                      <m:t>𝑢</m:t>
                    </m:r>
                    <m:d>
                      <m:dPr>
                        <m:ctrlPr>
                          <a:rPr lang="en-US" i="1" dirty="0" smtClean="0">
                            <a:latin typeface="Cambria Math" panose="02040503050406030204" pitchFamily="18" charset="0"/>
                          </a:rPr>
                        </m:ctrlPr>
                      </m:dPr>
                      <m:e>
                        <m:r>
                          <a:rPr lang="en-US" i="1" dirty="0" smtClean="0">
                            <a:latin typeface="Cambria Math" panose="02040503050406030204" pitchFamily="18" charset="0"/>
                          </a:rPr>
                          <m:t>𝑥</m:t>
                        </m:r>
                        <m:r>
                          <a:rPr lang="en-US" i="1" dirty="0" smtClean="0">
                            <a:latin typeface="Cambria Math" panose="02040503050406030204" pitchFamily="18" charset="0"/>
                          </a:rPr>
                          <m:t>, </m:t>
                        </m:r>
                        <m:r>
                          <a:rPr lang="en-US" i="1" dirty="0" smtClean="0">
                            <a:latin typeface="Cambria Math" panose="02040503050406030204" pitchFamily="18" charset="0"/>
                          </a:rPr>
                          <m:t>𝑦</m:t>
                        </m:r>
                      </m:e>
                    </m:d>
                    <m:r>
                      <a:rPr lang="en-US" i="1" dirty="0" smtClean="0">
                        <a:latin typeface="Cambria Math" panose="02040503050406030204" pitchFamily="18" charset="0"/>
                      </a:rPr>
                      <m:t>= 2</m:t>
                    </m:r>
                    <m:sSup>
                      <m:sSupPr>
                        <m:ctrlPr>
                          <a:rPr lang="en-US" b="0" i="1" dirty="0" smtClean="0">
                            <a:latin typeface="Cambria Math" panose="02040503050406030204" pitchFamily="18" charset="0"/>
                          </a:rPr>
                        </m:ctrlPr>
                      </m:sSupPr>
                      <m:e>
                        <m:r>
                          <a:rPr lang="en-US" i="1" dirty="0" smtClean="0">
                            <a:latin typeface="Cambria Math" panose="02040503050406030204" pitchFamily="18" charset="0"/>
                          </a:rPr>
                          <m:t>𝑥</m:t>
                        </m:r>
                      </m:e>
                      <m:sup>
                        <m:r>
                          <a:rPr lang="en-US" b="0" i="1" dirty="0" smtClean="0">
                            <a:latin typeface="Cambria Math" panose="02040503050406030204" pitchFamily="18" charset="0"/>
                          </a:rPr>
                          <m:t>3</m:t>
                        </m:r>
                      </m:sup>
                    </m:sSup>
                    <m:r>
                      <a:rPr lang="en-US" i="1" dirty="0" smtClean="0">
                        <a:latin typeface="Cambria Math" panose="02040503050406030204" pitchFamily="18" charset="0"/>
                      </a:rPr>
                      <m:t>𝑦</m:t>
                    </m:r>
                    <m:r>
                      <a:rPr lang="en-US" b="0" i="0" dirty="0" smtClean="0">
                        <a:latin typeface="Cambria Math" panose="02040503050406030204" pitchFamily="18" charset="0"/>
                      </a:rPr>
                      <m:t>,  </m:t>
                    </m:r>
                    <m:r>
                      <a:rPr lang="en-US" b="0" i="1" dirty="0"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𝑥</m:t>
                        </m:r>
                      </m:sub>
                    </m:sSub>
                    <m:r>
                      <a:rPr lang="en-US" b="0" i="1" smtClean="0">
                        <a:latin typeface="Cambria Math" panose="02040503050406030204" pitchFamily="18" charset="0"/>
                      </a:rPr>
                      <m:t>=6,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𝑦</m:t>
                        </m:r>
                      </m:sub>
                    </m:sSub>
                    <m:r>
                      <a:rPr lang="en-US" b="0" i="1" smtClean="0">
                        <a:latin typeface="Cambria Math" panose="02040503050406030204" pitchFamily="18" charset="0"/>
                      </a:rPr>
                      <m:t>=4,     </m:t>
                    </m:r>
                    <m:r>
                      <a:rPr lang="en-US" b="0" i="1" smtClean="0">
                        <a:latin typeface="Cambria Math" panose="02040503050406030204" pitchFamily="18" charset="0"/>
                      </a:rPr>
                      <m:t>𝑀</m:t>
                    </m:r>
                    <m:r>
                      <a:rPr lang="en-US" b="0" i="1" smtClean="0">
                        <a:latin typeface="Cambria Math" panose="02040503050406030204" pitchFamily="18" charset="0"/>
                      </a:rPr>
                      <m:t>=160</m:t>
                    </m:r>
                  </m:oMath>
                </a14:m>
                <a:endParaRPr lang="en-US" dirty="0"/>
              </a:p>
              <a:p>
                <a:pPr lvl="3"/>
                <a:endParaRPr lang="en-US" dirty="0"/>
              </a:p>
              <a:p>
                <a:r>
                  <a:rPr lang="en-US" dirty="0"/>
                  <a:t>Assuming </a:t>
                </a:r>
                <a14:m>
                  <m:oMath xmlns:m="http://schemas.openxmlformats.org/officeDocument/2006/math">
                    <m:r>
                      <a:rPr lang="en-US" i="1" dirty="0" smtClean="0">
                        <a:latin typeface="Cambria Math" panose="02040503050406030204" pitchFamily="18" charset="0"/>
                      </a:rPr>
                      <m:t>𝑀</m:t>
                    </m:r>
                    <m:sSub>
                      <m:sSubPr>
                        <m:ctrlPr>
                          <a:rPr lang="en-US" b="0" i="1" dirty="0" smtClean="0">
                            <a:latin typeface="Cambria Math" panose="02040503050406030204" pitchFamily="18" charset="0"/>
                          </a:rPr>
                        </m:ctrlPr>
                      </m:sSubPr>
                      <m:e>
                        <m:r>
                          <a:rPr lang="en-US" i="1" dirty="0" smtClean="0">
                            <a:latin typeface="Cambria Math" panose="02040503050406030204" pitchFamily="18" charset="0"/>
                          </a:rPr>
                          <m:t>𝑈</m:t>
                        </m:r>
                      </m:e>
                      <m:sub>
                        <m:r>
                          <a:rPr lang="en-US" b="0" i="1" dirty="0" smtClean="0">
                            <a:latin typeface="Cambria Math" panose="02040503050406030204" pitchFamily="18" charset="0"/>
                          </a:rPr>
                          <m:t>𝑥</m:t>
                        </m:r>
                      </m:sub>
                    </m:sSub>
                    <m:r>
                      <a:rPr lang="en-US" i="1" dirty="0">
                        <a:latin typeface="Cambria Math" panose="02040503050406030204" pitchFamily="18" charset="0"/>
                      </a:rPr>
                      <m:t>=3</m:t>
                    </m:r>
                    <m:r>
                      <a:rPr lang="en-US" i="1" dirty="0">
                        <a:latin typeface="Cambria Math" panose="02040503050406030204" pitchFamily="18" charset="0"/>
                      </a:rPr>
                      <m:t>𝑦</m:t>
                    </m:r>
                    <m:r>
                      <a:rPr lang="en-US" i="1" dirty="0">
                        <a:latin typeface="Cambria Math" panose="02040503050406030204" pitchFamily="18" charset="0"/>
                      </a:rPr>
                      <m:t> </m:t>
                    </m:r>
                  </m:oMath>
                </a14:m>
                <a:r>
                  <a:rPr lang="en-US" dirty="0"/>
                  <a:t>and </a:t>
                </a:r>
                <a14:m>
                  <m:oMath xmlns:m="http://schemas.openxmlformats.org/officeDocument/2006/math">
                    <m:r>
                      <a:rPr lang="en-US" i="1" dirty="0" smtClean="0">
                        <a:latin typeface="Cambria Math" panose="02040503050406030204" pitchFamily="18" charset="0"/>
                      </a:rPr>
                      <m:t>𝑀</m:t>
                    </m:r>
                    <m:sSub>
                      <m:sSubPr>
                        <m:ctrlPr>
                          <a:rPr lang="en-US" b="0" i="1" dirty="0" smtClean="0">
                            <a:latin typeface="Cambria Math" panose="02040503050406030204" pitchFamily="18" charset="0"/>
                          </a:rPr>
                        </m:ctrlPr>
                      </m:sSubPr>
                      <m:e>
                        <m:r>
                          <a:rPr lang="en-US" i="1" dirty="0" smtClean="0">
                            <a:latin typeface="Cambria Math" panose="02040503050406030204" pitchFamily="18" charset="0"/>
                          </a:rPr>
                          <m:t>𝑈</m:t>
                        </m:r>
                      </m:e>
                      <m:sub>
                        <m:r>
                          <a:rPr lang="en-US" b="0" i="1" dirty="0" smtClean="0">
                            <a:latin typeface="Cambria Math" panose="02040503050406030204" pitchFamily="18" charset="0"/>
                          </a:rPr>
                          <m:t>𝑦</m:t>
                        </m:r>
                      </m:sub>
                    </m:sSub>
                    <m:r>
                      <a:rPr lang="en-US" i="1" dirty="0">
                        <a:latin typeface="Cambria Math" panose="02040503050406030204" pitchFamily="18" charset="0"/>
                      </a:rPr>
                      <m:t>=</m:t>
                    </m:r>
                    <m:r>
                      <a:rPr lang="en-US" i="1" dirty="0">
                        <a:latin typeface="Cambria Math" panose="02040503050406030204" pitchFamily="18" charset="0"/>
                      </a:rPr>
                      <m:t>𝑥</m:t>
                    </m:r>
                  </m:oMath>
                </a14:m>
                <a:r>
                  <a:rPr lang="en-US" dirty="0"/>
                  <a:t>, what is the consumer’s marginal rate of substitution?</a:t>
                </a:r>
              </a:p>
              <a:p>
                <a:pPr lvl="1"/>
                <a:r>
                  <a:rPr lang="en-US" dirty="0">
                    <a:solidFill>
                      <a:srgbClr val="FF0000"/>
                    </a:solidFill>
                  </a:rPr>
                  <a:t>The marginal rate of substitution is defined as the marginal utility of </a:t>
                </a:r>
                <a14:m>
                  <m:oMath xmlns:m="http://schemas.openxmlformats.org/officeDocument/2006/math">
                    <m:r>
                      <a:rPr lang="en-US" i="1" dirty="0" smtClean="0">
                        <a:solidFill>
                          <a:srgbClr val="FF0000"/>
                        </a:solidFill>
                        <a:latin typeface="Cambria Math" panose="02040503050406030204" pitchFamily="18" charset="0"/>
                      </a:rPr>
                      <m:t>𝑥</m:t>
                    </m:r>
                  </m:oMath>
                </a14:m>
                <a:r>
                  <a:rPr lang="en-US" dirty="0">
                    <a:solidFill>
                      <a:srgbClr val="FF0000"/>
                    </a:solidFill>
                  </a:rPr>
                  <a:t> over the marginal utility of </a:t>
                </a:r>
                <a14:m>
                  <m:oMath xmlns:m="http://schemas.openxmlformats.org/officeDocument/2006/math">
                    <m:r>
                      <a:rPr lang="en-US" i="1" dirty="0" smtClean="0">
                        <a:solidFill>
                          <a:srgbClr val="FF0000"/>
                        </a:solidFill>
                        <a:latin typeface="Cambria Math" panose="02040503050406030204" pitchFamily="18" charset="0"/>
                      </a:rPr>
                      <m:t>𝑦</m:t>
                    </m:r>
                  </m:oMath>
                </a14:m>
                <a:r>
                  <a:rPr lang="en-US" dirty="0">
                    <a:solidFill>
                      <a:srgbClr val="FF0000"/>
                    </a:solidFill>
                  </a:rPr>
                  <a:t>.</a:t>
                </a:r>
                <a:endParaRPr lang="en-US" dirty="0"/>
              </a:p>
              <a:p>
                <a:endParaRPr lang="en-US" sz="500" dirty="0"/>
              </a:p>
              <a:p>
                <a:pPr marL="457200" lvl="1" indent="0">
                  <a:buNone/>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𝑀𝑅</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𝑆</m:t>
                          </m:r>
                        </m:e>
                        <m:sub>
                          <m:r>
                            <a:rPr lang="en-US" b="0" i="1" smtClean="0">
                              <a:solidFill>
                                <a:srgbClr val="FF0000"/>
                              </a:solidFill>
                              <a:latin typeface="Cambria Math" panose="02040503050406030204" pitchFamily="18" charset="0"/>
                            </a:rPr>
                            <m:t>𝑥𝑦</m:t>
                          </m:r>
                        </m:sub>
                      </m:sSub>
                      <m:r>
                        <a:rPr lang="en-US" b="0" i="1" smtClean="0">
                          <a:solidFill>
                            <a:srgbClr val="FF0000"/>
                          </a:solidFill>
                          <a:latin typeface="Cambria Math" panose="02040503050406030204" pitchFamily="18" charset="0"/>
                        </a:rPr>
                        <m:t>=</m:t>
                      </m:r>
                      <m:f>
                        <m:fPr>
                          <m:ctrlPr>
                            <a:rPr lang="en-US" b="0" i="1" smtClean="0">
                              <a:solidFill>
                                <a:srgbClr val="FF0000"/>
                              </a:solidFill>
                              <a:latin typeface="Cambria Math" panose="02040503050406030204" pitchFamily="18" charset="0"/>
                            </a:rPr>
                          </m:ctrlPr>
                        </m:fPr>
                        <m:num>
                          <m:r>
                            <a:rPr lang="en-US" b="0" i="1" smtClean="0">
                              <a:solidFill>
                                <a:srgbClr val="FF0000"/>
                              </a:solidFill>
                              <a:latin typeface="Cambria Math" panose="02040503050406030204" pitchFamily="18" charset="0"/>
                            </a:rPr>
                            <m:t>𝑀</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𝑈</m:t>
                              </m:r>
                            </m:e>
                            <m:sub>
                              <m:r>
                                <a:rPr lang="en-US" b="0" i="1" smtClean="0">
                                  <a:solidFill>
                                    <a:srgbClr val="FF0000"/>
                                  </a:solidFill>
                                  <a:latin typeface="Cambria Math" panose="02040503050406030204" pitchFamily="18" charset="0"/>
                                </a:rPr>
                                <m:t>𝑥</m:t>
                              </m:r>
                            </m:sub>
                          </m:sSub>
                        </m:num>
                        <m:den>
                          <m:r>
                            <a:rPr lang="en-US" b="0" i="1" smtClean="0">
                              <a:solidFill>
                                <a:srgbClr val="FF0000"/>
                              </a:solidFill>
                              <a:latin typeface="Cambria Math" panose="02040503050406030204" pitchFamily="18" charset="0"/>
                            </a:rPr>
                            <m:t>𝑀</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𝑈</m:t>
                              </m:r>
                            </m:e>
                            <m:sub>
                              <m:r>
                                <a:rPr lang="en-US" b="0" i="1" smtClean="0">
                                  <a:solidFill>
                                    <a:srgbClr val="FF0000"/>
                                  </a:solidFill>
                                  <a:latin typeface="Cambria Math" panose="02040503050406030204" pitchFamily="18" charset="0"/>
                                </a:rPr>
                                <m:t>𝑦</m:t>
                              </m:r>
                            </m:sub>
                          </m:sSub>
                        </m:den>
                      </m:f>
                      <m:r>
                        <a:rPr lang="en-US" b="0" i="1" smtClean="0">
                          <a:solidFill>
                            <a:srgbClr val="FF0000"/>
                          </a:solidFill>
                          <a:latin typeface="Cambria Math" panose="02040503050406030204" pitchFamily="18" charset="0"/>
                        </a:rPr>
                        <m:t>=</m:t>
                      </m:r>
                      <m:f>
                        <m:fPr>
                          <m:ctrlPr>
                            <a:rPr lang="en-US" b="0" i="1" smtClean="0">
                              <a:solidFill>
                                <a:srgbClr val="FF0000"/>
                              </a:solidFill>
                              <a:latin typeface="Cambria Math" panose="02040503050406030204" pitchFamily="18" charset="0"/>
                            </a:rPr>
                          </m:ctrlPr>
                        </m:fPr>
                        <m:num>
                          <m:r>
                            <a:rPr lang="en-US" b="0" i="1" smtClean="0">
                              <a:solidFill>
                                <a:srgbClr val="FF0000"/>
                              </a:solidFill>
                              <a:latin typeface="Cambria Math" panose="02040503050406030204" pitchFamily="18" charset="0"/>
                            </a:rPr>
                            <m:t>3</m:t>
                          </m:r>
                          <m:r>
                            <a:rPr lang="en-US" b="0" i="1" smtClean="0">
                              <a:solidFill>
                                <a:srgbClr val="FF0000"/>
                              </a:solidFill>
                              <a:latin typeface="Cambria Math" panose="02040503050406030204" pitchFamily="18" charset="0"/>
                            </a:rPr>
                            <m:t>𝑦</m:t>
                          </m:r>
                        </m:num>
                        <m:den>
                          <m:r>
                            <a:rPr lang="en-US" b="0" i="1" smtClean="0">
                              <a:solidFill>
                                <a:srgbClr val="FF0000"/>
                              </a:solidFill>
                              <a:latin typeface="Cambria Math" panose="02040503050406030204" pitchFamily="18" charset="0"/>
                            </a:rPr>
                            <m:t>𝑥</m:t>
                          </m:r>
                        </m:den>
                      </m:f>
                    </m:oMath>
                  </m:oMathPara>
                </a14:m>
                <a:endParaRPr lang="en-US" dirty="0">
                  <a:solidFill>
                    <a:srgbClr val="FF0000"/>
                  </a:solidFill>
                </a:endParaRPr>
              </a:p>
              <a:p>
                <a:pPr lvl="1"/>
                <a:endParaRPr lang="en-US" dirty="0">
                  <a:solidFill>
                    <a:srgbClr val="FF0000"/>
                  </a:solidFill>
                </a:endParaRPr>
              </a:p>
            </p:txBody>
          </p:sp>
        </mc:Choice>
        <mc:Fallback xmlns="">
          <p:sp>
            <p:nvSpPr>
              <p:cNvPr id="3" name="Content Placeholder 2">
                <a:extLst>
                  <a:ext uri="{FF2B5EF4-FFF2-40B4-BE49-F238E27FC236}">
                    <a16:creationId xmlns:a16="http://schemas.microsoft.com/office/drawing/2014/main" id="{B8B4D1D4-EA4B-DF09-BAF9-16891DCF122C}"/>
                  </a:ext>
                </a:extLst>
              </p:cNvPr>
              <p:cNvSpPr>
                <a:spLocks noGrp="1" noRot="1" noChangeAspect="1" noMove="1" noResize="1" noEditPoints="1" noAdjustHandles="1" noChangeArrowheads="1" noChangeShapeType="1" noTextEdit="1"/>
              </p:cNvSpPr>
              <p:nvPr>
                <p:ph idx="1"/>
              </p:nvPr>
            </p:nvSpPr>
            <p:spPr>
              <a:blipFill>
                <a:blip r:embed="rId2"/>
                <a:stretch>
                  <a:fillRect l="-1005" t="-1120" r="-1082"/>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14</a:t>
            </a:fld>
            <a:endParaRPr lang="en-US" dirty="0"/>
          </a:p>
        </p:txBody>
      </p:sp>
    </p:spTree>
    <p:extLst>
      <p:ext uri="{BB962C8B-B14F-4D97-AF65-F5344CB8AC3E}">
        <p14:creationId xmlns:p14="http://schemas.microsoft.com/office/powerpoint/2010/main" val="218841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4.C.</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14:m>
                  <m:oMath xmlns:m="http://schemas.openxmlformats.org/officeDocument/2006/math">
                    <m:r>
                      <a:rPr lang="en-US" i="1" dirty="0" smtClean="0">
                        <a:latin typeface="Cambria Math" panose="02040503050406030204" pitchFamily="18" charset="0"/>
                      </a:rPr>
                      <m:t>𝑢</m:t>
                    </m:r>
                    <m:d>
                      <m:dPr>
                        <m:ctrlPr>
                          <a:rPr lang="en-US" i="1" dirty="0" smtClean="0">
                            <a:latin typeface="Cambria Math" panose="02040503050406030204" pitchFamily="18" charset="0"/>
                          </a:rPr>
                        </m:ctrlPr>
                      </m:dPr>
                      <m:e>
                        <m:r>
                          <a:rPr lang="en-US" i="1" dirty="0" smtClean="0">
                            <a:latin typeface="Cambria Math" panose="02040503050406030204" pitchFamily="18" charset="0"/>
                          </a:rPr>
                          <m:t>𝑥</m:t>
                        </m:r>
                        <m:r>
                          <a:rPr lang="en-US" i="1" dirty="0" smtClean="0">
                            <a:latin typeface="Cambria Math" panose="02040503050406030204" pitchFamily="18" charset="0"/>
                          </a:rPr>
                          <m:t>, </m:t>
                        </m:r>
                        <m:r>
                          <a:rPr lang="en-US" i="1" dirty="0" smtClean="0">
                            <a:latin typeface="Cambria Math" panose="02040503050406030204" pitchFamily="18" charset="0"/>
                          </a:rPr>
                          <m:t>𝑦</m:t>
                        </m:r>
                      </m:e>
                    </m:d>
                    <m:r>
                      <a:rPr lang="en-US" i="1" dirty="0" smtClean="0">
                        <a:latin typeface="Cambria Math" panose="02040503050406030204" pitchFamily="18" charset="0"/>
                      </a:rPr>
                      <m:t>= 2</m:t>
                    </m:r>
                    <m:sSup>
                      <m:sSupPr>
                        <m:ctrlPr>
                          <a:rPr lang="en-US" b="0" i="1" dirty="0" smtClean="0">
                            <a:latin typeface="Cambria Math" panose="02040503050406030204" pitchFamily="18" charset="0"/>
                          </a:rPr>
                        </m:ctrlPr>
                      </m:sSupPr>
                      <m:e>
                        <m:r>
                          <a:rPr lang="en-US" i="1" dirty="0" smtClean="0">
                            <a:latin typeface="Cambria Math" panose="02040503050406030204" pitchFamily="18" charset="0"/>
                          </a:rPr>
                          <m:t>𝑥</m:t>
                        </m:r>
                      </m:e>
                      <m:sup>
                        <m:r>
                          <a:rPr lang="en-US" b="0" i="1" dirty="0" smtClean="0">
                            <a:latin typeface="Cambria Math" panose="02040503050406030204" pitchFamily="18" charset="0"/>
                          </a:rPr>
                          <m:t>3</m:t>
                        </m:r>
                      </m:sup>
                    </m:sSup>
                    <m:r>
                      <a:rPr lang="en-US" i="1" dirty="0" smtClean="0">
                        <a:latin typeface="Cambria Math" panose="02040503050406030204" pitchFamily="18" charset="0"/>
                      </a:rPr>
                      <m:t>𝑦</m:t>
                    </m:r>
                    <m:r>
                      <a:rPr lang="en-US" b="0" i="0" dirty="0" smtClean="0">
                        <a:latin typeface="Cambria Math" panose="02040503050406030204" pitchFamily="18" charset="0"/>
                      </a:rPr>
                      <m:t>,  </m:t>
                    </m:r>
                    <m:r>
                      <a:rPr lang="en-US" b="0" i="1" dirty="0"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𝑥</m:t>
                        </m:r>
                      </m:sub>
                    </m:sSub>
                    <m:r>
                      <a:rPr lang="en-US" b="0" i="1" smtClean="0">
                        <a:latin typeface="Cambria Math" panose="02040503050406030204" pitchFamily="18" charset="0"/>
                      </a:rPr>
                      <m:t>=6,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𝑦</m:t>
                        </m:r>
                      </m:sub>
                    </m:sSub>
                    <m:r>
                      <a:rPr lang="en-US" b="0" i="1" smtClean="0">
                        <a:latin typeface="Cambria Math" panose="02040503050406030204" pitchFamily="18" charset="0"/>
                      </a:rPr>
                      <m:t>=4,     </m:t>
                    </m:r>
                    <m:r>
                      <a:rPr lang="en-US" b="0" i="1" smtClean="0">
                        <a:latin typeface="Cambria Math" panose="02040503050406030204" pitchFamily="18" charset="0"/>
                      </a:rPr>
                      <m:t>𝑀</m:t>
                    </m:r>
                    <m:r>
                      <a:rPr lang="en-US" b="0" i="1" smtClean="0">
                        <a:latin typeface="Cambria Math" panose="02040503050406030204" pitchFamily="18" charset="0"/>
                      </a:rPr>
                      <m:t>=160</m:t>
                    </m:r>
                  </m:oMath>
                </a14:m>
                <a:endParaRPr lang="en-US" dirty="0"/>
              </a:p>
              <a:p>
                <a:pPr lvl="3"/>
                <a:endParaRPr lang="en-US" dirty="0"/>
              </a:p>
              <a:p>
                <a:r>
                  <a:rPr lang="en-US" dirty="0"/>
                  <a:t>Find the optimal ratio of good </a:t>
                </a:r>
                <a14:m>
                  <m:oMath xmlns:m="http://schemas.openxmlformats.org/officeDocument/2006/math">
                    <m:r>
                      <a:rPr lang="en-US" i="1" dirty="0" smtClean="0">
                        <a:latin typeface="Cambria Math" panose="02040503050406030204" pitchFamily="18" charset="0"/>
                      </a:rPr>
                      <m:t>𝑥</m:t>
                    </m:r>
                  </m:oMath>
                </a14:m>
                <a:r>
                  <a:rPr lang="en-US" dirty="0"/>
                  <a:t> and good </a:t>
                </a:r>
                <a14:m>
                  <m:oMath xmlns:m="http://schemas.openxmlformats.org/officeDocument/2006/math">
                    <m:r>
                      <a:rPr lang="en-US" i="1" dirty="0" smtClean="0">
                        <a:latin typeface="Cambria Math" panose="02040503050406030204" pitchFamily="18" charset="0"/>
                      </a:rPr>
                      <m:t>𝑦</m:t>
                    </m:r>
                  </m:oMath>
                </a14:m>
                <a:r>
                  <a:rPr lang="en-US" dirty="0"/>
                  <a:t> for this consumer.</a:t>
                </a:r>
              </a:p>
              <a:p>
                <a:pPr lvl="1"/>
                <a:r>
                  <a:rPr lang="en-US" dirty="0">
                    <a:solidFill>
                      <a:srgbClr val="FF0000"/>
                    </a:solidFill>
                  </a:rPr>
                  <a:t>When the utility function is Cobb-Douglas, you can find the optimal ratio between the goods by setting </a:t>
                </a:r>
                <a14:m>
                  <m:oMath xmlns:m="http://schemas.openxmlformats.org/officeDocument/2006/math">
                    <m:r>
                      <a:rPr lang="en-US" i="1" dirty="0" smtClean="0">
                        <a:solidFill>
                          <a:srgbClr val="FF0000"/>
                        </a:solidFill>
                        <a:latin typeface="Cambria Math" panose="02040503050406030204" pitchFamily="18" charset="0"/>
                      </a:rPr>
                      <m:t>𝑀𝑅</m:t>
                    </m:r>
                    <m:sSub>
                      <m:sSubPr>
                        <m:ctrlPr>
                          <a:rPr lang="en-US" b="0" i="1" dirty="0" smtClean="0">
                            <a:solidFill>
                              <a:srgbClr val="FF0000"/>
                            </a:solidFill>
                            <a:latin typeface="Cambria Math" panose="02040503050406030204" pitchFamily="18" charset="0"/>
                          </a:rPr>
                        </m:ctrlPr>
                      </m:sSubPr>
                      <m:e>
                        <m:r>
                          <a:rPr lang="en-US" i="1" dirty="0" smtClean="0">
                            <a:solidFill>
                              <a:srgbClr val="FF0000"/>
                            </a:solidFill>
                            <a:latin typeface="Cambria Math" panose="02040503050406030204" pitchFamily="18" charset="0"/>
                          </a:rPr>
                          <m:t>𝑆</m:t>
                        </m:r>
                      </m:e>
                      <m:sub>
                        <m:r>
                          <a:rPr lang="en-US" b="0" i="1" dirty="0" smtClean="0">
                            <a:solidFill>
                              <a:srgbClr val="FF0000"/>
                            </a:solidFill>
                            <a:latin typeface="Cambria Math" panose="02040503050406030204" pitchFamily="18" charset="0"/>
                          </a:rPr>
                          <m:t>𝑥𝑦</m:t>
                        </m:r>
                      </m:sub>
                    </m:sSub>
                  </m:oMath>
                </a14:m>
                <a:r>
                  <a:rPr lang="en-US" dirty="0">
                    <a:solidFill>
                      <a:srgbClr val="FF0000"/>
                    </a:solidFill>
                  </a:rPr>
                  <a:t> equal to the price ratio.</a:t>
                </a:r>
                <a:endParaRPr lang="en-US" dirty="0"/>
              </a:p>
              <a:p>
                <a:endParaRPr lang="en-US" sz="500" dirty="0"/>
              </a:p>
              <a:p>
                <a:pPr marL="457200" lvl="1" indent="0">
                  <a:buNone/>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𝑀𝑅</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𝑆</m:t>
                          </m:r>
                        </m:e>
                        <m:sub>
                          <m:r>
                            <a:rPr lang="en-US" b="0" i="1" smtClean="0">
                              <a:solidFill>
                                <a:srgbClr val="FF0000"/>
                              </a:solidFill>
                              <a:latin typeface="Cambria Math" panose="02040503050406030204" pitchFamily="18" charset="0"/>
                            </a:rPr>
                            <m:t>𝑥𝑦</m:t>
                          </m:r>
                        </m:sub>
                      </m:sSub>
                      <m:r>
                        <a:rPr lang="en-US" b="0" i="1" smtClean="0">
                          <a:solidFill>
                            <a:srgbClr val="FF0000"/>
                          </a:solidFill>
                          <a:latin typeface="Cambria Math" panose="02040503050406030204" pitchFamily="18" charset="0"/>
                        </a:rPr>
                        <m:t>=</m:t>
                      </m:r>
                      <m:f>
                        <m:fPr>
                          <m:ctrlPr>
                            <a:rPr lang="en-US" b="0" i="1" smtClean="0">
                              <a:solidFill>
                                <a:srgbClr val="FF0000"/>
                              </a:solidFill>
                              <a:latin typeface="Cambria Math" panose="02040503050406030204" pitchFamily="18" charset="0"/>
                            </a:rPr>
                          </m:ctrlPr>
                        </m:fPr>
                        <m:num>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𝑃</m:t>
                              </m:r>
                            </m:e>
                            <m:sub>
                              <m:r>
                                <a:rPr lang="en-US" b="0" i="1" smtClean="0">
                                  <a:solidFill>
                                    <a:srgbClr val="FF0000"/>
                                  </a:solidFill>
                                  <a:latin typeface="Cambria Math" panose="02040503050406030204" pitchFamily="18" charset="0"/>
                                </a:rPr>
                                <m:t>𝑥</m:t>
                              </m:r>
                            </m:sub>
                          </m:sSub>
                        </m:num>
                        <m:den>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𝑃</m:t>
                              </m:r>
                            </m:e>
                            <m:sub>
                              <m:r>
                                <a:rPr lang="en-US" b="0" i="1" smtClean="0">
                                  <a:solidFill>
                                    <a:srgbClr val="FF0000"/>
                                  </a:solidFill>
                                  <a:latin typeface="Cambria Math" panose="02040503050406030204" pitchFamily="18" charset="0"/>
                                </a:rPr>
                                <m:t>𝑦</m:t>
                              </m:r>
                            </m:sub>
                          </m:sSub>
                        </m:den>
                      </m:f>
                      <m:r>
                        <a:rPr lang="en-US" b="0" i="1" smtClean="0">
                          <a:solidFill>
                            <a:srgbClr val="FF0000"/>
                          </a:solidFill>
                          <a:latin typeface="Cambria Math" panose="02040503050406030204" pitchFamily="18" charset="0"/>
                        </a:rPr>
                        <m:t>   </m:t>
                      </m:r>
                      <m:r>
                        <a:rPr lang="en-US" b="0" i="1" smtClean="0">
                          <a:solidFill>
                            <a:srgbClr val="FF0000"/>
                          </a:solidFill>
                          <a:latin typeface="Cambria Math" panose="02040503050406030204" pitchFamily="18" charset="0"/>
                          <a:ea typeface="Cambria Math" panose="02040503050406030204" pitchFamily="18" charset="0"/>
                        </a:rPr>
                        <m:t>⟹   </m:t>
                      </m:r>
                      <m:f>
                        <m:fPr>
                          <m:ctrlPr>
                            <a:rPr lang="en-US" b="0" i="1" smtClean="0">
                              <a:solidFill>
                                <a:srgbClr val="FF0000"/>
                              </a:solidFill>
                              <a:latin typeface="Cambria Math" panose="02040503050406030204" pitchFamily="18" charset="0"/>
                              <a:ea typeface="Cambria Math" panose="02040503050406030204" pitchFamily="18" charset="0"/>
                            </a:rPr>
                          </m:ctrlPr>
                        </m:fPr>
                        <m:num>
                          <m:r>
                            <a:rPr lang="en-US" b="0" i="1" smtClean="0">
                              <a:solidFill>
                                <a:srgbClr val="FF0000"/>
                              </a:solidFill>
                              <a:latin typeface="Cambria Math" panose="02040503050406030204" pitchFamily="18" charset="0"/>
                              <a:ea typeface="Cambria Math" panose="02040503050406030204" pitchFamily="18" charset="0"/>
                            </a:rPr>
                            <m:t>3</m:t>
                          </m:r>
                          <m:r>
                            <a:rPr lang="en-US" b="0" i="1" smtClean="0">
                              <a:solidFill>
                                <a:srgbClr val="FF0000"/>
                              </a:solidFill>
                              <a:latin typeface="Cambria Math" panose="02040503050406030204" pitchFamily="18" charset="0"/>
                              <a:ea typeface="Cambria Math" panose="02040503050406030204" pitchFamily="18" charset="0"/>
                            </a:rPr>
                            <m:t>𝑦</m:t>
                          </m:r>
                        </m:num>
                        <m:den>
                          <m:r>
                            <a:rPr lang="en-US" b="0" i="1" smtClean="0">
                              <a:solidFill>
                                <a:srgbClr val="FF0000"/>
                              </a:solidFill>
                              <a:latin typeface="Cambria Math" panose="02040503050406030204" pitchFamily="18" charset="0"/>
                              <a:ea typeface="Cambria Math" panose="02040503050406030204" pitchFamily="18" charset="0"/>
                            </a:rPr>
                            <m:t>𝑥</m:t>
                          </m:r>
                        </m:den>
                      </m:f>
                      <m:r>
                        <a:rPr lang="en-US" b="0" i="1" smtClean="0">
                          <a:solidFill>
                            <a:srgbClr val="FF0000"/>
                          </a:solidFill>
                          <a:latin typeface="Cambria Math" panose="02040503050406030204" pitchFamily="18" charset="0"/>
                          <a:ea typeface="Cambria Math" panose="02040503050406030204" pitchFamily="18" charset="0"/>
                        </a:rPr>
                        <m:t>=</m:t>
                      </m:r>
                      <m:f>
                        <m:fPr>
                          <m:ctrlPr>
                            <a:rPr lang="en-US" b="0" i="1" smtClean="0">
                              <a:solidFill>
                                <a:srgbClr val="FF0000"/>
                              </a:solidFill>
                              <a:latin typeface="Cambria Math" panose="02040503050406030204" pitchFamily="18" charset="0"/>
                              <a:ea typeface="Cambria Math" panose="02040503050406030204" pitchFamily="18" charset="0"/>
                            </a:rPr>
                          </m:ctrlPr>
                        </m:fPr>
                        <m:num>
                          <m:r>
                            <a:rPr lang="en-US" b="0" i="1" smtClean="0">
                              <a:solidFill>
                                <a:srgbClr val="FF0000"/>
                              </a:solidFill>
                              <a:latin typeface="Cambria Math" panose="02040503050406030204" pitchFamily="18" charset="0"/>
                              <a:ea typeface="Cambria Math" panose="02040503050406030204" pitchFamily="18" charset="0"/>
                            </a:rPr>
                            <m:t>6</m:t>
                          </m:r>
                        </m:num>
                        <m:den>
                          <m:r>
                            <a:rPr lang="en-US" b="0" i="1" smtClean="0">
                              <a:solidFill>
                                <a:srgbClr val="FF0000"/>
                              </a:solidFill>
                              <a:latin typeface="Cambria Math" panose="02040503050406030204" pitchFamily="18" charset="0"/>
                              <a:ea typeface="Cambria Math" panose="02040503050406030204" pitchFamily="18" charset="0"/>
                            </a:rPr>
                            <m:t>4</m:t>
                          </m:r>
                        </m:den>
                      </m:f>
                      <m:r>
                        <a:rPr lang="en-US" b="0" i="1" smtClean="0">
                          <a:solidFill>
                            <a:srgbClr val="FF0000"/>
                          </a:solidFill>
                          <a:latin typeface="Cambria Math" panose="02040503050406030204" pitchFamily="18" charset="0"/>
                          <a:ea typeface="Cambria Math" panose="02040503050406030204" pitchFamily="18" charset="0"/>
                        </a:rPr>
                        <m:t>    </m:t>
                      </m:r>
                      <m:r>
                        <a:rPr lang="en-US" i="1">
                          <a:solidFill>
                            <a:srgbClr val="FF0000"/>
                          </a:solidFill>
                          <a:latin typeface="Cambria Math" panose="02040503050406030204" pitchFamily="18" charset="0"/>
                          <a:ea typeface="Cambria Math" panose="02040503050406030204" pitchFamily="18" charset="0"/>
                        </a:rPr>
                        <m:t>⟹   </m:t>
                      </m:r>
                      <m:r>
                        <a:rPr lang="en-US" b="0" i="1" smtClean="0">
                          <a:solidFill>
                            <a:srgbClr val="FF0000"/>
                          </a:solidFill>
                          <a:latin typeface="Cambria Math" panose="02040503050406030204" pitchFamily="18" charset="0"/>
                          <a:ea typeface="Cambria Math" panose="02040503050406030204" pitchFamily="18" charset="0"/>
                        </a:rPr>
                        <m:t>12</m:t>
                      </m:r>
                      <m:r>
                        <a:rPr lang="en-US" b="0" i="1" smtClean="0">
                          <a:solidFill>
                            <a:srgbClr val="FF0000"/>
                          </a:solidFill>
                          <a:latin typeface="Cambria Math" panose="02040503050406030204" pitchFamily="18" charset="0"/>
                          <a:ea typeface="Cambria Math" panose="02040503050406030204" pitchFamily="18" charset="0"/>
                        </a:rPr>
                        <m:t>𝑦</m:t>
                      </m:r>
                      <m:r>
                        <a:rPr lang="en-US" i="1">
                          <a:solidFill>
                            <a:srgbClr val="FF0000"/>
                          </a:solidFill>
                          <a:latin typeface="Cambria Math" panose="02040503050406030204" pitchFamily="18" charset="0"/>
                          <a:ea typeface="Cambria Math" panose="02040503050406030204" pitchFamily="18" charset="0"/>
                        </a:rPr>
                        <m:t>=</m:t>
                      </m:r>
                      <m:r>
                        <a:rPr lang="en-US" b="0" i="1" smtClean="0">
                          <a:solidFill>
                            <a:srgbClr val="FF0000"/>
                          </a:solidFill>
                          <a:latin typeface="Cambria Math" panose="02040503050406030204" pitchFamily="18" charset="0"/>
                          <a:ea typeface="Cambria Math" panose="02040503050406030204" pitchFamily="18" charset="0"/>
                        </a:rPr>
                        <m:t>6</m:t>
                      </m:r>
                      <m:r>
                        <a:rPr lang="en-US" b="0" i="1" smtClean="0">
                          <a:solidFill>
                            <a:srgbClr val="FF0000"/>
                          </a:solidFill>
                          <a:latin typeface="Cambria Math" panose="02040503050406030204" pitchFamily="18" charset="0"/>
                          <a:ea typeface="Cambria Math" panose="02040503050406030204" pitchFamily="18" charset="0"/>
                        </a:rPr>
                        <m:t>𝑥</m:t>
                      </m:r>
                      <m:r>
                        <a:rPr lang="en-US" b="0" i="1" smtClean="0">
                          <a:solidFill>
                            <a:srgbClr val="FF0000"/>
                          </a:solidFill>
                          <a:latin typeface="Cambria Math" panose="02040503050406030204" pitchFamily="18" charset="0"/>
                          <a:ea typeface="Cambria Math" panose="02040503050406030204" pitchFamily="18" charset="0"/>
                        </a:rPr>
                        <m:t>   ⟹   </m:t>
                      </m:r>
                      <m:r>
                        <a:rPr lang="en-US" b="0" i="1" smtClean="0">
                          <a:solidFill>
                            <a:srgbClr val="FF0000"/>
                          </a:solidFill>
                          <a:latin typeface="Cambria Math" panose="02040503050406030204" pitchFamily="18" charset="0"/>
                          <a:ea typeface="Cambria Math" panose="02040503050406030204" pitchFamily="18" charset="0"/>
                        </a:rPr>
                        <m:t>𝑥</m:t>
                      </m:r>
                      <m:r>
                        <a:rPr lang="en-US" b="0" i="1" smtClean="0">
                          <a:solidFill>
                            <a:srgbClr val="FF0000"/>
                          </a:solidFill>
                          <a:latin typeface="Cambria Math" panose="02040503050406030204" pitchFamily="18" charset="0"/>
                          <a:ea typeface="Cambria Math" panose="02040503050406030204" pitchFamily="18" charset="0"/>
                        </a:rPr>
                        <m:t>=2</m:t>
                      </m:r>
                      <m:r>
                        <a:rPr lang="en-US" b="0" i="1" smtClean="0">
                          <a:solidFill>
                            <a:srgbClr val="FF0000"/>
                          </a:solidFill>
                          <a:latin typeface="Cambria Math" panose="02040503050406030204" pitchFamily="18" charset="0"/>
                          <a:ea typeface="Cambria Math" panose="02040503050406030204" pitchFamily="18" charset="0"/>
                        </a:rPr>
                        <m:t>𝑦</m:t>
                      </m:r>
                    </m:oMath>
                  </m:oMathPara>
                </a14:m>
                <a:endParaRPr lang="en-US" dirty="0">
                  <a:solidFill>
                    <a:srgbClr val="FF0000"/>
                  </a:solidFill>
                </a:endParaRPr>
              </a:p>
            </p:txBody>
          </p:sp>
        </mc:Choice>
        <mc:Fallback xmlns="">
          <p:sp>
            <p:nvSpPr>
              <p:cNvPr id="3" name="Content Placeholder 2">
                <a:extLst>
                  <a:ext uri="{FF2B5EF4-FFF2-40B4-BE49-F238E27FC236}">
                    <a16:creationId xmlns:a16="http://schemas.microsoft.com/office/drawing/2014/main" id="{B8B4D1D4-EA4B-DF09-BAF9-16891DCF122C}"/>
                  </a:ext>
                </a:extLst>
              </p:cNvPr>
              <p:cNvSpPr>
                <a:spLocks noGrp="1" noRot="1" noChangeAspect="1" noMove="1" noResize="1" noEditPoints="1" noAdjustHandles="1" noChangeArrowheads="1" noChangeShapeType="1" noTextEdit="1"/>
              </p:cNvSpPr>
              <p:nvPr>
                <p:ph idx="1"/>
              </p:nvPr>
            </p:nvSpPr>
            <p:spPr>
              <a:blipFill>
                <a:blip r:embed="rId2"/>
                <a:stretch>
                  <a:fillRect l="-1005" t="-1120"/>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15</a:t>
            </a:fld>
            <a:endParaRPr lang="en-US" dirty="0"/>
          </a:p>
        </p:txBody>
      </p:sp>
    </p:spTree>
    <p:extLst>
      <p:ext uri="{BB962C8B-B14F-4D97-AF65-F5344CB8AC3E}">
        <p14:creationId xmlns:p14="http://schemas.microsoft.com/office/powerpoint/2010/main" val="2298960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4.D.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lnSpcReduction="10000"/>
              </a:bodyPr>
              <a:lstStyle/>
              <a:p>
                <a14:m>
                  <m:oMath xmlns:m="http://schemas.openxmlformats.org/officeDocument/2006/math">
                    <m:r>
                      <a:rPr lang="en-US" i="1" dirty="0" smtClean="0">
                        <a:latin typeface="Cambria Math" panose="02040503050406030204" pitchFamily="18" charset="0"/>
                      </a:rPr>
                      <m:t>𝑢</m:t>
                    </m:r>
                    <m:d>
                      <m:dPr>
                        <m:ctrlPr>
                          <a:rPr lang="en-US" i="1" dirty="0" smtClean="0">
                            <a:latin typeface="Cambria Math" panose="02040503050406030204" pitchFamily="18" charset="0"/>
                          </a:rPr>
                        </m:ctrlPr>
                      </m:dPr>
                      <m:e>
                        <m:r>
                          <a:rPr lang="en-US" i="1" dirty="0" smtClean="0">
                            <a:latin typeface="Cambria Math" panose="02040503050406030204" pitchFamily="18" charset="0"/>
                          </a:rPr>
                          <m:t>𝑥</m:t>
                        </m:r>
                        <m:r>
                          <a:rPr lang="en-US" i="1" dirty="0" smtClean="0">
                            <a:latin typeface="Cambria Math" panose="02040503050406030204" pitchFamily="18" charset="0"/>
                          </a:rPr>
                          <m:t>, </m:t>
                        </m:r>
                        <m:r>
                          <a:rPr lang="en-US" i="1" dirty="0" smtClean="0">
                            <a:latin typeface="Cambria Math" panose="02040503050406030204" pitchFamily="18" charset="0"/>
                          </a:rPr>
                          <m:t>𝑦</m:t>
                        </m:r>
                      </m:e>
                    </m:d>
                    <m:r>
                      <a:rPr lang="en-US" i="1" dirty="0" smtClean="0">
                        <a:latin typeface="Cambria Math" panose="02040503050406030204" pitchFamily="18" charset="0"/>
                      </a:rPr>
                      <m:t>= 2</m:t>
                    </m:r>
                    <m:sSup>
                      <m:sSupPr>
                        <m:ctrlPr>
                          <a:rPr lang="en-US" b="0" i="1" dirty="0" smtClean="0">
                            <a:latin typeface="Cambria Math" panose="02040503050406030204" pitchFamily="18" charset="0"/>
                          </a:rPr>
                        </m:ctrlPr>
                      </m:sSupPr>
                      <m:e>
                        <m:r>
                          <a:rPr lang="en-US" i="1" dirty="0" smtClean="0">
                            <a:latin typeface="Cambria Math" panose="02040503050406030204" pitchFamily="18" charset="0"/>
                          </a:rPr>
                          <m:t>𝑥</m:t>
                        </m:r>
                      </m:e>
                      <m:sup>
                        <m:r>
                          <a:rPr lang="en-US" b="0" i="1" dirty="0" smtClean="0">
                            <a:latin typeface="Cambria Math" panose="02040503050406030204" pitchFamily="18" charset="0"/>
                          </a:rPr>
                          <m:t>3</m:t>
                        </m:r>
                      </m:sup>
                    </m:sSup>
                    <m:r>
                      <a:rPr lang="en-US" i="1" dirty="0" smtClean="0">
                        <a:latin typeface="Cambria Math" panose="02040503050406030204" pitchFamily="18" charset="0"/>
                      </a:rPr>
                      <m:t>𝑦</m:t>
                    </m:r>
                    <m:r>
                      <a:rPr lang="en-US" b="0" i="0" dirty="0" smtClean="0">
                        <a:latin typeface="Cambria Math" panose="02040503050406030204" pitchFamily="18" charset="0"/>
                      </a:rPr>
                      <m:t>,  </m:t>
                    </m:r>
                    <m:r>
                      <a:rPr lang="en-US" b="0" i="1" dirty="0"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𝑥</m:t>
                        </m:r>
                      </m:sub>
                    </m:sSub>
                    <m:r>
                      <a:rPr lang="en-US" b="0" i="1" smtClean="0">
                        <a:latin typeface="Cambria Math" panose="02040503050406030204" pitchFamily="18" charset="0"/>
                      </a:rPr>
                      <m:t>=6,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𝑦</m:t>
                        </m:r>
                      </m:sub>
                    </m:sSub>
                    <m:r>
                      <a:rPr lang="en-US" b="0" i="1" smtClean="0">
                        <a:latin typeface="Cambria Math" panose="02040503050406030204" pitchFamily="18" charset="0"/>
                      </a:rPr>
                      <m:t>=4,     </m:t>
                    </m:r>
                    <m:r>
                      <a:rPr lang="en-US" b="0" i="1" smtClean="0">
                        <a:latin typeface="Cambria Math" panose="02040503050406030204" pitchFamily="18" charset="0"/>
                      </a:rPr>
                      <m:t>𝑀</m:t>
                    </m:r>
                    <m:r>
                      <a:rPr lang="en-US" b="0" i="1" smtClean="0">
                        <a:latin typeface="Cambria Math" panose="02040503050406030204" pitchFamily="18" charset="0"/>
                      </a:rPr>
                      <m:t>=160</m:t>
                    </m:r>
                  </m:oMath>
                </a14:m>
                <a:endParaRPr lang="en-US" dirty="0"/>
              </a:p>
              <a:p>
                <a:pPr lvl="3"/>
                <a:endParaRPr lang="en-US" dirty="0"/>
              </a:p>
              <a:p>
                <a:r>
                  <a:rPr lang="en-US" dirty="0"/>
                  <a:t>Find the optimal units of goods </a:t>
                </a:r>
                <a14:m>
                  <m:oMath xmlns:m="http://schemas.openxmlformats.org/officeDocument/2006/math">
                    <m:r>
                      <a:rPr lang="en-US" i="1" dirty="0" smtClean="0">
                        <a:latin typeface="Cambria Math" panose="02040503050406030204" pitchFamily="18" charset="0"/>
                      </a:rPr>
                      <m:t>𝑥</m:t>
                    </m:r>
                  </m:oMath>
                </a14:m>
                <a:r>
                  <a:rPr lang="en-US" dirty="0"/>
                  <a:t> and good </a:t>
                </a:r>
                <a14:m>
                  <m:oMath xmlns:m="http://schemas.openxmlformats.org/officeDocument/2006/math">
                    <m:r>
                      <a:rPr lang="en-US" i="1" dirty="0" smtClean="0">
                        <a:latin typeface="Cambria Math" panose="02040503050406030204" pitchFamily="18" charset="0"/>
                      </a:rPr>
                      <m:t>𝑦</m:t>
                    </m:r>
                  </m:oMath>
                </a14:m>
                <a:r>
                  <a:rPr lang="en-US" dirty="0"/>
                  <a:t> for this consumer.</a:t>
                </a:r>
              </a:p>
              <a:p>
                <a:pPr lvl="1"/>
                <a:r>
                  <a:rPr lang="en-US" dirty="0">
                    <a:solidFill>
                      <a:srgbClr val="FF0000"/>
                    </a:solidFill>
                  </a:rPr>
                  <a:t>Use the optimal ratio and the constraint to find the optimal bundle for this consumer. We first find </a:t>
                </a:r>
                <a14:m>
                  <m:oMath xmlns:m="http://schemas.openxmlformats.org/officeDocument/2006/math">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𝑦</m:t>
                        </m:r>
                      </m:e>
                      <m:sup>
                        <m:r>
                          <a:rPr lang="en-US" b="0" i="1" smtClean="0">
                            <a:solidFill>
                              <a:srgbClr val="FF0000"/>
                            </a:solidFill>
                            <a:latin typeface="Cambria Math" panose="02040503050406030204" pitchFamily="18" charset="0"/>
                          </a:rPr>
                          <m:t>∗</m:t>
                        </m:r>
                      </m:sup>
                    </m:sSup>
                  </m:oMath>
                </a14:m>
                <a:r>
                  <a:rPr lang="en-US" dirty="0">
                    <a:solidFill>
                      <a:srgbClr val="FF0000"/>
                    </a:solidFill>
                  </a:rPr>
                  <a:t>.</a:t>
                </a:r>
              </a:p>
              <a:p>
                <a:endParaRPr lang="en-US" sz="500" dirty="0"/>
              </a:p>
              <a:p>
                <a:pPr marL="457200" lvl="1" indent="0">
                  <a:buNone/>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6</m:t>
                      </m:r>
                      <m:r>
                        <a:rPr lang="en-US" b="0" i="1" smtClean="0">
                          <a:solidFill>
                            <a:srgbClr val="FF0000"/>
                          </a:solidFill>
                          <a:latin typeface="Cambria Math" panose="02040503050406030204" pitchFamily="18" charset="0"/>
                        </a:rPr>
                        <m:t>𝑥</m:t>
                      </m:r>
                      <m:r>
                        <a:rPr lang="en-US" b="0" i="1" smtClean="0">
                          <a:solidFill>
                            <a:srgbClr val="FF0000"/>
                          </a:solidFill>
                          <a:latin typeface="Cambria Math" panose="02040503050406030204" pitchFamily="18" charset="0"/>
                        </a:rPr>
                        <m:t>+4</m:t>
                      </m:r>
                      <m:r>
                        <a:rPr lang="en-US" b="0" i="1" smtClean="0">
                          <a:solidFill>
                            <a:srgbClr val="FF0000"/>
                          </a:solidFill>
                          <a:latin typeface="Cambria Math" panose="02040503050406030204" pitchFamily="18" charset="0"/>
                        </a:rPr>
                        <m:t>𝑦</m:t>
                      </m:r>
                      <m:r>
                        <a:rPr lang="en-US" b="0" i="1" smtClean="0">
                          <a:solidFill>
                            <a:srgbClr val="FF0000"/>
                          </a:solidFill>
                          <a:latin typeface="Cambria Math" panose="02040503050406030204" pitchFamily="18" charset="0"/>
                        </a:rPr>
                        <m:t>=160⟹6</m:t>
                      </m:r>
                      <m:d>
                        <m:dPr>
                          <m:ctrlPr>
                            <a:rPr lang="en-US" b="0" i="1" smtClean="0">
                              <a:solidFill>
                                <a:srgbClr val="FF0000"/>
                              </a:solidFill>
                              <a:latin typeface="Cambria Math" panose="02040503050406030204" pitchFamily="18" charset="0"/>
                              <a:ea typeface="Cambria Math" panose="02040503050406030204" pitchFamily="18" charset="0"/>
                            </a:rPr>
                          </m:ctrlPr>
                        </m:dPr>
                        <m:e>
                          <m:r>
                            <a:rPr lang="en-US" b="0" i="1" smtClean="0">
                              <a:solidFill>
                                <a:srgbClr val="FF0000"/>
                              </a:solidFill>
                              <a:latin typeface="Cambria Math" panose="02040503050406030204" pitchFamily="18" charset="0"/>
                              <a:ea typeface="Cambria Math" panose="02040503050406030204" pitchFamily="18" charset="0"/>
                            </a:rPr>
                            <m:t>2</m:t>
                          </m:r>
                          <m:r>
                            <a:rPr lang="en-US" b="0" i="1" smtClean="0">
                              <a:solidFill>
                                <a:srgbClr val="FF0000"/>
                              </a:solidFill>
                              <a:latin typeface="Cambria Math" panose="02040503050406030204" pitchFamily="18" charset="0"/>
                              <a:ea typeface="Cambria Math" panose="02040503050406030204" pitchFamily="18" charset="0"/>
                            </a:rPr>
                            <m:t>𝑦</m:t>
                          </m:r>
                        </m:e>
                      </m:d>
                      <m:r>
                        <a:rPr lang="en-US" b="0" i="1" smtClean="0">
                          <a:solidFill>
                            <a:srgbClr val="FF0000"/>
                          </a:solidFill>
                          <a:latin typeface="Cambria Math" panose="02040503050406030204" pitchFamily="18" charset="0"/>
                          <a:ea typeface="Cambria Math" panose="02040503050406030204" pitchFamily="18" charset="0"/>
                        </a:rPr>
                        <m:t>+4</m:t>
                      </m:r>
                      <m:r>
                        <a:rPr lang="en-US" b="0" i="1" smtClean="0">
                          <a:solidFill>
                            <a:srgbClr val="FF0000"/>
                          </a:solidFill>
                          <a:latin typeface="Cambria Math" panose="02040503050406030204" pitchFamily="18" charset="0"/>
                          <a:ea typeface="Cambria Math" panose="02040503050406030204" pitchFamily="18" charset="0"/>
                        </a:rPr>
                        <m:t>𝑦</m:t>
                      </m:r>
                      <m:r>
                        <a:rPr lang="en-US" b="0" i="1" smtClean="0">
                          <a:solidFill>
                            <a:srgbClr val="FF0000"/>
                          </a:solidFill>
                          <a:latin typeface="Cambria Math" panose="02040503050406030204" pitchFamily="18" charset="0"/>
                          <a:ea typeface="Cambria Math" panose="02040503050406030204" pitchFamily="18" charset="0"/>
                        </a:rPr>
                        <m:t>=160</m:t>
                      </m:r>
                    </m:oMath>
                  </m:oMathPara>
                </a14:m>
                <a:endParaRPr lang="en-US" b="0" i="1" dirty="0">
                  <a:solidFill>
                    <a:srgbClr val="FF0000"/>
                  </a:solidFill>
                  <a:latin typeface="Cambria Math" panose="02040503050406030204" pitchFamily="18" charset="0"/>
                  <a:ea typeface="Cambria Math" panose="02040503050406030204" pitchFamily="18" charset="0"/>
                </a:endParaRPr>
              </a:p>
              <a:p>
                <a:pPr marL="457200" lvl="1" indent="0">
                  <a:buNone/>
                </a:pPr>
                <a:r>
                  <a:rPr lang="en-US" dirty="0">
                    <a:solidFill>
                      <a:srgbClr val="FF0000"/>
                    </a:solidFill>
                    <a:ea typeface="Cambria Math" panose="02040503050406030204" pitchFamily="18" charset="0"/>
                  </a:rPr>
                  <a:t> 			        </a:t>
                </a:r>
                <a14:m>
                  <m:oMath xmlns:m="http://schemas.openxmlformats.org/officeDocument/2006/math">
                    <m:r>
                      <a:rPr lang="en-US" b="0" i="0" smtClean="0">
                        <a:solidFill>
                          <a:srgbClr val="FF0000"/>
                        </a:solidFill>
                        <a:latin typeface="Cambria Math" panose="02040503050406030204" pitchFamily="18" charset="0"/>
                        <a:ea typeface="Cambria Math" panose="02040503050406030204" pitchFamily="18" charset="0"/>
                      </a:rPr>
                      <m:t> </m:t>
                    </m:r>
                    <m:r>
                      <a:rPr lang="en-US" i="1">
                        <a:solidFill>
                          <a:srgbClr val="FF0000"/>
                        </a:solidFill>
                        <a:latin typeface="Cambria Math" panose="02040503050406030204" pitchFamily="18" charset="0"/>
                        <a:ea typeface="Cambria Math" panose="02040503050406030204" pitchFamily="18" charset="0"/>
                      </a:rPr>
                      <m:t>⟹</m:t>
                    </m:r>
                    <m:r>
                      <a:rPr lang="en-US" b="0" i="1" smtClean="0">
                        <a:solidFill>
                          <a:srgbClr val="FF0000"/>
                        </a:solidFill>
                        <a:latin typeface="Cambria Math" panose="02040503050406030204" pitchFamily="18" charset="0"/>
                        <a:ea typeface="Cambria Math" panose="02040503050406030204" pitchFamily="18" charset="0"/>
                      </a:rPr>
                      <m:t>16</m:t>
                    </m:r>
                    <m:r>
                      <a:rPr lang="en-US" b="0" i="1" smtClean="0">
                        <a:solidFill>
                          <a:srgbClr val="FF0000"/>
                        </a:solidFill>
                        <a:latin typeface="Cambria Math" panose="02040503050406030204" pitchFamily="18" charset="0"/>
                        <a:ea typeface="Cambria Math" panose="02040503050406030204" pitchFamily="18" charset="0"/>
                      </a:rPr>
                      <m:t>𝑦</m:t>
                    </m:r>
                    <m:r>
                      <a:rPr lang="en-US" b="0" i="1" smtClean="0">
                        <a:solidFill>
                          <a:srgbClr val="FF0000"/>
                        </a:solidFill>
                        <a:latin typeface="Cambria Math" panose="02040503050406030204" pitchFamily="18" charset="0"/>
                        <a:ea typeface="Cambria Math" panose="02040503050406030204" pitchFamily="18" charset="0"/>
                      </a:rPr>
                      <m:t>=160</m:t>
                    </m:r>
                  </m:oMath>
                </a14:m>
                <a:endParaRPr lang="en-US" b="0" i="1" dirty="0">
                  <a:solidFill>
                    <a:srgbClr val="FF0000"/>
                  </a:solidFill>
                  <a:latin typeface="Cambria Math" panose="02040503050406030204" pitchFamily="18" charset="0"/>
                  <a:ea typeface="Cambria Math" panose="02040503050406030204" pitchFamily="18" charset="0"/>
                </a:endParaRPr>
              </a:p>
              <a:p>
                <a:pPr marL="457200" lvl="1" indent="0">
                  <a:buNone/>
                </a:pPr>
                <a:r>
                  <a:rPr lang="en-US" dirty="0">
                    <a:solidFill>
                      <a:srgbClr val="FF0000"/>
                    </a:solidFill>
                    <a:ea typeface="Cambria Math" panose="02040503050406030204" pitchFamily="18" charset="0"/>
                  </a:rPr>
                  <a:t>			        </a:t>
                </a:r>
                <a14:m>
                  <m:oMath xmlns:m="http://schemas.openxmlformats.org/officeDocument/2006/math">
                    <m:r>
                      <a:rPr lang="en-US" b="0" i="0" smtClean="0">
                        <a:solidFill>
                          <a:srgbClr val="FF0000"/>
                        </a:solidFill>
                        <a:latin typeface="Cambria Math" panose="02040503050406030204" pitchFamily="18" charset="0"/>
                        <a:ea typeface="Cambria Math" panose="02040503050406030204" pitchFamily="18" charset="0"/>
                      </a:rPr>
                      <m:t> </m:t>
                    </m:r>
                    <m:r>
                      <a:rPr lang="en-US" i="1">
                        <a:solidFill>
                          <a:srgbClr val="FF0000"/>
                        </a:solidFill>
                        <a:latin typeface="Cambria Math" panose="02040503050406030204" pitchFamily="18" charset="0"/>
                        <a:ea typeface="Cambria Math" panose="02040503050406030204" pitchFamily="18" charset="0"/>
                      </a:rPr>
                      <m:t>⟹</m:t>
                    </m:r>
                    <m:sSup>
                      <m:sSupPr>
                        <m:ctrlPr>
                          <a:rPr lang="en-US" b="0" i="1" smtClean="0">
                            <a:solidFill>
                              <a:srgbClr val="FF0000"/>
                            </a:solidFill>
                            <a:latin typeface="Cambria Math" panose="02040503050406030204" pitchFamily="18" charset="0"/>
                            <a:ea typeface="Cambria Math" panose="02040503050406030204" pitchFamily="18" charset="0"/>
                          </a:rPr>
                        </m:ctrlPr>
                      </m:sSupPr>
                      <m:e>
                        <m:r>
                          <a:rPr lang="en-US" b="0" i="1" smtClean="0">
                            <a:solidFill>
                              <a:srgbClr val="FF0000"/>
                            </a:solidFill>
                            <a:latin typeface="Cambria Math" panose="02040503050406030204" pitchFamily="18" charset="0"/>
                            <a:ea typeface="Cambria Math" panose="02040503050406030204" pitchFamily="18" charset="0"/>
                          </a:rPr>
                          <m:t>𝑦</m:t>
                        </m:r>
                      </m:e>
                      <m:sup>
                        <m:r>
                          <a:rPr lang="en-US" b="0" i="1" smtClean="0">
                            <a:solidFill>
                              <a:srgbClr val="FF0000"/>
                            </a:solidFill>
                            <a:latin typeface="Cambria Math" panose="02040503050406030204" pitchFamily="18" charset="0"/>
                            <a:ea typeface="Cambria Math" panose="02040503050406030204" pitchFamily="18" charset="0"/>
                          </a:rPr>
                          <m:t>∗</m:t>
                        </m:r>
                      </m:sup>
                    </m:sSup>
                    <m:r>
                      <a:rPr lang="en-US" b="0" i="1" smtClean="0">
                        <a:solidFill>
                          <a:srgbClr val="FF0000"/>
                        </a:solidFill>
                        <a:latin typeface="Cambria Math" panose="02040503050406030204" pitchFamily="18" charset="0"/>
                        <a:ea typeface="Cambria Math" panose="02040503050406030204" pitchFamily="18" charset="0"/>
                      </a:rPr>
                      <m:t>=10</m:t>
                    </m:r>
                  </m:oMath>
                </a14:m>
                <a:endParaRPr lang="en-US" dirty="0">
                  <a:solidFill>
                    <a:srgbClr val="FF0000"/>
                  </a:solidFill>
                </a:endParaRPr>
              </a:p>
              <a:p>
                <a:pPr marL="457200" lvl="1" indent="0">
                  <a:buNone/>
                </a:pPr>
                <a:endParaRPr lang="en-US" dirty="0">
                  <a:solidFill>
                    <a:srgbClr val="FF0000"/>
                  </a:solidFill>
                </a:endParaRPr>
              </a:p>
              <a:p>
                <a:pPr lvl="1"/>
                <a:r>
                  <a:rPr lang="en-US" dirty="0">
                    <a:solidFill>
                      <a:srgbClr val="FF0000"/>
                    </a:solidFill>
                  </a:rPr>
                  <a:t>Using </a:t>
                </a:r>
                <a14:m>
                  <m:oMath xmlns:m="http://schemas.openxmlformats.org/officeDocument/2006/math">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𝑦</m:t>
                        </m:r>
                      </m:e>
                      <m:sup>
                        <m:r>
                          <a:rPr lang="en-US" b="0" i="1" smtClean="0">
                            <a:solidFill>
                              <a:srgbClr val="FF0000"/>
                            </a:solidFill>
                            <a:latin typeface="Cambria Math" panose="02040503050406030204" pitchFamily="18" charset="0"/>
                          </a:rPr>
                          <m:t>∗</m:t>
                        </m:r>
                      </m:sup>
                    </m:sSup>
                  </m:oMath>
                </a14:m>
                <a:r>
                  <a:rPr lang="en-US" dirty="0">
                    <a:solidFill>
                      <a:srgbClr val="FF0000"/>
                    </a:solidFill>
                  </a:rPr>
                  <a:t> and the optimal ratio, we can find </a:t>
                </a:r>
                <a14:m>
                  <m:oMath xmlns:m="http://schemas.openxmlformats.org/officeDocument/2006/math">
                    <m:sSup>
                      <m:sSupPr>
                        <m:ctrlPr>
                          <a:rPr lang="en-US" i="1">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𝑥</m:t>
                        </m:r>
                      </m:e>
                      <m:sup>
                        <m:r>
                          <a:rPr lang="en-US" i="1">
                            <a:solidFill>
                              <a:srgbClr val="FF0000"/>
                            </a:solidFill>
                            <a:latin typeface="Cambria Math" panose="02040503050406030204" pitchFamily="18" charset="0"/>
                          </a:rPr>
                          <m:t>∗</m:t>
                        </m:r>
                      </m:sup>
                    </m:sSup>
                  </m:oMath>
                </a14:m>
                <a:r>
                  <a:rPr lang="en-US" dirty="0">
                    <a:solidFill>
                      <a:srgbClr val="FF0000"/>
                    </a:solidFill>
                  </a:rPr>
                  <a:t>.</a:t>
                </a:r>
              </a:p>
              <a:p>
                <a:pPr lvl="1"/>
                <a:endParaRPr lang="en-US" sz="500" dirty="0">
                  <a:solidFill>
                    <a:srgbClr val="FF0000"/>
                  </a:solidFill>
                </a:endParaRPr>
              </a:p>
              <a:p>
                <a:pPr marL="457200" lvl="1" indent="0">
                  <a:buNone/>
                </a:pPr>
                <a14:m>
                  <m:oMathPara xmlns:m="http://schemas.openxmlformats.org/officeDocument/2006/math">
                    <m:oMathParaPr>
                      <m:jc m:val="centerGroup"/>
                    </m:oMathParaPr>
                    <m:oMath xmlns:m="http://schemas.openxmlformats.org/officeDocument/2006/math">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𝑥</m:t>
                          </m:r>
                        </m:e>
                        <m:sup>
                          <m:r>
                            <a:rPr lang="en-US" b="0" i="1" smtClean="0">
                              <a:solidFill>
                                <a:srgbClr val="FF0000"/>
                              </a:solidFill>
                              <a:latin typeface="Cambria Math" panose="02040503050406030204" pitchFamily="18" charset="0"/>
                            </a:rPr>
                            <m:t>∗</m:t>
                          </m:r>
                        </m:sup>
                      </m:sSup>
                      <m:r>
                        <a:rPr lang="en-US" b="0" i="1" smtClean="0">
                          <a:solidFill>
                            <a:srgbClr val="FF0000"/>
                          </a:solidFill>
                          <a:latin typeface="Cambria Math" panose="02040503050406030204" pitchFamily="18" charset="0"/>
                        </a:rPr>
                        <m:t>=2</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𝑦</m:t>
                          </m:r>
                        </m:e>
                        <m:sup>
                          <m:r>
                            <a:rPr lang="en-US" b="0" i="1" smtClean="0">
                              <a:solidFill>
                                <a:srgbClr val="FF0000"/>
                              </a:solidFill>
                              <a:latin typeface="Cambria Math" panose="02040503050406030204" pitchFamily="18" charset="0"/>
                            </a:rPr>
                            <m:t>∗</m:t>
                          </m:r>
                        </m:sup>
                      </m:sSup>
                      <m:r>
                        <a:rPr lang="en-US" i="1">
                          <a:solidFill>
                            <a:srgbClr val="FF0000"/>
                          </a:solidFill>
                          <a:latin typeface="Cambria Math" panose="02040503050406030204" pitchFamily="18" charset="0"/>
                          <a:ea typeface="Cambria Math" panose="02040503050406030204" pitchFamily="18" charset="0"/>
                        </a:rPr>
                        <m:t>⟹</m:t>
                      </m:r>
                      <m:sSup>
                        <m:sSupPr>
                          <m:ctrlPr>
                            <a:rPr lang="en-US" i="1">
                              <a:solidFill>
                                <a:srgbClr val="FF0000"/>
                              </a:solidFill>
                              <a:latin typeface="Cambria Math" panose="02040503050406030204" pitchFamily="18" charset="0"/>
                            </a:rPr>
                          </m:ctrlPr>
                        </m:sSupPr>
                        <m:e>
                          <m:r>
                            <a:rPr lang="en-US" i="1">
                              <a:solidFill>
                                <a:srgbClr val="FF0000"/>
                              </a:solidFill>
                              <a:latin typeface="Cambria Math" panose="02040503050406030204" pitchFamily="18" charset="0"/>
                            </a:rPr>
                            <m:t>𝑥</m:t>
                          </m:r>
                        </m:e>
                        <m:sup>
                          <m:r>
                            <a:rPr lang="en-US" i="1">
                              <a:solidFill>
                                <a:srgbClr val="FF0000"/>
                              </a:solidFill>
                              <a:latin typeface="Cambria Math" panose="02040503050406030204" pitchFamily="18" charset="0"/>
                            </a:rPr>
                            <m:t>∗</m:t>
                          </m:r>
                        </m:sup>
                      </m:sSup>
                      <m:r>
                        <a:rPr lang="en-US" b="0" i="1" smtClean="0">
                          <a:solidFill>
                            <a:srgbClr val="FF0000"/>
                          </a:solidFill>
                          <a:latin typeface="Cambria Math" panose="02040503050406030204" pitchFamily="18" charset="0"/>
                        </a:rPr>
                        <m:t>=20</m:t>
                      </m:r>
                    </m:oMath>
                  </m:oMathPara>
                </a14:m>
                <a:endParaRPr lang="en-US" dirty="0">
                  <a:solidFill>
                    <a:srgbClr val="FF0000"/>
                  </a:solidFill>
                </a:endParaRPr>
              </a:p>
            </p:txBody>
          </p:sp>
        </mc:Choice>
        <mc:Fallback xmlns="">
          <p:sp>
            <p:nvSpPr>
              <p:cNvPr id="3" name="Content Placeholder 2">
                <a:extLst>
                  <a:ext uri="{FF2B5EF4-FFF2-40B4-BE49-F238E27FC236}">
                    <a16:creationId xmlns:a16="http://schemas.microsoft.com/office/drawing/2014/main" id="{B8B4D1D4-EA4B-DF09-BAF9-16891DCF122C}"/>
                  </a:ext>
                </a:extLst>
              </p:cNvPr>
              <p:cNvSpPr>
                <a:spLocks noGrp="1" noRot="1" noChangeAspect="1" noMove="1" noResize="1" noEditPoints="1" noAdjustHandles="1" noChangeArrowheads="1" noChangeShapeType="1" noTextEdit="1"/>
              </p:cNvSpPr>
              <p:nvPr>
                <p:ph idx="1"/>
              </p:nvPr>
            </p:nvSpPr>
            <p:spPr>
              <a:blipFill>
                <a:blip r:embed="rId2"/>
                <a:stretch>
                  <a:fillRect l="-1005" t="-1120"/>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16</a:t>
            </a:fld>
            <a:endParaRPr lang="en-US" dirty="0"/>
          </a:p>
        </p:txBody>
      </p:sp>
    </p:spTree>
    <p:extLst>
      <p:ext uri="{BB962C8B-B14F-4D97-AF65-F5344CB8AC3E}">
        <p14:creationId xmlns:p14="http://schemas.microsoft.com/office/powerpoint/2010/main" val="3690075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4.E.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14:m>
                  <m:oMath xmlns:m="http://schemas.openxmlformats.org/officeDocument/2006/math">
                    <m:r>
                      <a:rPr lang="en-US" i="1" dirty="0" smtClean="0">
                        <a:latin typeface="Cambria Math" panose="02040503050406030204" pitchFamily="18" charset="0"/>
                      </a:rPr>
                      <m:t>𝑢</m:t>
                    </m:r>
                    <m:d>
                      <m:dPr>
                        <m:ctrlPr>
                          <a:rPr lang="en-US" i="1" dirty="0" smtClean="0">
                            <a:latin typeface="Cambria Math" panose="02040503050406030204" pitchFamily="18" charset="0"/>
                          </a:rPr>
                        </m:ctrlPr>
                      </m:dPr>
                      <m:e>
                        <m:r>
                          <a:rPr lang="en-US" i="1" dirty="0" smtClean="0">
                            <a:latin typeface="Cambria Math" panose="02040503050406030204" pitchFamily="18" charset="0"/>
                          </a:rPr>
                          <m:t>𝑥</m:t>
                        </m:r>
                        <m:r>
                          <a:rPr lang="en-US" i="1" dirty="0" smtClean="0">
                            <a:latin typeface="Cambria Math" panose="02040503050406030204" pitchFamily="18" charset="0"/>
                          </a:rPr>
                          <m:t>, </m:t>
                        </m:r>
                        <m:r>
                          <a:rPr lang="en-US" i="1" dirty="0" smtClean="0">
                            <a:latin typeface="Cambria Math" panose="02040503050406030204" pitchFamily="18" charset="0"/>
                          </a:rPr>
                          <m:t>𝑦</m:t>
                        </m:r>
                      </m:e>
                    </m:d>
                    <m:r>
                      <a:rPr lang="en-US" i="1" dirty="0" smtClean="0">
                        <a:latin typeface="Cambria Math" panose="02040503050406030204" pitchFamily="18" charset="0"/>
                      </a:rPr>
                      <m:t>= 2</m:t>
                    </m:r>
                    <m:sSup>
                      <m:sSupPr>
                        <m:ctrlPr>
                          <a:rPr lang="en-US" b="0" i="1" dirty="0" smtClean="0">
                            <a:latin typeface="Cambria Math" panose="02040503050406030204" pitchFamily="18" charset="0"/>
                          </a:rPr>
                        </m:ctrlPr>
                      </m:sSupPr>
                      <m:e>
                        <m:r>
                          <a:rPr lang="en-US" i="1" dirty="0" smtClean="0">
                            <a:latin typeface="Cambria Math" panose="02040503050406030204" pitchFamily="18" charset="0"/>
                          </a:rPr>
                          <m:t>𝑥</m:t>
                        </m:r>
                      </m:e>
                      <m:sup>
                        <m:r>
                          <a:rPr lang="en-US" b="0" i="1" dirty="0" smtClean="0">
                            <a:latin typeface="Cambria Math" panose="02040503050406030204" pitchFamily="18" charset="0"/>
                          </a:rPr>
                          <m:t>3</m:t>
                        </m:r>
                      </m:sup>
                    </m:sSup>
                    <m:r>
                      <a:rPr lang="en-US" i="1" dirty="0" smtClean="0">
                        <a:latin typeface="Cambria Math" panose="02040503050406030204" pitchFamily="18" charset="0"/>
                      </a:rPr>
                      <m:t>𝑦</m:t>
                    </m:r>
                    <m:r>
                      <a:rPr lang="en-US" b="0" i="0" dirty="0" smtClean="0">
                        <a:latin typeface="Cambria Math" panose="02040503050406030204" pitchFamily="18" charset="0"/>
                      </a:rPr>
                      <m:t>,  </m:t>
                    </m:r>
                    <m:r>
                      <a:rPr lang="en-US" b="0" i="1" dirty="0"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𝑥</m:t>
                        </m:r>
                      </m:sub>
                    </m:sSub>
                    <m:r>
                      <a:rPr lang="en-US" b="0" i="1" smtClean="0">
                        <a:latin typeface="Cambria Math" panose="02040503050406030204" pitchFamily="18" charset="0"/>
                      </a:rPr>
                      <m:t>=6,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𝑦</m:t>
                        </m:r>
                      </m:sub>
                    </m:sSub>
                    <m:r>
                      <a:rPr lang="en-US" b="0" i="1" smtClean="0">
                        <a:latin typeface="Cambria Math" panose="02040503050406030204" pitchFamily="18" charset="0"/>
                      </a:rPr>
                      <m:t>=4,     </m:t>
                    </m:r>
                    <m:r>
                      <a:rPr lang="en-US" b="0" i="1" smtClean="0">
                        <a:latin typeface="Cambria Math" panose="02040503050406030204" pitchFamily="18" charset="0"/>
                      </a:rPr>
                      <m:t>𝑀</m:t>
                    </m:r>
                    <m:r>
                      <a:rPr lang="en-US" b="0" i="1" smtClean="0">
                        <a:latin typeface="Cambria Math" panose="02040503050406030204" pitchFamily="18" charset="0"/>
                      </a:rPr>
                      <m:t>=160</m:t>
                    </m:r>
                  </m:oMath>
                </a14:m>
                <a:endParaRPr lang="en-US" dirty="0"/>
              </a:p>
              <a:p>
                <a:pPr lvl="3"/>
                <a:endParaRPr lang="en-US" dirty="0"/>
              </a:p>
              <a:p>
                <a:r>
                  <a:rPr lang="en-US" dirty="0"/>
                  <a:t>Complete a diagram illustrating the consumer’s utility maximization.</a:t>
                </a:r>
                <a:endParaRPr lang="en-US" dirty="0">
                  <a:solidFill>
                    <a:srgbClr val="FF0000"/>
                  </a:solidFill>
                </a:endParaRPr>
              </a:p>
            </p:txBody>
          </p:sp>
        </mc:Choice>
        <mc:Fallback xmlns="">
          <p:sp>
            <p:nvSpPr>
              <p:cNvPr id="3" name="Content Placeholder 2">
                <a:extLst>
                  <a:ext uri="{FF2B5EF4-FFF2-40B4-BE49-F238E27FC236}">
                    <a16:creationId xmlns:a16="http://schemas.microsoft.com/office/drawing/2014/main" id="{B8B4D1D4-EA4B-DF09-BAF9-16891DCF122C}"/>
                  </a:ext>
                </a:extLst>
              </p:cNvPr>
              <p:cNvSpPr>
                <a:spLocks noGrp="1" noRot="1" noChangeAspect="1" noMove="1" noResize="1" noEditPoints="1" noAdjustHandles="1" noChangeArrowheads="1" noChangeShapeType="1" noTextEdit="1"/>
              </p:cNvSpPr>
              <p:nvPr>
                <p:ph idx="1"/>
              </p:nvPr>
            </p:nvSpPr>
            <p:spPr>
              <a:blipFill>
                <a:blip r:embed="rId2"/>
                <a:stretch>
                  <a:fillRect l="-1005" t="-1120"/>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17</a:t>
            </a:fld>
            <a:endParaRPr lang="en-US" dirty="0"/>
          </a:p>
        </p:txBody>
      </p:sp>
      <p:pic>
        <p:nvPicPr>
          <p:cNvPr id="8" name="Picture 7" descr="A graph of a function&#10;&#10;Description automatically generated">
            <a:extLst>
              <a:ext uri="{FF2B5EF4-FFF2-40B4-BE49-F238E27FC236}">
                <a16:creationId xmlns:a16="http://schemas.microsoft.com/office/drawing/2014/main" id="{CD79CFF5-933E-4A39-F9D9-43CBCBB128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19245" y="3250841"/>
            <a:ext cx="3105510" cy="3105510"/>
          </a:xfrm>
          <a:prstGeom prst="rect">
            <a:avLst/>
          </a:prstGeom>
        </p:spPr>
      </p:pic>
    </p:spTree>
    <p:extLst>
      <p:ext uri="{BB962C8B-B14F-4D97-AF65-F5344CB8AC3E}">
        <p14:creationId xmlns:p14="http://schemas.microsoft.com/office/powerpoint/2010/main" val="3572451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4.F.</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lnSpcReduction="10000"/>
              </a:bodyPr>
              <a:lstStyle/>
              <a:p>
                <a14:m>
                  <m:oMath xmlns:m="http://schemas.openxmlformats.org/officeDocument/2006/math">
                    <m:r>
                      <a:rPr lang="en-US" i="1" dirty="0" smtClean="0">
                        <a:latin typeface="Cambria Math" panose="02040503050406030204" pitchFamily="18" charset="0"/>
                      </a:rPr>
                      <m:t>𝑢</m:t>
                    </m:r>
                    <m:d>
                      <m:dPr>
                        <m:ctrlPr>
                          <a:rPr lang="en-US" i="1" dirty="0" smtClean="0">
                            <a:latin typeface="Cambria Math" panose="02040503050406030204" pitchFamily="18" charset="0"/>
                          </a:rPr>
                        </m:ctrlPr>
                      </m:dPr>
                      <m:e>
                        <m:r>
                          <a:rPr lang="en-US" i="1" dirty="0" smtClean="0">
                            <a:latin typeface="Cambria Math" panose="02040503050406030204" pitchFamily="18" charset="0"/>
                          </a:rPr>
                          <m:t>𝑥</m:t>
                        </m:r>
                        <m:r>
                          <a:rPr lang="en-US" i="1" dirty="0" smtClean="0">
                            <a:latin typeface="Cambria Math" panose="02040503050406030204" pitchFamily="18" charset="0"/>
                          </a:rPr>
                          <m:t>, </m:t>
                        </m:r>
                        <m:r>
                          <a:rPr lang="en-US" i="1" dirty="0" smtClean="0">
                            <a:latin typeface="Cambria Math" panose="02040503050406030204" pitchFamily="18" charset="0"/>
                          </a:rPr>
                          <m:t>𝑦</m:t>
                        </m:r>
                      </m:e>
                    </m:d>
                    <m:r>
                      <a:rPr lang="en-US" i="1" dirty="0" smtClean="0">
                        <a:latin typeface="Cambria Math" panose="02040503050406030204" pitchFamily="18" charset="0"/>
                      </a:rPr>
                      <m:t>= 2</m:t>
                    </m:r>
                    <m:sSup>
                      <m:sSupPr>
                        <m:ctrlPr>
                          <a:rPr lang="en-US" b="0" i="1" dirty="0" smtClean="0">
                            <a:latin typeface="Cambria Math" panose="02040503050406030204" pitchFamily="18" charset="0"/>
                          </a:rPr>
                        </m:ctrlPr>
                      </m:sSupPr>
                      <m:e>
                        <m:r>
                          <a:rPr lang="en-US" i="1" dirty="0" smtClean="0">
                            <a:latin typeface="Cambria Math" panose="02040503050406030204" pitchFamily="18" charset="0"/>
                          </a:rPr>
                          <m:t>𝑥</m:t>
                        </m:r>
                      </m:e>
                      <m:sup>
                        <m:r>
                          <a:rPr lang="en-US" b="0" i="1" dirty="0" smtClean="0">
                            <a:latin typeface="Cambria Math" panose="02040503050406030204" pitchFamily="18" charset="0"/>
                          </a:rPr>
                          <m:t>3</m:t>
                        </m:r>
                      </m:sup>
                    </m:sSup>
                    <m:r>
                      <a:rPr lang="en-US" i="1" dirty="0" smtClean="0">
                        <a:latin typeface="Cambria Math" panose="02040503050406030204" pitchFamily="18" charset="0"/>
                      </a:rPr>
                      <m:t>𝑦</m:t>
                    </m:r>
                    <m:r>
                      <a:rPr lang="en-US" b="0" i="0" dirty="0" smtClean="0">
                        <a:latin typeface="Cambria Math" panose="02040503050406030204" pitchFamily="18" charset="0"/>
                      </a:rPr>
                      <m:t>,  </m:t>
                    </m:r>
                    <m:r>
                      <a:rPr lang="en-US" b="0" i="1" dirty="0"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𝑥</m:t>
                        </m:r>
                      </m:sub>
                    </m:sSub>
                    <m:r>
                      <a:rPr lang="en-US" b="0" i="1" smtClean="0">
                        <a:latin typeface="Cambria Math" panose="02040503050406030204" pitchFamily="18" charset="0"/>
                      </a:rPr>
                      <m:t>=12,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𝑦</m:t>
                        </m:r>
                      </m:sub>
                    </m:sSub>
                    <m:r>
                      <a:rPr lang="en-US" b="0" i="1" smtClean="0">
                        <a:latin typeface="Cambria Math" panose="02040503050406030204" pitchFamily="18" charset="0"/>
                      </a:rPr>
                      <m:t>=4,     </m:t>
                    </m:r>
                    <m:r>
                      <a:rPr lang="en-US" b="0" i="1" smtClean="0">
                        <a:latin typeface="Cambria Math" panose="02040503050406030204" pitchFamily="18" charset="0"/>
                      </a:rPr>
                      <m:t>𝑀</m:t>
                    </m:r>
                    <m:r>
                      <a:rPr lang="en-US" b="0" i="1" smtClean="0">
                        <a:latin typeface="Cambria Math" panose="02040503050406030204" pitchFamily="18" charset="0"/>
                      </a:rPr>
                      <m:t>=160</m:t>
                    </m:r>
                  </m:oMath>
                </a14:m>
                <a:endParaRPr lang="en-US" dirty="0"/>
              </a:p>
              <a:p>
                <a:pPr lvl="3"/>
                <a:endParaRPr lang="en-US" dirty="0"/>
              </a:p>
              <a:p>
                <a:r>
                  <a:rPr lang="en-US" dirty="0"/>
                  <a:t>What is the optimal units of good </a:t>
                </a:r>
                <a14:m>
                  <m:oMath xmlns:m="http://schemas.openxmlformats.org/officeDocument/2006/math">
                    <m:r>
                      <a:rPr lang="en-US" i="1" dirty="0" smtClean="0">
                        <a:latin typeface="Cambria Math" panose="02040503050406030204" pitchFamily="18" charset="0"/>
                      </a:rPr>
                      <m:t>𝑥</m:t>
                    </m:r>
                  </m:oMath>
                </a14:m>
                <a:r>
                  <a:rPr lang="en-US" dirty="0"/>
                  <a:t> for the consumer when the price of good </a:t>
                </a:r>
                <a14:m>
                  <m:oMath xmlns:m="http://schemas.openxmlformats.org/officeDocument/2006/math">
                    <m:r>
                      <a:rPr lang="en-US" i="1" dirty="0" smtClean="0">
                        <a:latin typeface="Cambria Math" panose="02040503050406030204" pitchFamily="18" charset="0"/>
                      </a:rPr>
                      <m:t>𝑥</m:t>
                    </m:r>
                  </m:oMath>
                </a14:m>
                <a:r>
                  <a:rPr lang="en-US" dirty="0"/>
                  <a:t> increases to 12?</a:t>
                </a:r>
              </a:p>
              <a:p>
                <a:pPr lvl="1"/>
                <a:r>
                  <a:rPr lang="en-US" dirty="0">
                    <a:solidFill>
                      <a:srgbClr val="FF0000"/>
                    </a:solidFill>
                  </a:rPr>
                  <a:t>Find the optimal ratio and the constraint to find the optimal bundle for this consumer. We first find </a:t>
                </a:r>
                <a14:m>
                  <m:oMath xmlns:m="http://schemas.openxmlformats.org/officeDocument/2006/math">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𝑦</m:t>
                        </m:r>
                      </m:e>
                      <m:sup>
                        <m:r>
                          <a:rPr lang="en-US" b="0" i="1" smtClean="0">
                            <a:solidFill>
                              <a:srgbClr val="FF0000"/>
                            </a:solidFill>
                            <a:latin typeface="Cambria Math" panose="02040503050406030204" pitchFamily="18" charset="0"/>
                          </a:rPr>
                          <m:t>∗</m:t>
                        </m:r>
                      </m:sup>
                    </m:sSup>
                  </m:oMath>
                </a14:m>
                <a:r>
                  <a:rPr lang="en-US" dirty="0">
                    <a:solidFill>
                      <a:srgbClr val="FF0000"/>
                    </a:solidFill>
                  </a:rPr>
                  <a:t>.</a:t>
                </a:r>
              </a:p>
              <a:p>
                <a:endParaRPr lang="en-US" sz="500" dirty="0"/>
              </a:p>
              <a:p>
                <a:pPr marL="457200" lvl="1" indent="0">
                  <a:buNone/>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12</m:t>
                      </m:r>
                      <m:r>
                        <a:rPr lang="en-US" b="0" i="1" smtClean="0">
                          <a:solidFill>
                            <a:srgbClr val="FF0000"/>
                          </a:solidFill>
                          <a:latin typeface="Cambria Math" panose="02040503050406030204" pitchFamily="18" charset="0"/>
                        </a:rPr>
                        <m:t>𝑥</m:t>
                      </m:r>
                      <m:r>
                        <a:rPr lang="en-US" b="0" i="1" smtClean="0">
                          <a:solidFill>
                            <a:srgbClr val="FF0000"/>
                          </a:solidFill>
                          <a:latin typeface="Cambria Math" panose="02040503050406030204" pitchFamily="18" charset="0"/>
                        </a:rPr>
                        <m:t>+4</m:t>
                      </m:r>
                      <m:r>
                        <a:rPr lang="en-US" b="0" i="1" smtClean="0">
                          <a:solidFill>
                            <a:srgbClr val="FF0000"/>
                          </a:solidFill>
                          <a:latin typeface="Cambria Math" panose="02040503050406030204" pitchFamily="18" charset="0"/>
                        </a:rPr>
                        <m:t>𝑦</m:t>
                      </m:r>
                      <m:r>
                        <a:rPr lang="en-US" b="0" i="1" smtClean="0">
                          <a:solidFill>
                            <a:srgbClr val="FF0000"/>
                          </a:solidFill>
                          <a:latin typeface="Cambria Math" panose="02040503050406030204" pitchFamily="18" charset="0"/>
                        </a:rPr>
                        <m:t>=160⟹12</m:t>
                      </m:r>
                      <m:d>
                        <m:dPr>
                          <m:ctrlPr>
                            <a:rPr lang="en-US" b="0" i="1" smtClean="0">
                              <a:solidFill>
                                <a:srgbClr val="FF0000"/>
                              </a:solidFill>
                              <a:latin typeface="Cambria Math" panose="02040503050406030204" pitchFamily="18" charset="0"/>
                              <a:ea typeface="Cambria Math" panose="02040503050406030204" pitchFamily="18" charset="0"/>
                            </a:rPr>
                          </m:ctrlPr>
                        </m:dPr>
                        <m:e>
                          <m:r>
                            <a:rPr lang="en-US" b="0" i="1" smtClean="0">
                              <a:solidFill>
                                <a:srgbClr val="FF0000"/>
                              </a:solidFill>
                              <a:latin typeface="Cambria Math" panose="02040503050406030204" pitchFamily="18" charset="0"/>
                              <a:ea typeface="Cambria Math" panose="02040503050406030204" pitchFamily="18" charset="0"/>
                            </a:rPr>
                            <m:t>𝑦</m:t>
                          </m:r>
                        </m:e>
                      </m:d>
                      <m:r>
                        <a:rPr lang="en-US" b="0" i="1" smtClean="0">
                          <a:solidFill>
                            <a:srgbClr val="FF0000"/>
                          </a:solidFill>
                          <a:latin typeface="Cambria Math" panose="02040503050406030204" pitchFamily="18" charset="0"/>
                          <a:ea typeface="Cambria Math" panose="02040503050406030204" pitchFamily="18" charset="0"/>
                        </a:rPr>
                        <m:t>+4</m:t>
                      </m:r>
                      <m:r>
                        <a:rPr lang="en-US" b="0" i="1" smtClean="0">
                          <a:solidFill>
                            <a:srgbClr val="FF0000"/>
                          </a:solidFill>
                          <a:latin typeface="Cambria Math" panose="02040503050406030204" pitchFamily="18" charset="0"/>
                          <a:ea typeface="Cambria Math" panose="02040503050406030204" pitchFamily="18" charset="0"/>
                        </a:rPr>
                        <m:t>𝑦</m:t>
                      </m:r>
                      <m:r>
                        <a:rPr lang="en-US" b="0" i="1" smtClean="0">
                          <a:solidFill>
                            <a:srgbClr val="FF0000"/>
                          </a:solidFill>
                          <a:latin typeface="Cambria Math" panose="02040503050406030204" pitchFamily="18" charset="0"/>
                          <a:ea typeface="Cambria Math" panose="02040503050406030204" pitchFamily="18" charset="0"/>
                        </a:rPr>
                        <m:t>=160</m:t>
                      </m:r>
                    </m:oMath>
                  </m:oMathPara>
                </a14:m>
                <a:endParaRPr lang="en-US" b="0" i="1" dirty="0">
                  <a:solidFill>
                    <a:srgbClr val="FF0000"/>
                  </a:solidFill>
                  <a:latin typeface="Cambria Math" panose="02040503050406030204" pitchFamily="18" charset="0"/>
                  <a:ea typeface="Cambria Math" panose="02040503050406030204" pitchFamily="18" charset="0"/>
                </a:endParaRPr>
              </a:p>
              <a:p>
                <a:pPr marL="457200" lvl="1" indent="0">
                  <a:buNone/>
                </a:pPr>
                <a:r>
                  <a:rPr lang="en-US" dirty="0">
                    <a:solidFill>
                      <a:srgbClr val="FF0000"/>
                    </a:solidFill>
                    <a:ea typeface="Cambria Math" panose="02040503050406030204" pitchFamily="18" charset="0"/>
                  </a:rPr>
                  <a:t> 			        </a:t>
                </a:r>
                <a14:m>
                  <m:oMath xmlns:m="http://schemas.openxmlformats.org/officeDocument/2006/math">
                    <m:r>
                      <a:rPr lang="en-US" i="1">
                        <a:solidFill>
                          <a:srgbClr val="FF0000"/>
                        </a:solidFill>
                        <a:latin typeface="Cambria Math" panose="02040503050406030204" pitchFamily="18" charset="0"/>
                        <a:ea typeface="Cambria Math" panose="02040503050406030204" pitchFamily="18" charset="0"/>
                      </a:rPr>
                      <m:t>⟹</m:t>
                    </m:r>
                    <m:r>
                      <a:rPr lang="en-US" b="0" i="1" smtClean="0">
                        <a:solidFill>
                          <a:srgbClr val="FF0000"/>
                        </a:solidFill>
                        <a:latin typeface="Cambria Math" panose="02040503050406030204" pitchFamily="18" charset="0"/>
                        <a:ea typeface="Cambria Math" panose="02040503050406030204" pitchFamily="18" charset="0"/>
                      </a:rPr>
                      <m:t>16</m:t>
                    </m:r>
                    <m:r>
                      <a:rPr lang="en-US" b="0" i="1" smtClean="0">
                        <a:solidFill>
                          <a:srgbClr val="FF0000"/>
                        </a:solidFill>
                        <a:latin typeface="Cambria Math" panose="02040503050406030204" pitchFamily="18" charset="0"/>
                        <a:ea typeface="Cambria Math" panose="02040503050406030204" pitchFamily="18" charset="0"/>
                      </a:rPr>
                      <m:t>𝑦</m:t>
                    </m:r>
                    <m:r>
                      <a:rPr lang="en-US" b="0" i="1" smtClean="0">
                        <a:solidFill>
                          <a:srgbClr val="FF0000"/>
                        </a:solidFill>
                        <a:latin typeface="Cambria Math" panose="02040503050406030204" pitchFamily="18" charset="0"/>
                        <a:ea typeface="Cambria Math" panose="02040503050406030204" pitchFamily="18" charset="0"/>
                      </a:rPr>
                      <m:t>=160</m:t>
                    </m:r>
                  </m:oMath>
                </a14:m>
                <a:endParaRPr lang="en-US" b="0" i="1" dirty="0">
                  <a:solidFill>
                    <a:srgbClr val="FF0000"/>
                  </a:solidFill>
                  <a:latin typeface="Cambria Math" panose="02040503050406030204" pitchFamily="18" charset="0"/>
                  <a:ea typeface="Cambria Math" panose="02040503050406030204" pitchFamily="18" charset="0"/>
                </a:endParaRPr>
              </a:p>
              <a:p>
                <a:pPr marL="457200" lvl="1" indent="0">
                  <a:buNone/>
                </a:pPr>
                <a:r>
                  <a:rPr lang="en-US" dirty="0">
                    <a:solidFill>
                      <a:srgbClr val="FF0000"/>
                    </a:solidFill>
                    <a:ea typeface="Cambria Math" panose="02040503050406030204" pitchFamily="18" charset="0"/>
                  </a:rPr>
                  <a:t>			        </a:t>
                </a:r>
                <a14:m>
                  <m:oMath xmlns:m="http://schemas.openxmlformats.org/officeDocument/2006/math">
                    <m:r>
                      <a:rPr lang="en-US" i="1">
                        <a:solidFill>
                          <a:srgbClr val="FF0000"/>
                        </a:solidFill>
                        <a:latin typeface="Cambria Math" panose="02040503050406030204" pitchFamily="18" charset="0"/>
                        <a:ea typeface="Cambria Math" panose="02040503050406030204" pitchFamily="18" charset="0"/>
                      </a:rPr>
                      <m:t>⟹</m:t>
                    </m:r>
                    <m:sSup>
                      <m:sSupPr>
                        <m:ctrlPr>
                          <a:rPr lang="en-US" b="0" i="1" smtClean="0">
                            <a:solidFill>
                              <a:srgbClr val="FF0000"/>
                            </a:solidFill>
                            <a:latin typeface="Cambria Math" panose="02040503050406030204" pitchFamily="18" charset="0"/>
                            <a:ea typeface="Cambria Math" panose="02040503050406030204" pitchFamily="18" charset="0"/>
                          </a:rPr>
                        </m:ctrlPr>
                      </m:sSupPr>
                      <m:e>
                        <m:r>
                          <a:rPr lang="en-US" b="0" i="1" smtClean="0">
                            <a:solidFill>
                              <a:srgbClr val="FF0000"/>
                            </a:solidFill>
                            <a:latin typeface="Cambria Math" panose="02040503050406030204" pitchFamily="18" charset="0"/>
                            <a:ea typeface="Cambria Math" panose="02040503050406030204" pitchFamily="18" charset="0"/>
                          </a:rPr>
                          <m:t>𝑦</m:t>
                        </m:r>
                      </m:e>
                      <m:sup>
                        <m:r>
                          <a:rPr lang="en-US" b="0" i="1" smtClean="0">
                            <a:solidFill>
                              <a:srgbClr val="FF0000"/>
                            </a:solidFill>
                            <a:latin typeface="Cambria Math" panose="02040503050406030204" pitchFamily="18" charset="0"/>
                            <a:ea typeface="Cambria Math" panose="02040503050406030204" pitchFamily="18" charset="0"/>
                          </a:rPr>
                          <m:t>∗</m:t>
                        </m:r>
                      </m:sup>
                    </m:sSup>
                    <m:r>
                      <a:rPr lang="en-US" b="0" i="1" smtClean="0">
                        <a:solidFill>
                          <a:srgbClr val="FF0000"/>
                        </a:solidFill>
                        <a:latin typeface="Cambria Math" panose="02040503050406030204" pitchFamily="18" charset="0"/>
                        <a:ea typeface="Cambria Math" panose="02040503050406030204" pitchFamily="18" charset="0"/>
                      </a:rPr>
                      <m:t>=10</m:t>
                    </m:r>
                  </m:oMath>
                </a14:m>
                <a:endParaRPr lang="en-US" dirty="0">
                  <a:solidFill>
                    <a:srgbClr val="FF0000"/>
                  </a:solidFill>
                </a:endParaRPr>
              </a:p>
              <a:p>
                <a:pPr marL="457200" lvl="1" indent="0">
                  <a:buNone/>
                </a:pPr>
                <a:endParaRPr lang="en-US" dirty="0">
                  <a:solidFill>
                    <a:srgbClr val="FF0000"/>
                  </a:solidFill>
                </a:endParaRPr>
              </a:p>
              <a:p>
                <a:pPr lvl="1"/>
                <a:r>
                  <a:rPr lang="en-US" dirty="0">
                    <a:solidFill>
                      <a:srgbClr val="FF0000"/>
                    </a:solidFill>
                  </a:rPr>
                  <a:t>Using </a:t>
                </a:r>
                <a14:m>
                  <m:oMath xmlns:m="http://schemas.openxmlformats.org/officeDocument/2006/math">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𝑦</m:t>
                        </m:r>
                      </m:e>
                      <m:sup>
                        <m:r>
                          <a:rPr lang="en-US" b="0" i="1" smtClean="0">
                            <a:solidFill>
                              <a:srgbClr val="FF0000"/>
                            </a:solidFill>
                            <a:latin typeface="Cambria Math" panose="02040503050406030204" pitchFamily="18" charset="0"/>
                          </a:rPr>
                          <m:t>∗</m:t>
                        </m:r>
                      </m:sup>
                    </m:sSup>
                  </m:oMath>
                </a14:m>
                <a:r>
                  <a:rPr lang="en-US" dirty="0">
                    <a:solidFill>
                      <a:srgbClr val="FF0000"/>
                    </a:solidFill>
                  </a:rPr>
                  <a:t> and the optimal ratio, we can find </a:t>
                </a:r>
                <a14:m>
                  <m:oMath xmlns:m="http://schemas.openxmlformats.org/officeDocument/2006/math">
                    <m:sSup>
                      <m:sSupPr>
                        <m:ctrlPr>
                          <a:rPr lang="en-US" i="1">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𝑥</m:t>
                        </m:r>
                      </m:e>
                      <m:sup>
                        <m:r>
                          <a:rPr lang="en-US" i="1">
                            <a:solidFill>
                              <a:srgbClr val="FF0000"/>
                            </a:solidFill>
                            <a:latin typeface="Cambria Math" panose="02040503050406030204" pitchFamily="18" charset="0"/>
                          </a:rPr>
                          <m:t>∗</m:t>
                        </m:r>
                      </m:sup>
                    </m:sSup>
                  </m:oMath>
                </a14:m>
                <a:r>
                  <a:rPr lang="en-US" dirty="0">
                    <a:solidFill>
                      <a:srgbClr val="FF0000"/>
                    </a:solidFill>
                  </a:rPr>
                  <a:t>.</a:t>
                </a:r>
              </a:p>
              <a:p>
                <a:pPr lvl="1"/>
                <a:endParaRPr lang="en-US" sz="500" dirty="0">
                  <a:solidFill>
                    <a:srgbClr val="FF0000"/>
                  </a:solidFill>
                </a:endParaRPr>
              </a:p>
              <a:p>
                <a:pPr marL="457200" lvl="1" indent="0">
                  <a:buNone/>
                </a:pPr>
                <a14:m>
                  <m:oMathPara xmlns:m="http://schemas.openxmlformats.org/officeDocument/2006/math">
                    <m:oMathParaPr>
                      <m:jc m:val="centerGroup"/>
                    </m:oMathParaPr>
                    <m:oMath xmlns:m="http://schemas.openxmlformats.org/officeDocument/2006/math">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𝑥</m:t>
                          </m:r>
                        </m:e>
                        <m:sup>
                          <m:r>
                            <a:rPr lang="en-US" b="0" i="1" smtClean="0">
                              <a:solidFill>
                                <a:srgbClr val="FF0000"/>
                              </a:solidFill>
                              <a:latin typeface="Cambria Math" panose="02040503050406030204" pitchFamily="18" charset="0"/>
                            </a:rPr>
                            <m:t>∗</m:t>
                          </m:r>
                        </m:sup>
                      </m:sSup>
                      <m:r>
                        <a:rPr lang="en-US" b="0" i="1" smtClean="0">
                          <a:solidFill>
                            <a:srgbClr val="FF0000"/>
                          </a:solidFill>
                          <a:latin typeface="Cambria Math" panose="02040503050406030204" pitchFamily="18" charset="0"/>
                        </a:rPr>
                        <m:t>=2</m:t>
                      </m:r>
                      <m:sSup>
                        <m:sSupPr>
                          <m:ctrlPr>
                            <a:rPr lang="en-US" b="0" i="1" smtClean="0">
                              <a:solidFill>
                                <a:srgbClr val="FF0000"/>
                              </a:solidFill>
                              <a:latin typeface="Cambria Math" panose="02040503050406030204" pitchFamily="18" charset="0"/>
                            </a:rPr>
                          </m:ctrlPr>
                        </m:sSupPr>
                        <m:e>
                          <m:r>
                            <a:rPr lang="en-US" b="0" i="1" smtClean="0">
                              <a:solidFill>
                                <a:srgbClr val="FF0000"/>
                              </a:solidFill>
                              <a:latin typeface="Cambria Math" panose="02040503050406030204" pitchFamily="18" charset="0"/>
                            </a:rPr>
                            <m:t>𝑦</m:t>
                          </m:r>
                        </m:e>
                        <m:sup>
                          <m:r>
                            <a:rPr lang="en-US" b="0" i="1" smtClean="0">
                              <a:solidFill>
                                <a:srgbClr val="FF0000"/>
                              </a:solidFill>
                              <a:latin typeface="Cambria Math" panose="02040503050406030204" pitchFamily="18" charset="0"/>
                            </a:rPr>
                            <m:t>∗</m:t>
                          </m:r>
                        </m:sup>
                      </m:sSup>
                      <m:r>
                        <a:rPr lang="en-US" i="1">
                          <a:solidFill>
                            <a:srgbClr val="FF0000"/>
                          </a:solidFill>
                          <a:latin typeface="Cambria Math" panose="02040503050406030204" pitchFamily="18" charset="0"/>
                          <a:ea typeface="Cambria Math" panose="02040503050406030204" pitchFamily="18" charset="0"/>
                        </a:rPr>
                        <m:t>⟹</m:t>
                      </m:r>
                      <m:sSup>
                        <m:sSupPr>
                          <m:ctrlPr>
                            <a:rPr lang="en-US" i="1">
                              <a:solidFill>
                                <a:srgbClr val="FF0000"/>
                              </a:solidFill>
                              <a:latin typeface="Cambria Math" panose="02040503050406030204" pitchFamily="18" charset="0"/>
                            </a:rPr>
                          </m:ctrlPr>
                        </m:sSupPr>
                        <m:e>
                          <m:r>
                            <a:rPr lang="en-US" i="1">
                              <a:solidFill>
                                <a:srgbClr val="FF0000"/>
                              </a:solidFill>
                              <a:latin typeface="Cambria Math" panose="02040503050406030204" pitchFamily="18" charset="0"/>
                            </a:rPr>
                            <m:t>𝑥</m:t>
                          </m:r>
                        </m:e>
                        <m:sup>
                          <m:r>
                            <a:rPr lang="en-US" i="1">
                              <a:solidFill>
                                <a:srgbClr val="FF0000"/>
                              </a:solidFill>
                              <a:latin typeface="Cambria Math" panose="02040503050406030204" pitchFamily="18" charset="0"/>
                            </a:rPr>
                            <m:t>∗</m:t>
                          </m:r>
                        </m:sup>
                      </m:sSup>
                      <m:r>
                        <a:rPr lang="en-US" b="0" i="1" smtClean="0">
                          <a:solidFill>
                            <a:srgbClr val="FF0000"/>
                          </a:solidFill>
                          <a:latin typeface="Cambria Math" panose="02040503050406030204" pitchFamily="18" charset="0"/>
                        </a:rPr>
                        <m:t>=10</m:t>
                      </m:r>
                    </m:oMath>
                  </m:oMathPara>
                </a14:m>
                <a:endParaRPr lang="en-US" dirty="0">
                  <a:solidFill>
                    <a:srgbClr val="FF0000"/>
                  </a:solidFill>
                </a:endParaRPr>
              </a:p>
            </p:txBody>
          </p:sp>
        </mc:Choice>
        <mc:Fallback xmlns="">
          <p:sp>
            <p:nvSpPr>
              <p:cNvPr id="3" name="Content Placeholder 2">
                <a:extLst>
                  <a:ext uri="{FF2B5EF4-FFF2-40B4-BE49-F238E27FC236}">
                    <a16:creationId xmlns:a16="http://schemas.microsoft.com/office/drawing/2014/main" id="{B8B4D1D4-EA4B-DF09-BAF9-16891DCF122C}"/>
                  </a:ext>
                </a:extLst>
              </p:cNvPr>
              <p:cNvSpPr>
                <a:spLocks noGrp="1" noRot="1" noChangeAspect="1" noMove="1" noResize="1" noEditPoints="1" noAdjustHandles="1" noChangeArrowheads="1" noChangeShapeType="1" noTextEdit="1"/>
              </p:cNvSpPr>
              <p:nvPr>
                <p:ph idx="1"/>
              </p:nvPr>
            </p:nvSpPr>
            <p:spPr>
              <a:blipFill>
                <a:blip r:embed="rId2"/>
                <a:stretch>
                  <a:fillRect l="-1005" t="-1120"/>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18</a:t>
            </a:fld>
            <a:endParaRPr lang="en-US" dirty="0"/>
          </a:p>
        </p:txBody>
      </p:sp>
    </p:spTree>
    <p:extLst>
      <p:ext uri="{BB962C8B-B14F-4D97-AF65-F5344CB8AC3E}">
        <p14:creationId xmlns:p14="http://schemas.microsoft.com/office/powerpoint/2010/main" val="57415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4.G.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14:m>
                  <m:oMath xmlns:m="http://schemas.openxmlformats.org/officeDocument/2006/math">
                    <m:r>
                      <a:rPr lang="en-US" i="1" dirty="0" smtClean="0">
                        <a:latin typeface="Cambria Math" panose="02040503050406030204" pitchFamily="18" charset="0"/>
                      </a:rPr>
                      <m:t>𝑢</m:t>
                    </m:r>
                    <m:d>
                      <m:dPr>
                        <m:ctrlPr>
                          <a:rPr lang="en-US" i="1" dirty="0" smtClean="0">
                            <a:latin typeface="Cambria Math" panose="02040503050406030204" pitchFamily="18" charset="0"/>
                          </a:rPr>
                        </m:ctrlPr>
                      </m:dPr>
                      <m:e>
                        <m:r>
                          <a:rPr lang="en-US" i="1" dirty="0" smtClean="0">
                            <a:latin typeface="Cambria Math" panose="02040503050406030204" pitchFamily="18" charset="0"/>
                          </a:rPr>
                          <m:t>𝑥</m:t>
                        </m:r>
                        <m:r>
                          <a:rPr lang="en-US" i="1" dirty="0" smtClean="0">
                            <a:latin typeface="Cambria Math" panose="02040503050406030204" pitchFamily="18" charset="0"/>
                          </a:rPr>
                          <m:t>, </m:t>
                        </m:r>
                        <m:r>
                          <a:rPr lang="en-US" i="1" dirty="0" smtClean="0">
                            <a:latin typeface="Cambria Math" panose="02040503050406030204" pitchFamily="18" charset="0"/>
                          </a:rPr>
                          <m:t>𝑦</m:t>
                        </m:r>
                      </m:e>
                    </m:d>
                    <m:r>
                      <a:rPr lang="en-US" i="1" dirty="0" smtClean="0">
                        <a:latin typeface="Cambria Math" panose="02040503050406030204" pitchFamily="18" charset="0"/>
                      </a:rPr>
                      <m:t>= 2</m:t>
                    </m:r>
                    <m:sSup>
                      <m:sSupPr>
                        <m:ctrlPr>
                          <a:rPr lang="en-US" b="0" i="1" dirty="0" smtClean="0">
                            <a:latin typeface="Cambria Math" panose="02040503050406030204" pitchFamily="18" charset="0"/>
                          </a:rPr>
                        </m:ctrlPr>
                      </m:sSupPr>
                      <m:e>
                        <m:r>
                          <a:rPr lang="en-US" i="1" dirty="0" smtClean="0">
                            <a:latin typeface="Cambria Math" panose="02040503050406030204" pitchFamily="18" charset="0"/>
                          </a:rPr>
                          <m:t>𝑥</m:t>
                        </m:r>
                      </m:e>
                      <m:sup>
                        <m:r>
                          <a:rPr lang="en-US" b="0" i="1" dirty="0" smtClean="0">
                            <a:latin typeface="Cambria Math" panose="02040503050406030204" pitchFamily="18" charset="0"/>
                          </a:rPr>
                          <m:t>3</m:t>
                        </m:r>
                      </m:sup>
                    </m:sSup>
                    <m:r>
                      <a:rPr lang="en-US" i="1" dirty="0" smtClean="0">
                        <a:latin typeface="Cambria Math" panose="02040503050406030204" pitchFamily="18" charset="0"/>
                      </a:rPr>
                      <m:t>𝑦</m:t>
                    </m:r>
                    <m:r>
                      <a:rPr lang="en-US" b="0" i="0" dirty="0" smtClean="0">
                        <a:latin typeface="Cambria Math" panose="02040503050406030204" pitchFamily="18" charset="0"/>
                      </a:rPr>
                      <m:t>,  </m:t>
                    </m:r>
                    <m:r>
                      <a:rPr lang="en-US" b="0" i="1" dirty="0"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𝑥</m:t>
                        </m:r>
                      </m:sub>
                    </m:sSub>
                    <m:r>
                      <a:rPr lang="en-US" b="0" i="1" smtClean="0">
                        <a:latin typeface="Cambria Math" panose="02040503050406030204" pitchFamily="18" charset="0"/>
                      </a:rPr>
                      <m:t>=6,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𝑦</m:t>
                        </m:r>
                      </m:sub>
                    </m:sSub>
                    <m:r>
                      <a:rPr lang="en-US" b="0" i="1" smtClean="0">
                        <a:latin typeface="Cambria Math" panose="02040503050406030204" pitchFamily="18" charset="0"/>
                      </a:rPr>
                      <m:t>=4,     </m:t>
                    </m:r>
                    <m:r>
                      <a:rPr lang="en-US" b="0" i="1" smtClean="0">
                        <a:latin typeface="Cambria Math" panose="02040503050406030204" pitchFamily="18" charset="0"/>
                      </a:rPr>
                      <m:t>𝑀</m:t>
                    </m:r>
                    <m:r>
                      <a:rPr lang="en-US" b="0" i="1" smtClean="0">
                        <a:latin typeface="Cambria Math" panose="02040503050406030204" pitchFamily="18" charset="0"/>
                      </a:rPr>
                      <m:t>=160</m:t>
                    </m:r>
                  </m:oMath>
                </a14:m>
                <a:endParaRPr lang="en-US" dirty="0"/>
              </a:p>
              <a:p>
                <a:pPr lvl="3"/>
                <a:endParaRPr lang="en-US" dirty="0"/>
              </a:p>
              <a:p>
                <a:r>
                  <a:rPr lang="en-US" dirty="0"/>
                  <a:t>Based on your answer on 4.F, is this good an ordinary good or a </a:t>
                </a:r>
                <a:r>
                  <a:rPr lang="en-US" dirty="0" err="1"/>
                  <a:t>Giffen</a:t>
                </a:r>
                <a:r>
                  <a:rPr lang="en-US" dirty="0"/>
                  <a:t> good? Why?</a:t>
                </a:r>
              </a:p>
              <a:p>
                <a:pPr lvl="1"/>
                <a:r>
                  <a:rPr lang="en-US" dirty="0">
                    <a:solidFill>
                      <a:srgbClr val="FF0000"/>
                    </a:solidFill>
                  </a:rPr>
                  <a:t>Good </a:t>
                </a:r>
                <a14:m>
                  <m:oMath xmlns:m="http://schemas.openxmlformats.org/officeDocument/2006/math">
                    <m:r>
                      <a:rPr lang="en-US" i="1" dirty="0" smtClean="0">
                        <a:solidFill>
                          <a:srgbClr val="FF0000"/>
                        </a:solidFill>
                        <a:latin typeface="Cambria Math" panose="02040503050406030204" pitchFamily="18" charset="0"/>
                      </a:rPr>
                      <m:t>𝑥</m:t>
                    </m:r>
                  </m:oMath>
                </a14:m>
                <a:r>
                  <a:rPr lang="en-US" dirty="0">
                    <a:solidFill>
                      <a:srgbClr val="FF0000"/>
                    </a:solidFill>
                  </a:rPr>
                  <a:t> is an ordinary good.</a:t>
                </a:r>
              </a:p>
              <a:p>
                <a:pPr lvl="1"/>
                <a:r>
                  <a:rPr lang="en-US" dirty="0">
                    <a:solidFill>
                      <a:srgbClr val="FF0000"/>
                    </a:solidFill>
                  </a:rPr>
                  <a:t>The price of good </a:t>
                </a:r>
                <a14:m>
                  <m:oMath xmlns:m="http://schemas.openxmlformats.org/officeDocument/2006/math">
                    <m:r>
                      <a:rPr lang="en-US" i="1" dirty="0" smtClean="0">
                        <a:solidFill>
                          <a:srgbClr val="FF0000"/>
                        </a:solidFill>
                        <a:latin typeface="Cambria Math" panose="02040503050406030204" pitchFamily="18" charset="0"/>
                      </a:rPr>
                      <m:t>𝑥</m:t>
                    </m:r>
                  </m:oMath>
                </a14:m>
                <a:r>
                  <a:rPr lang="en-US" dirty="0">
                    <a:solidFill>
                      <a:srgbClr val="FF0000"/>
                    </a:solidFill>
                  </a:rPr>
                  <a:t> increased, and the quantity demanded decreased.</a:t>
                </a:r>
                <a:endParaRPr lang="en-US" dirty="0"/>
              </a:p>
            </p:txBody>
          </p:sp>
        </mc:Choice>
        <mc:Fallback xmlns="">
          <p:sp>
            <p:nvSpPr>
              <p:cNvPr id="3" name="Content Placeholder 2">
                <a:extLst>
                  <a:ext uri="{FF2B5EF4-FFF2-40B4-BE49-F238E27FC236}">
                    <a16:creationId xmlns:a16="http://schemas.microsoft.com/office/drawing/2014/main" id="{B8B4D1D4-EA4B-DF09-BAF9-16891DCF122C}"/>
                  </a:ext>
                </a:extLst>
              </p:cNvPr>
              <p:cNvSpPr>
                <a:spLocks noGrp="1" noRot="1" noChangeAspect="1" noMove="1" noResize="1" noEditPoints="1" noAdjustHandles="1" noChangeArrowheads="1" noChangeShapeType="1" noTextEdit="1"/>
              </p:cNvSpPr>
              <p:nvPr>
                <p:ph idx="1"/>
              </p:nvPr>
            </p:nvSpPr>
            <p:spPr>
              <a:blipFill>
                <a:blip r:embed="rId2"/>
                <a:stretch>
                  <a:fillRect l="-1005" t="-1120"/>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19</a:t>
            </a:fld>
            <a:endParaRPr lang="en-US" dirty="0"/>
          </a:p>
        </p:txBody>
      </p:sp>
    </p:spTree>
    <p:extLst>
      <p:ext uri="{BB962C8B-B14F-4D97-AF65-F5344CB8AC3E}">
        <p14:creationId xmlns:p14="http://schemas.microsoft.com/office/powerpoint/2010/main" val="2009392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Administrative Details for the Finals</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hlinkClick r:id="rId2"/>
              </a:rPr>
              <a:t>https://calendly.com/brianhwpark</a:t>
            </a:r>
            <a:endParaRPr lang="en-US" dirty="0"/>
          </a:p>
          <a:p>
            <a:pPr lvl="4"/>
            <a:endParaRPr lang="en-US" dirty="0"/>
          </a:p>
          <a:p>
            <a:r>
              <a:rPr lang="en-US" dirty="0"/>
              <a:t>Venue: Rm. 248 Center for Science and Business</a:t>
            </a:r>
          </a:p>
          <a:p>
            <a:pPr lvl="3"/>
            <a:endParaRPr lang="en-US" dirty="0"/>
          </a:p>
          <a:p>
            <a:r>
              <a:rPr lang="en-US" dirty="0"/>
              <a:t>Dates: Dec 11</a:t>
            </a:r>
            <a:r>
              <a:rPr lang="en-US" baseline="30000" dirty="0"/>
              <a:t>th</a:t>
            </a:r>
            <a:r>
              <a:rPr lang="en-US" dirty="0"/>
              <a:t> ~ Dec 13</a:t>
            </a:r>
            <a:r>
              <a:rPr lang="en-US" baseline="30000" dirty="0"/>
              <a:t>th</a:t>
            </a:r>
            <a:r>
              <a:rPr lang="en-US" dirty="0"/>
              <a:t> (Mon ~ Wed)</a:t>
            </a:r>
          </a:p>
          <a:p>
            <a:pPr lvl="3"/>
            <a:endParaRPr lang="en-US" dirty="0"/>
          </a:p>
          <a:p>
            <a:r>
              <a:rPr lang="en-US" dirty="0"/>
              <a:t>Length: 30 Minutes per Session</a:t>
            </a:r>
          </a:p>
          <a:p>
            <a:pPr lvl="3"/>
            <a:endParaRPr lang="en-US" dirty="0"/>
          </a:p>
          <a:p>
            <a:r>
              <a:rPr lang="en-US" dirty="0"/>
              <a:t>Use the Whiteboard / Paper to correct your answers.</a:t>
            </a:r>
          </a:p>
          <a:p>
            <a:pPr lvl="3"/>
            <a:endParaRPr lang="en-US" dirty="0"/>
          </a:p>
          <a:p>
            <a:r>
              <a:rPr lang="en-US" dirty="0"/>
              <a:t>Recovery Rate: 25%</a:t>
            </a: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2</a:t>
            </a:fld>
            <a:endParaRPr lang="en-US" dirty="0"/>
          </a:p>
        </p:txBody>
      </p:sp>
    </p:spTree>
    <p:extLst>
      <p:ext uri="{BB962C8B-B14F-4D97-AF65-F5344CB8AC3E}">
        <p14:creationId xmlns:p14="http://schemas.microsoft.com/office/powerpoint/2010/main" val="3965312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5.A.</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t>Represent this game in its normal form…</a:t>
            </a:r>
          </a:p>
          <a:p>
            <a:endParaRPr lang="en-US" dirty="0"/>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20</a:t>
            </a:fld>
            <a:endParaRPr lang="en-US" dirty="0"/>
          </a:p>
        </p:txBody>
      </p:sp>
      <p:pic>
        <p:nvPicPr>
          <p:cNvPr id="8" name="Picture 7" descr="A table with numbers and letters&#10;&#10;Description automatically generated">
            <a:extLst>
              <a:ext uri="{FF2B5EF4-FFF2-40B4-BE49-F238E27FC236}">
                <a16:creationId xmlns:a16="http://schemas.microsoft.com/office/drawing/2014/main" id="{4278D0C6-924B-8AFD-162B-26068C0103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4529" y="3042394"/>
            <a:ext cx="3714941" cy="1917799"/>
          </a:xfrm>
          <a:prstGeom prst="rect">
            <a:avLst/>
          </a:prstGeom>
        </p:spPr>
      </p:pic>
    </p:spTree>
    <p:extLst>
      <p:ext uri="{BB962C8B-B14F-4D97-AF65-F5344CB8AC3E}">
        <p14:creationId xmlns:p14="http://schemas.microsoft.com/office/powerpoint/2010/main" val="3365670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Problem 5.A.</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t>…and find all Nash equilibria.</a:t>
            </a:r>
          </a:p>
          <a:p>
            <a:endParaRPr lang="en-US" dirty="0"/>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21</a:t>
            </a:fld>
            <a:endParaRPr lang="en-US" dirty="0"/>
          </a:p>
        </p:txBody>
      </p:sp>
      <p:pic>
        <p:nvPicPr>
          <p:cNvPr id="8" name="Picture 7" descr="A table with numbers and letters&#10;&#10;Description automatically generated">
            <a:extLst>
              <a:ext uri="{FF2B5EF4-FFF2-40B4-BE49-F238E27FC236}">
                <a16:creationId xmlns:a16="http://schemas.microsoft.com/office/drawing/2014/main" id="{4278D0C6-924B-8AFD-162B-26068C0103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4529" y="3042394"/>
            <a:ext cx="3714941" cy="1917799"/>
          </a:xfrm>
          <a:prstGeom prst="rect">
            <a:avLst/>
          </a:prstGeom>
        </p:spPr>
      </p:pic>
      <p:pic>
        <p:nvPicPr>
          <p:cNvPr id="9" name="Picture 8" descr="A table with numbers and letters&#10;&#10;Description automatically generated">
            <a:extLst>
              <a:ext uri="{FF2B5EF4-FFF2-40B4-BE49-F238E27FC236}">
                <a16:creationId xmlns:a16="http://schemas.microsoft.com/office/drawing/2014/main" id="{16D3C3E8-80C0-8367-B838-6E1CF545E8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14529" y="3042393"/>
            <a:ext cx="3714941" cy="1917799"/>
          </a:xfrm>
          <a:prstGeom prst="rect">
            <a:avLst/>
          </a:prstGeom>
        </p:spPr>
      </p:pic>
    </p:spTree>
    <p:extLst>
      <p:ext uri="{BB962C8B-B14F-4D97-AF65-F5344CB8AC3E}">
        <p14:creationId xmlns:p14="http://schemas.microsoft.com/office/powerpoint/2010/main" val="2608572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Definitions: Problem 1.</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lstStyle/>
          <a:p>
            <a:r>
              <a:rPr lang="en-US" dirty="0"/>
              <a:t>Technical Progress</a:t>
            </a:r>
          </a:p>
          <a:p>
            <a:pPr lvl="1"/>
            <a:r>
              <a:rPr lang="en-US" dirty="0">
                <a:solidFill>
                  <a:srgbClr val="FF0000"/>
                </a:solidFill>
              </a:rPr>
              <a:t>Changes to the production function that results in an increase in output without the increase of inputs.</a:t>
            </a:r>
          </a:p>
          <a:p>
            <a:pPr lvl="3"/>
            <a:endParaRPr lang="en-US" dirty="0">
              <a:solidFill>
                <a:srgbClr val="FF0000"/>
              </a:solidFill>
            </a:endParaRPr>
          </a:p>
          <a:p>
            <a:r>
              <a:rPr lang="en-US" dirty="0"/>
              <a:t>Marginal Revenue </a:t>
            </a:r>
          </a:p>
          <a:p>
            <a:pPr lvl="1"/>
            <a:r>
              <a:rPr lang="en-US" dirty="0">
                <a:solidFill>
                  <a:srgbClr val="FF0000"/>
                </a:solidFill>
              </a:rPr>
              <a:t>The incremental amount of revenue that the producer can earn if they produce (sell) an additional unit.</a:t>
            </a:r>
          </a:p>
          <a:p>
            <a:pPr lvl="3"/>
            <a:endParaRPr lang="en-US" dirty="0"/>
          </a:p>
          <a:p>
            <a:r>
              <a:rPr lang="en-US" dirty="0"/>
              <a:t>Duopoly</a:t>
            </a:r>
          </a:p>
          <a:p>
            <a:pPr lvl="1"/>
            <a:r>
              <a:rPr lang="en-US" dirty="0">
                <a:solidFill>
                  <a:srgbClr val="FF0000"/>
                </a:solidFill>
              </a:rPr>
              <a:t>A subcategory of oligopolies. A market structure in which there exist only two firms that produce a certain product.</a:t>
            </a:r>
          </a:p>
          <a:p>
            <a:endParaRPr lang="en-US" dirty="0"/>
          </a:p>
          <a:p>
            <a:endParaRPr lang="en-US" dirty="0">
              <a:solidFill>
                <a:srgbClr val="FF0000"/>
              </a:solidFill>
            </a:endParaRP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3</a:t>
            </a:fld>
            <a:endParaRPr lang="en-US" dirty="0"/>
          </a:p>
        </p:txBody>
      </p:sp>
    </p:spTree>
    <p:extLst>
      <p:ext uri="{BB962C8B-B14F-4D97-AF65-F5344CB8AC3E}">
        <p14:creationId xmlns:p14="http://schemas.microsoft.com/office/powerpoint/2010/main" val="112120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Definitions: Problem 1. (Cont’d)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lstStyle/>
              <a:p>
                <a:r>
                  <a:rPr lang="en-US" dirty="0"/>
                  <a:t>Transitive Preferences</a:t>
                </a:r>
              </a:p>
              <a:p>
                <a:pPr lvl="1"/>
                <a:r>
                  <a:rPr lang="en-US" dirty="0">
                    <a:solidFill>
                      <a:srgbClr val="FF0000"/>
                    </a:solidFill>
                  </a:rPr>
                  <a:t>When a preference relation is transitive, if </a:t>
                </a:r>
                <a14:m>
                  <m:oMath xmlns:m="http://schemas.openxmlformats.org/officeDocument/2006/math">
                    <m:r>
                      <a:rPr lang="en-US" b="0" i="1" smtClean="0">
                        <a:solidFill>
                          <a:srgbClr val="FF0000"/>
                        </a:solidFill>
                        <a:latin typeface="Cambria Math" panose="02040503050406030204" pitchFamily="18" charset="0"/>
                      </a:rPr>
                      <m:t>𝐴</m:t>
                    </m:r>
                    <m:r>
                      <a:rPr lang="en-US" b="0" i="1" smtClean="0">
                        <a:solidFill>
                          <a:srgbClr val="FF0000"/>
                        </a:solidFill>
                        <a:latin typeface="Cambria Math" panose="02040503050406030204" pitchFamily="18" charset="0"/>
                        <a:ea typeface="Cambria Math" panose="02040503050406030204" pitchFamily="18" charset="0"/>
                      </a:rPr>
                      <m:t>≿</m:t>
                    </m:r>
                    <m:r>
                      <a:rPr lang="en-US" b="0" i="1" smtClean="0">
                        <a:solidFill>
                          <a:srgbClr val="FF0000"/>
                        </a:solidFill>
                        <a:latin typeface="Cambria Math" panose="02040503050406030204" pitchFamily="18" charset="0"/>
                        <a:ea typeface="Cambria Math" panose="02040503050406030204" pitchFamily="18" charset="0"/>
                      </a:rPr>
                      <m:t>𝐵</m:t>
                    </m:r>
                  </m:oMath>
                </a14:m>
                <a:r>
                  <a:rPr lang="en-US" dirty="0">
                    <a:solidFill>
                      <a:srgbClr val="FF0000"/>
                    </a:solidFill>
                  </a:rPr>
                  <a:t> and </a:t>
                </a:r>
                <a14:m>
                  <m:oMath xmlns:m="http://schemas.openxmlformats.org/officeDocument/2006/math">
                    <m:r>
                      <a:rPr lang="en-US" b="0" i="1" smtClean="0">
                        <a:solidFill>
                          <a:srgbClr val="FF0000"/>
                        </a:solidFill>
                        <a:latin typeface="Cambria Math" panose="02040503050406030204" pitchFamily="18" charset="0"/>
                      </a:rPr>
                      <m:t>𝐵</m:t>
                    </m:r>
                    <m:r>
                      <a:rPr lang="en-US" i="1">
                        <a:solidFill>
                          <a:srgbClr val="FF0000"/>
                        </a:solidFill>
                        <a:latin typeface="Cambria Math" panose="02040503050406030204" pitchFamily="18" charset="0"/>
                        <a:ea typeface="Cambria Math" panose="02040503050406030204" pitchFamily="18" charset="0"/>
                      </a:rPr>
                      <m:t>≿</m:t>
                    </m:r>
                    <m:r>
                      <a:rPr lang="en-US" b="0" i="1" smtClean="0">
                        <a:solidFill>
                          <a:srgbClr val="FF0000"/>
                        </a:solidFill>
                        <a:latin typeface="Cambria Math" panose="02040503050406030204" pitchFamily="18" charset="0"/>
                        <a:ea typeface="Cambria Math" panose="02040503050406030204" pitchFamily="18" charset="0"/>
                      </a:rPr>
                      <m:t>𝐶</m:t>
                    </m:r>
                  </m:oMath>
                </a14:m>
                <a:r>
                  <a:rPr lang="en-US" dirty="0">
                    <a:solidFill>
                      <a:srgbClr val="FF0000"/>
                    </a:solidFill>
                  </a:rPr>
                  <a:t>, it must follow that </a:t>
                </a:r>
                <a14:m>
                  <m:oMath xmlns:m="http://schemas.openxmlformats.org/officeDocument/2006/math">
                    <m:r>
                      <a:rPr lang="en-US" b="0" i="1" smtClean="0">
                        <a:solidFill>
                          <a:srgbClr val="FF0000"/>
                        </a:solidFill>
                        <a:latin typeface="Cambria Math" panose="02040503050406030204" pitchFamily="18" charset="0"/>
                      </a:rPr>
                      <m:t>𝐴</m:t>
                    </m:r>
                    <m:r>
                      <a:rPr lang="en-US" i="1">
                        <a:solidFill>
                          <a:srgbClr val="FF0000"/>
                        </a:solidFill>
                        <a:latin typeface="Cambria Math" panose="02040503050406030204" pitchFamily="18" charset="0"/>
                        <a:ea typeface="Cambria Math" panose="02040503050406030204" pitchFamily="18" charset="0"/>
                      </a:rPr>
                      <m:t>≿</m:t>
                    </m:r>
                    <m:r>
                      <a:rPr lang="en-US" b="0" i="1" smtClean="0">
                        <a:solidFill>
                          <a:srgbClr val="FF0000"/>
                        </a:solidFill>
                        <a:latin typeface="Cambria Math" panose="02040503050406030204" pitchFamily="18" charset="0"/>
                        <a:ea typeface="Cambria Math" panose="02040503050406030204" pitchFamily="18" charset="0"/>
                      </a:rPr>
                      <m:t>𝐶</m:t>
                    </m:r>
                  </m:oMath>
                </a14:m>
                <a:r>
                  <a:rPr lang="en-US" dirty="0">
                    <a:solidFill>
                      <a:srgbClr val="FF0000"/>
                    </a:solidFill>
                  </a:rPr>
                  <a:t>.</a:t>
                </a:r>
              </a:p>
              <a:p>
                <a:pPr lvl="3"/>
                <a:endParaRPr lang="en-US" dirty="0">
                  <a:solidFill>
                    <a:srgbClr val="FF0000"/>
                  </a:solidFill>
                </a:endParaRPr>
              </a:p>
              <a:p>
                <a:r>
                  <a:rPr lang="en-US" dirty="0"/>
                  <a:t>Own Price Elasticity of Demand</a:t>
                </a:r>
              </a:p>
              <a:p>
                <a:pPr lvl="1"/>
                <a:r>
                  <a:rPr lang="en-US" dirty="0">
                    <a:solidFill>
                      <a:srgbClr val="FF0000"/>
                    </a:solidFill>
                  </a:rPr>
                  <a:t>Often represented by </a:t>
                </a:r>
                <a14:m>
                  <m:oMath xmlns:m="http://schemas.openxmlformats.org/officeDocument/2006/math">
                    <m:r>
                      <a:rPr lang="en-US" i="1">
                        <a:solidFill>
                          <a:srgbClr val="FF0000"/>
                        </a:solidFill>
                        <a:latin typeface="Cambria Math" panose="02040503050406030204" pitchFamily="18" charset="0"/>
                      </a:rPr>
                      <m:t>𝜀</m:t>
                    </m:r>
                  </m:oMath>
                </a14:m>
                <a:r>
                  <a:rPr lang="en-US" dirty="0">
                    <a:solidFill>
                      <a:srgbClr val="FF0000"/>
                    </a:solidFill>
                  </a:rPr>
                  <a:t>, a measure of how responsive demand is to price changes. When a product’s own price changes by 1%, the quantity demanded for the produce changes by </a:t>
                </a:r>
                <a14:m>
                  <m:oMath xmlns:m="http://schemas.openxmlformats.org/officeDocument/2006/math">
                    <m:r>
                      <a:rPr lang="en-US" b="0" i="1" smtClean="0">
                        <a:solidFill>
                          <a:srgbClr val="FF0000"/>
                        </a:solidFill>
                        <a:latin typeface="Cambria Math" panose="02040503050406030204" pitchFamily="18" charset="0"/>
                      </a:rPr>
                      <m:t>𝜀</m:t>
                    </m:r>
                  </m:oMath>
                </a14:m>
                <a:r>
                  <a:rPr lang="en-US" dirty="0">
                    <a:solidFill>
                      <a:srgbClr val="FF0000"/>
                    </a:solidFill>
                  </a:rPr>
                  <a:t>%.</a:t>
                </a:r>
              </a:p>
              <a:p>
                <a:pPr lvl="3"/>
                <a:endParaRPr lang="en-US" dirty="0"/>
              </a:p>
              <a:p>
                <a:r>
                  <a:rPr lang="en-US" dirty="0"/>
                  <a:t>Consumer Surplus</a:t>
                </a:r>
              </a:p>
              <a:p>
                <a:pPr lvl="1"/>
                <a:r>
                  <a:rPr lang="en-US" dirty="0">
                    <a:solidFill>
                      <a:srgbClr val="FF0000"/>
                    </a:solidFill>
                  </a:rPr>
                  <a:t>The difference between the maximum willingness to pay and the actual price paid by the consumers.</a:t>
                </a:r>
              </a:p>
              <a:p>
                <a:endParaRPr lang="en-US" dirty="0"/>
              </a:p>
              <a:p>
                <a:endParaRPr lang="en-US" dirty="0">
                  <a:solidFill>
                    <a:srgbClr val="FF0000"/>
                  </a:solidFill>
                </a:endParaRPr>
              </a:p>
            </p:txBody>
          </p:sp>
        </mc:Choice>
        <mc:Fallback xmlns="">
          <p:sp>
            <p:nvSpPr>
              <p:cNvPr id="3" name="Content Placeholder 2">
                <a:extLst>
                  <a:ext uri="{FF2B5EF4-FFF2-40B4-BE49-F238E27FC236}">
                    <a16:creationId xmlns:a16="http://schemas.microsoft.com/office/drawing/2014/main" id="{B8B4D1D4-EA4B-DF09-BAF9-16891DCF122C}"/>
                  </a:ext>
                </a:extLst>
              </p:cNvPr>
              <p:cNvSpPr>
                <a:spLocks noGrp="1" noRot="1" noChangeAspect="1" noMove="1" noResize="1" noEditPoints="1" noAdjustHandles="1" noChangeArrowheads="1" noChangeShapeType="1" noTextEdit="1"/>
              </p:cNvSpPr>
              <p:nvPr>
                <p:ph idx="1"/>
              </p:nvPr>
            </p:nvSpPr>
            <p:spPr>
              <a:blipFill>
                <a:blip r:embed="rId2"/>
                <a:stretch>
                  <a:fillRect l="-1005" t="-1821" r="-1391"/>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4</a:t>
            </a:fld>
            <a:endParaRPr lang="en-US" dirty="0"/>
          </a:p>
        </p:txBody>
      </p:sp>
    </p:spTree>
    <p:extLst>
      <p:ext uri="{BB962C8B-B14F-4D97-AF65-F5344CB8AC3E}">
        <p14:creationId xmlns:p14="http://schemas.microsoft.com/office/powerpoint/2010/main" val="482261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T/F: Problem 2.A.</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a:xfrm>
            <a:off x="628650" y="1825624"/>
            <a:ext cx="7886700" cy="4530727"/>
          </a:xfrm>
        </p:spPr>
        <p:txBody>
          <a:bodyPr>
            <a:normAutofit/>
          </a:bodyPr>
          <a:lstStyle/>
          <a:p>
            <a:r>
              <a:rPr lang="en-US" dirty="0"/>
              <a:t>The long run supply curve is “steeper” compared to the short run supply curve.</a:t>
            </a:r>
            <a:endParaRPr lang="en-US" sz="500" dirty="0"/>
          </a:p>
          <a:p>
            <a:pPr lvl="1"/>
            <a:r>
              <a:rPr lang="en-US" dirty="0">
                <a:solidFill>
                  <a:srgbClr val="FF0000"/>
                </a:solidFill>
              </a:rPr>
              <a:t>FALSE </a:t>
            </a:r>
          </a:p>
          <a:p>
            <a:pPr lvl="1"/>
            <a:r>
              <a:rPr lang="en-US" dirty="0">
                <a:solidFill>
                  <a:srgbClr val="FF0000"/>
                </a:solidFill>
              </a:rPr>
              <a:t>The long run supply curve will be less steep than the short run supply curve.</a:t>
            </a:r>
          </a:p>
          <a:p>
            <a:pPr lvl="1"/>
            <a:r>
              <a:rPr lang="en-US" dirty="0">
                <a:solidFill>
                  <a:srgbClr val="FF0000"/>
                </a:solidFill>
              </a:rPr>
              <a:t>When the conditions in a certain market is less advantageous for the existing producers, they will have the opportunity to repurpose factors of production to either producing other goods or to exit the market in the long run.</a:t>
            </a:r>
          </a:p>
          <a:p>
            <a:pPr lvl="1"/>
            <a:r>
              <a:rPr lang="en-US" dirty="0">
                <a:solidFill>
                  <a:srgbClr val="FF0000"/>
                </a:solidFill>
              </a:rPr>
              <a:t>Meanwhile, when the conditions of a certain market becomes favorable to producers, there may be new producers entering the market in the long run.</a:t>
            </a:r>
          </a:p>
          <a:p>
            <a:pPr lvl="1"/>
            <a:r>
              <a:rPr lang="en-US" dirty="0">
                <a:solidFill>
                  <a:srgbClr val="FF0000"/>
                </a:solidFill>
              </a:rPr>
              <a:t>Therefore, the long run supply curve will be “more responsive” to changes in the market prices.</a:t>
            </a: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5</a:t>
            </a:fld>
            <a:endParaRPr lang="en-US" dirty="0"/>
          </a:p>
        </p:txBody>
      </p:sp>
    </p:spTree>
    <p:extLst>
      <p:ext uri="{BB962C8B-B14F-4D97-AF65-F5344CB8AC3E}">
        <p14:creationId xmlns:p14="http://schemas.microsoft.com/office/powerpoint/2010/main" val="1835287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T/F: Problem 2.B.</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t>When two goods </a:t>
                </a:r>
                <a14:m>
                  <m:oMath xmlns:m="http://schemas.openxmlformats.org/officeDocument/2006/math">
                    <m:r>
                      <a:rPr lang="en-US" i="1" dirty="0" smtClean="0">
                        <a:latin typeface="Cambria Math" panose="02040503050406030204" pitchFamily="18" charset="0"/>
                      </a:rPr>
                      <m:t>𝑥</m:t>
                    </m:r>
                  </m:oMath>
                </a14:m>
                <a:r>
                  <a:rPr lang="en-US" dirty="0"/>
                  <a:t> and </a:t>
                </a:r>
                <a14:m>
                  <m:oMath xmlns:m="http://schemas.openxmlformats.org/officeDocument/2006/math">
                    <m:r>
                      <a:rPr lang="en-US" i="1" dirty="0" smtClean="0">
                        <a:latin typeface="Cambria Math" panose="02040503050406030204" pitchFamily="18" charset="0"/>
                      </a:rPr>
                      <m:t>𝑦</m:t>
                    </m:r>
                  </m:oMath>
                </a14:m>
                <a:r>
                  <a:rPr lang="en-US" dirty="0"/>
                  <a:t> are perfect substitutes, the consumer’s preferences will be represented by a linear utility function.</a:t>
                </a:r>
              </a:p>
              <a:p>
                <a:pPr lvl="1"/>
                <a:r>
                  <a:rPr lang="en-US" dirty="0">
                    <a:solidFill>
                      <a:srgbClr val="FF0000"/>
                    </a:solidFill>
                  </a:rPr>
                  <a:t>TRUE</a:t>
                </a:r>
              </a:p>
              <a:p>
                <a:pPr lvl="1"/>
                <a:r>
                  <a:rPr lang="en-US" dirty="0">
                    <a:solidFill>
                      <a:srgbClr val="FF0000"/>
                    </a:solidFill>
                  </a:rPr>
                  <a:t>If the goods x and y are perfect complements, we should be using a  Leontief utility function to represent their preferences.</a:t>
                </a:r>
              </a:p>
              <a:p>
                <a:pPr lvl="1"/>
                <a:endParaRPr lang="en-US" dirty="0">
                  <a:solidFill>
                    <a:srgbClr val="FF0000"/>
                  </a:solidFill>
                </a:endParaRPr>
              </a:p>
            </p:txBody>
          </p:sp>
        </mc:Choice>
        <mc:Fallback xmlns="">
          <p:sp>
            <p:nvSpPr>
              <p:cNvPr id="3" name="Content Placeholder 2">
                <a:extLst>
                  <a:ext uri="{FF2B5EF4-FFF2-40B4-BE49-F238E27FC236}">
                    <a16:creationId xmlns:a16="http://schemas.microsoft.com/office/drawing/2014/main" id="{B8B4D1D4-EA4B-DF09-BAF9-16891DCF122C}"/>
                  </a:ext>
                </a:extLst>
              </p:cNvPr>
              <p:cNvSpPr>
                <a:spLocks noGrp="1" noRot="1" noChangeAspect="1" noMove="1" noResize="1" noEditPoints="1" noAdjustHandles="1" noChangeArrowheads="1" noChangeShapeType="1" noTextEdit="1"/>
              </p:cNvSpPr>
              <p:nvPr>
                <p:ph idx="1"/>
              </p:nvPr>
            </p:nvSpPr>
            <p:spPr>
              <a:blipFill>
                <a:blip r:embed="rId2"/>
                <a:stretch>
                  <a:fillRect l="-1005" t="-1821" r="-1468"/>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6</a:t>
            </a:fld>
            <a:endParaRPr lang="en-US" dirty="0"/>
          </a:p>
        </p:txBody>
      </p:sp>
    </p:spTree>
    <p:extLst>
      <p:ext uri="{BB962C8B-B14F-4D97-AF65-F5344CB8AC3E}">
        <p14:creationId xmlns:p14="http://schemas.microsoft.com/office/powerpoint/2010/main" val="3345998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T/F: Problem 2.C.</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t>When the consumers’ demand is more elastic compared to the producers’ supply, if the government levies a tax, the consumer will bear a larger burden..</a:t>
            </a:r>
          </a:p>
          <a:p>
            <a:pPr lvl="1"/>
            <a:r>
              <a:rPr lang="en-US" dirty="0">
                <a:solidFill>
                  <a:srgbClr val="FF0000"/>
                </a:solidFill>
              </a:rPr>
              <a:t>FALSE</a:t>
            </a:r>
          </a:p>
          <a:p>
            <a:pPr lvl="1"/>
            <a:r>
              <a:rPr lang="en-US" dirty="0">
                <a:solidFill>
                  <a:srgbClr val="FF0000"/>
                </a:solidFill>
              </a:rPr>
              <a:t>The side that is less elastic will bear a greater burden.</a:t>
            </a:r>
          </a:p>
          <a:p>
            <a:pPr lvl="1"/>
            <a:r>
              <a:rPr lang="en-US" dirty="0">
                <a:solidFill>
                  <a:srgbClr val="FF0000"/>
                </a:solidFill>
              </a:rPr>
              <a:t>If the demand is more elastic, it means that the producers cannot afford to increase the price by a large margin, as they will lose a larger amount of quantity demanded.</a:t>
            </a:r>
          </a:p>
          <a:p>
            <a:pPr lvl="1"/>
            <a:r>
              <a:rPr lang="en-US" dirty="0">
                <a:solidFill>
                  <a:srgbClr val="FF0000"/>
                </a:solidFill>
              </a:rPr>
              <a:t>This means that the suppliers must bear a greater share of the burden from taxation.</a:t>
            </a:r>
          </a:p>
          <a:p>
            <a:pPr lvl="1"/>
            <a:endParaRPr lang="en-US" dirty="0">
              <a:solidFill>
                <a:srgbClr val="FF0000"/>
              </a:solidFill>
            </a:endParaRP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7</a:t>
            </a:fld>
            <a:endParaRPr lang="en-US" dirty="0"/>
          </a:p>
        </p:txBody>
      </p:sp>
    </p:spTree>
    <p:extLst>
      <p:ext uri="{BB962C8B-B14F-4D97-AF65-F5344CB8AC3E}">
        <p14:creationId xmlns:p14="http://schemas.microsoft.com/office/powerpoint/2010/main" val="379673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T/F: Problem 2.D.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t>The marginal rate of substitution measures “how many units of good </a:t>
                </a:r>
                <a14:m>
                  <m:oMath xmlns:m="http://schemas.openxmlformats.org/officeDocument/2006/math">
                    <m:r>
                      <a:rPr lang="en-US" i="1" dirty="0" smtClean="0">
                        <a:latin typeface="Cambria Math" panose="02040503050406030204" pitchFamily="18" charset="0"/>
                      </a:rPr>
                      <m:t>𝑦</m:t>
                    </m:r>
                  </m:oMath>
                </a14:m>
                <a:r>
                  <a:rPr lang="en-US" dirty="0"/>
                  <a:t> the consumer is willing to give up for one unit of good </a:t>
                </a:r>
                <a14:m>
                  <m:oMath xmlns:m="http://schemas.openxmlformats.org/officeDocument/2006/math">
                    <m:r>
                      <a:rPr lang="en-US" i="1" dirty="0" smtClean="0">
                        <a:latin typeface="Cambria Math" panose="02040503050406030204" pitchFamily="18" charset="0"/>
                      </a:rPr>
                      <m:t>𝑥</m:t>
                    </m:r>
                  </m:oMath>
                </a14:m>
                <a:r>
                  <a:rPr lang="en-US" dirty="0"/>
                  <a:t>.”</a:t>
                </a:r>
              </a:p>
              <a:p>
                <a:pPr lvl="1"/>
                <a:r>
                  <a:rPr lang="en-US" dirty="0">
                    <a:solidFill>
                      <a:srgbClr val="FF0000"/>
                    </a:solidFill>
                  </a:rPr>
                  <a:t>TRUE</a:t>
                </a:r>
              </a:p>
              <a:p>
                <a:pPr lvl="1"/>
                <a:r>
                  <a:rPr lang="en-US" dirty="0">
                    <a:solidFill>
                      <a:srgbClr val="FF0000"/>
                    </a:solidFill>
                  </a:rPr>
                  <a:t>The marginal rate of substitution, the subjective rate of exchange, the slope of the indifference curve, </a:t>
                </a:r>
                <a14:m>
                  <m:oMath xmlns:m="http://schemas.openxmlformats.org/officeDocument/2006/math">
                    <m:r>
                      <a:rPr lang="en-US" b="0" i="1" smtClean="0">
                        <a:solidFill>
                          <a:srgbClr val="FF0000"/>
                        </a:solidFill>
                        <a:latin typeface="Cambria Math" panose="02040503050406030204" pitchFamily="18" charset="0"/>
                      </a:rPr>
                      <m:t>𝑀</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𝑈</m:t>
                        </m:r>
                      </m:e>
                      <m:sub>
                        <m:r>
                          <a:rPr lang="en-US" b="0" i="1" smtClean="0">
                            <a:solidFill>
                              <a:srgbClr val="FF0000"/>
                            </a:solidFill>
                            <a:latin typeface="Cambria Math" panose="02040503050406030204" pitchFamily="18" charset="0"/>
                          </a:rPr>
                          <m:t>𝑥</m:t>
                        </m:r>
                      </m:sub>
                    </m:sSub>
                    <m:r>
                      <a:rPr lang="en-US" b="0" i="1" smtClean="0">
                        <a:solidFill>
                          <a:srgbClr val="FF0000"/>
                        </a:solidFill>
                        <a:latin typeface="Cambria Math" panose="02040503050406030204" pitchFamily="18" charset="0"/>
                      </a:rPr>
                      <m:t>/</m:t>
                    </m:r>
                    <m:r>
                      <a:rPr lang="en-US" b="0" i="1" smtClean="0">
                        <a:solidFill>
                          <a:srgbClr val="FF0000"/>
                        </a:solidFill>
                        <a:latin typeface="Cambria Math" panose="02040503050406030204" pitchFamily="18" charset="0"/>
                      </a:rPr>
                      <m:t>𝑀</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𝑈</m:t>
                        </m:r>
                      </m:e>
                      <m:sub>
                        <m:r>
                          <a:rPr lang="en-US" b="0" i="1" smtClean="0">
                            <a:solidFill>
                              <a:srgbClr val="FF0000"/>
                            </a:solidFill>
                            <a:latin typeface="Cambria Math" panose="02040503050406030204" pitchFamily="18" charset="0"/>
                          </a:rPr>
                          <m:t>𝑦</m:t>
                        </m:r>
                      </m:sub>
                    </m:sSub>
                  </m:oMath>
                </a14:m>
                <a:r>
                  <a:rPr lang="en-US" dirty="0">
                    <a:solidFill>
                      <a:srgbClr val="FF0000"/>
                    </a:solidFill>
                  </a:rPr>
                  <a:t>, measures the amount of good </a:t>
                </a:r>
                <a14:m>
                  <m:oMath xmlns:m="http://schemas.openxmlformats.org/officeDocument/2006/math">
                    <m:r>
                      <a:rPr lang="en-US" i="1" dirty="0" smtClean="0">
                        <a:solidFill>
                          <a:srgbClr val="FF0000"/>
                        </a:solidFill>
                        <a:latin typeface="Cambria Math" panose="02040503050406030204" pitchFamily="18" charset="0"/>
                      </a:rPr>
                      <m:t>𝑦</m:t>
                    </m:r>
                  </m:oMath>
                </a14:m>
                <a:r>
                  <a:rPr lang="en-US" dirty="0">
                    <a:solidFill>
                      <a:srgbClr val="FF0000"/>
                    </a:solidFill>
                  </a:rPr>
                  <a:t> that the consumer is willing to give up for one extra unit of good </a:t>
                </a:r>
                <a14:m>
                  <m:oMath xmlns:m="http://schemas.openxmlformats.org/officeDocument/2006/math">
                    <m:r>
                      <a:rPr lang="en-US" i="1" dirty="0" smtClean="0">
                        <a:solidFill>
                          <a:srgbClr val="FF0000"/>
                        </a:solidFill>
                        <a:latin typeface="Cambria Math" panose="02040503050406030204" pitchFamily="18" charset="0"/>
                      </a:rPr>
                      <m:t>𝑥</m:t>
                    </m:r>
                  </m:oMath>
                </a14:m>
                <a:r>
                  <a:rPr lang="en-US" dirty="0">
                    <a:solidFill>
                      <a:srgbClr val="FF0000"/>
                    </a:solidFill>
                  </a:rPr>
                  <a:t>.</a:t>
                </a:r>
              </a:p>
              <a:p>
                <a:pPr lvl="1"/>
                <a:r>
                  <a:rPr lang="en-US" dirty="0">
                    <a:solidFill>
                      <a:srgbClr val="FF0000"/>
                    </a:solidFill>
                  </a:rPr>
                  <a:t>The market (objective) rate of exchange, the slope of the budget line, </a:t>
                </a:r>
                <a14:m>
                  <m:oMath xmlns:m="http://schemas.openxmlformats.org/officeDocument/2006/math">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𝑃</m:t>
                        </m:r>
                      </m:e>
                      <m:sub>
                        <m:r>
                          <a:rPr lang="en-US" b="0" i="1" smtClean="0">
                            <a:solidFill>
                              <a:srgbClr val="FF0000"/>
                            </a:solidFill>
                            <a:latin typeface="Cambria Math" panose="02040503050406030204" pitchFamily="18" charset="0"/>
                          </a:rPr>
                          <m:t>𝑥</m:t>
                        </m:r>
                      </m:sub>
                    </m:sSub>
                    <m:r>
                      <a:rPr lang="en-US" i="1">
                        <a:solidFill>
                          <a:srgbClr val="FF0000"/>
                        </a:solidFill>
                        <a:latin typeface="Cambria Math" panose="02040503050406030204" pitchFamily="18" charset="0"/>
                      </a:rPr>
                      <m:t>/</m:t>
                    </m:r>
                    <m:sSub>
                      <m:sSubPr>
                        <m:ctrlPr>
                          <a:rPr lang="en-US" b="0" i="1" smtClean="0">
                            <a:solidFill>
                              <a:srgbClr val="FF0000"/>
                            </a:solidFill>
                            <a:latin typeface="Cambria Math" panose="02040503050406030204" pitchFamily="18" charset="0"/>
                          </a:rPr>
                        </m:ctrlPr>
                      </m:sSubPr>
                      <m:e>
                        <m:r>
                          <a:rPr lang="en-US" b="0" i="1" smtClean="0">
                            <a:solidFill>
                              <a:srgbClr val="FF0000"/>
                            </a:solidFill>
                            <a:latin typeface="Cambria Math" panose="02040503050406030204" pitchFamily="18" charset="0"/>
                          </a:rPr>
                          <m:t>𝑃</m:t>
                        </m:r>
                      </m:e>
                      <m:sub>
                        <m:r>
                          <a:rPr lang="en-US" b="0" i="1" smtClean="0">
                            <a:solidFill>
                              <a:srgbClr val="FF0000"/>
                            </a:solidFill>
                            <a:latin typeface="Cambria Math" panose="02040503050406030204" pitchFamily="18" charset="0"/>
                          </a:rPr>
                          <m:t>𝑦</m:t>
                        </m:r>
                      </m:sub>
                    </m:sSub>
                  </m:oMath>
                </a14:m>
                <a:r>
                  <a:rPr lang="en-US" dirty="0">
                    <a:solidFill>
                      <a:srgbClr val="FF0000"/>
                    </a:solidFill>
                  </a:rPr>
                  <a:t>, measures the amount of good </a:t>
                </a:r>
                <a14:m>
                  <m:oMath xmlns:m="http://schemas.openxmlformats.org/officeDocument/2006/math">
                    <m:r>
                      <a:rPr lang="en-US" i="1" dirty="0">
                        <a:solidFill>
                          <a:srgbClr val="FF0000"/>
                        </a:solidFill>
                        <a:latin typeface="Cambria Math" panose="02040503050406030204" pitchFamily="18" charset="0"/>
                      </a:rPr>
                      <m:t>𝑦</m:t>
                    </m:r>
                  </m:oMath>
                </a14:m>
                <a:r>
                  <a:rPr lang="en-US" dirty="0">
                    <a:solidFill>
                      <a:srgbClr val="FF0000"/>
                    </a:solidFill>
                  </a:rPr>
                  <a:t> that the consumer must give up for one extra unit of good </a:t>
                </a:r>
                <a14:m>
                  <m:oMath xmlns:m="http://schemas.openxmlformats.org/officeDocument/2006/math">
                    <m:r>
                      <a:rPr lang="en-US" i="1" dirty="0">
                        <a:solidFill>
                          <a:srgbClr val="FF0000"/>
                        </a:solidFill>
                        <a:latin typeface="Cambria Math" panose="02040503050406030204" pitchFamily="18" charset="0"/>
                      </a:rPr>
                      <m:t>𝑥</m:t>
                    </m:r>
                  </m:oMath>
                </a14:m>
                <a:r>
                  <a:rPr lang="en-US" dirty="0">
                    <a:solidFill>
                      <a:srgbClr val="FF0000"/>
                    </a:solidFill>
                  </a:rPr>
                  <a:t>.</a:t>
                </a:r>
              </a:p>
              <a:p>
                <a:pPr lvl="1"/>
                <a:endParaRPr lang="en-US" dirty="0">
                  <a:solidFill>
                    <a:srgbClr val="FF0000"/>
                  </a:solidFill>
                </a:endParaRPr>
              </a:p>
            </p:txBody>
          </p:sp>
        </mc:Choice>
        <mc:Fallback xmlns="">
          <p:sp>
            <p:nvSpPr>
              <p:cNvPr id="3" name="Content Placeholder 2">
                <a:extLst>
                  <a:ext uri="{FF2B5EF4-FFF2-40B4-BE49-F238E27FC236}">
                    <a16:creationId xmlns:a16="http://schemas.microsoft.com/office/drawing/2014/main" id="{B8B4D1D4-EA4B-DF09-BAF9-16891DCF122C}"/>
                  </a:ext>
                </a:extLst>
              </p:cNvPr>
              <p:cNvSpPr>
                <a:spLocks noGrp="1" noRot="1" noChangeAspect="1" noMove="1" noResize="1" noEditPoints="1" noAdjustHandles="1" noChangeArrowheads="1" noChangeShapeType="1" noTextEdit="1"/>
              </p:cNvSpPr>
              <p:nvPr>
                <p:ph idx="1"/>
              </p:nvPr>
            </p:nvSpPr>
            <p:spPr>
              <a:blipFill>
                <a:blip r:embed="rId2"/>
                <a:stretch>
                  <a:fillRect l="-1005" t="-1821" r="-1468"/>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8</a:t>
            </a:fld>
            <a:endParaRPr lang="en-US" dirty="0"/>
          </a:p>
        </p:txBody>
      </p:sp>
    </p:spTree>
    <p:extLst>
      <p:ext uri="{BB962C8B-B14F-4D97-AF65-F5344CB8AC3E}">
        <p14:creationId xmlns:p14="http://schemas.microsoft.com/office/powerpoint/2010/main" val="3353209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5E1D0-AC50-75BC-2F86-0F207240C764}"/>
              </a:ext>
            </a:extLst>
          </p:cNvPr>
          <p:cNvSpPr>
            <a:spLocks noGrp="1"/>
          </p:cNvSpPr>
          <p:nvPr>
            <p:ph type="title"/>
          </p:nvPr>
        </p:nvSpPr>
        <p:spPr/>
        <p:txBody>
          <a:bodyPr/>
          <a:lstStyle/>
          <a:p>
            <a:r>
              <a:rPr lang="en-US" dirty="0"/>
              <a:t>Multiple Choice: Problem 3.A.</a:t>
            </a:r>
          </a:p>
        </p:txBody>
      </p:sp>
      <p:sp>
        <p:nvSpPr>
          <p:cNvPr id="3" name="Content Placeholder 2">
            <a:extLst>
              <a:ext uri="{FF2B5EF4-FFF2-40B4-BE49-F238E27FC236}">
                <a16:creationId xmlns:a16="http://schemas.microsoft.com/office/drawing/2014/main" id="{B8B4D1D4-EA4B-DF09-BAF9-16891DCF122C}"/>
              </a:ext>
            </a:extLst>
          </p:cNvPr>
          <p:cNvSpPr>
            <a:spLocks noGrp="1"/>
          </p:cNvSpPr>
          <p:nvPr>
            <p:ph idx="1"/>
          </p:nvPr>
        </p:nvSpPr>
        <p:spPr/>
        <p:txBody>
          <a:bodyPr>
            <a:normAutofit/>
          </a:bodyPr>
          <a:lstStyle/>
          <a:p>
            <a:r>
              <a:rPr lang="en-US" dirty="0"/>
              <a:t>Which of the following statements is true?</a:t>
            </a:r>
          </a:p>
          <a:p>
            <a:pPr marL="914400" lvl="1" indent="-457200">
              <a:buFont typeface="+mj-lt"/>
              <a:buAutoNum type="alphaLcParenR"/>
            </a:pPr>
            <a:r>
              <a:rPr lang="en-US" dirty="0"/>
              <a:t>Any bundle of goods that is “above” the budget line is affordable for the consumer.</a:t>
            </a:r>
          </a:p>
          <a:p>
            <a:pPr marL="914400" lvl="1" indent="-457200">
              <a:buFont typeface="+mj-lt"/>
              <a:buAutoNum type="alphaLcParenR"/>
            </a:pPr>
            <a:r>
              <a:rPr lang="en-US" dirty="0"/>
              <a:t>Any bundle of goods that is “below” an indifference curve is more preferred to any bundle on the indifference curve.</a:t>
            </a:r>
          </a:p>
          <a:p>
            <a:pPr marL="914400" lvl="1" indent="-457200">
              <a:buFont typeface="+mj-lt"/>
              <a:buAutoNum type="alphaLcParenR"/>
            </a:pPr>
            <a:r>
              <a:rPr lang="en-US" dirty="0"/>
              <a:t>All preferences can be represented by continuous utility functions.</a:t>
            </a:r>
          </a:p>
          <a:p>
            <a:pPr marL="914400" lvl="1" indent="-457200">
              <a:buFont typeface="+mj-lt"/>
              <a:buAutoNum type="alphaLcParenR"/>
            </a:pPr>
            <a:r>
              <a:rPr lang="en-US" dirty="0"/>
              <a:t>The marginal rate of substitution is the slope of the indifference curve.</a:t>
            </a:r>
            <a:endParaRPr lang="en-US" dirty="0">
              <a:solidFill>
                <a:srgbClr val="FF0000"/>
              </a:solidFill>
            </a:endParaRPr>
          </a:p>
        </p:txBody>
      </p:sp>
      <p:sp>
        <p:nvSpPr>
          <p:cNvPr id="4" name="Date Placeholder 3">
            <a:extLst>
              <a:ext uri="{FF2B5EF4-FFF2-40B4-BE49-F238E27FC236}">
                <a16:creationId xmlns:a16="http://schemas.microsoft.com/office/drawing/2014/main" id="{1BFB0351-3B31-0A13-EF20-C4A3CC072A19}"/>
              </a:ext>
            </a:extLst>
          </p:cNvPr>
          <p:cNvSpPr>
            <a:spLocks noGrp="1"/>
          </p:cNvSpPr>
          <p:nvPr>
            <p:ph type="dt" sz="half" idx="10"/>
          </p:nvPr>
        </p:nvSpPr>
        <p:spPr/>
        <p:txBody>
          <a:bodyPr/>
          <a:lstStyle/>
          <a:p>
            <a:r>
              <a:rPr lang="en-US" dirty="0"/>
              <a:t>Fall 2023</a:t>
            </a:r>
          </a:p>
        </p:txBody>
      </p:sp>
      <p:sp>
        <p:nvSpPr>
          <p:cNvPr id="5" name="Footer Placeholder 4">
            <a:extLst>
              <a:ext uri="{FF2B5EF4-FFF2-40B4-BE49-F238E27FC236}">
                <a16:creationId xmlns:a16="http://schemas.microsoft.com/office/drawing/2014/main" id="{A9233D7A-D6BD-BE76-F1E0-6547AA8CCAD4}"/>
              </a:ext>
            </a:extLst>
          </p:cNvPr>
          <p:cNvSpPr>
            <a:spLocks noGrp="1"/>
          </p:cNvSpPr>
          <p:nvPr>
            <p:ph type="ftr" sz="quarter" idx="11"/>
          </p:nvPr>
        </p:nvSpPr>
        <p:spPr/>
        <p:txBody>
          <a:bodyPr/>
          <a:lstStyle/>
          <a:p>
            <a:r>
              <a:rPr lang="en-US" dirty="0"/>
              <a:t>DEPARTMENT OF BUSINESS &amp; ECONOMICS</a:t>
            </a:r>
          </a:p>
        </p:txBody>
      </p:sp>
      <p:sp>
        <p:nvSpPr>
          <p:cNvPr id="6" name="Slide Number Placeholder 5">
            <a:extLst>
              <a:ext uri="{FF2B5EF4-FFF2-40B4-BE49-F238E27FC236}">
                <a16:creationId xmlns:a16="http://schemas.microsoft.com/office/drawing/2014/main" id="{99292573-8F29-6580-AFF7-797F8A981971}"/>
              </a:ext>
            </a:extLst>
          </p:cNvPr>
          <p:cNvSpPr>
            <a:spLocks noGrp="1"/>
          </p:cNvSpPr>
          <p:nvPr>
            <p:ph type="sldNum" sz="quarter" idx="12"/>
          </p:nvPr>
        </p:nvSpPr>
        <p:spPr/>
        <p:txBody>
          <a:bodyPr/>
          <a:lstStyle/>
          <a:p>
            <a:fld id="{1A980C56-831A-4EAB-9EDE-57C090F4F877}" type="slidenum">
              <a:rPr lang="en-US" smtClean="0"/>
              <a:t>9</a:t>
            </a:fld>
            <a:endParaRPr lang="en-US" dirty="0"/>
          </a:p>
        </p:txBody>
      </p:sp>
      <p:sp>
        <p:nvSpPr>
          <p:cNvPr id="7" name="Rectangle 6">
            <a:extLst>
              <a:ext uri="{FF2B5EF4-FFF2-40B4-BE49-F238E27FC236}">
                <a16:creationId xmlns:a16="http://schemas.microsoft.com/office/drawing/2014/main" id="{B9D78019-92B8-542F-8A77-4391E1CC7ACD}"/>
              </a:ext>
            </a:extLst>
          </p:cNvPr>
          <p:cNvSpPr/>
          <p:nvPr/>
        </p:nvSpPr>
        <p:spPr>
          <a:xfrm>
            <a:off x="1112808" y="4087169"/>
            <a:ext cx="6098875" cy="586596"/>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502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CF630E01-D107-42E5-8DFC-48302BB3DFE2}" vid="{4BEE81CA-F64C-419F-A97B-23D16F4EA3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mc-presentation-template</Template>
  <TotalTime>3550</TotalTime>
  <Words>1666</Words>
  <Application>Microsoft Office PowerPoint</Application>
  <PresentationFormat>On-screen Show (4:3)</PresentationFormat>
  <Paragraphs>205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Cambria Math</vt:lpstr>
      <vt:lpstr>Franklin Gothic Book</vt:lpstr>
      <vt:lpstr>Office Theme</vt:lpstr>
      <vt:lpstr>Practice Final Review</vt:lpstr>
      <vt:lpstr>Administrative Details for the Finals</vt:lpstr>
      <vt:lpstr>Definitions: Problem 1.</vt:lpstr>
      <vt:lpstr>Definitions: Problem 1. (Cont’d)</vt:lpstr>
      <vt:lpstr>T/F: Problem 2.A.</vt:lpstr>
      <vt:lpstr>T/F: Problem 2.B.</vt:lpstr>
      <vt:lpstr>T/F: Problem 2.C.</vt:lpstr>
      <vt:lpstr>T/F: Problem 2.D.</vt:lpstr>
      <vt:lpstr>Multiple Choice: Problem 3.A.</vt:lpstr>
      <vt:lpstr>Multiple Choice: Problem 3.B.</vt:lpstr>
      <vt:lpstr>Multiple Choice: Problem 3.C.</vt:lpstr>
      <vt:lpstr>Multiple Choice: Problem 3.D.</vt:lpstr>
      <vt:lpstr>Problem 4.A.</vt:lpstr>
      <vt:lpstr>Problem 4.B.</vt:lpstr>
      <vt:lpstr>Problem 4.C.</vt:lpstr>
      <vt:lpstr>Problem 4.D.</vt:lpstr>
      <vt:lpstr>Problem 4.E.</vt:lpstr>
      <vt:lpstr>Problem 4.F.</vt:lpstr>
      <vt:lpstr>Problem 4.G.</vt:lpstr>
      <vt:lpstr>Problem 5.A.</vt:lpstr>
      <vt:lpstr>Problem 5.A.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Intermediate Price Theory</dc:title>
  <dc:creator>Brian Park</dc:creator>
  <cp:lastModifiedBy>Brian Park</cp:lastModifiedBy>
  <cp:revision>74</cp:revision>
  <dcterms:created xsi:type="dcterms:W3CDTF">2023-08-17T23:00:51Z</dcterms:created>
  <dcterms:modified xsi:type="dcterms:W3CDTF">2023-12-06T17:22:32Z</dcterms:modified>
</cp:coreProperties>
</file>