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7"/>
  </p:notesMasterIdLst>
  <p:sldIdLst>
    <p:sldId id="256" r:id="rId2"/>
    <p:sldId id="275" r:id="rId3"/>
    <p:sldId id="286" r:id="rId4"/>
    <p:sldId id="321" r:id="rId5"/>
    <p:sldId id="322" r:id="rId6"/>
    <p:sldId id="323" r:id="rId7"/>
    <p:sldId id="326" r:id="rId8"/>
    <p:sldId id="324" r:id="rId9"/>
    <p:sldId id="325" r:id="rId10"/>
    <p:sldId id="327" r:id="rId11"/>
    <p:sldId id="27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296" r:id="rId21"/>
    <p:sldId id="336" r:id="rId22"/>
    <p:sldId id="337" r:id="rId23"/>
    <p:sldId id="338" r:id="rId24"/>
    <p:sldId id="339" r:id="rId25"/>
    <p:sldId id="340" r:id="rId26"/>
    <p:sldId id="341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 dirty="0"/>
              <a:t>FALL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Fall 2023 </a:t>
            </a:r>
            <a:br>
              <a:rPr lang="en-US" dirty="0"/>
            </a:br>
            <a:r>
              <a:rPr lang="en-US" dirty="0"/>
              <a:t>Final Exam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85720-68C0-C2A5-4712-C2E750BC8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BC44F-B9A7-7CD5-58F9-6EC759CB2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2.F.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8A300F-3EFA-34D8-7974-BB92CCC4AB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general, the marginal utility of consuming some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will increase as the consumer increases their consumption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law of diminishing marginal utility tells us that the exact opposite should be true.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8A300F-3EFA-34D8-7974-BB92CCC4AB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B7865-9330-4B9E-4F9E-A4B0EB53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66EC6-A46B-B4C2-4CEE-30860F6F8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50343-CB18-EF0C-D6CE-D2889FEA6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2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Which of the following statements is true?</a:t>
                </a:r>
              </a:p>
              <a:p>
                <a:pPr lvl="3"/>
                <a:endParaRPr lang="en-US" dirty="0"/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b="0" i="0" u="none" strike="noStrike" baseline="0" dirty="0">
                    <a:latin typeface="EBGaramond-Regular"/>
                  </a:rPr>
                  <a:t>The slope of the budget constraint tells us “how many units of good </a:t>
                </a:r>
                <a14:m>
                  <m:oMath xmlns:m="http://schemas.openxmlformats.org/officeDocument/2006/math">
                    <m:r>
                      <a:rPr lang="en-US" b="0" i="1" u="none" strike="noStrike" baseline="0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b="0" i="0" u="none" strike="noStrike" baseline="0" dirty="0">
                    <a:latin typeface="CMMI12"/>
                  </a:rPr>
                  <a:t> </a:t>
                </a:r>
                <a:r>
                  <a:rPr lang="en-US" b="0" i="0" u="none" strike="noStrike" baseline="0" dirty="0">
                    <a:latin typeface="EBGaramond-Regular"/>
                  </a:rPr>
                  <a:t>the consumer is willing to give up for one extra unit of good </a:t>
                </a:r>
                <a14:m>
                  <m:oMath xmlns:m="http://schemas.openxmlformats.org/officeDocument/2006/math">
                    <m:r>
                      <a:rPr lang="en-US" b="0" i="1" u="none" strike="noStrike" baseline="0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b="0" i="0" u="none" strike="noStrike" baseline="0" dirty="0">
                    <a:latin typeface="EBGaramond-Regular"/>
                  </a:rPr>
                  <a:t>.”</a:t>
                </a:r>
              </a:p>
              <a:p>
                <a:pPr marL="800100" lvl="1" indent="-342900">
                  <a:buFont typeface="+mj-lt"/>
                  <a:buAutoNum type="alphaLcParenR"/>
                </a:pPr>
                <a:endParaRPr lang="en-US" b="0" i="0" u="none" strike="noStrike" baseline="0" dirty="0"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b="0" i="0" u="none" strike="noStrike" baseline="0" dirty="0">
                    <a:latin typeface="EBGaramond-Regular"/>
                  </a:rPr>
                  <a:t>The slope of the indifference curve tells us “how many units of good </a:t>
                </a:r>
                <a14:m>
                  <m:oMath xmlns:m="http://schemas.openxmlformats.org/officeDocument/2006/math">
                    <m:r>
                      <a:rPr lang="en-US" b="0" i="1" u="none" strike="noStrike" baseline="0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b="0" i="0" u="none" strike="noStrike" baseline="0" dirty="0">
                    <a:latin typeface="CMMI12"/>
                  </a:rPr>
                  <a:t> </a:t>
                </a:r>
                <a:r>
                  <a:rPr lang="en-US" b="0" i="0" u="none" strike="noStrike" baseline="0" dirty="0">
                    <a:latin typeface="EBGaramond-Regular"/>
                  </a:rPr>
                  <a:t>the consumer has to</a:t>
                </a:r>
                <a:r>
                  <a:rPr lang="en-US" dirty="0">
                    <a:latin typeface="EBGaramond-Regular"/>
                  </a:rPr>
                  <a:t> </a:t>
                </a:r>
                <a:r>
                  <a:rPr lang="en-US" b="0" i="0" u="none" strike="noStrike" baseline="0" dirty="0">
                    <a:latin typeface="EBGaramond-Regular"/>
                  </a:rPr>
                  <a:t>give up for one extra unit of good </a:t>
                </a:r>
                <a14:m>
                  <m:oMath xmlns:m="http://schemas.openxmlformats.org/officeDocument/2006/math">
                    <m:r>
                      <a:rPr lang="en-US" b="0" i="1" u="none" strike="noStrike" baseline="0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b="0" i="0" u="none" strike="noStrike" baseline="0" dirty="0">
                    <a:latin typeface="EBGaramond-Regular"/>
                  </a:rPr>
                  <a:t>.”</a:t>
                </a:r>
              </a:p>
              <a:p>
                <a:pPr marL="800100" lvl="1" indent="-342900">
                  <a:buFont typeface="+mj-lt"/>
                  <a:buAutoNum type="alphaLcParenR"/>
                </a:pPr>
                <a:endParaRPr lang="en-US" b="0" i="0" u="none" strike="noStrike" baseline="0" dirty="0"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b="0" i="0" u="none" strike="noStrike" baseline="0" dirty="0">
                    <a:solidFill>
                      <a:srgbClr val="FF0000"/>
                    </a:solidFill>
                    <a:latin typeface="EBGaramond-Regular"/>
                  </a:rPr>
                  <a:t>Indifference curves that are further away from the origin represent a higher level of utility.</a:t>
                </a:r>
              </a:p>
              <a:p>
                <a:pPr marL="800100" lvl="1" indent="-342900">
                  <a:buFont typeface="+mj-lt"/>
                  <a:buAutoNum type="alphaLcParenR"/>
                </a:pPr>
                <a:endParaRPr lang="en-US" b="0" i="0" u="none" strike="noStrike" baseline="0" dirty="0">
                  <a:solidFill>
                    <a:srgbClr val="FF0000"/>
                  </a:solidFill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b="0" i="0" u="none" strike="noStrike" baseline="0" dirty="0">
                    <a:latin typeface="EBGaramond-Regular"/>
                  </a:rPr>
                  <a:t>The budget line will “pivot” when the consumer’s income changes.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56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F7BA8F-BF98-8E5E-7423-BFDBBDD6B3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023BA-A268-2269-7762-DCD3D9E1A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0858E3-A086-27D4-37F3-C2CA3B7462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Which of the following statements is true?</a:t>
                </a:r>
              </a:p>
              <a:p>
                <a:pPr lvl="3"/>
                <a:endParaRPr lang="en-US" dirty="0"/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)=10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)=100</m:t>
                    </m:r>
                  </m:oMath>
                </a14:m>
                <a:r>
                  <a:rPr lang="en-US" dirty="0"/>
                  <a:t>, the consumer prefers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10 times more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800100" lvl="1" indent="-342900">
                  <a:buFont typeface="+mj-lt"/>
                  <a:buAutoNum type="alphaLcParenR"/>
                </a:pPr>
                <a:endParaRPr lang="en-US" b="0" i="0" u="none" strike="noStrike" baseline="0" dirty="0"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dirty="0">
                    <a:solidFill>
                      <a:srgbClr val="FF0000"/>
                    </a:solidFill>
                  </a:rPr>
                  <a:t>Preference relations that obey completeness and transitivity are said to be rational.</a:t>
                </a:r>
              </a:p>
              <a:p>
                <a:pPr marL="800100" lvl="1" indent="-342900">
                  <a:buFont typeface="+mj-lt"/>
                  <a:buAutoNum type="alphaLcParenR"/>
                </a:pPr>
                <a:endParaRPr lang="en-US" b="0" i="0" u="none" strike="noStrike" baseline="0" dirty="0">
                  <a:solidFill>
                    <a:srgbClr val="FF0000"/>
                  </a:solidFill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b="0" i="0" u="none" strike="noStrike" baseline="0" dirty="0">
                    <a:latin typeface="CMMI12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u="none" strike="noStrike" baseline="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u="none" strike="noStrike" baseline="0" dirty="0" smtClean="0">
                        <a:latin typeface="Cambria Math" panose="02040503050406030204" pitchFamily="18" charset="0"/>
                      </a:rPr>
                      <m:t> ≻ </m:t>
                    </m:r>
                    <m:r>
                      <a:rPr lang="en-US" b="0" i="1" u="none" strike="noStrike" baseline="0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b="0" i="0" u="none" strike="noStrike" baseline="0" dirty="0">
                    <a:latin typeface="CMMI12"/>
                  </a:rPr>
                  <a:t> </a:t>
                </a:r>
                <a:r>
                  <a:rPr lang="en-US" b="0" i="0" u="none" strike="noStrike" baseline="0" dirty="0">
                    <a:latin typeface="EBGaramond-Regular"/>
                  </a:rPr>
                  <a:t>means that bundle </a:t>
                </a:r>
                <a14:m>
                  <m:oMath xmlns:m="http://schemas.openxmlformats.org/officeDocument/2006/math">
                    <m:r>
                      <a:rPr lang="en-US" b="0" i="1" u="none" strike="noStrike" baseline="0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b="0" i="0" u="none" strike="noStrike" baseline="0" dirty="0">
                    <a:latin typeface="CMMI12"/>
                  </a:rPr>
                  <a:t> </a:t>
                </a:r>
                <a:r>
                  <a:rPr lang="en-US" b="0" i="0" u="none" strike="noStrike" baseline="0" dirty="0">
                    <a:latin typeface="EBGaramond-Regular"/>
                  </a:rPr>
                  <a:t>is strictly preferred over bundle </a:t>
                </a:r>
                <a14:m>
                  <m:oMath xmlns:m="http://schemas.openxmlformats.org/officeDocument/2006/math">
                    <m:r>
                      <a:rPr lang="en-US" b="0" i="1" u="none" strike="noStrike" baseline="0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b="0" i="0" u="none" strike="noStrike" baseline="0" dirty="0">
                    <a:latin typeface="EBGaramond-Regular"/>
                  </a:rPr>
                  <a:t>.</a:t>
                </a:r>
              </a:p>
              <a:p>
                <a:pPr marL="800100" lvl="1" indent="-342900">
                  <a:buFont typeface="+mj-lt"/>
                  <a:buAutoNum type="alphaLcParenR"/>
                </a:pPr>
                <a:endParaRPr lang="en-US" b="0" i="0" u="none" strike="noStrike" baseline="0" dirty="0">
                  <a:solidFill>
                    <a:srgbClr val="FF0000"/>
                  </a:solidFill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b="0" i="0" u="none" strike="noStrike" baseline="0" dirty="0">
                    <a:latin typeface="EBGaramond-Regular"/>
                  </a:rPr>
                  <a:t>Lexicographic preferences obey the axiom of continuity.</a:t>
                </a:r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0858E3-A086-27D4-37F3-C2CA3B7462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E09C2-66BE-D956-1F02-2FFD6E0DD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B98B9-F71E-FBEC-23D7-83194D277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6E0E-EE8C-C2FE-BF0E-4665BEB6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60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99DE6-5975-0EFF-5BF3-10A155BF51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4BF44-2E88-7D43-840E-A4FABC3ED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A0620-8F42-5D9F-798B-887FA7CBD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statements is true?</a:t>
            </a:r>
          </a:p>
          <a:p>
            <a:pPr lvl="3"/>
            <a:endParaRPr lang="en-US" dirty="0"/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If the prevailing market price of some good is $10, a price floor of $15 is binding.</a:t>
            </a: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rgbClr val="FF0000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Monopolistic competition is always less beneficial for the consumers compared to perfect competition.</a:t>
            </a: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The market price set under duopolies will be higher than market prices under a monopoly</a:t>
            </a:r>
            <a:r>
              <a:rPr lang="en-US" b="0" i="0" u="none" strike="noStrike" baseline="0" dirty="0">
                <a:latin typeface="EBGaramond-Regular"/>
              </a:rPr>
              <a:t>.</a:t>
            </a: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rgbClr val="FF0000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b="0" i="0" u="none" strike="noStrike" baseline="0" dirty="0">
                <a:latin typeface="EBGaramond-Regular"/>
              </a:rPr>
              <a:t>The individual market demand that a firm producing in a perfectly competitive output market faces is downward sloping.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6786B-6BC4-D751-B03E-58B55F44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36FF2-638E-2E6C-C072-4A5192F12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0ACBA-D183-093C-DCD8-D82EF179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868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D6AE2-0061-60E4-52DF-1580602A8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CBD74-1120-CE65-2A02-A42ECFF7A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838335-AEC3-7B91-9B4C-7155A73ACD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Which of the following is the correct definition of the marginal rate of substitution?</a:t>
                </a:r>
              </a:p>
              <a:p>
                <a:pPr lvl="3"/>
                <a:endParaRPr lang="en-US" dirty="0"/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b="0" i="0" u="none" strike="noStrike" baseline="0" dirty="0">
                  <a:solidFill>
                    <a:schemeClr val="tx1"/>
                  </a:solidFill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endParaRPr lang="en-US" b="0" i="0" u="none" strike="noStrike" baseline="0" dirty="0">
                  <a:solidFill>
                    <a:schemeClr val="tx1"/>
                  </a:solidFill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b="0" i="0" u="none" strike="noStrike" baseline="0" dirty="0">
                  <a:solidFill>
                    <a:srgbClr val="FF0000"/>
                  </a:solidFill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endParaRPr lang="en-US" b="0" i="0" u="none" strike="noStrike" baseline="0" dirty="0">
                  <a:solidFill>
                    <a:schemeClr val="tx1"/>
                  </a:solidFill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b="0" i="0" u="none" strike="noStrike" baseline="0" dirty="0">
                  <a:solidFill>
                    <a:schemeClr val="tx1"/>
                  </a:solidFill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endParaRPr lang="en-US" b="0" i="0" u="none" strike="noStrike" baseline="0" dirty="0">
                  <a:solidFill>
                    <a:schemeClr val="tx1"/>
                  </a:solidFill>
                  <a:latin typeface="EBGaramond-Regular"/>
                </a:endParaRPr>
              </a:p>
              <a:p>
                <a:pPr marL="800100" lvl="1" indent="-342900">
                  <a:buFont typeface="+mj-lt"/>
                  <a:buAutoNum type="alphaLcParenR"/>
                </a:pP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838335-AEC3-7B91-9B4C-7155A73ACD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ADA36-E843-F370-5937-92538064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7C11E-23B6-5059-A00A-C4F3E1A29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2B7D2-C7F9-A485-A5D1-F50A20B3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77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F0BEC8-B7DC-8E95-E46F-BA94044F4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9759-1FCA-622C-F7C6-067D890EE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955F-C262-DFDF-2F5D-53E2FDEB3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of the following regions represent consumer surplus under a binding price ceiling?</a:t>
            </a:r>
          </a:p>
          <a:p>
            <a:pPr lvl="3"/>
            <a:endParaRPr lang="en-US" dirty="0"/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Region A</a:t>
            </a:r>
            <a:endParaRPr lang="en-US" b="0" i="0" u="none" strike="noStrike" baseline="0" dirty="0">
              <a:solidFill>
                <a:srgbClr val="FF0000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Region B</a:t>
            </a:r>
            <a:endParaRPr lang="en-US" dirty="0"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Region C</a:t>
            </a:r>
            <a:endParaRPr lang="en-US" dirty="0"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Region A+B</a:t>
            </a:r>
          </a:p>
          <a:p>
            <a:pPr marL="800100" lvl="1" indent="-342900">
              <a:buFont typeface="+mj-lt"/>
              <a:buAutoNum type="alphaLcParenR"/>
            </a:pPr>
            <a:endParaRPr lang="en-US" dirty="0"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latin typeface="EBGaramond-Regular"/>
              </a:rPr>
              <a:t>Region A+B+C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752EA-0C33-D096-9450-B56D01F51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0779A6-A2DD-3F71-7C13-EE2164E73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D2766-789E-04BB-F09E-A94DE78F4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38BF9C-33AC-BB7B-25DA-E8AFB7EDBD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2456" y="2744525"/>
            <a:ext cx="3470988" cy="343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477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1BA47-2361-B6CD-EE0F-A25A04A96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2AE92-312F-D9B5-C2E9-09FAE0603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3.F.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06429-0EB9-F2E5-F471-B593A6E1D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of the following correctly identifies the red shaded region?</a:t>
            </a:r>
          </a:p>
          <a:p>
            <a:pPr lvl="3"/>
            <a:endParaRPr lang="en-US" dirty="0"/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Total Revenue</a:t>
            </a:r>
            <a:endParaRPr lang="en-US" b="0" i="0" u="none" strike="noStrike" baseline="0" dirty="0"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Total Cost</a:t>
            </a:r>
            <a:endParaRPr lang="en-US" dirty="0"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</a:rPr>
              <a:t>Profit</a:t>
            </a:r>
            <a:endParaRPr lang="en-US" dirty="0">
              <a:solidFill>
                <a:srgbClr val="FF0000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Marginal Cost</a:t>
            </a:r>
          </a:p>
          <a:p>
            <a:pPr marL="800100" lvl="1" indent="-342900">
              <a:buFont typeface="+mj-lt"/>
              <a:buAutoNum type="alphaLcParenR"/>
            </a:pPr>
            <a:endParaRPr lang="en-US" dirty="0"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latin typeface="EBGaramond-Regular"/>
              </a:rPr>
              <a:t>Average Total Cost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FE218-EFC6-24C9-57FC-2380ED2B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94108-6368-D529-4E6C-B45A7A76D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2B064A-AEE2-5542-813A-C4E9E63A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5FB062-5152-4CC0-FA86-4652E3CEC5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1363"/>
          <a:stretch/>
        </p:blipFill>
        <p:spPr>
          <a:xfrm>
            <a:off x="4420984" y="2794714"/>
            <a:ext cx="4073931" cy="3382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55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EF7DD-3E3B-7778-DA29-C703BD9A5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79B52-DB1C-D1EA-FCDE-39E5A4387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3.G.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4C57E-31FD-85A2-1A27-050DF098D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 found out that a consumer’s indifference curve can be represented as the diagram below, what type of utility function would you believe the consumer to have?</a:t>
            </a:r>
          </a:p>
          <a:p>
            <a:pPr lvl="3"/>
            <a:endParaRPr lang="en-US" dirty="0"/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Linear</a:t>
            </a:r>
            <a:endParaRPr lang="en-US" b="0" i="0" u="none" strike="noStrike" baseline="0" dirty="0"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>
                <a:solidFill>
                  <a:srgbClr val="FF0000"/>
                </a:solidFill>
                <a:latin typeface="EBGaramond-Regular"/>
              </a:rPr>
              <a:t>Leontief</a:t>
            </a:r>
          </a:p>
          <a:p>
            <a:pPr marL="800100" lvl="1" indent="-342900">
              <a:buFont typeface="+mj-lt"/>
              <a:buAutoNum type="alphaLcParenR"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Cobb-Douglas</a:t>
            </a:r>
            <a:endParaRPr lang="en-US" dirty="0">
              <a:latin typeface="EBGaramond-Regular"/>
            </a:endParaRPr>
          </a:p>
          <a:p>
            <a:pPr marL="457200" lvl="1" indent="0">
              <a:buNone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308C5-B471-8EE6-BE58-E3697FC86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608E-6D38-B9E7-EC3E-AFEAD7CD2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EDBC2-21C3-4E83-251E-C14F376E9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0BC399-511D-306E-C324-2C06EE3DB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7838" y="2927351"/>
            <a:ext cx="3467512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86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53611C-12A2-3049-3A44-76FF890A18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8D13B-D650-CEAE-FC10-A7FD5187C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5F193-88AC-E649-00A2-741F1A987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Fill out the following table with the correct values.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C3DC3-E356-6206-E6DD-EAF4DD5BC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E20F1-82C9-EA7A-1B2B-3978BD26A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81EE7-9375-A8E1-5339-0EAE6B01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BA2394-5E05-A40B-A9AA-2B3BFA4E3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937" y="2415947"/>
            <a:ext cx="5524125" cy="362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718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53C2BE-DA7F-DCFF-A269-20EECBA79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A8B8-1A0D-5F10-C4E0-ACEF29DBC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3.I.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B2314-FC91-9DDE-EB34-522EF7025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following is an extensive form representation of a dynamic game of complete information. Find all Nash equilibria for this game.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SPNE: (U, BT)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b="0" i="0" u="none" strike="noStrike" baseline="0" dirty="0">
              <a:solidFill>
                <a:schemeClr val="tx1"/>
              </a:solidFill>
              <a:latin typeface="EBGaramond-Regular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D6947-2621-D414-E121-4B3B0B0B7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B6E50-13BD-4070-E623-25B8E2EC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106EB-936A-DF62-73B3-BD54D2C16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  <p:pic>
        <p:nvPicPr>
          <p:cNvPr id="17" name="Picture 16" descr="A diagram of a triangle with red and blue lines&#10;&#10;Description automatically generated">
            <a:extLst>
              <a:ext uri="{FF2B5EF4-FFF2-40B4-BE49-F238E27FC236}">
                <a16:creationId xmlns:a16="http://schemas.microsoft.com/office/drawing/2014/main" id="{63E885BF-07DE-7E83-9499-B70DDB3B3A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6250" y="2629694"/>
            <a:ext cx="477149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1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</a:rPr>
              <a:t>Economy of Scale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Efficiencies arising due to increased production quantities.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Marginal Cost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additional cost incurred by the producer when increasing the production quantity.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Deadweight Loss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loss in societal surplus arising due to inefficiencies.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Find the consumer’s marginal utility for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⋅1⋅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1−1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FF0000"/>
                    </a:solidFill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54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9B151-59BC-9F78-72EA-8D344E912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56C05-60C4-3B63-0B28-78E8D66B2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EDA8B3-9D87-4983-A3CE-F16A84627E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Suppose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 3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 Find the expression for the consumer’s marginal rate of substitution.</a:t>
                </a:r>
              </a:p>
              <a:p>
                <a:pPr lvl="3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CEDA8B3-9D87-4983-A3CE-F16A84627E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83002-ED4C-006D-2791-080A1A18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D01EC-2DB2-F1AD-9222-FAAF3F52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DB5D1-F6EB-CAE9-D6B8-0BDCB182B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83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08135-DCFA-5F16-C579-63ADF749AE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72A9A-0018-6249-DF02-C9764034B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B2277-77DA-813E-E684-4B266E53DE2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Using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</m:oMath>
                </a14:m>
                <a:r>
                  <a:rPr lang="en-US" dirty="0"/>
                  <a:t> from 4.B, and assuming that the price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, price of good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, and that the consumer’s income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, find the consumer’s optimal ratio of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𝑅𝑆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B2277-77DA-813E-E684-4B266E53DE2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 r="-18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650EB-9EF6-20AF-1F85-74CF8CC31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0194A-5320-890C-C07A-BD6C2A888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4637C-0E02-84B4-4CC6-79FAB507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936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C22E86-6AB6-D972-51DB-FD695E50DE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4D320-3917-5F8F-EAB6-95BA3EFAA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A2A019-9F61-598D-4E79-2EE5AD8312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Express the consumer’s budget constraint as a mathematical equation.</a:t>
                </a:r>
              </a:p>
              <a:p>
                <a:pPr lvl="3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A2A019-9F61-598D-4E79-2EE5AD8312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D0291-3196-736B-68EC-4FF4FBFD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4F8DD-ADC1-454E-2E8C-02AEB13A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781D8-D3E0-8D1B-DAC3-BFCC6247B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542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EA03B-7B80-F592-4801-CB3A645F67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9A522-3283-8B68-7F38-9A554E6D3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62C061-0DF0-6ED2-D383-F3344E6D3D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Using your answers from 4.C and 4.D, find the consumer’s demand function for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⟹   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        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        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62C061-0DF0-6ED2-D383-F3344E6D3D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 r="-2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9B9A-27F6-F627-A1C0-492F58150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B1150-FD05-3E97-7654-C25CE7BDF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E33E7-C9C1-5D81-F287-92B8EE40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262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AC75F9-0EE9-F100-7AF5-422D49EDA4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DAD3-033D-BB61-653A-17DF1AF6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4.F.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2B0DE3-EB79-34AD-A121-D14F7D5F97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What is the optimal amount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for this consumer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dirty="0"/>
                  <a:t>, and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=120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3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5;10,120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⋅5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D2B0DE3-EB79-34AD-A121-D14F7D5F97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D53AE-3F4E-5300-D821-F4244A11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DCABA-4F02-9CE3-F0AB-A2C39B4F2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AE92C-5FB9-B5A1-05DB-D8BCA2A1D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054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7E105D-485F-DD26-D089-D47A4D531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1841E-A996-E5B1-D628-94F22117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4.G.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C0626-85B7-1E34-7A02-D3A89099F6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What is the optimal amount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for this consumer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dirty="0"/>
                  <a:t>, and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=120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3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10;10,120</m:t>
                          </m:r>
                        </m:e>
                      </m:d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⋅10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96C0626-85B7-1E34-7A02-D3A89099F6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 r="-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7F01C-7B28-4272-D19B-A79F09C4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289CE6-2786-E25F-FEC8-969A2D43E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10091-1B06-E814-F3BE-DA0FD598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820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56517-1280-9C7B-9233-3A3112BB3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6B4B1-6A2D-2531-37C8-F95F6529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4.H.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17D7A8-F1DC-E89C-50FC-9E5393860E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Is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 ordinary good or a Giffen good? </a:t>
                </a:r>
                <a:r>
                  <a:rPr lang="en-US" b="1" u="sng" dirty="0"/>
                  <a:t>WHY</a:t>
                </a:r>
                <a:r>
                  <a:rPr lang="en-US" dirty="0"/>
                  <a:t>?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an ordinary good, since the rising price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led to a decrease in the quantity demanded.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17D7A8-F1DC-E89C-50FC-9E5393860E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26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E4C56-CF96-ED93-CE32-3CCC1118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22005-5F77-0969-4544-F4762F6A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0747D5-EB2C-B1FF-3D68-0EE538D50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571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03D78-BCC4-3D2F-A70E-8806C946A7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AED58-FA01-987D-0C82-8C96BD4CD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D02226-27A7-C9CD-C2BE-BD478B1312B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=240−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=300+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 Monopoly</a:t>
                </a:r>
              </a:p>
              <a:p>
                <a:r>
                  <a:rPr lang="en-US" dirty="0"/>
                  <a:t>Find the firm’s total revenue function?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240−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=240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D02226-27A7-C9CD-C2BE-BD478B1312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0CD5A-A31C-AE53-0279-C74115A2A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FD692-029F-5DAF-E0CB-B2C78EEE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31E77-D1FE-7ABD-F35D-3D5301A6E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733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CA44F-DD33-5FD0-296C-D4E600369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95D37-B87B-8C70-DCDB-CC5CD2C5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D19B9B-510F-6BF4-445C-858E40874C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=240−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=300+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 Monopoly</a:t>
                </a:r>
              </a:p>
              <a:p>
                <a:r>
                  <a:rPr lang="en-US" dirty="0"/>
                  <a:t>Based on your answers from 5.A, find the firm’s marginal revenue function.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240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=240+2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DD19B9B-510F-6BF4-445C-858E40874C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F8E77-C045-41C8-84EB-2212A3F8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7DC201-8EF9-BFB6-55E1-7DA308F3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3D69A-2C22-02A4-4556-E004DCD8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8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Normal Goods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Goods whose quantity demanded decreases (increases) when the consumer’s income decreases (increases).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Indifference Curves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collection of bundles of goods and/or services that when consumed, provides the consumer with the same level of utility.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Market Power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ability to influence the market price of goods or services.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4807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FC92D-27AA-0078-78D7-A87FC3BCC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12035-D001-7FC0-3826-07F2A2610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8B059F-710F-F395-FFED-8F8876F5B0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=240−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=300+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 Monopoly</a:t>
                </a:r>
              </a:p>
              <a:p>
                <a:r>
                  <a:rPr lang="en-US" dirty="0"/>
                  <a:t>Find this firm’s marginal cost function.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300+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8B059F-710F-F395-FFED-8F8876F5B0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7CE61-7DF2-F4F3-A16B-FB327EC3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DFB21-2A90-2652-E4F7-74651608E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3D28D-D394-485A-62BD-938D6619C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522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B5F61-E193-4CF2-8BD9-B9EFCE89B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A38BE-9299-1883-C886-A7734C616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ED028F-75C2-3ABD-40CE-A836A6CA4A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=240−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=300+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 Monopoly</a:t>
                </a:r>
              </a:p>
              <a:p>
                <a:r>
                  <a:rPr lang="en-US" dirty="0"/>
                  <a:t>Assume that for this question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𝑀𝑅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)=180−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 Find the firm’s optimal production quantity.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180−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	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180=3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	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ED028F-75C2-3ABD-40CE-A836A6CA4A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9D8E5A-88A0-ADE5-EDB4-322ED5D0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5A5B2-12A0-E54D-DD91-82B7375A4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84A8E-BA8B-2DB5-2073-D335C0B3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036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11975-BC00-87BB-0185-9C48DB9E8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349CF-18FC-34CD-933C-8DCD48BF5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6A5456-BF30-A366-3308-7209298BCEF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=240−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=300+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 Monopoly</a:t>
                </a:r>
              </a:p>
              <a:p>
                <a:r>
                  <a:rPr lang="en-US" dirty="0"/>
                  <a:t>If the firm was producing the quantity found in 5.D, what would be the corresponding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=240−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⟹   </m:t>
                      </m:r>
                      <m:sSubSup>
                        <m:sSub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sup>
                      </m:sSub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6A5456-BF30-A366-3308-7209298BCEF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AE23E-D0FA-5FFB-71CE-ED054F01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3F6DB-D44C-AF2A-CCC2-9A7A48590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4FB8D-2CF7-0A9F-516A-206057C4C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7087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049454-308C-DEF5-AE98-0B35BB8539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55F9F-F3C8-D8BC-0205-05745E3C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5.F.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492309-0C09-BDDC-DAFF-DD903D2BF5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=240−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=300+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 Perfectly Competitive</a:t>
                </a:r>
              </a:p>
              <a:p>
                <a:r>
                  <a:rPr lang="en-US" dirty="0"/>
                  <a:t>How would you find this firm’s supply function?</a:t>
                </a:r>
              </a:p>
              <a:p>
                <a:endParaRPr lang="en-US" sz="2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firm’s marginal cost curve is the firm’s supply function.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492309-0C09-BDDC-DAFF-DD903D2BF5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3EE98-A1AC-04C3-85DC-03AEBF268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FCD69-4F38-9ADD-FC02-EC06D984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96797-BE7C-0474-75B4-EFBEE5ED2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7982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AB3124-415F-AFFF-34B1-AC272FB7C5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BFBB5-8594-AB1E-A907-256CEC160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5.G.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361B31-1125-2954-7887-8C6180584A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=240−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=300+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 Perfectly Competitive</a:t>
                </a:r>
              </a:p>
              <a:p>
                <a:r>
                  <a:rPr lang="en-US" dirty="0"/>
                  <a:t>Assume that for this question that the market demand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=240−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the supply is given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 Find the firm’s optimal production quantity and price?</a:t>
                </a:r>
              </a:p>
              <a:p>
                <a:pPr marL="0" indent="0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240−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⟹   240=3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  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				   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  </m:t>
                    </m:r>
                    <m:sSubSup>
                      <m:sSubSupPr>
                        <m:ctrl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  <m:sup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160</m:t>
                    </m:r>
                  </m:oMath>
                </a14:m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361B31-1125-2954-7887-8C6180584A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3C366-8661-295B-889D-021F8523A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E4651-B3C3-2626-E46B-E9312142D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96778-B283-0941-9622-0C0860CAE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6708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F5812E-4ADD-1616-E490-CF7B993201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BA1C1-901F-0A8F-4336-079CE30D8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5.H.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A2B39E-493D-4C15-5ACD-E400D3363A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=240−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,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=300+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  Perfectly Competitive</a:t>
                </a:r>
              </a:p>
              <a:p>
                <a:r>
                  <a:rPr lang="en-US" dirty="0"/>
                  <a:t>Compare the optimal quantity /price you found in 5.D and 5.E to the new value you found in 5.G. Describe the difference and explain why this difference exists.</a:t>
                </a:r>
              </a:p>
              <a:p>
                <a:pPr marL="0" indent="0">
                  <a:buNone/>
                </a:pPr>
                <a:endParaRPr lang="en-US" sz="20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 a monopoly, the market price is higher, and the quantity is lower. This occurs since the producer has a high degree of market power and can manipulate prices (by altering quantity supplied) to maximize their profit.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A2B39E-493D-4C15-5ACD-E400D3363A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5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0EC4C-12BF-BE73-7231-7A76CDC0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E3FED-6767-D004-272A-EE1BEF7D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9218C-A551-748D-9D28-87DAA63EB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89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80307-9F7F-6A89-0516-149042035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C373-D04E-CCEB-7CD6-39BFC170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973E9-3EC7-D84B-9315-3D495C26A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Slutsky Equation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An equation that breaks down the price effect into the substitution and income effects.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Nash Equilibrium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A Nash equilibrium describes an equilibrium in which no player can change their own strategy for a higher payoff.</a:t>
            </a:r>
          </a:p>
          <a:p>
            <a:pPr lvl="3"/>
            <a:endParaRPr lang="en-US" dirty="0"/>
          </a:p>
          <a:p>
            <a:r>
              <a:rPr lang="en-US" dirty="0">
                <a:effectLst/>
              </a:rPr>
              <a:t>Marginal Utility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additional utility that a consumer enjoys when increasing the consumption of one good / service by a small amount.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9B209-712D-6002-A6FA-2D31AC5A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DA690-2FBD-7CAD-8755-42BAA9B83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39CE1-F385-D806-2678-1753C8102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2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94400D-92CA-9D1D-69FE-45826597D0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7950-60CE-83BE-B317-FA4E9077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FA2C46-472C-448B-F92B-ABB70DE1ED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two inputs of production,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, are perfect substitutes, we should use the linear production function to model the firm’s production.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TRUE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BFA2C46-472C-448B-F92B-ABB70DE1ED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54660-4C80-0081-9051-CE0FC2AC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CDEE8-CB8F-9F09-CB69-53203EF71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5A2B0-7AEF-1312-2E1E-3D009DF60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2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6703B-B48F-3126-38B6-DF1EEC878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79B2-E649-C075-BAA2-5F2CD3A77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C0453-BE40-37C5-FD82-BF3C8C6C9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consumer’s indifference curve is a set of bundles that provide the consumer with the same level of utility.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CB89D-BC71-A580-8130-C41F4A0B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AA27B-710E-9D80-8227-60F7D3C5F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B5F4B-F893-8FE3-B551-6079F178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80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60EC6-8F13-F0C1-E32B-1D1F8D5D8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CA6CB-2B8B-CD0E-993F-6911162F2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AE8D6-E018-307A-D7A0-1FF514359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government-imposed taxation causes deadweight loss, government-granted subsidies do not result in deadweight loss.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Any intervention in the market that distort prices will lead to some amount of societal welfare being lost as deadweight loss.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D9A82-9530-FA3A-73B5-170707D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A13DF-387E-9A43-CFA2-FAE07C96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BA279-8ACC-9A36-7A65-92722326C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68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2DBCAA-D511-6EFB-AE33-BAE5D5391A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C553-05D2-9C70-9F0B-AF3E3B12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627FDC-CE1A-D279-09DA-B393B3B1CB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firm’s short-run cost of producing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acc>
                  </m:oMath>
                </a14:m>
                <a:r>
                  <a:rPr lang="en-US" dirty="0"/>
                  <a:t> units of output will not be lower than its long-run cost of producing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acc>
                  </m:oMath>
                </a14:m>
                <a:r>
                  <a:rPr lang="en-US" dirty="0"/>
                  <a:t> units of output.</a:t>
                </a:r>
              </a:p>
              <a:p>
                <a:pPr lvl="3"/>
                <a:endParaRPr lang="en-US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 the long run, firms have no fixed factor of production, which leads to more flexibility. Therefore, the long-run cost of production will be a lower bound of short-run costs.</a:t>
                </a: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5627FDC-CE1A-D279-09DA-B393B3B1CB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6274C-E499-06B9-A23F-96E7E2E0E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C929-F974-C2E3-5673-EF692619E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D5662-964A-5EB9-5883-1B9B0E89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019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4A89D2-CB77-00DC-952C-8489CC3512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EA90A-817A-BD93-CD79-32CC35CDB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7ACF8-9BEC-D21A-1907-5D75253F6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firm’s production triples in response to inputs being doubled, we can conclude that the firm’s production technology exhibits technical progress.</a:t>
            </a:r>
          </a:p>
          <a:p>
            <a:pPr lvl="3"/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FALSE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This is a description of a production technology that exhibits increasing returns to scale.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2039E-C6CF-4C9E-9E68-D9EE4D93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556D6-9B0A-5603-480B-E8F0CA3E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4A0B6-385D-43A5-DE71-9EDE806CE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58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4490</TotalTime>
  <Words>2035</Words>
  <Application>Microsoft Office PowerPoint</Application>
  <PresentationFormat>On-screen Show (4:3)</PresentationFormat>
  <Paragraphs>339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CMMI12</vt:lpstr>
      <vt:lpstr>EBGaramond-Regular</vt:lpstr>
      <vt:lpstr>Arial</vt:lpstr>
      <vt:lpstr>Calibri</vt:lpstr>
      <vt:lpstr>Cambria Math</vt:lpstr>
      <vt:lpstr>Franklin Gothic Book</vt:lpstr>
      <vt:lpstr>Office Theme</vt:lpstr>
      <vt:lpstr>Fall 2023  Final Exam Review</vt:lpstr>
      <vt:lpstr>Problem 1. Definitions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2.E.</vt:lpstr>
      <vt:lpstr>Problem 2.F.</vt:lpstr>
      <vt:lpstr>Problem 3.A.</vt:lpstr>
      <vt:lpstr>Problem 3.B.</vt:lpstr>
      <vt:lpstr>Problem 3.C.</vt:lpstr>
      <vt:lpstr>Problem 3.D.</vt:lpstr>
      <vt:lpstr>Problem 3.E.</vt:lpstr>
      <vt:lpstr>Problem 3.F.</vt:lpstr>
      <vt:lpstr>Problem 3.G.</vt:lpstr>
      <vt:lpstr>Problem 3.H.</vt:lpstr>
      <vt:lpstr>Problem 3.I.</vt:lpstr>
      <vt:lpstr>Problem 4.A.</vt:lpstr>
      <vt:lpstr>Problem 4.B.</vt:lpstr>
      <vt:lpstr>Problem 4.C.</vt:lpstr>
      <vt:lpstr>Problem 4.D.</vt:lpstr>
      <vt:lpstr>Problem 4.E.</vt:lpstr>
      <vt:lpstr>Problem 4.F.</vt:lpstr>
      <vt:lpstr>Problem 4.G.</vt:lpstr>
      <vt:lpstr>Problem 4.H.</vt:lpstr>
      <vt:lpstr>Problem 5.A.</vt:lpstr>
      <vt:lpstr>Problem 5.B.</vt:lpstr>
      <vt:lpstr>Problem 5.C.</vt:lpstr>
      <vt:lpstr>Problem 5.D.</vt:lpstr>
      <vt:lpstr>Problem 5.E.</vt:lpstr>
      <vt:lpstr>Problem 5.F.</vt:lpstr>
      <vt:lpstr>Problem 5.G.</vt:lpstr>
      <vt:lpstr>Problem 5.H.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Park, Brian</cp:lastModifiedBy>
  <cp:revision>92</cp:revision>
  <dcterms:created xsi:type="dcterms:W3CDTF">2023-08-17T23:00:51Z</dcterms:created>
  <dcterms:modified xsi:type="dcterms:W3CDTF">2024-12-01T22:05:27Z</dcterms:modified>
</cp:coreProperties>
</file>