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2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3" r:id="rId12"/>
    <p:sldId id="276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6" r:id="rId21"/>
    <p:sldId id="287" r:id="rId22"/>
    <p:sldId id="288" r:id="rId23"/>
    <p:sldId id="291" r:id="rId24"/>
    <p:sldId id="289" r:id="rId25"/>
    <p:sldId id="290" r:id="rId26"/>
    <p:sldId id="285" r:id="rId27"/>
    <p:sldId id="292" r:id="rId28"/>
    <p:sldId id="261" r:id="rId29"/>
    <p:sldId id="262" r:id="rId30"/>
    <p:sldId id="29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5BCD"/>
    <a:srgbClr val="990099"/>
    <a:srgbClr val="D4282F"/>
    <a:srgbClr val="00FF00"/>
    <a:srgbClr val="00FFFF"/>
    <a:srgbClr val="E05F65"/>
    <a:srgbClr val="F5C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8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9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5" y="1122363"/>
            <a:ext cx="8108830" cy="2387600"/>
          </a:xfrm>
        </p:spPr>
        <p:txBody>
          <a:bodyPr>
            <a:normAutofit/>
          </a:bodyPr>
          <a:lstStyle/>
          <a:p>
            <a:r>
              <a:rPr lang="en-US" sz="4200" dirty="0"/>
              <a:t>Game Theory:</a:t>
            </a:r>
            <a:br>
              <a:rPr lang="en-US" sz="4200" dirty="0"/>
            </a:br>
            <a:r>
              <a:rPr lang="en-US" sz="4200" dirty="0"/>
              <a:t>Repeated and Dynamic Games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300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Horizon Repeated Static </a:t>
            </a:r>
            <a:br>
              <a:rPr lang="en-US" dirty="0"/>
            </a:br>
            <a:r>
              <a:rPr lang="en-US" dirty="0"/>
              <a:t>Games of Complete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7796F-19F0-FD06-D013-BC38DE87E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963259" cy="4351338"/>
          </a:xfrm>
        </p:spPr>
        <p:txBody>
          <a:bodyPr>
            <a:normAutofit/>
          </a:bodyPr>
          <a:lstStyle/>
          <a:p>
            <a:r>
              <a:rPr lang="en-US" dirty="0"/>
              <a:t>Iterating this step, we will eventually conclude that there can be no cooperation even in the first step.</a:t>
            </a:r>
          </a:p>
          <a:p>
            <a:pPr lvl="3"/>
            <a:endParaRPr lang="en-US" dirty="0"/>
          </a:p>
          <a:p>
            <a:r>
              <a:rPr lang="en-US" dirty="0"/>
              <a:t>In fact, this is a general result. When there is an explicit final stage, there will be no cooperation between agents.</a:t>
            </a:r>
          </a:p>
          <a:p>
            <a:pPr lvl="3"/>
            <a:endParaRPr lang="en-US" dirty="0"/>
          </a:p>
          <a:p>
            <a:r>
              <a:rPr lang="en-US" dirty="0"/>
              <a:t>This method of thinking from the very last stage, leading up to the initial stage is called “backward induction.”</a:t>
            </a:r>
          </a:p>
          <a:p>
            <a:pPr lvl="3"/>
            <a:endParaRPr lang="en-US" dirty="0"/>
          </a:p>
          <a:p>
            <a:r>
              <a:rPr lang="en-US" dirty="0"/>
              <a:t>This will be slightly different when there is no “final stage” that is common knowledge to the players.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07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Horizon Repeated Static </a:t>
            </a:r>
            <a:br>
              <a:rPr lang="en-US" dirty="0"/>
            </a:br>
            <a:r>
              <a:rPr lang="en-US" dirty="0"/>
              <a:t>Games of Complete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7796F-19F0-FD06-D013-BC38DE87E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963259" cy="4351338"/>
          </a:xfrm>
        </p:spPr>
        <p:txBody>
          <a:bodyPr>
            <a:normAutofit/>
          </a:bodyPr>
          <a:lstStyle/>
          <a:p>
            <a:r>
              <a:rPr lang="en-US" dirty="0"/>
              <a:t>Unlike the previous case, there is no “last stage” to begin our analysis, so we must take a different approach.</a:t>
            </a:r>
          </a:p>
          <a:p>
            <a:pPr lvl="4"/>
            <a:endParaRPr lang="en-US" dirty="0"/>
          </a:p>
          <a:p>
            <a:r>
              <a:rPr lang="en-US" dirty="0"/>
              <a:t>Strategies that we can employ over time?</a:t>
            </a:r>
          </a:p>
          <a:p>
            <a:pPr lvl="4"/>
            <a:endParaRPr lang="en-US" dirty="0"/>
          </a:p>
          <a:p>
            <a:r>
              <a:rPr lang="en-US" dirty="0"/>
              <a:t>Tit-for-Tat Strategy</a:t>
            </a:r>
          </a:p>
          <a:p>
            <a:pPr lvl="1"/>
            <a:r>
              <a:rPr lang="en-US" dirty="0"/>
              <a:t>Cooperate in the first stage, and then from the second stage onward, imitate whatever your opponent chose previously.</a:t>
            </a:r>
          </a:p>
          <a:p>
            <a:pPr lvl="4"/>
            <a:endParaRPr lang="en-US" dirty="0"/>
          </a:p>
          <a:p>
            <a:r>
              <a:rPr lang="en-US" dirty="0"/>
              <a:t>Trigger Strategy</a:t>
            </a:r>
          </a:p>
          <a:p>
            <a:pPr lvl="1"/>
            <a:r>
              <a:rPr lang="en-US" dirty="0"/>
              <a:t>Cooperate with your opponent until they betray first, from that period onward, never cooperate.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44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Payoffs in the Infinite Horizon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96325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Payoffs in the infinite horizon will be the “present value” of the entire payoff that you expect to receive in the future.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Suppose player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receives payoff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e.g. In the fifth stage of the game, P2’s payoff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We discount future payoffs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“A dollar today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dollars tomorrow.”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Player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’s payoff over the infinite horizon will then be: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𝛱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+⋯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963259" cy="4351338"/>
              </a:xfrm>
              <a:blipFill>
                <a:blip r:embed="rId2"/>
                <a:stretch>
                  <a:fillRect l="-995" t="-1821" r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60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Payoffs Under the Trigger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7796F-19F0-FD06-D013-BC38DE87E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963259" cy="4351338"/>
          </a:xfrm>
        </p:spPr>
        <p:txBody>
          <a:bodyPr>
            <a:normAutofit/>
          </a:bodyPr>
          <a:lstStyle/>
          <a:p>
            <a:r>
              <a:rPr lang="en-US" dirty="0"/>
              <a:t>Let’s imagine what the payoffs will be when one party adopts the trigger strategy in this infinitely repeated game.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Picture 7" descr="A white grid with black text&#10;&#10;Description automatically generated">
            <a:extLst>
              <a:ext uri="{FF2B5EF4-FFF2-40B4-BE49-F238E27FC236}">
                <a16:creationId xmlns:a16="http://schemas.microsoft.com/office/drawing/2014/main" id="{B67301EC-62CE-0B55-2D3E-57A714DE8A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" t="3983" r="9485" b="27124"/>
          <a:stretch/>
        </p:blipFill>
        <p:spPr>
          <a:xfrm>
            <a:off x="2260120" y="2812660"/>
            <a:ext cx="4623759" cy="336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1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Payoffs Under the Trigger Strategy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96325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both parties cooperate without ever deviating, the payoff will be: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𝑐𝑜𝑜𝑝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⋅10+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⋅10+⋯=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one player was to deviate in the first stage, their payoff will be: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𝑏𝑒𝑡𝑟𝑎𝑦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⋅5+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+⋯=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20+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963259" cy="4351338"/>
              </a:xfrm>
              <a:blipFill>
                <a:blip r:embed="rId2"/>
                <a:stretch>
                  <a:fillRect l="-995" t="-1821" r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51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Payoffs Under the Trigger Strategy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963259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Assuming the discount rate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is 80%, we can calculate and compare the payoffs of cooperating and betraying.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𝑐𝑜𝑜𝑝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𝑏𝑒𝑡𝑟𝑎𝑦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=20+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Therefore, it will not be wise for anyone to deviate away from cooperation.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This assumes that no player discounts the future excessively.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963259" cy="4351338"/>
              </a:xfrm>
              <a:blipFill>
                <a:blip r:embed="rId2"/>
                <a:stretch>
                  <a:fillRect l="-995" t="-2661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65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Payoffs Under the Trigger Strategy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96325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However, if there is some individual who is extremely near-sighted, to the degree that they value $1 today just as much as $0.6 tomorrow,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r>
                  <a:rPr lang="en-US" dirty="0"/>
                  <a:t>6, and…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𝑐𝑜𝑜𝑝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𝑏𝑒𝑡𝑟𝑎𝑦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=20+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27.5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There may be cases where cooperation breaks down even for people acting completely rationally.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963259" cy="4351338"/>
              </a:xfrm>
              <a:blipFill>
                <a:blip r:embed="rId2"/>
                <a:stretch>
                  <a:fillRect l="-995" t="-1821" r="-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1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Games of</a:t>
            </a:r>
            <a:br>
              <a:rPr lang="en-US" dirty="0"/>
            </a:br>
            <a:r>
              <a:rPr lang="en-US" dirty="0"/>
              <a:t>Complete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7796F-19F0-FD06-D013-BC38DE87E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Up to this point, we have been considering situations in which all players make their moves simultaneously.</a:t>
            </a:r>
          </a:p>
          <a:p>
            <a:pPr lvl="3"/>
            <a:endParaRPr lang="en-US" dirty="0"/>
          </a:p>
          <a:p>
            <a:r>
              <a:rPr lang="en-US" dirty="0"/>
              <a:t>What happens when actions are sequential, where one player makes the first move, then the next player decides their action with the knowledge of the first mover’s action.</a:t>
            </a:r>
          </a:p>
          <a:p>
            <a:pPr lvl="3"/>
            <a:endParaRPr lang="en-US" dirty="0"/>
          </a:p>
          <a:p>
            <a:r>
              <a:rPr lang="en-US" dirty="0"/>
              <a:t>Let’s set up a simple example to see how we represent a dynamic game.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82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Games of</a:t>
            </a:r>
            <a:br>
              <a:rPr lang="en-US" dirty="0"/>
            </a:br>
            <a:r>
              <a:rPr lang="en-US" dirty="0"/>
              <a:t>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that P1 makes the first move, and they can choose Up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Down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P2 observes this choice, and then they can choose either Top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Bottom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payoffs are given as follows: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: Player 1’s payoff is 12, Player 2’s payoff is 14.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: Player 1’s payoff is 7, Player 2’s payoff is 7.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: Player 1’s payoff is 5, Player 2’s payoff is 4.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m:rPr>
                        <m:nor/>
                      </m:rPr>
                      <a:rPr lang="en-US" dirty="0"/>
                      <m:t>:</m:t>
                    </m:r>
                  </m:oMath>
                </a14:m>
                <a:r>
                  <a:rPr lang="en-US" dirty="0"/>
                  <a:t> Player 1’s payoff is 9, Player 2’s payoff is 21.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77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Games of</a:t>
            </a:r>
            <a:br>
              <a:rPr lang="en-US" dirty="0"/>
            </a:br>
            <a:r>
              <a:rPr lang="en-US" dirty="0"/>
              <a:t>Complete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7796F-19F0-FD06-D013-BC38DE87E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Typically, we express dynamic games in its “extensive form,” which resembles a tree diagram.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19</a:t>
            </a:fld>
            <a:endParaRPr lang="en-US" dirty="0"/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733D2F4-1597-2FE2-0A0B-2B3FBC0BC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75" y="2973071"/>
            <a:ext cx="5884849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1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7796F-19F0-FD06-D013-BC38DE87E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Previously, we examined the Nash Equilibrium, the normal form representation of a game, and how to find the Pure Strategy Nash Equilibrium (PSNE).</a:t>
            </a:r>
          </a:p>
          <a:p>
            <a:pPr lvl="4"/>
            <a:endParaRPr lang="en-US" dirty="0"/>
          </a:p>
          <a:p>
            <a:r>
              <a:rPr lang="en-US" dirty="0"/>
              <a:t>Today, we will expand on this concept by examining two different types of games.</a:t>
            </a:r>
          </a:p>
          <a:p>
            <a:pPr lvl="4"/>
            <a:endParaRPr lang="en-US" dirty="0"/>
          </a:p>
          <a:p>
            <a:r>
              <a:rPr lang="en-US" dirty="0"/>
              <a:t>Repeated Static Games of Complete Information.</a:t>
            </a:r>
          </a:p>
          <a:p>
            <a:pPr lvl="4"/>
            <a:endParaRPr lang="en-US" dirty="0"/>
          </a:p>
          <a:p>
            <a:r>
              <a:rPr lang="en-US" dirty="0"/>
              <a:t>Dynamic Games of Complete Information.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28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Games of</a:t>
            </a:r>
            <a:br>
              <a:rPr lang="en-US" dirty="0"/>
            </a:br>
            <a:r>
              <a:rPr lang="en-US" dirty="0"/>
              <a:t>Complete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7796F-19F0-FD06-D013-BC38DE87E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solve this problem using “backwards induction,” which means that we start from the very last node, and work our way back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20</a:t>
            </a:fld>
            <a:endParaRPr lang="en-US" dirty="0"/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1F1F10F-955D-73E5-F577-8B6D55E03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75" y="2973071"/>
            <a:ext cx="5884849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9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Games of</a:t>
            </a:r>
            <a:br>
              <a:rPr lang="en-US" dirty="0"/>
            </a:br>
            <a:r>
              <a:rPr lang="en-US" dirty="0"/>
              <a:t>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player 1 plays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, the best response from player 2 will be to play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 We will mark this choice down in the extensive form.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21</a:t>
            </a:fld>
            <a:endParaRPr lang="en-US" dirty="0"/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171D8AF-8973-BE54-D3D7-57B052BA4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76" y="2973071"/>
            <a:ext cx="5884848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0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Games of</a:t>
            </a:r>
            <a:br>
              <a:rPr lang="en-US" dirty="0"/>
            </a:br>
            <a:r>
              <a:rPr lang="en-US" dirty="0"/>
              <a:t>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player 1 plays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the best response from player 2 will be to play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We will mark this choice down in the extensive form as well.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22</a:t>
            </a:fld>
            <a:endParaRPr lang="en-US" dirty="0"/>
          </a:p>
        </p:txBody>
      </p:sp>
      <p:pic>
        <p:nvPicPr>
          <p:cNvPr id="8" name="Picture 7" descr="A black background with red lines and white text&#10;&#10;Description automatically generated">
            <a:extLst>
              <a:ext uri="{FF2B5EF4-FFF2-40B4-BE49-F238E27FC236}">
                <a16:creationId xmlns:a16="http://schemas.microsoft.com/office/drawing/2014/main" id="{85DFB216-E536-65B8-D335-60ABEE941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76" y="2973071"/>
            <a:ext cx="5884848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Games of</a:t>
            </a:r>
            <a:br>
              <a:rPr lang="en-US" dirty="0"/>
            </a:br>
            <a:r>
              <a:rPr lang="en-US" dirty="0"/>
              <a:t>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So, player 2’s strategy would be “If P1 plays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, I play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 When P1 plays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I play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.” We can write this down by stating P2’s strategy as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23</a:t>
            </a:fld>
            <a:endParaRPr lang="en-US" dirty="0"/>
          </a:p>
        </p:txBody>
      </p:sp>
      <p:pic>
        <p:nvPicPr>
          <p:cNvPr id="8" name="Picture 7" descr="A black background with red lines and white text&#10;&#10;Description automatically generated">
            <a:extLst>
              <a:ext uri="{FF2B5EF4-FFF2-40B4-BE49-F238E27FC236}">
                <a16:creationId xmlns:a16="http://schemas.microsoft.com/office/drawing/2014/main" id="{85DFB216-E536-65B8-D335-60ABEE941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76" y="2973071"/>
            <a:ext cx="5884848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Games of</a:t>
            </a:r>
            <a:br>
              <a:rPr lang="en-US" dirty="0"/>
            </a:br>
            <a:r>
              <a:rPr lang="en-US" dirty="0"/>
              <a:t>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Player 1 knows that if they play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, player 2 will play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 They also know that when they play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player 2 will play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Therefore player 1 should play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24</a:t>
            </a:fld>
            <a:endParaRPr lang="en-US" dirty="0"/>
          </a:p>
        </p:txBody>
      </p:sp>
      <p:pic>
        <p:nvPicPr>
          <p:cNvPr id="9" name="Picture 8" descr="A diagram of different types of objects&#10;&#10;Description automatically generated with medium confidence">
            <a:extLst>
              <a:ext uri="{FF2B5EF4-FFF2-40B4-BE49-F238E27FC236}">
                <a16:creationId xmlns:a16="http://schemas.microsoft.com/office/drawing/2014/main" id="{E0D37CB8-7878-FC3E-FCC8-92887ABDF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76" y="2973071"/>
            <a:ext cx="5884848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Games of</a:t>
            </a:r>
            <a:br>
              <a:rPr lang="en-US" dirty="0"/>
            </a:br>
            <a:r>
              <a:rPr lang="en-US" dirty="0"/>
              <a:t>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Thus, the “Subgame Perfect” Nash Equilibrium in this case should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𝑆𝑃𝑁𝐸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25</a:t>
            </a:fld>
            <a:endParaRPr lang="en-US" dirty="0"/>
          </a:p>
        </p:txBody>
      </p:sp>
      <p:pic>
        <p:nvPicPr>
          <p:cNvPr id="9" name="Picture 8" descr="A diagram of different types of objects&#10;&#10;Description automatically generated with medium confidence">
            <a:extLst>
              <a:ext uri="{FF2B5EF4-FFF2-40B4-BE49-F238E27FC236}">
                <a16:creationId xmlns:a16="http://schemas.microsoft.com/office/drawing/2014/main" id="{E0D37CB8-7878-FC3E-FCC8-92887ABDF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76" y="2973071"/>
            <a:ext cx="5884848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6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Games of</a:t>
            </a:r>
            <a:br>
              <a:rPr lang="en-US" dirty="0"/>
            </a:br>
            <a:r>
              <a:rPr lang="en-US" dirty="0"/>
              <a:t>Complete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7796F-19F0-FD06-D013-BC38DE87E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Meanwhile, we can also break this down to its “normal form,” which resembles a table.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26</a:t>
            </a:fld>
            <a:endParaRPr lang="en-US" dirty="0"/>
          </a:p>
        </p:txBody>
      </p:sp>
      <p:pic>
        <p:nvPicPr>
          <p:cNvPr id="11" name="Picture 10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92A5E090-CF03-AFC1-4BF1-77AD01E29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72" y="2973071"/>
            <a:ext cx="7203456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7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Games of</a:t>
            </a:r>
            <a:br>
              <a:rPr lang="en-US" dirty="0"/>
            </a:br>
            <a:r>
              <a:rPr lang="en-US" dirty="0"/>
              <a:t>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Solving this table, we find three equilibria?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27</a:t>
            </a:fld>
            <a:endParaRPr lang="en-US" dirty="0"/>
          </a:p>
        </p:txBody>
      </p:sp>
      <p:pic>
        <p:nvPicPr>
          <p:cNvPr id="8" name="Picture 7" descr="A screenshot of a table&#10;&#10;Description automatically generated">
            <a:extLst>
              <a:ext uri="{FF2B5EF4-FFF2-40B4-BE49-F238E27FC236}">
                <a16:creationId xmlns:a16="http://schemas.microsoft.com/office/drawing/2014/main" id="{F9C59E61-15F2-7E35-050E-E8D9B5340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72" y="2973071"/>
            <a:ext cx="7203456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4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Pirate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7796F-19F0-FD06-D013-BC38DE87E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Group of 5 rational pirates A, B, C, D, and E found 100 gold coins, which they must distribute among themselves.</a:t>
            </a:r>
          </a:p>
          <a:p>
            <a:pPr lvl="3"/>
            <a:endParaRPr lang="en-US" sz="500" dirty="0"/>
          </a:p>
          <a:p>
            <a:r>
              <a:rPr lang="en-US" dirty="0"/>
              <a:t>The pirates will take turns proposing a distribution starting from the most senior member, A. </a:t>
            </a:r>
          </a:p>
          <a:p>
            <a:pPr lvl="1"/>
            <a:r>
              <a:rPr lang="en-US" dirty="0"/>
              <a:t>If the majority agrees, coins are distributed, and the game ends.</a:t>
            </a:r>
          </a:p>
          <a:p>
            <a:pPr lvl="1"/>
            <a:r>
              <a:rPr lang="en-US" dirty="0"/>
              <a:t>If the majority rejects, the proposer walks the plank, and the pirate next in line becomes the proposer (alphabetic).</a:t>
            </a:r>
          </a:p>
          <a:p>
            <a:pPr lvl="1"/>
            <a:r>
              <a:rPr lang="en-US" dirty="0"/>
              <a:t>Each pirate’s primary goal is to survive, while getting as much gold as possible.</a:t>
            </a:r>
          </a:p>
          <a:p>
            <a:pPr lvl="1"/>
            <a:r>
              <a:rPr lang="en-US" dirty="0"/>
              <a:t>All else equal (unless they get more gold), pirates will reject a proposal.</a:t>
            </a:r>
          </a:p>
          <a:p>
            <a:pPr lvl="1"/>
            <a:r>
              <a:rPr lang="en-US" dirty="0"/>
              <a:t>No collusion or coordination between pirates.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86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Pirate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start analyzing the situation when pirates D and E are the only ones standing. Pirate D will offer pirate E nothing, since all pirate D needs is a draw.</a:t>
                </a:r>
              </a:p>
              <a:p>
                <a:endParaRPr lang="en-US" sz="500" dirty="0"/>
              </a:p>
              <a:p>
                <a:pPr marL="0" indent="0" algn="ctr">
                  <a:buNone/>
                </a:pPr>
                <a:r>
                  <a:rPr lang="en-US" b="0" dirty="0"/>
                  <a:t>Offer: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(0,0,0,100,0)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Knowing this, pirate C knows that they only have to offer pirate E a single gold coin for their support, which is enough to make up the majority.</a:t>
                </a:r>
              </a:p>
              <a:p>
                <a:endParaRPr lang="en-US" sz="500" dirty="0"/>
              </a:p>
              <a:p>
                <a:pPr marL="0" indent="0" algn="ctr">
                  <a:buNone/>
                </a:pPr>
                <a:r>
                  <a:rPr lang="en-US" dirty="0"/>
                  <a:t>Offer: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(0,0,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18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Static Games </a:t>
            </a:r>
            <a:br>
              <a:rPr lang="en-US" dirty="0"/>
            </a:br>
            <a:r>
              <a:rPr lang="en-US" dirty="0"/>
              <a:t>of Complete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7796F-19F0-FD06-D013-BC38DE87E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While we covered static games of complete information, we noticed the existence of some “problems.”</a:t>
            </a:r>
          </a:p>
          <a:p>
            <a:pPr lvl="3"/>
            <a:endParaRPr lang="en-US" dirty="0"/>
          </a:p>
          <a:p>
            <a:r>
              <a:rPr lang="en-US" dirty="0"/>
              <a:t>One was the Prisoner’s Dilemma, where the players in the game end up choosing strategies that is not beneficial for neither party.</a:t>
            </a:r>
          </a:p>
          <a:p>
            <a:pPr lvl="3"/>
            <a:endParaRPr lang="en-US" dirty="0"/>
          </a:p>
          <a:p>
            <a:r>
              <a:rPr lang="en-US" dirty="0"/>
              <a:t>Let’s see what happens when we have the players repeat the game, and how we can define strategies in this repeated game.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08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Pirate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Knowing what happens when the decision moves to pirate C, pirate B only needs to offer pirate D a single coin to secure their support, and a majority vote.</a:t>
                </a:r>
              </a:p>
              <a:p>
                <a:endParaRPr lang="en-US" sz="500" dirty="0"/>
              </a:p>
              <a:p>
                <a:pPr marL="0" indent="0" algn="ctr">
                  <a:buNone/>
                </a:pPr>
                <a:r>
                  <a:rPr lang="en-US" b="0" dirty="0"/>
                  <a:t>Offer: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(0,99,0,1,0)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Knowing this, pirate A should offer pirates C and E a single coin each for their support, and the majority vote.</a:t>
                </a:r>
              </a:p>
              <a:p>
                <a:endParaRPr lang="en-US" sz="500" dirty="0"/>
              </a:p>
              <a:p>
                <a:pPr marL="0" indent="0" algn="ctr">
                  <a:buNone/>
                </a:pPr>
                <a:r>
                  <a:rPr lang="en-US" dirty="0"/>
                  <a:t>Offer: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Pirate A gets to keep 98 gold coins!</a:t>
                </a:r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C7796F-19F0-FD06-D013-BC38DE87E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03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D185-1E7B-895B-A0CD-D2AD49EF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Static Games </a:t>
            </a:r>
            <a:br>
              <a:rPr lang="en-US" dirty="0"/>
            </a:br>
            <a:r>
              <a:rPr lang="en-US" dirty="0"/>
              <a:t>of Complete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7796F-19F0-FD06-D013-BC38DE87E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963259" cy="4351338"/>
          </a:xfrm>
        </p:spPr>
        <p:txBody>
          <a:bodyPr>
            <a:normAutofit/>
          </a:bodyPr>
          <a:lstStyle/>
          <a:p>
            <a:r>
              <a:rPr lang="en-US" dirty="0"/>
              <a:t>Let us first consider the scenario where both players know that this game will be played a finite number of times.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6C1B3-AD2F-94ED-08FE-73EB9D93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92C5-753A-31FD-4325-D265D2C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2C691-6ADD-ED94-3DA2-90503838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 descr="A white grid with black text&#10;&#10;Description automatically generated">
            <a:extLst>
              <a:ext uri="{FF2B5EF4-FFF2-40B4-BE49-F238E27FC236}">
                <a16:creationId xmlns:a16="http://schemas.microsoft.com/office/drawing/2014/main" id="{B67301EC-62CE-0B55-2D3E-57A714DE8A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" t="3983" r="9485" b="27124"/>
          <a:stretch/>
        </p:blipFill>
        <p:spPr>
          <a:xfrm>
            <a:off x="2260120" y="2812660"/>
            <a:ext cx="4623759" cy="336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7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B8259-AC0F-CA7F-07D0-F4D8550F8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Finite Horizon Repeated Static </a:t>
            </a:r>
            <a:br>
              <a:rPr lang="en-US" dirty="0"/>
            </a:br>
            <a:r>
              <a:rPr lang="en-US" dirty="0"/>
              <a:t>Games of 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ABA7768-94C1-2CE0-20C8-4EC61A39CF3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10940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the game is repeated 10 times with the same players, and same setup, there may be some incentives for players to cooperate.</a:t>
                </a:r>
              </a:p>
              <a:p>
                <a:pPr lvl="3"/>
                <a:endParaRPr lang="en-US" sz="500" dirty="0"/>
              </a:p>
              <a:p>
                <a:r>
                  <a:rPr lang="en-US" dirty="0"/>
                  <a:t>We allow players to talk to each other to coordinate a strategy over time.</a:t>
                </a:r>
              </a:p>
              <a:p>
                <a:pPr lvl="3"/>
                <a:endParaRPr lang="en-US" sz="500" dirty="0"/>
              </a:p>
              <a:p>
                <a:r>
                  <a:rPr lang="en-US" dirty="0"/>
                  <a:t>They may each “agree” to play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for higher payoffs.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ABA7768-94C1-2CE0-20C8-4EC61A39CF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109409" cy="4351338"/>
              </a:xfrm>
              <a:blipFill>
                <a:blip r:embed="rId2"/>
                <a:stretch>
                  <a:fillRect l="-1929" t="-1821" r="-3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98DA1-5918-EC86-E1A8-E61CDE322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5E522-8592-99E0-6A35-B52F78CF3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50A93-A6FF-CE45-2B9E-C31D3BCBD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 dirty="0"/>
          </a:p>
        </p:txBody>
      </p:sp>
      <p:pic>
        <p:nvPicPr>
          <p:cNvPr id="10" name="Content Placeholder 9" descr="A white grid with black text&#10;&#10;Description automatically generated">
            <a:extLst>
              <a:ext uri="{FF2B5EF4-FFF2-40B4-BE49-F238E27FC236}">
                <a16:creationId xmlns:a16="http://schemas.microsoft.com/office/drawing/2014/main" id="{C1FCA369-D487-D561-6F9B-0345BBBCA1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53640"/>
            <a:ext cx="3886200" cy="3495307"/>
          </a:xfrm>
        </p:spPr>
      </p:pic>
      <p:pic>
        <p:nvPicPr>
          <p:cNvPr id="11" name="Content Placeholder 10" descr="A red square with black text&#10;&#10;Description automatically generated">
            <a:extLst>
              <a:ext uri="{FF2B5EF4-FFF2-40B4-BE49-F238E27FC236}">
                <a16:creationId xmlns:a16="http://schemas.microsoft.com/office/drawing/2014/main" id="{E3F4305C-4A46-B118-F26E-E345B139FB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53639"/>
            <a:ext cx="3886200" cy="349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7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B8259-AC0F-CA7F-07D0-F4D8550F8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Finite Horizon Repeated Static </a:t>
            </a:r>
            <a:br>
              <a:rPr lang="en-US" dirty="0"/>
            </a:br>
            <a:r>
              <a:rPr lang="en-US" dirty="0"/>
              <a:t>Games of Complete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BA7768-94C1-2CE0-20C8-4EC61A39C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3962759" cy="4351338"/>
          </a:xfrm>
        </p:spPr>
        <p:txBody>
          <a:bodyPr>
            <a:normAutofit/>
          </a:bodyPr>
          <a:lstStyle/>
          <a:p>
            <a:r>
              <a:rPr lang="en-US" dirty="0"/>
              <a:t>The question will then be “how long can this trust last”?</a:t>
            </a:r>
          </a:p>
          <a:p>
            <a:pPr lvl="3"/>
            <a:endParaRPr lang="en-US" sz="500" dirty="0"/>
          </a:p>
          <a:p>
            <a:r>
              <a:rPr lang="en-US" dirty="0"/>
              <a:t>To answer this question, we must put ourselves in the shoes of these players.</a:t>
            </a:r>
          </a:p>
          <a:p>
            <a:pPr lvl="3"/>
            <a:endParaRPr lang="en-US" sz="500" dirty="0"/>
          </a:p>
          <a:p>
            <a:r>
              <a:rPr lang="en-US" dirty="0"/>
              <a:t>Specifically, suppose you are player 1 at the 10</a:t>
            </a:r>
            <a:r>
              <a:rPr lang="en-US" baseline="30000" dirty="0"/>
              <a:t>th </a:t>
            </a:r>
            <a:r>
              <a:rPr lang="en-US" dirty="0"/>
              <a:t>stage of the game.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98DA1-5918-EC86-E1A8-E61CDE322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5E522-8592-99E0-6A35-B52F78CF3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50A93-A6FF-CE45-2B9E-C31D3BCBD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 dirty="0"/>
          </a:p>
        </p:txBody>
      </p:sp>
      <p:pic>
        <p:nvPicPr>
          <p:cNvPr id="15" name="Content Placeholder 14" descr="A white grid with black text&#10;&#10;Description automatically generated">
            <a:extLst>
              <a:ext uri="{FF2B5EF4-FFF2-40B4-BE49-F238E27FC236}">
                <a16:creationId xmlns:a16="http://schemas.microsoft.com/office/drawing/2014/main" id="{DB469E9E-4E64-6A51-4C89-EC4173712A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53640"/>
            <a:ext cx="3886200" cy="3495307"/>
          </a:xfrm>
        </p:spPr>
      </p:pic>
    </p:spTree>
    <p:extLst>
      <p:ext uri="{BB962C8B-B14F-4D97-AF65-F5344CB8AC3E}">
        <p14:creationId xmlns:p14="http://schemas.microsoft.com/office/powerpoint/2010/main" val="30820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B8259-AC0F-CA7F-07D0-F4D8550F8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Finite Horizon Repeated Static </a:t>
            </a:r>
            <a:br>
              <a:rPr lang="en-US" dirty="0"/>
            </a:br>
            <a:r>
              <a:rPr lang="en-US" dirty="0"/>
              <a:t>Games of Complete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ABA7768-94C1-2CE0-20C8-4EC61A39CF3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8862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 know that the game will no longer be repeated.</a:t>
                </a:r>
              </a:p>
              <a:p>
                <a:pPr lvl="3"/>
                <a:endParaRPr lang="en-US" sz="500" dirty="0"/>
              </a:p>
              <a:p>
                <a:r>
                  <a:rPr lang="en-US" dirty="0"/>
                  <a:t>There is no reason to keep your promise of playing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sz="500" dirty="0"/>
              </a:p>
              <a:p>
                <a:r>
                  <a:rPr lang="en-US" dirty="0"/>
                  <a:t>If P2 keeps their promise and plays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you will get a higher payoff if you play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sz="500" dirty="0"/>
              </a:p>
              <a:p>
                <a:r>
                  <a:rPr lang="en-US" dirty="0"/>
                  <a:t>The problem is that P2 knows that this is what you would be doing.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ABA7768-94C1-2CE0-20C8-4EC61A39CF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886200" cy="4351338"/>
              </a:xfrm>
              <a:blipFill>
                <a:blip r:embed="rId2"/>
                <a:stretch>
                  <a:fillRect l="-2038" t="-1821" r="-4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98DA1-5918-EC86-E1A8-E61CDE322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5E522-8592-99E0-6A35-B52F78CF3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50A93-A6FF-CE45-2B9E-C31D3BCBD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 dirty="0"/>
          </a:p>
        </p:txBody>
      </p:sp>
      <p:pic>
        <p:nvPicPr>
          <p:cNvPr id="13" name="Content Placeholder 14" descr="A white grid with black text&#10;&#10;Description automatically generated">
            <a:extLst>
              <a:ext uri="{FF2B5EF4-FFF2-40B4-BE49-F238E27FC236}">
                <a16:creationId xmlns:a16="http://schemas.microsoft.com/office/drawing/2014/main" id="{C873536E-8888-3595-2C40-57FC6E7E4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53639"/>
            <a:ext cx="3886200" cy="3495307"/>
          </a:xfrm>
          <a:prstGeom prst="rect">
            <a:avLst/>
          </a:prstGeom>
        </p:spPr>
      </p:pic>
      <p:pic>
        <p:nvPicPr>
          <p:cNvPr id="12" name="Content Placeholder 11" descr="A screenshot of a game&#10;&#10;Description automatically generated">
            <a:extLst>
              <a:ext uri="{FF2B5EF4-FFF2-40B4-BE49-F238E27FC236}">
                <a16:creationId xmlns:a16="http://schemas.microsoft.com/office/drawing/2014/main" id="{32D58D46-CDDD-586B-FBEE-1C1EE93DB7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53639"/>
            <a:ext cx="3886200" cy="3495307"/>
          </a:xfrm>
        </p:spPr>
      </p:pic>
    </p:spTree>
    <p:extLst>
      <p:ext uri="{BB962C8B-B14F-4D97-AF65-F5344CB8AC3E}">
        <p14:creationId xmlns:p14="http://schemas.microsoft.com/office/powerpoint/2010/main" val="264448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B8259-AC0F-CA7F-07D0-F4D8550F8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Finite Horizon Repeated Static </a:t>
            </a:r>
            <a:br>
              <a:rPr lang="en-US" dirty="0"/>
            </a:br>
            <a:r>
              <a:rPr lang="en-US" dirty="0"/>
              <a:t>Games of Complete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BA7768-94C1-2CE0-20C8-4EC61A39C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8" y="1825625"/>
            <a:ext cx="3997267" cy="4351338"/>
          </a:xfrm>
        </p:spPr>
        <p:txBody>
          <a:bodyPr>
            <a:normAutofit/>
          </a:bodyPr>
          <a:lstStyle/>
          <a:p>
            <a:r>
              <a:rPr lang="en-US" dirty="0"/>
              <a:t>Therefore, P2 will not be willing to cooperate in the 10</a:t>
            </a:r>
            <a:r>
              <a:rPr lang="en-US" baseline="30000" dirty="0"/>
              <a:t>th</a:t>
            </a:r>
            <a:r>
              <a:rPr lang="en-US" dirty="0"/>
              <a:t> stage.</a:t>
            </a:r>
          </a:p>
          <a:p>
            <a:endParaRPr lang="en-US" sz="500" dirty="0"/>
          </a:p>
          <a:p>
            <a:r>
              <a:rPr lang="en-US" dirty="0"/>
              <a:t>This means that P1 and P2 will not cooperate in the 10</a:t>
            </a:r>
            <a:r>
              <a:rPr lang="en-US" baseline="30000" dirty="0"/>
              <a:t>th</a:t>
            </a:r>
            <a:r>
              <a:rPr lang="en-US" dirty="0"/>
              <a:t> stage.</a:t>
            </a:r>
          </a:p>
          <a:p>
            <a:endParaRPr lang="en-US" sz="500" dirty="0"/>
          </a:p>
          <a:p>
            <a:r>
              <a:rPr lang="en-US" dirty="0"/>
              <a:t>Furthermore, both you and P2 knows that this is what will happen in the 10</a:t>
            </a:r>
            <a:r>
              <a:rPr lang="en-US" baseline="30000" dirty="0"/>
              <a:t>th</a:t>
            </a:r>
            <a:r>
              <a:rPr lang="en-US" dirty="0"/>
              <a:t> step.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98DA1-5918-EC86-E1A8-E61CDE322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5E522-8592-99E0-6A35-B52F78CF3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50A93-A6FF-CE45-2B9E-C31D3BCBD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 dirty="0"/>
          </a:p>
        </p:txBody>
      </p:sp>
      <p:pic>
        <p:nvPicPr>
          <p:cNvPr id="12" name="Content Placeholder 11" descr="A white squares with black text&#10;&#10;Description automatically generated">
            <a:extLst>
              <a:ext uri="{FF2B5EF4-FFF2-40B4-BE49-F238E27FC236}">
                <a16:creationId xmlns:a16="http://schemas.microsoft.com/office/drawing/2014/main" id="{D1A56825-5F09-0289-08AD-DBFF45A4C8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53640"/>
            <a:ext cx="3886200" cy="3495307"/>
          </a:xfrm>
        </p:spPr>
      </p:pic>
    </p:spTree>
    <p:extLst>
      <p:ext uri="{BB962C8B-B14F-4D97-AF65-F5344CB8AC3E}">
        <p14:creationId xmlns:p14="http://schemas.microsoft.com/office/powerpoint/2010/main" val="189263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B8259-AC0F-CA7F-07D0-F4D8550F8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Finite Horizon Repeated Static </a:t>
            </a:r>
            <a:br>
              <a:rPr lang="en-US" dirty="0"/>
            </a:br>
            <a:r>
              <a:rPr lang="en-US" dirty="0"/>
              <a:t>Games of Complete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BA7768-94C1-2CE0-20C8-4EC61A39C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8" y="1825625"/>
            <a:ext cx="3997267" cy="4351338"/>
          </a:xfrm>
        </p:spPr>
        <p:txBody>
          <a:bodyPr>
            <a:normAutofit/>
          </a:bodyPr>
          <a:lstStyle/>
          <a:p>
            <a:r>
              <a:rPr lang="en-US" dirty="0"/>
              <a:t>Since you know that there will be no cooperation in the 10</a:t>
            </a:r>
            <a:r>
              <a:rPr lang="en-US" baseline="30000" dirty="0"/>
              <a:t>th</a:t>
            </a:r>
            <a:r>
              <a:rPr lang="en-US" dirty="0"/>
              <a:t> stage, you should consider the 9</a:t>
            </a:r>
            <a:r>
              <a:rPr lang="en-US" baseline="30000" dirty="0"/>
              <a:t>th</a:t>
            </a:r>
            <a:r>
              <a:rPr lang="en-US" dirty="0"/>
              <a:t> stage as the last step.</a:t>
            </a:r>
          </a:p>
          <a:p>
            <a:pPr lvl="3"/>
            <a:endParaRPr lang="en-US" sz="500" dirty="0"/>
          </a:p>
          <a:p>
            <a:r>
              <a:rPr lang="en-US" dirty="0"/>
              <a:t>Then, at the last stage, you do not cooperate with P2, and P2 also knows this, and…</a:t>
            </a:r>
          </a:p>
          <a:p>
            <a:endParaRPr lang="en-US" sz="500" dirty="0"/>
          </a:p>
          <a:p>
            <a:r>
              <a:rPr lang="en-US" dirty="0"/>
              <a:t>Therefore, no cooperation in the 9</a:t>
            </a:r>
            <a:r>
              <a:rPr lang="en-US" baseline="30000" dirty="0"/>
              <a:t>th</a:t>
            </a:r>
            <a:r>
              <a:rPr lang="en-US" dirty="0"/>
              <a:t> stage.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98DA1-5918-EC86-E1A8-E61CDE322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5E522-8592-99E0-6A35-B52F78CF3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50A93-A6FF-CE45-2B9E-C31D3BCBD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 dirty="0"/>
          </a:p>
        </p:txBody>
      </p:sp>
      <p:pic>
        <p:nvPicPr>
          <p:cNvPr id="12" name="Content Placeholder 11" descr="A white squares with black text&#10;&#10;Description automatically generated">
            <a:extLst>
              <a:ext uri="{FF2B5EF4-FFF2-40B4-BE49-F238E27FC236}">
                <a16:creationId xmlns:a16="http://schemas.microsoft.com/office/drawing/2014/main" id="{1DF01B21-B02A-318D-F3AD-37E16CE43F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53640"/>
            <a:ext cx="3886200" cy="3495307"/>
          </a:xfrm>
        </p:spPr>
      </p:pic>
    </p:spTree>
    <p:extLst>
      <p:ext uri="{BB962C8B-B14F-4D97-AF65-F5344CB8AC3E}">
        <p14:creationId xmlns:p14="http://schemas.microsoft.com/office/powerpoint/2010/main" val="260866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13893</TotalTime>
  <Words>1982</Words>
  <Application>Microsoft Office PowerPoint</Application>
  <PresentationFormat>On-screen Show (4:3)</PresentationFormat>
  <Paragraphs>259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Cambria Math</vt:lpstr>
      <vt:lpstr>Franklin Gothic Book</vt:lpstr>
      <vt:lpstr>Office Theme</vt:lpstr>
      <vt:lpstr>Game Theory: Repeated and Dynamic Games</vt:lpstr>
      <vt:lpstr>Today’s Topics</vt:lpstr>
      <vt:lpstr>Repeated Static Games  of Complete Information</vt:lpstr>
      <vt:lpstr>Repeated Static Games  of Complete Information</vt:lpstr>
      <vt:lpstr>Finite Horizon Repeated Static  Games of Complete Information</vt:lpstr>
      <vt:lpstr>Finite Horizon Repeated Static  Games of Complete Information</vt:lpstr>
      <vt:lpstr>Finite Horizon Repeated Static  Games of Complete Information</vt:lpstr>
      <vt:lpstr>Finite Horizon Repeated Static  Games of Complete Information</vt:lpstr>
      <vt:lpstr>Finite Horizon Repeated Static  Games of Complete Information</vt:lpstr>
      <vt:lpstr>Finite Horizon Repeated Static  Games of Complete Information</vt:lpstr>
      <vt:lpstr>Infinite Horizon Repeated Static  Games of Complete Information</vt:lpstr>
      <vt:lpstr>Payoffs in the Infinite Horizon</vt:lpstr>
      <vt:lpstr>Payoffs Under the Trigger Strategy</vt:lpstr>
      <vt:lpstr>Payoffs Under the Trigger Strategy</vt:lpstr>
      <vt:lpstr>Payoffs Under the Trigger Strategy</vt:lpstr>
      <vt:lpstr>Payoffs Under the Trigger Strategy</vt:lpstr>
      <vt:lpstr>Dynamic Games of Complete Information</vt:lpstr>
      <vt:lpstr>Dynamic Games of Complete Information</vt:lpstr>
      <vt:lpstr>Dynamic Games of Complete Information</vt:lpstr>
      <vt:lpstr>Dynamic Games of Complete Information</vt:lpstr>
      <vt:lpstr>Dynamic Games of Complete Information</vt:lpstr>
      <vt:lpstr>Dynamic Games of Complete Information</vt:lpstr>
      <vt:lpstr>Dynamic Games of Complete Information</vt:lpstr>
      <vt:lpstr>Dynamic Games of Complete Information</vt:lpstr>
      <vt:lpstr>Dynamic Games of Complete Information</vt:lpstr>
      <vt:lpstr>Dynamic Games of Complete Information</vt:lpstr>
      <vt:lpstr>Dynamic Games of Complete Information</vt:lpstr>
      <vt:lpstr>Example: Pirate Game</vt:lpstr>
      <vt:lpstr>Example: Pirate Game</vt:lpstr>
      <vt:lpstr>Example: Pirate Game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Brian Park</cp:lastModifiedBy>
  <cp:revision>180</cp:revision>
  <dcterms:created xsi:type="dcterms:W3CDTF">2023-08-17T23:00:51Z</dcterms:created>
  <dcterms:modified xsi:type="dcterms:W3CDTF">2023-11-29T15:53:51Z</dcterms:modified>
</cp:coreProperties>
</file>