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1" r:id="rId11"/>
    <p:sldId id="266" r:id="rId12"/>
    <p:sldId id="267" r:id="rId13"/>
    <p:sldId id="269" r:id="rId14"/>
    <p:sldId id="268" r:id="rId15"/>
    <p:sldId id="279" r:id="rId16"/>
    <p:sldId id="284" r:id="rId17"/>
    <p:sldId id="272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4282F"/>
    <a:srgbClr val="00FF00"/>
    <a:srgbClr val="9C5BCD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Supply, Demand, and Interventions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Producer Welfare</a:t>
            </a:r>
            <a:br>
              <a:rPr lang="en-US" dirty="0"/>
            </a:br>
            <a:r>
              <a:rPr lang="en-US" dirty="0"/>
              <a:t>Under no Interventions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markets operates with no inefficiency due to interventions, societal surplus is maximized.</a:t>
            </a:r>
          </a:p>
          <a:p>
            <a:pPr lvl="3"/>
            <a:endParaRPr lang="en-US" dirty="0"/>
          </a:p>
          <a:p>
            <a:r>
              <a:rPr lang="en-US" dirty="0"/>
              <a:t>This will be the standard that we use when we talk about the impact of government interventions.</a:t>
            </a:r>
          </a:p>
          <a:p>
            <a:pPr lvl="3"/>
            <a:endParaRPr lang="en-US" dirty="0"/>
          </a:p>
          <a:p>
            <a:r>
              <a:rPr lang="en-US" dirty="0"/>
              <a:t>Tax, Subsidy, Price Controls,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34E40277-806F-3CCF-662A-67133B4EC4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9304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are many types of government interventions, we will be discussing the following topics:</a:t>
            </a:r>
          </a:p>
          <a:p>
            <a:pPr lvl="3"/>
            <a:endParaRPr lang="en-US" dirty="0"/>
          </a:p>
          <a:p>
            <a:r>
              <a:rPr lang="en-US" dirty="0"/>
              <a:t>Price Control</a:t>
            </a:r>
          </a:p>
          <a:p>
            <a:pPr lvl="1"/>
            <a:r>
              <a:rPr lang="en-US" dirty="0"/>
              <a:t>Price Ceilings: Rent Control</a:t>
            </a:r>
          </a:p>
          <a:p>
            <a:pPr lvl="1"/>
            <a:r>
              <a:rPr lang="en-US" dirty="0"/>
              <a:t>Price Floors: Minimum Wage</a:t>
            </a:r>
          </a:p>
          <a:p>
            <a:pPr lvl="3"/>
            <a:endParaRPr lang="en-US" dirty="0"/>
          </a:p>
          <a:p>
            <a:r>
              <a:rPr lang="en-US" dirty="0"/>
              <a:t>Taxation and Subsidies</a:t>
            </a:r>
          </a:p>
          <a:p>
            <a:pPr lvl="1"/>
            <a:r>
              <a:rPr lang="en-US" dirty="0"/>
              <a:t>Per Unit $ Tax / Subsidies</a:t>
            </a:r>
          </a:p>
          <a:p>
            <a:pPr lvl="1"/>
            <a:r>
              <a:rPr lang="en-US" dirty="0"/>
              <a:t>Per Unit % Tax / Subsidies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Ceiling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Governments can set a price cap, the max price that a firm can charge for its product.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Not effective if ceiling is set above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If effective, will cause a shortage in the market.</a:t>
                </a:r>
              </a:p>
              <a:p>
                <a:pPr lvl="1"/>
                <a:r>
                  <a:rPr lang="en-US" dirty="0"/>
                  <a:t>Quantity demanded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Quantity supplied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Only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 can be traded in the market.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29" name="Content Placeholder 28" descr="A diagram of a supply line&#10;&#10;Description automatically generated">
            <a:extLst>
              <a:ext uri="{FF2B5EF4-FFF2-40B4-BE49-F238E27FC236}">
                <a16:creationId xmlns:a16="http://schemas.microsoft.com/office/drawing/2014/main" id="{BA753B56-7AC5-7990-F1FF-0FEC0EAACD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88413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Shortage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shortage in the market? If so, find the shortage.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⋅25=50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⋅25=70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There is no shortage in the market,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</m:oMath>
                </a14:m>
                <a:r>
                  <a:rPr lang="en-US" dirty="0"/>
                  <a:t> is set above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Shortage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shortage in the market? If so, find the shortage.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⋅15=70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⋅15=50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shortage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, so it is 20.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Loss Under Price Ceilings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Let us analyze social welfare under price control.</a:t>
            </a:r>
          </a:p>
          <a:p>
            <a:pPr lvl="1"/>
            <a:r>
              <a:rPr lang="en-US" dirty="0"/>
              <a:t>CS: Red Polygon</a:t>
            </a:r>
          </a:p>
          <a:p>
            <a:pPr lvl="1"/>
            <a:r>
              <a:rPr lang="en-US" dirty="0"/>
              <a:t>PS: Blue Triangle</a:t>
            </a:r>
          </a:p>
          <a:p>
            <a:pPr lvl="3"/>
            <a:endParaRPr lang="en-US" dirty="0"/>
          </a:p>
          <a:p>
            <a:r>
              <a:rPr lang="en-US" dirty="0"/>
              <a:t>Some potential surplus is lost due to price control.</a:t>
            </a:r>
          </a:p>
          <a:p>
            <a:pPr lvl="3"/>
            <a:endParaRPr lang="en-US" dirty="0"/>
          </a:p>
          <a:p>
            <a:r>
              <a:rPr lang="en-US" dirty="0"/>
              <a:t>This green triangle lost due to inefficiency is called the deadweight loss (DWL).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F89A38A6-385B-C47B-1FEC-CE9972E131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5" name="Content Placeholder 7" descr="A diagram of a supply line&#10;&#10;Description automatically generated">
            <a:extLst>
              <a:ext uri="{FF2B5EF4-FFF2-40B4-BE49-F238E27FC236}">
                <a16:creationId xmlns:a16="http://schemas.microsoft.com/office/drawing/2014/main" id="{E7258BD9-DD36-2DCC-F231-5C2222E6D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2" descr="A diagram of a supply line&#10;&#10;Description automatically generated">
            <a:extLst>
              <a:ext uri="{FF2B5EF4-FFF2-40B4-BE49-F238E27FC236}">
                <a16:creationId xmlns:a16="http://schemas.microsoft.com/office/drawing/2014/main" id="{CF7229F3-1BEA-4FF6-E5FF-AD35CB62A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1517FD2E-B66E-F145-9992-1B58A9433B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20" descr="A diagram of a supply line&#10;&#10;Description automatically generated">
            <a:extLst>
              <a:ext uri="{FF2B5EF4-FFF2-40B4-BE49-F238E27FC236}">
                <a16:creationId xmlns:a16="http://schemas.microsoft.com/office/drawing/2014/main" id="{D808D690-E9EC-D009-302E-6BED6536D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52" descr="A diagram of a supply line&#10;&#10;Description automatically generated">
            <a:extLst>
              <a:ext uri="{FF2B5EF4-FFF2-40B4-BE49-F238E27FC236}">
                <a16:creationId xmlns:a16="http://schemas.microsoft.com/office/drawing/2014/main" id="{CFF9D1F1-42D3-0B1B-8AB1-AF300B34E2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DWL Under Price Ceilings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Equilibrium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Quantity Traded: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US" sz="2000" b="0" dirty="0"/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Calculate the society’s deadweight loss.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base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𝐶𝑒𝑖𝑙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, and the height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=10⋅10⋅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5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Effects of Price Ceilings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Sometimes, price controls are enforced in the long run…</a:t>
            </a:r>
          </a:p>
          <a:p>
            <a:pPr lvl="3"/>
            <a:endParaRPr lang="en-US" dirty="0"/>
          </a:p>
          <a:p>
            <a:r>
              <a:rPr lang="en-US" dirty="0"/>
              <a:t>In the long run, due to firms entering and exiting the market, the shortage will be exacerbated.</a:t>
            </a:r>
          </a:p>
          <a:p>
            <a:pPr lvl="3"/>
            <a:endParaRPr lang="en-US" dirty="0"/>
          </a:p>
          <a:p>
            <a:r>
              <a:rPr lang="en-US" dirty="0"/>
              <a:t>Ex) Rent control leading to increased </a:t>
            </a:r>
            <a:r>
              <a:rPr lang="en-US" dirty="0" err="1"/>
              <a:t>AirBnB</a:t>
            </a:r>
            <a:r>
              <a:rPr lang="en-US" dirty="0"/>
              <a:t> listings?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18" name="Content Placeholder 17" descr="A diagram of a supply line&#10;&#10;Description automatically generated">
            <a:extLst>
              <a:ext uri="{FF2B5EF4-FFF2-40B4-BE49-F238E27FC236}">
                <a16:creationId xmlns:a16="http://schemas.microsoft.com/office/drawing/2014/main" id="{E393B61D-149C-7687-B1E3-7C6986372D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13118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Governments can set a price floor, the minimum price that a consumer is allowed to pay.</a:t>
                </a:r>
              </a:p>
              <a:p>
                <a:endParaRPr lang="en-US" sz="500" dirty="0"/>
              </a:p>
              <a:p>
                <a:r>
                  <a:rPr lang="en-US" dirty="0"/>
                  <a:t>Not effective if floor is set below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500" dirty="0"/>
              </a:p>
              <a:p>
                <a:r>
                  <a:rPr lang="en-US" dirty="0"/>
                  <a:t>If effective, will cause a surplus in the market.</a:t>
                </a:r>
              </a:p>
              <a:p>
                <a:pPr lvl="1"/>
                <a:r>
                  <a:rPr lang="en-US" dirty="0"/>
                  <a:t>Quantity demanded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Quantity supplied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Only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bSup>
                  </m:oMath>
                </a14:m>
                <a:r>
                  <a:rPr lang="en-US" dirty="0"/>
                  <a:t> can be traded in the market.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4DCD40C2-ACF1-3684-7141-7FD0B0E820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4678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Surplus Under Price Floors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Price Ceiling: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there a surplus in the market? If so, find the surplus.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, use the demand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⋅30=40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𝐹𝑙𝑜𝑜𝑟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⋅30=80</m:t>
                      </m:r>
                    </m:oMath>
                  </m:oMathPara>
                </a14:m>
                <a:endParaRPr lang="en-US" sz="2000" b="0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The shortage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, so it is 40.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1808-EEDD-657A-7A0F-9EC6F7DB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11E0E-8699-B598-1331-3D9ACC14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function tells us “the total quantity of some good that consumers are willing and able to purchase at each price point.”</a:t>
            </a:r>
          </a:p>
          <a:p>
            <a:pPr lvl="3"/>
            <a:endParaRPr lang="en-US" dirty="0"/>
          </a:p>
          <a:p>
            <a:r>
              <a:rPr lang="en-US" dirty="0"/>
              <a:t>The supply function tells us “the total quantity of some good that producers are willing and able to sell at each price point.”</a:t>
            </a:r>
          </a:p>
          <a:p>
            <a:pPr lvl="3"/>
            <a:endParaRPr lang="en-US" dirty="0"/>
          </a:p>
          <a:p>
            <a:r>
              <a:rPr lang="en-US" dirty="0"/>
              <a:t>We derived each of these objects over the semester, and now we can use them together to analyze the market.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C5D7-74C8-7471-B731-70C00F87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251F9-62A6-2FC5-3F89-D6D96E04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A40C9-7181-A0BD-2FDF-D66159A9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2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Prices are High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𝐻𝑖𝑔h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is less than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surplus generates pressure for the price to fall over time.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3" name="Content Placeholder 12" descr="A diagram of a supply line&#10;&#10;Description automatically generated">
            <a:extLst>
              <a:ext uri="{FF2B5EF4-FFF2-40B4-BE49-F238E27FC236}">
                <a16:creationId xmlns:a16="http://schemas.microsoft.com/office/drawing/2014/main" id="{D13FD617-BEDF-2EFF-049B-3870BBF424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2A43954D-E9A1-2A48-9425-A1796ADB6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673843B3-5B82-F978-6946-4C9905195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Prices are 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𝐿𝑜𝑤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exceeds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shortage generates pressure for the price to rise over time.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9" name="Content Placeholder 18" descr="A diagram of a supply line&#10;&#10;Description automatically generated">
            <a:extLst>
              <a:ext uri="{FF2B5EF4-FFF2-40B4-BE49-F238E27FC236}">
                <a16:creationId xmlns:a16="http://schemas.microsoft.com/office/drawing/2014/main" id="{34AFAFE8-59B4-088F-7258-DF6C0D8B4A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FC5D96C-B729-1386-7760-D92714C9D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22" descr="A diagram of a supply line&#10;&#10;Description automatically generated">
            <a:extLst>
              <a:ext uri="{FF2B5EF4-FFF2-40B4-BE49-F238E27FC236}">
                <a16:creationId xmlns:a16="http://schemas.microsoft.com/office/drawing/2014/main" id="{AF0173E3-FFFF-1067-AA88-E6B4795BF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Eventually, the market price will reach a point where there is no surplus and no shortage.</a:t>
            </a:r>
          </a:p>
          <a:p>
            <a:pPr lvl="3"/>
            <a:endParaRPr lang="en-US" dirty="0"/>
          </a:p>
          <a:p>
            <a:r>
              <a:rPr lang="en-US" dirty="0"/>
              <a:t>This price is the equilibrium market price. Also called the market clearing price.</a:t>
            </a:r>
          </a:p>
          <a:p>
            <a:pPr lvl="3"/>
            <a:endParaRPr lang="en-US" dirty="0"/>
          </a:p>
          <a:p>
            <a:r>
              <a:rPr lang="en-US" dirty="0"/>
              <a:t>The quantity traded in the market at this price is the equilibrium quantity.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27" name="Content Placeholder 26" descr="A diagram of a supply line&#10;&#10;Description automatically generated">
            <a:extLst>
              <a:ext uri="{FF2B5EF4-FFF2-40B4-BE49-F238E27FC236}">
                <a16:creationId xmlns:a16="http://schemas.microsoft.com/office/drawing/2014/main" id="{4C16B953-90D0-1C47-E9AE-95CF9AEE3F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6797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demand and supply are given: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equilibrium price and quantity.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i="1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100−2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0+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80=4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000" b="0" i="1" dirty="0"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endParaRPr lang="en-US" sz="1000" i="1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Calculate the equilibrium quantity using the equilibrium price.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457200" lvl="1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00−2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=100−2⋅20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and Consumer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surplus (CS) is the difference between the consumers’ maximum willingness to pay and the amount actually paid.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demand curve.</a:t>
            </a:r>
          </a:p>
          <a:p>
            <a:pPr lvl="3"/>
            <a:endParaRPr lang="en-US" dirty="0"/>
          </a:p>
          <a:p>
            <a:r>
              <a:rPr lang="en-US" dirty="0"/>
              <a:t>CS: Red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68F9493C-65B2-FDCF-36BC-E6B518510C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9" descr="A diagram of a graph&#10;&#10;Description automatically generated">
            <a:extLst>
              <a:ext uri="{FF2B5EF4-FFF2-40B4-BE49-F238E27FC236}">
                <a16:creationId xmlns:a16="http://schemas.microsoft.com/office/drawing/2014/main" id="{7CDE7BB9-DF2B-91A5-4DF8-C923EF07D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02647406-ACD5-F2E7-AD58-EE972ADD6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Consumer Surplus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Equilibrium Price: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Equilibrium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consumer surplus.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US" dirty="0"/>
                  <a:t> from the demand function, and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en-US" dirty="0"/>
                  <a:t> from the equilibrium.</a:t>
                </a:r>
              </a:p>
              <a:p>
                <a:pPr lvl="1"/>
                <a:r>
                  <a:rPr lang="en-US" dirty="0"/>
                  <a:t>CS is a triangle with height 30 and width 60.</a:t>
                </a:r>
              </a:p>
              <a:p>
                <a:pPr lvl="1"/>
                <a:r>
                  <a:rPr lang="en-US" dirty="0"/>
                  <a:t>CS is measured to be 900.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2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Producer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Producer surplus (PS) is the difference between the amount the producer receives and the minimum willingness to sell.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supply curve.</a:t>
            </a:r>
          </a:p>
          <a:p>
            <a:pPr lvl="3"/>
            <a:endParaRPr lang="en-US" dirty="0"/>
          </a:p>
          <a:p>
            <a:r>
              <a:rPr lang="en-US" dirty="0"/>
              <a:t>PS: Blue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pic>
        <p:nvPicPr>
          <p:cNvPr id="19" name="Content Placeholder 18" descr="A graph of a line&#10;&#10;Description automatically generated">
            <a:extLst>
              <a:ext uri="{FF2B5EF4-FFF2-40B4-BE49-F238E27FC236}">
                <a16:creationId xmlns:a16="http://schemas.microsoft.com/office/drawing/2014/main" id="{FC45BCDF-0C3C-3B9C-A211-9E697A5FCF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129718E3-EEE5-AB62-E66B-BA8DDBED6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A9A3ED6A-06D7-4139-AF07-F055FE6F3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10550</TotalTime>
  <Words>1326</Words>
  <Application>Microsoft Office PowerPoint</Application>
  <PresentationFormat>On-screen Show (4:3)</PresentationFormat>
  <Paragraphs>231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Office Theme</vt:lpstr>
      <vt:lpstr>Market Analysis:  Supply, Demand, and Interventions</vt:lpstr>
      <vt:lpstr>Supply and Demand</vt:lpstr>
      <vt:lpstr>When Prices are High</vt:lpstr>
      <vt:lpstr>When Prices are Low</vt:lpstr>
      <vt:lpstr>Equilibrium</vt:lpstr>
      <vt:lpstr>Calculating the Equilibrium</vt:lpstr>
      <vt:lpstr>Demand and Consumer Surplus</vt:lpstr>
      <vt:lpstr>Finding Consumer Surplus</vt:lpstr>
      <vt:lpstr>Supply and Producer Surplus</vt:lpstr>
      <vt:lpstr>Consumer and Producer Welfare Under no Interventions</vt:lpstr>
      <vt:lpstr>Government Interventions</vt:lpstr>
      <vt:lpstr>Price Ceiling</vt:lpstr>
      <vt:lpstr>Finding Shortage Under Price Ceilings</vt:lpstr>
      <vt:lpstr>Finding Shortage Under Price Ceilings</vt:lpstr>
      <vt:lpstr>Welfare Loss Under Price Ceilings</vt:lpstr>
      <vt:lpstr>Finding DWL Under Price Ceilings</vt:lpstr>
      <vt:lpstr>Long Run Effects of Price Ceilings</vt:lpstr>
      <vt:lpstr>Price Floor</vt:lpstr>
      <vt:lpstr>Finding Surplus Under Price Floors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152</cp:revision>
  <dcterms:created xsi:type="dcterms:W3CDTF">2023-08-17T23:00:51Z</dcterms:created>
  <dcterms:modified xsi:type="dcterms:W3CDTF">2023-11-13T19:54:13Z</dcterms:modified>
</cp:coreProperties>
</file>