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71" r:id="rId11"/>
    <p:sldId id="273" r:id="rId12"/>
    <p:sldId id="274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D4282F"/>
    <a:srgbClr val="00FF00"/>
    <a:srgbClr val="9C5BCD"/>
    <a:srgbClr val="00FFFF"/>
    <a:srgbClr val="E05F65"/>
    <a:srgbClr val="F5C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Producer Theory: </a:t>
            </a:r>
            <a:br>
              <a:rPr lang="en-US" sz="4200" dirty="0"/>
            </a:br>
            <a:r>
              <a:rPr lang="en-US" sz="4200" dirty="0"/>
              <a:t>Profit Maximization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E5EC-2434-1BFD-AFEB-C6674A61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under </a:t>
            </a:r>
            <a:br>
              <a:rPr lang="en-US" dirty="0"/>
            </a:br>
            <a:r>
              <a:rPr lang="en-US" dirty="0"/>
              <a:t>Perfect Competition</a:t>
            </a:r>
          </a:p>
        </p:txBody>
      </p:sp>
      <p:pic>
        <p:nvPicPr>
          <p:cNvPr id="9" name="Content Placeholder 8" descr="A graph of cost and cost&#10;&#10;Description automatically generated with medium confidence">
            <a:extLst>
              <a:ext uri="{FF2B5EF4-FFF2-40B4-BE49-F238E27FC236}">
                <a16:creationId xmlns:a16="http://schemas.microsoft.com/office/drawing/2014/main" id="{0C2ADC0E-6557-A488-970D-A576A50A35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72454"/>
            <a:ext cx="3886200" cy="325768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0DC70E-EFD1-6D1D-4390-133D78664B1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the cost functions…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Individual producers face a horizontal demand curve.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Total revenue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Total cost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𝐴𝑇𝐶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3"/>
                <a:endParaRPr lang="en-US" dirty="0"/>
              </a:p>
              <a:p>
                <a:r>
                  <a:rPr lang="en-US" dirty="0"/>
                  <a:t>Profit is revenue – cost, so: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𝐴𝑇𝐶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0DC70E-EFD1-6D1D-4390-133D78664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038" t="-1821" r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FF7AE-84E6-60CE-7BFA-D098BBE2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D39DB-E36A-216A-A0F2-2390685C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AC11E-3294-EBB5-5744-C67E9C99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Content Placeholder 10" descr="A diagram of a cost and cost graph&#10;&#10;Description automatically generated">
            <a:extLst>
              <a:ext uri="{FF2B5EF4-FFF2-40B4-BE49-F238E27FC236}">
                <a16:creationId xmlns:a16="http://schemas.microsoft.com/office/drawing/2014/main" id="{3436C60C-0558-F093-4138-A02DEAF62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72454"/>
            <a:ext cx="3886200" cy="3293089"/>
          </a:xfrm>
          <a:prstGeom prst="rect">
            <a:avLst/>
          </a:prstGeom>
        </p:spPr>
      </p:pic>
      <p:pic>
        <p:nvPicPr>
          <p:cNvPr id="11" name="Content Placeholder 18" descr="A diagram of a cost and cost graph&#10;&#10;Description automatically generated">
            <a:extLst>
              <a:ext uri="{FF2B5EF4-FFF2-40B4-BE49-F238E27FC236}">
                <a16:creationId xmlns:a16="http://schemas.microsoft.com/office/drawing/2014/main" id="{275AC475-99DB-E371-A2FF-4E8A7FE6C7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72453"/>
            <a:ext cx="3886200" cy="3293089"/>
          </a:xfrm>
          <a:prstGeom prst="rect">
            <a:avLst/>
          </a:prstGeom>
        </p:spPr>
      </p:pic>
      <p:pic>
        <p:nvPicPr>
          <p:cNvPr id="13" name="Content Placeholder 22">
            <a:extLst>
              <a:ext uri="{FF2B5EF4-FFF2-40B4-BE49-F238E27FC236}">
                <a16:creationId xmlns:a16="http://schemas.microsoft.com/office/drawing/2014/main" id="{B1FF24FF-73C1-1B53-3B77-A0D489C48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72452"/>
            <a:ext cx="3886200" cy="3293089"/>
          </a:xfrm>
          <a:prstGeom prst="rect">
            <a:avLst/>
          </a:prstGeom>
        </p:spPr>
      </p:pic>
      <p:pic>
        <p:nvPicPr>
          <p:cNvPr id="14" name="Content Placeholder 26">
            <a:extLst>
              <a:ext uri="{FF2B5EF4-FFF2-40B4-BE49-F238E27FC236}">
                <a16:creationId xmlns:a16="http://schemas.microsoft.com/office/drawing/2014/main" id="{BB224C14-9601-025D-4BF5-9B5BFFB232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72451"/>
            <a:ext cx="3886200" cy="329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under </a:t>
            </a:r>
            <a:br>
              <a:rPr lang="en-US" dirty="0"/>
            </a:br>
            <a:r>
              <a:rPr lang="en-US" dirty="0"/>
              <a:t>Perfect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51C5-460F-E8F3-F2FA-78A5BEED1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there is no barrier to entry and exit, the positive profit will entice producers to join the market, driving profits to zero in the long run.</a:t>
            </a:r>
          </a:p>
          <a:p>
            <a:pPr marL="0" indent="0">
              <a:buNone/>
            </a:pPr>
            <a:endParaRPr lang="en-US" sz="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759A929A-130E-025D-333B-5F2018392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31" y="3004879"/>
            <a:ext cx="6942338" cy="3351472"/>
          </a:xfrm>
          <a:prstGeom prst="rect">
            <a:avLst/>
          </a:prstGeom>
        </p:spPr>
      </p:pic>
      <p:pic>
        <p:nvPicPr>
          <p:cNvPr id="10" name="Content Placeholder 7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2A3B6F7E-8C07-3845-E83B-962EEFCC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31" y="3004879"/>
            <a:ext cx="6940296" cy="335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7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under </a:t>
            </a:r>
            <a:br>
              <a:rPr lang="en-US" dirty="0"/>
            </a:br>
            <a:r>
              <a:rPr lang="en-US" dirty="0"/>
              <a:t>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firms in the market are losing money,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𝐴𝑉𝐶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firms will exit the market, market supply shifts to the left, and the market price increases until profits reach 0.</a:t>
                </a:r>
              </a:p>
              <a:p>
                <a:pPr marL="0" indent="0">
                  <a:buNone/>
                </a:pPr>
                <a:endParaRPr lang="en-US" sz="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Content Placeholder 7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F690F0F2-00C8-2923-9B81-F22E30A4C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73" y="3004879"/>
            <a:ext cx="6940296" cy="335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7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Profit Maximization </a:t>
            </a:r>
            <a:br>
              <a:rPr lang="en-US" dirty="0"/>
            </a:br>
            <a:r>
              <a:rPr lang="en-US" dirty="0"/>
              <a:t>under 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54633" cy="4351338"/>
              </a:xfrm>
            </p:spPr>
            <p:txBody>
              <a:bodyPr/>
              <a:lstStyle/>
              <a:p>
                <a:r>
                  <a:rPr lang="en-US" dirty="0"/>
                  <a:t>Suppose that a firm is competing in a perfectly competitive output market. The cost function for this firm is given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=300+4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r>
                  <a:rPr lang="en-US" dirty="0"/>
                  <a:t>If the market price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find the profit maximizing quantity of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1. Find the expression for the profit function: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Π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(300+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54633" cy="4351338"/>
              </a:xfrm>
              <a:blipFill>
                <a:blip r:embed="rId2"/>
                <a:stretch>
                  <a:fillRect l="-1149" t="-1821" r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2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Profit Maximization </a:t>
            </a:r>
            <a:br>
              <a:rPr lang="en-US" dirty="0"/>
            </a:br>
            <a:r>
              <a:rPr lang="en-US" dirty="0"/>
              <a:t>under 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54633" cy="4351338"/>
              </a:xfrm>
            </p:spPr>
            <p:txBody>
              <a:bodyPr/>
              <a:lstStyle/>
              <a:p>
                <a:r>
                  <a:rPr lang="en-US" dirty="0"/>
                  <a:t>Suppose that a firm is competing in a perfectly competitive output market. The cost function for this firm is given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=300+4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r>
                  <a:rPr lang="en-US" dirty="0"/>
                  <a:t>If the market price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find the profit maximizing quantity of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2. Take the first derivative: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Π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=10−4−2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54633" cy="4351338"/>
              </a:xfrm>
              <a:blipFill>
                <a:blip r:embed="rId2"/>
                <a:stretch>
                  <a:fillRect l="-1149" t="-1821" r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Profit Maximization </a:t>
            </a:r>
            <a:br>
              <a:rPr lang="en-US" dirty="0"/>
            </a:br>
            <a:r>
              <a:rPr lang="en-US" dirty="0"/>
              <a:t>under 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54633" cy="4351338"/>
              </a:xfrm>
            </p:spPr>
            <p:txBody>
              <a:bodyPr/>
              <a:lstStyle/>
              <a:p>
                <a:r>
                  <a:rPr lang="en-US" dirty="0"/>
                  <a:t>Suppose that a firm is competing in a perfectly competitive output market. The cost function for this firm is given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=300+4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r>
                  <a:rPr lang="en-US" dirty="0"/>
                  <a:t>If the market price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find the profit maximizing quantity of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2. Set the first derivative equal to zero, and 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10−4−2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 ⟹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54633" cy="4351338"/>
              </a:xfrm>
              <a:blipFill>
                <a:blip r:embed="rId2"/>
                <a:stretch>
                  <a:fillRect l="-1149" t="-1821" r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3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Cost Minimization </a:t>
            </a:r>
            <a:br>
              <a:rPr lang="en-US" dirty="0"/>
            </a:br>
            <a:r>
              <a:rPr lang="en-US" dirty="0"/>
              <a:t>to Profit Maximization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24180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solved the Cost Minimization Problem (CMP) assuming that the production quota is set at some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 do we find the “best” level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for some firm?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Firms want to maximize their profits, so we must solve the Profit Maximization Problem (PMP).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But first we must talk about the market structure, which tells us how much competition a producer faces.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241801"/>
              </a:xfrm>
              <a:blipFill>
                <a:blip r:embed="rId2"/>
                <a:stretch>
                  <a:fillRect l="-1005" t="-1868" r="-2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51C5-460F-E8F3-F2FA-78A5BEED1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Competition in the output market ranges from…</a:t>
            </a:r>
          </a:p>
          <a:p>
            <a:pPr lvl="1"/>
            <a:r>
              <a:rPr lang="en-US" dirty="0"/>
              <a:t>Perfect Competition</a:t>
            </a:r>
          </a:p>
          <a:p>
            <a:pPr lvl="1"/>
            <a:r>
              <a:rPr lang="en-US" dirty="0"/>
              <a:t>Monopolistic Competition</a:t>
            </a:r>
          </a:p>
          <a:p>
            <a:pPr lvl="1"/>
            <a:r>
              <a:rPr lang="en-US" dirty="0"/>
              <a:t>Oligopoly</a:t>
            </a:r>
          </a:p>
          <a:p>
            <a:pPr lvl="1"/>
            <a:r>
              <a:rPr lang="en-US" dirty="0"/>
              <a:t>Monopoly</a:t>
            </a:r>
          </a:p>
          <a:p>
            <a:pPr lvl="3"/>
            <a:endParaRPr lang="en-US" dirty="0"/>
          </a:p>
          <a:p>
            <a:r>
              <a:rPr lang="en-US" dirty="0"/>
              <a:t>In this section, we will be primarily interested in perfect competition.</a:t>
            </a:r>
          </a:p>
          <a:p>
            <a:pPr lvl="3"/>
            <a:endParaRPr lang="en-US" dirty="0"/>
          </a:p>
          <a:p>
            <a:r>
              <a:rPr lang="en-US" dirty="0"/>
              <a:t>We will return to the other types of competition later in the semester.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4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51C5-460F-E8F3-F2FA-78A5BEED1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assumptions characterize the market under perfect competition: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Infinite number of producers and consumers,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Homogeneous products,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Perfect information,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Free entry and exit,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Zero transaction costs.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The implications of perfect competition:</a:t>
            </a:r>
          </a:p>
          <a:p>
            <a:pPr lvl="1"/>
            <a:r>
              <a:rPr lang="en-US" dirty="0"/>
              <a:t>No producer has market power, and</a:t>
            </a:r>
          </a:p>
          <a:p>
            <a:pPr lvl="1"/>
            <a:r>
              <a:rPr lang="en-US" dirty="0"/>
              <a:t>Firms work under zero profit in the long run.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under </a:t>
            </a:r>
            <a:br>
              <a:rPr lang="en-US" dirty="0"/>
            </a:br>
            <a:r>
              <a:rPr lang="en-US" dirty="0"/>
              <a:t>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Profit is defined as a firm’s revenue minus their cost: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Π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Consider the question “how does profit change when we change the firm’s production?”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can measure this change: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𝑑𝑇𝑅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𝑑𝑄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𝑀𝑎𝑟𝑔𝑖𝑛𝑎𝑙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𝑅𝑒𝑣𝑒𝑛𝑢𝑒</m:t>
                              </m:r>
                            </m:e>
                          </m:eqAr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𝑑𝑇𝐶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𝑑𝑄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𝑀𝑎𝑟𝑔𝑖𝑛𝑎𝑙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𝐶𝑜𝑠𝑡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58EB4-6037-7B6E-8EC6-9B188E38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under </a:t>
            </a:r>
            <a:br>
              <a:rPr lang="en-US" dirty="0"/>
            </a:br>
            <a:r>
              <a:rPr lang="en-US" dirty="0"/>
              <a:t>Perfect Competition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1EA7D-22ED-2654-9620-94C24D8F9D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Plot the </a:t>
            </a:r>
            <a:r>
              <a:rPr lang="en-US" dirty="0">
                <a:solidFill>
                  <a:srgbClr val="FF0000"/>
                </a:solidFill>
              </a:rPr>
              <a:t>total revenue </a:t>
            </a:r>
            <a:r>
              <a:rPr lang="en-US" dirty="0"/>
              <a:t>function on the top.</a:t>
            </a:r>
          </a:p>
          <a:p>
            <a:pPr lvl="3"/>
            <a:endParaRPr lang="en-US" dirty="0"/>
          </a:p>
          <a:p>
            <a:r>
              <a:rPr lang="en-US" dirty="0"/>
              <a:t>Plot the </a:t>
            </a:r>
            <a:r>
              <a:rPr lang="en-US" dirty="0">
                <a:solidFill>
                  <a:srgbClr val="0070C0"/>
                </a:solidFill>
              </a:rPr>
              <a:t>total cost </a:t>
            </a:r>
            <a:r>
              <a:rPr lang="en-US" dirty="0"/>
              <a:t>function on the top.</a:t>
            </a:r>
          </a:p>
          <a:p>
            <a:pPr lvl="3"/>
            <a:endParaRPr lang="en-US" dirty="0"/>
          </a:p>
          <a:p>
            <a:r>
              <a:rPr lang="en-US" dirty="0"/>
              <a:t>The difference of the two is the </a:t>
            </a:r>
            <a:r>
              <a:rPr lang="en-US" dirty="0">
                <a:solidFill>
                  <a:srgbClr val="FFC000"/>
                </a:solidFill>
              </a:rPr>
              <a:t>profit function</a:t>
            </a:r>
            <a:r>
              <a:rPr lang="en-US" dirty="0"/>
              <a:t>.</a:t>
            </a:r>
          </a:p>
          <a:p>
            <a:pPr lvl="3"/>
            <a:endParaRPr lang="en-US" dirty="0"/>
          </a:p>
          <a:p>
            <a:r>
              <a:rPr lang="en-US" dirty="0"/>
              <a:t>Profit is maximized when the change in profit is zero.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7F826-8982-CBD7-E793-DCE9A9DC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9134-AA35-AE91-0BBB-1FB83ADC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83970-EE41-798B-AC6A-C03D928E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p:pic>
        <p:nvPicPr>
          <p:cNvPr id="14" name="Content Placeholder 13" descr="A graph of a profit and loss&#10;&#10;Description automatically generated">
            <a:extLst>
              <a:ext uri="{FF2B5EF4-FFF2-40B4-BE49-F238E27FC236}">
                <a16:creationId xmlns:a16="http://schemas.microsoft.com/office/drawing/2014/main" id="{F427C71B-F54E-EF0E-76E8-34DF7679A2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0" y="1825625"/>
            <a:ext cx="3166680" cy="4351338"/>
          </a:xfrm>
        </p:spPr>
      </p:pic>
      <p:pic>
        <p:nvPicPr>
          <p:cNvPr id="15" name="Content Placeholder 12">
            <a:extLst>
              <a:ext uri="{FF2B5EF4-FFF2-40B4-BE49-F238E27FC236}">
                <a16:creationId xmlns:a16="http://schemas.microsoft.com/office/drawing/2014/main" id="{C0678B81-A178-E2CE-8D15-0C9FA7F2A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0" y="1825625"/>
            <a:ext cx="3166680" cy="4351338"/>
          </a:xfrm>
          <a:prstGeom prst="rect">
            <a:avLst/>
          </a:prstGeom>
        </p:spPr>
      </p:pic>
      <p:pic>
        <p:nvPicPr>
          <p:cNvPr id="16" name="Content Placeholder 16">
            <a:extLst>
              <a:ext uri="{FF2B5EF4-FFF2-40B4-BE49-F238E27FC236}">
                <a16:creationId xmlns:a16="http://schemas.microsoft.com/office/drawing/2014/main" id="{C8F88924-3960-9F52-4E33-76293104F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0" y="1825625"/>
            <a:ext cx="3166680" cy="4351338"/>
          </a:xfrm>
          <a:prstGeom prst="rect">
            <a:avLst/>
          </a:prstGeom>
        </p:spPr>
      </p:pic>
      <p:pic>
        <p:nvPicPr>
          <p:cNvPr id="17" name="Content Placeholder 20">
            <a:extLst>
              <a:ext uri="{FF2B5EF4-FFF2-40B4-BE49-F238E27FC236}">
                <a16:creationId xmlns:a16="http://schemas.microsoft.com/office/drawing/2014/main" id="{CAA48542-2AAA-3FB7-2288-FE1475410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0" y="1825625"/>
            <a:ext cx="31666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under </a:t>
            </a:r>
            <a:br>
              <a:rPr lang="en-US" dirty="0"/>
            </a:br>
            <a:r>
              <a:rPr lang="en-US" dirty="0"/>
              <a:t>Perfect Competition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So, profit is maximized when we have: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500" dirty="0"/>
              </a:p>
              <a:p>
                <a:r>
                  <a:rPr lang="en-US" dirty="0"/>
                  <a:t>In a perfectly competitive market, all producers and consumers are price takers.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Let’s examine the demand that an individual producer faces in a perfectly competitive output market.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will tell us the relationship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E6DF-BF97-7116-BCD3-78318A69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under </a:t>
            </a:r>
            <a:br>
              <a:rPr lang="en-US" dirty="0"/>
            </a:br>
            <a:r>
              <a:rPr lang="en-US" dirty="0"/>
              <a:t>Perfect Competition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B7C44-CBF1-96D4-43D2-BFF79685D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23144" cy="4351338"/>
          </a:xfrm>
        </p:spPr>
        <p:txBody>
          <a:bodyPr>
            <a:normAutofit/>
          </a:bodyPr>
          <a:lstStyle/>
          <a:p>
            <a:r>
              <a:rPr lang="en-US" dirty="0"/>
              <a:t>The demand function an individual firm faces is horizontal.</a:t>
            </a:r>
          </a:p>
          <a:p>
            <a:pPr lvl="3"/>
            <a:endParaRPr lang="en-US" dirty="0"/>
          </a:p>
          <a:p>
            <a:r>
              <a:rPr lang="en-US" dirty="0"/>
              <a:t>The demand function for the entire market is downward sloping.</a:t>
            </a:r>
          </a:p>
          <a:p>
            <a:pPr lvl="3"/>
            <a:endParaRPr lang="en-US" dirty="0"/>
          </a:p>
          <a:p>
            <a:r>
              <a:rPr lang="en-US" dirty="0"/>
              <a:t>In a perfectly competitive output market, the producer’s marginal revenue is the market price.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47862-2246-FA1F-9FB4-241A5040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C1F25-FAF8-4A17-EFEB-48BD677E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D8433-EA89-97C6-6E38-57AA5DA5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pic>
        <p:nvPicPr>
          <p:cNvPr id="14" name="Content Placeholder 13" descr="A graph of a line and a line&#10;&#10;Description automatically generated">
            <a:extLst>
              <a:ext uri="{FF2B5EF4-FFF2-40B4-BE49-F238E27FC236}">
                <a16:creationId xmlns:a16="http://schemas.microsoft.com/office/drawing/2014/main" id="{46FFE480-3712-C3AB-D442-3BA5459E61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1" y="1825625"/>
            <a:ext cx="3100277" cy="4351338"/>
          </a:xfrm>
        </p:spPr>
      </p:pic>
      <p:pic>
        <p:nvPicPr>
          <p:cNvPr id="15" name="Content Placeholder 15">
            <a:extLst>
              <a:ext uri="{FF2B5EF4-FFF2-40B4-BE49-F238E27FC236}">
                <a16:creationId xmlns:a16="http://schemas.microsoft.com/office/drawing/2014/main" id="{280E4267-A6C8-C5C5-E7DD-171ED197B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67" y="1825625"/>
            <a:ext cx="31915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under </a:t>
            </a:r>
            <a:br>
              <a:rPr lang="en-US" dirty="0"/>
            </a:br>
            <a:r>
              <a:rPr lang="en-US" dirty="0"/>
              <a:t>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perfectly competitive output market, the condition for profit maximization will therefore be: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500" dirty="0"/>
              </a:p>
              <a:p>
                <a:r>
                  <a:rPr lang="en-US" dirty="0"/>
                  <a:t>Based on this relationship, we can now calculate the optimal level of output is when the market price is given.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is what the we want from the supply function.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is the supply function for an individual producer!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8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10258</TotalTime>
  <Words>937</Words>
  <Application>Microsoft Office PowerPoint</Application>
  <PresentationFormat>On-screen Show (4:3)</PresentationFormat>
  <Paragraphs>166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Franklin Gothic Book</vt:lpstr>
      <vt:lpstr>Office Theme</vt:lpstr>
      <vt:lpstr>Producer Theory:  Profit Maximization</vt:lpstr>
      <vt:lpstr>From Cost Minimization  to Profit Maximization</vt:lpstr>
      <vt:lpstr>Market Structure</vt:lpstr>
      <vt:lpstr>Perfect Competition</vt:lpstr>
      <vt:lpstr>Profit Maximization under  Perfect Competition</vt:lpstr>
      <vt:lpstr>Profit Maximization under  Perfect Competition</vt:lpstr>
      <vt:lpstr>Profit Maximization under  Perfect Competition</vt:lpstr>
      <vt:lpstr>Profit Maximization under  Perfect Competition</vt:lpstr>
      <vt:lpstr>Profit Maximization under  Perfect Competition</vt:lpstr>
      <vt:lpstr>Profit Maximization under  Perfect Competition</vt:lpstr>
      <vt:lpstr>Profit Maximization under  Perfect Competition</vt:lpstr>
      <vt:lpstr>Profit Maximization under  Perfect Competition</vt:lpstr>
      <vt:lpstr>Example of Profit Maximization  under Perfect Competition</vt:lpstr>
      <vt:lpstr>Example of Profit Maximization  under Perfect Competition</vt:lpstr>
      <vt:lpstr>Example of Profit Maximization  under Perfect Competition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Park, Brian</cp:lastModifiedBy>
  <cp:revision>146</cp:revision>
  <dcterms:created xsi:type="dcterms:W3CDTF">2023-08-17T23:00:51Z</dcterms:created>
  <dcterms:modified xsi:type="dcterms:W3CDTF">2023-11-06T14:26:29Z</dcterms:modified>
</cp:coreProperties>
</file>