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56" r:id="rId2"/>
    <p:sldId id="345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5" r:id="rId11"/>
    <p:sldId id="267" r:id="rId12"/>
    <p:sldId id="269" r:id="rId13"/>
    <p:sldId id="271" r:id="rId14"/>
    <p:sldId id="285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0" r:id="rId24"/>
    <p:sldId id="281" r:id="rId25"/>
    <p:sldId id="282" r:id="rId26"/>
    <p:sldId id="283" r:id="rId27"/>
    <p:sldId id="284" r:id="rId28"/>
    <p:sldId id="286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D4282F"/>
    <a:srgbClr val="00FF00"/>
    <a:srgbClr val="9C5BCD"/>
    <a:srgbClr val="00FFFF"/>
    <a:srgbClr val="E05F65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production quota is given as $$Q=200$$, and that capital input is fixed at $$\\bar{K}=20$$ in the short run, what is the minimum amount of labor input $$L$$ required?
https://www.polleverywhere.com/multiple_choice_polls/2p38Uf7wMTBXfalRqnpXs?display_state=instructions&amp;activity_state=opened&amp;state=opened&amp;flow=Engagement&amp;onscreen=persist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DBA17-5827-1BB9-D59C-3AC195F803D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0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production quota is given as $$Q=200$$, and that capital input is fixed at $$\\bar{K}=20$$ in the short run, what is the minimum amount of labor input $$L$$ required?
https://www.polleverywhere.com/multiple_choice_polls/2p38Uf7wMTBXfalRqnpXs?display_state=chart&amp;activity_state=closed&amp;state=closed&amp;flow=Engagement&amp;onscreen=persist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DEECE-844E-03F0-5C2D-D05BEAF6234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5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Producer Theory: </a:t>
            </a:r>
            <a:br>
              <a:rPr lang="en-US" sz="4200" dirty="0"/>
            </a:br>
            <a:r>
              <a:rPr lang="en-US" sz="4200" dirty="0"/>
              <a:t>Cost of Production and </a:t>
            </a:r>
            <a:br>
              <a:rPr lang="en-US" sz="4200" dirty="0"/>
            </a:br>
            <a:r>
              <a:rPr lang="en-US" sz="4200" dirty="0"/>
              <a:t>The Cost Minimization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we have a production goal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for the short run, where the amount of capital input is limited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first step is to determine the amount of labor input that is required to meet the production quota.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call this the “conditional short run factor demand.”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the target,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fixed, this is a simple question of looking at the production function.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1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B7C725-812D-DB46-891E-AA086BE7159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CC661-89DC-F353-2F0A-4AA01303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9DAA5-1BC8-993D-F504-516823C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667E9-0A8A-58A7-0663-1355B988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9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A7883B-E9EC-394D-9090-71175A7DDED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55BE8-5B8B-4EC4-3EFC-094D4807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D225A-555E-5E5B-433D-64B24C0C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929A7-26EB-ED17-2AD0-18E5AC7B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56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Even though there are wages associated with acquiring the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we need not consider them in the short run.</a:t>
                </a:r>
              </a:p>
              <a:p>
                <a:pPr lvl="1"/>
                <a:r>
                  <a:rPr lang="en-US" dirty="0"/>
                  <a:t>No matter how expensive the wage, we have no choice if we want to meet the production quota. In the long run, this will change…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So, the Short run Total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𝑆𝑇𝐶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found as…</a:t>
                </a:r>
              </a:p>
              <a:p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𝑆𝑇𝐶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500" dirty="0"/>
              </a:p>
              <a:p>
                <a:pPr lvl="1"/>
                <a:r>
                  <a:rPr lang="en-US" b="0" dirty="0"/>
                  <a:t>SR Variable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sz="100" dirty="0"/>
                  <a:t>.</a:t>
                </a:r>
              </a:p>
              <a:p>
                <a:pPr lvl="1"/>
                <a:r>
                  <a:rPr lang="en-US" dirty="0"/>
                  <a:t>SR Fixed Cost: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n-US" sz="100" dirty="0"/>
              </a:p>
              <a:p>
                <a:pPr lvl="1"/>
                <a:r>
                  <a:rPr lang="en-US" dirty="0"/>
                  <a:t>SR Marginal Cost: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𝑆𝑇𝐶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The producer is operating in the short run, and capital is fixed 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1. Find the short run conditional factor demand.	</a:t>
                </a:r>
              </a:p>
              <a:p>
                <a:pPr marL="457200" indent="-457200">
                  <a:buAutoNum type="arabicPeriod"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16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   ⟹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2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the long run, producers have enough time to make changes to their input of capital.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 find the long run cost function, we must solve the following Cost Minimization Problem (CMP)…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Notice that we must choose the cheapest combination of inputs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to produce the target output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7D9D1-D930-F7A7-5925-344287608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finding the conditional short run factor demand, we did not have to consider the price of each input, since there was only one way to meet some production quota.</a:t>
            </a:r>
          </a:p>
          <a:p>
            <a:pPr lvl="3"/>
            <a:endParaRPr lang="en-US" dirty="0"/>
          </a:p>
          <a:p>
            <a:r>
              <a:rPr lang="en-US" dirty="0"/>
              <a:t>In the long run, we must consider the price of acquiring each unit of input and choose the cheapest mix that is able to meet the production quota.</a:t>
            </a:r>
          </a:p>
          <a:p>
            <a:pPr lvl="3"/>
            <a:endParaRPr lang="en-US" dirty="0"/>
          </a:p>
          <a:p>
            <a:r>
              <a:rPr lang="en-US" dirty="0"/>
              <a:t>We will now see how the producer may determine their conditional factor demand by solving the CMP.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8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7FF5-82E7-1268-56CB-67760987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Isocost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</p:spPr>
            <p:txBody>
              <a:bodyPr/>
              <a:lstStyle/>
              <a:p>
                <a:r>
                  <a:rPr lang="en-US" dirty="0"/>
                  <a:t>We will visualize the cost of production on the input plane using the </a:t>
                </a:r>
                <a:r>
                  <a:rPr lang="en-US" dirty="0" err="1"/>
                  <a:t>Isocost</a:t>
                </a:r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Isocost</a:t>
                </a:r>
                <a:r>
                  <a:rPr lang="en-US" dirty="0"/>
                  <a:t> is the collection of all points that result in costing some identical amount,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Analogous to consumers’ budget constraints.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  <a:blipFill>
                <a:blip r:embed="rId2"/>
                <a:stretch>
                  <a:fillRect l="-1985" t="-1821" r="-3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D380C-8B1E-6605-764A-FD281485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40AA0-3168-45CC-9C11-25A06B61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711BA-8E5E-83F5-8C5F-0B62278E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17" name="Content Placeholder 16" descr="A graph of a function&#10;&#10;Description automatically generated">
            <a:extLst>
              <a:ext uri="{FF2B5EF4-FFF2-40B4-BE49-F238E27FC236}">
                <a16:creationId xmlns:a16="http://schemas.microsoft.com/office/drawing/2014/main" id="{FEC82F5F-9D36-554B-A58A-DDFD1409D4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4141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7FF5-82E7-1268-56CB-67760987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Isocost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</p:spPr>
            <p:txBody>
              <a:bodyPr/>
              <a:lstStyle/>
              <a:p>
                <a:r>
                  <a:rPr lang="en-US" dirty="0"/>
                  <a:t>Isocosts that are closer to the origin represent lower total cost.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So, in this diagram,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slope of the </a:t>
                </a:r>
                <a:r>
                  <a:rPr lang="en-US" dirty="0" err="1"/>
                  <a:t>isocost</a:t>
                </a:r>
                <a:r>
                  <a:rPr lang="en-US" dirty="0"/>
                  <a:t> is…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𝑆𝑙𝑜𝑝𝑒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Relative factor prices.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  <a:blipFill>
                <a:blip r:embed="rId2"/>
                <a:stretch>
                  <a:fillRect l="-1949" t="-1821" r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D380C-8B1E-6605-764A-FD281485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40AA0-3168-45CC-9C11-25A06B61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711BA-8E5E-83F5-8C5F-0B62278E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pic>
        <p:nvPicPr>
          <p:cNvPr id="10" name="Content Placeholder 9" descr="A graph of a function&#10;&#10;Description automatically generated">
            <a:extLst>
              <a:ext uri="{FF2B5EF4-FFF2-40B4-BE49-F238E27FC236}">
                <a16:creationId xmlns:a16="http://schemas.microsoft.com/office/drawing/2014/main" id="{7B1B14FC-8799-AF37-1CF3-918F4C2E22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527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7FF5-82E7-1268-56CB-67760987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Minimization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F94D3-000A-01A0-60A7-C83FEC702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066277" cy="4351338"/>
          </a:xfrm>
        </p:spPr>
        <p:txBody>
          <a:bodyPr/>
          <a:lstStyle/>
          <a:p>
            <a:r>
              <a:rPr lang="en-US" dirty="0"/>
              <a:t>The isoquant represents the production quota, and the production technology.</a:t>
            </a:r>
          </a:p>
          <a:p>
            <a:pPr lvl="3"/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isocost</a:t>
            </a:r>
            <a:r>
              <a:rPr lang="en-US" dirty="0"/>
              <a:t> represents the total cost of production.</a:t>
            </a:r>
          </a:p>
          <a:p>
            <a:pPr lvl="3"/>
            <a:endParaRPr lang="en-US" dirty="0"/>
          </a:p>
          <a:p>
            <a:r>
              <a:rPr lang="en-US" dirty="0"/>
              <a:t>The CMP may be solved on a graph by finding the </a:t>
            </a:r>
            <a:r>
              <a:rPr lang="en-US" dirty="0" err="1"/>
              <a:t>isocost</a:t>
            </a:r>
            <a:r>
              <a:rPr lang="en-US" dirty="0"/>
              <a:t> that is tangent to the isoquant that represent the production quota.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D380C-8B1E-6605-764A-FD281485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40AA0-3168-45CC-9C11-25A06B61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711BA-8E5E-83F5-8C5F-0B62278E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p:pic>
        <p:nvPicPr>
          <p:cNvPr id="17" name="Content Placeholder 16" descr="A graph of a function&#10;&#10;Description automatically generated">
            <a:extLst>
              <a:ext uri="{FF2B5EF4-FFF2-40B4-BE49-F238E27FC236}">
                <a16:creationId xmlns:a16="http://schemas.microsoft.com/office/drawing/2014/main" id="{7B08C21A-48C5-C428-3099-045E932F70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40706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AC-EF1A-A85B-EC49-9A85B174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PollEv.com/brianpark046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501C-35FC-925E-A887-0254173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24E5-970C-FBB8-685A-5F8DBCF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E824-B9A6-35C5-93AA-E86F37D7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F2C6F2-EA2C-604C-E412-B7B6421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71693"/>
            <a:ext cx="5210354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7FF5-82E7-1268-56CB-67760987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Minimization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represents a lower cost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However, it is not an option that we can select for the producer.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None of the input bundles on the </a:t>
                </a:r>
                <a:r>
                  <a:rPr lang="en-US" dirty="0" err="1"/>
                  <a:t>isocost</a:t>
                </a:r>
                <a:r>
                  <a:rPr lang="en-US" dirty="0"/>
                  <a:t> representing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allows us to meet the production target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  <a:blipFill>
                <a:blip r:embed="rId2"/>
                <a:stretch>
                  <a:fillRect l="-1949" t="-1821" r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D380C-8B1E-6605-764A-FD281485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40AA0-3168-45CC-9C11-25A06B61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711BA-8E5E-83F5-8C5F-0B62278E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pic>
        <p:nvPicPr>
          <p:cNvPr id="19" name="Content Placeholder 18" descr="A graph of a function&#10;&#10;Description automatically generated">
            <a:extLst>
              <a:ext uri="{FF2B5EF4-FFF2-40B4-BE49-F238E27FC236}">
                <a16:creationId xmlns:a16="http://schemas.microsoft.com/office/drawing/2014/main" id="{07AFAEF5-CC0D-0DFF-4BB0-9197F36B46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8983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7FF5-82E7-1268-56CB-67760987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Minimization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Spending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we can meet the production quota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However, it is not the cost minimizing option available to the consumer.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There are cheaper input bundles that allow us to meet the production target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  <a:blipFill>
                <a:blip r:embed="rId2"/>
                <a:stretch>
                  <a:fillRect l="-1949" t="-1821" r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D380C-8B1E-6605-764A-FD281485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40AA0-3168-45CC-9C11-25A06B61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711BA-8E5E-83F5-8C5F-0B62278E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12" name="Content Placeholder 11" descr="A graph of a function&#10;&#10;Description automatically generated">
            <a:extLst>
              <a:ext uri="{FF2B5EF4-FFF2-40B4-BE49-F238E27FC236}">
                <a16:creationId xmlns:a16="http://schemas.microsoft.com/office/drawing/2014/main" id="{6F855AB2-7BEB-3F74-68C2-B42B95F54B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3902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7FF5-82E7-1268-56CB-67760987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Minimization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us return to the optimal case, when the price of the factors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wages become cheaper, and rent increases…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cost minimizing input mix will move to a bundle with more labor and less capital.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  <a:blipFill>
                <a:blip r:embed="rId2"/>
                <a:stretch>
                  <a:fillRect l="-194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D380C-8B1E-6605-764A-FD281485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40AA0-3168-45CC-9C11-25A06B61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711BA-8E5E-83F5-8C5F-0B62278E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10" name="Content Placeholder 9" descr="A graph of a function&#10;&#10;Description automatically generated">
            <a:extLst>
              <a:ext uri="{FF2B5EF4-FFF2-40B4-BE49-F238E27FC236}">
                <a16:creationId xmlns:a16="http://schemas.microsoft.com/office/drawing/2014/main" id="{28B0C319-32B2-286A-080B-05C893886B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EF23619-135A-1F65-537E-A963957F7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Minimization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Solving the Cost Minimization Problem using math is similar to solving the UMP with math.</a:t>
                </a:r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marginal products of each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expression for the marginal rate of technical substitution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𝑀𝑅𝑇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𝐿𝐾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Use the condition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𝑀𝑅𝑇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𝐿𝐾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 to find the optimal ratio of inputs,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Use the optimal ratio of inputs and the production quota to find the optimal input bundle.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2" t="-182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1. Find the Marginal Product of Labor and Capital</a:t>
                </a:r>
              </a:p>
              <a:p>
                <a:pPr marL="457200" indent="-457200">
                  <a:buAutoNum type="arabicPeriod"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sz="10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9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Find the Marginal Rate of Technical Substitution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8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3. Find the optimal ratio of Labor to Capital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7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 Find the optimal input of Labor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16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=16  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 Find the optimal input of Capital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find the total cost function, we must solve the cost minimization problem for an arbitrary output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already encountered something very similar…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we found the </a:t>
                </a:r>
                <a:r>
                  <a:rPr lang="en-US" dirty="0" err="1"/>
                  <a:t>Walrasian</a:t>
                </a:r>
                <a:r>
                  <a:rPr lang="en-US" dirty="0"/>
                  <a:t> Demand Function:</a:t>
                </a:r>
              </a:p>
              <a:p>
                <a:pPr lvl="1"/>
                <a:r>
                  <a:rPr lang="en-US" dirty="0"/>
                  <a:t>Solving the Utility Maximization Problem…</a:t>
                </a:r>
              </a:p>
              <a:p>
                <a:pPr lvl="1"/>
                <a:r>
                  <a:rPr lang="en-US" dirty="0"/>
                  <a:t>For some arbitrary levels of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b="0" dirty="0"/>
                  <a:t>…</a:t>
                </a:r>
              </a:p>
              <a:p>
                <a:pPr lvl="1"/>
                <a:r>
                  <a:rPr lang="en-US" dirty="0"/>
                  <a:t>…and level of income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will now try finding some cost functions!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1929-F3B1-5335-10DB-38AC193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B349D-70F3-F719-5C6F-721122B30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Economists consider the concept of cost, we are referring to the “Opportunity Cost.”</a:t>
            </a:r>
          </a:p>
          <a:p>
            <a:pPr lvl="3"/>
            <a:endParaRPr lang="en-US" dirty="0"/>
          </a:p>
          <a:p>
            <a:r>
              <a:rPr lang="en-US" dirty="0"/>
              <a:t>“The cost associated with all opportunities that are forgone by not putting the firm’s resources to their best alternative use.”</a:t>
            </a:r>
          </a:p>
          <a:p>
            <a:pPr lvl="1"/>
            <a:r>
              <a:rPr lang="en-US" dirty="0"/>
              <a:t>If you already own the machines in a factory, is the cost 0?</a:t>
            </a:r>
          </a:p>
          <a:p>
            <a:pPr lvl="1"/>
            <a:r>
              <a:rPr lang="en-US" dirty="0"/>
              <a:t>If you are working in the factory yourself, is the cost 0?</a:t>
            </a:r>
          </a:p>
          <a:p>
            <a:pPr lvl="1"/>
            <a:r>
              <a:rPr lang="en-US" dirty="0"/>
              <a:t>Had you rented out the machines, you would have gained rent.</a:t>
            </a:r>
          </a:p>
          <a:p>
            <a:pPr lvl="1"/>
            <a:r>
              <a:rPr lang="en-US" dirty="0"/>
              <a:t>Had you worked for another firm, you would have earned wages.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C0B5-C3C0-086D-F94B-C77BCB43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721F1-DD31-5E11-9167-688E7863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E2FA3-E4CF-3401-3419-E5A6FC0F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1. Find the Marginal Product of Labor and Capital</a:t>
                </a:r>
              </a:p>
              <a:p>
                <a:pPr marL="457200" indent="-457200">
                  <a:buAutoNum type="arabicPeriod"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sz="10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8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Find the Marginal Rate of Technical Substitution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8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3. Find the optimal ratio of Labor to Capital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40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 Find the optimal input of Labor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5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159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35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 Find the optimal input of Capital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02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5. Find the Total Cost Function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/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53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⁡{2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strike="sngStrike" dirty="0"/>
                  <a:t>1. Find the Marginal Product of Labor and Capital</a:t>
                </a:r>
              </a:p>
              <a:p>
                <a:pPr marL="457200" indent="-457200">
                  <a:buAutoNum type="arabicPeriod"/>
                </a:pPr>
                <a:endParaRPr lang="en-US" sz="1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69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⁡{2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strike="sngStrike" dirty="0"/>
                  <a:t>2. Find the Marginal Rate of Technical Substitution</a:t>
                </a:r>
              </a:p>
              <a:p>
                <a:pPr marL="0" indent="0">
                  <a:buNone/>
                </a:pPr>
                <a:endParaRPr lang="en-US" sz="1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54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⁡{2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3. Find the optimal ratio of Labor to Capital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28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⁡{2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 Find the optimal input of Labor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159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1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1929-F3B1-5335-10DB-38AC193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vs. Variable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6B349D-70F3-F719-5C6F-721122B306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Total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production can be divided in two components depending on the time horizon: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Fixed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Costs that do not vary with the level of output.</a:t>
                </a:r>
              </a:p>
              <a:p>
                <a:pPr lvl="1"/>
                <a:r>
                  <a:rPr lang="en-US" dirty="0"/>
                  <a:t>Costs associated with acquiring fixed inputs.</a:t>
                </a:r>
              </a:p>
              <a:p>
                <a:pPr lvl="1"/>
                <a:r>
                  <a:rPr lang="en-US" dirty="0"/>
                  <a:t>e.g., Licensing fees, Building upkeep, etc.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Variable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Costs that vary with the level of output.</a:t>
                </a:r>
              </a:p>
              <a:p>
                <a:pPr lvl="1"/>
                <a:r>
                  <a:rPr lang="en-US" dirty="0"/>
                  <a:t>Costs associated with acquiring variable inputs.</a:t>
                </a:r>
              </a:p>
              <a:p>
                <a:pPr lvl="1"/>
                <a:r>
                  <a:rPr lang="en-US" dirty="0"/>
                  <a:t>e.g., Workers’ wage, Raw materials used in production, etc.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6B349D-70F3-F719-5C6F-721122B306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C0B5-C3C0-086D-F94B-C77BCB43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721F1-DD31-5E11-9167-688E7863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E2FA3-E4CF-3401-3419-E5A6FC0F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⁡{2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 Find the optimal input of Capital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09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⁡{2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5. Find the Total Cost Function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4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1929-F3B1-5335-10DB-38AC193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Total, Average, and Marginal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B349D-70F3-F719-5C6F-721122B30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that we are creating Monmouth College branded ceramic coffee mugs.</a:t>
            </a:r>
          </a:p>
          <a:p>
            <a:pPr lvl="3"/>
            <a:endParaRPr lang="en-US" dirty="0"/>
          </a:p>
          <a:p>
            <a:r>
              <a:rPr lang="en-US" dirty="0"/>
              <a:t>For simplicity’s sake, we will ignore labor input for now.</a:t>
            </a:r>
          </a:p>
          <a:p>
            <a:pPr lvl="3"/>
            <a:endParaRPr lang="en-US" dirty="0"/>
          </a:p>
          <a:p>
            <a:r>
              <a:rPr lang="en-US" dirty="0"/>
              <a:t>The cost of acquiring a machine that prints the Monmouth College logo onto a ceramic mug is $5,000.</a:t>
            </a:r>
          </a:p>
          <a:p>
            <a:pPr lvl="3"/>
            <a:endParaRPr lang="en-US" dirty="0"/>
          </a:p>
          <a:p>
            <a:r>
              <a:rPr lang="en-US" dirty="0"/>
              <a:t>The cost of purchasing one blank ceramic mug is between $4~$10 depending on the total quantity ordered.</a:t>
            </a:r>
          </a:p>
          <a:p>
            <a:pPr lvl="3"/>
            <a:endParaRPr lang="en-US" dirty="0"/>
          </a:p>
          <a:p>
            <a:r>
              <a:rPr lang="en-US" dirty="0"/>
              <a:t>Assuming we live in a “discrete” world, we can find…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C0B5-C3C0-086D-F94B-C77BCB43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721F1-DD31-5E11-9167-688E7863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E2FA3-E4CF-3401-3419-E5A6FC0F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1929-F3B1-5335-10DB-38AC193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Total, Average, and Marginal Costs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A05817A-21B5-6694-3419-497D8E7C39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156242"/>
              </p:ext>
            </p:extLst>
          </p:nvPr>
        </p:nvGraphicFramePr>
        <p:xfrm>
          <a:off x="628650" y="1825625"/>
          <a:ext cx="7886696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5837">
                  <a:extLst>
                    <a:ext uri="{9D8B030D-6E8A-4147-A177-3AD203B41FA5}">
                      <a16:colId xmlns:a16="http://schemas.microsoft.com/office/drawing/2014/main" val="2541996064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232203532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911790095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41249527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485711474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108109842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601423455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400843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09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53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81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2,509.5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91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1,675.7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45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1,258.5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999955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C0B5-C3C0-086D-F94B-C77BCB43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721F1-DD31-5E11-9167-688E7863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E2FA3-E4CF-3401-3419-E5A6FC0F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C7D8DB1-CCF6-C75A-152C-FFF8F5EF1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4185601"/>
                <a:ext cx="7886700" cy="19913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Marginal Cost: </a:t>
                </a:r>
              </a:p>
              <a:p>
                <a:pPr lvl="1"/>
                <a:r>
                  <a:rPr lang="en-US" dirty="0"/>
                  <a:t>Incremental cost of producing 1 additional unit of output.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𝑑𝑇𝐶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C7D8DB1-CCF6-C75A-152C-FFF8F5EF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185601"/>
                <a:ext cx="7886700" cy="1991362"/>
              </a:xfrm>
              <a:prstGeom prst="rect">
                <a:avLst/>
              </a:prstGeom>
              <a:blipFill>
                <a:blip r:embed="rId2"/>
                <a:stretch>
                  <a:fillRect l="-1005" t="-3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52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1929-F3B1-5335-10DB-38AC193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Total, Average, and Marginal Costs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A05817A-21B5-6694-3419-497D8E7C39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696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5837">
                  <a:extLst>
                    <a:ext uri="{9D8B030D-6E8A-4147-A177-3AD203B41FA5}">
                      <a16:colId xmlns:a16="http://schemas.microsoft.com/office/drawing/2014/main" val="2541996064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232203532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911790095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41249527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485711474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108109842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601423455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400843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09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53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81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2,509.5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91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1,675.7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45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1,258.5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999955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C0B5-C3C0-086D-F94B-C77BCB43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721F1-DD31-5E11-9167-688E7863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E2FA3-E4CF-3401-3419-E5A6FC0F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C7D8DB1-CCF6-C75A-152C-FFF8F5EF1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4185601"/>
                <a:ext cx="7886700" cy="19913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Average Cost: </a:t>
                </a:r>
              </a:p>
              <a:p>
                <a:pPr lvl="1"/>
                <a:r>
                  <a:rPr lang="en-US" dirty="0"/>
                  <a:t>Average cost of producing 1 unit of output.</a:t>
                </a:r>
              </a:p>
              <a:p>
                <a:pPr lvl="1"/>
                <a:r>
                  <a:rPr lang="en-US" dirty="0"/>
                  <a:t>Average Total Cost: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𝐴𝑇𝐶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𝑇𝐶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Average Fixed Cost: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𝐴𝐹𝐶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𝐹𝐶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Average Variable Cost: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𝐴𝑉𝐶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𝑉𝐶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C7D8DB1-CCF6-C75A-152C-FFF8F5EF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185601"/>
                <a:ext cx="7886700" cy="1991362"/>
              </a:xfrm>
              <a:prstGeom prst="rect">
                <a:avLst/>
              </a:prstGeom>
              <a:blipFill>
                <a:blip r:embed="rId2"/>
                <a:stretch>
                  <a:fillRect l="-1005" t="-3988" b="-4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28BD3-F882-29CF-644A-C07E863E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Total, Average, and Marginal Costs</a:t>
            </a:r>
          </a:p>
        </p:txBody>
      </p:sp>
      <p:pic>
        <p:nvPicPr>
          <p:cNvPr id="9" name="Content Placeholder 8" descr="A diagram of a cost and cost&#10;&#10;Description automatically generated with medium confidence">
            <a:extLst>
              <a:ext uri="{FF2B5EF4-FFF2-40B4-BE49-F238E27FC236}">
                <a16:creationId xmlns:a16="http://schemas.microsoft.com/office/drawing/2014/main" id="{F7D3A42A-151D-4900-F09E-886F03A5FD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D9224-009F-85E6-C39A-DC8B3FE8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2F5AE-8105-970F-ADEF-81115F79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54F5B-D030-A240-FAC6-6F6E093D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DAE1F03C-5EE6-B55C-0F25-8908971A01F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Relationship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𝑉𝐶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Fixed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𝐹𝐶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not vary based on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Variable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zero when output is zero.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Total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𝑇𝐶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sum of fixed and variable costs.</a:t>
                </a: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DAE1F03C-5EE6-B55C-0F25-8908971A01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8" t="-1821" r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3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28BD3-F882-29CF-644A-C07E863E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Total, Average, and Marginal Costs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D9224-009F-85E6-C39A-DC8B3FE8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2F5AE-8105-970F-ADEF-81115F79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54F5B-D030-A240-FAC6-6F6E093D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DAE1F03C-5EE6-B55C-0F25-8908971A01F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9726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Average fixed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𝐹𝐶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falls consistently as we increase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Average variable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average total cost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𝑇𝐶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U-shaped.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Marginal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passes through the lowest points of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𝑉𝐶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𝐴𝑇𝐶</m:t>
                    </m:r>
                  </m:oMath>
                </a14:m>
                <a:r>
                  <a:rPr lang="en-US" dirty="0"/>
                  <a:t> curves.</a:t>
                </a: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DAE1F03C-5EE6-B55C-0F25-8908971A01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97265" cy="4351338"/>
              </a:xfrm>
              <a:blipFill>
                <a:blip r:embed="rId2"/>
                <a:stretch>
                  <a:fillRect l="-1982" t="-1821" r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309FFF1-1389-FB18-ECA0-65222F383B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77364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8cc67a8-3422-4a5a-8404-e1c1719b73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f2c7bbb-85a5-474c-b8cb-51c3535c6fda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9958</TotalTime>
  <Words>3339</Words>
  <Application>Microsoft Office PowerPoint</Application>
  <PresentationFormat>On-screen Show (4:3)</PresentationFormat>
  <Paragraphs>529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Franklin Gothic Book</vt:lpstr>
      <vt:lpstr>Office Theme</vt:lpstr>
      <vt:lpstr>Producer Theory:  Cost of Production and  The Cost Minimization Problem</vt:lpstr>
      <vt:lpstr>PollEv.com/brianpark046</vt:lpstr>
      <vt:lpstr>Opportunity Cost</vt:lpstr>
      <vt:lpstr>Fixed vs. Variable Cost</vt:lpstr>
      <vt:lpstr>Total, Average, and Marginal Costs</vt:lpstr>
      <vt:lpstr>Total, Average, and Marginal Costs</vt:lpstr>
      <vt:lpstr>Total, Average, and Marginal Costs</vt:lpstr>
      <vt:lpstr>Total, Average, and Marginal Costs</vt:lpstr>
      <vt:lpstr>Total, Average, and Marginal Costs</vt:lpstr>
      <vt:lpstr>Short Run Cost</vt:lpstr>
      <vt:lpstr>PowerPoint Presentation</vt:lpstr>
      <vt:lpstr>PowerPoint Presentation</vt:lpstr>
      <vt:lpstr>Short Run Cost</vt:lpstr>
      <vt:lpstr>Short Run Cost Minimization An Example</vt:lpstr>
      <vt:lpstr>Long Run Cost</vt:lpstr>
      <vt:lpstr>Long Run Cost</vt:lpstr>
      <vt:lpstr>The Isocost</vt:lpstr>
      <vt:lpstr>The Isocost</vt:lpstr>
      <vt:lpstr>The Cost Minimization Problem</vt:lpstr>
      <vt:lpstr>The Cost Minimization Problem</vt:lpstr>
      <vt:lpstr>The Cost Minimization Problem</vt:lpstr>
      <vt:lpstr>The Cost Minimization Problem</vt:lpstr>
      <vt:lpstr>The Cost Minimization Problem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The Cost Function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140</cp:revision>
  <dcterms:created xsi:type="dcterms:W3CDTF">2023-08-17T23:00:51Z</dcterms:created>
  <dcterms:modified xsi:type="dcterms:W3CDTF">2023-11-03T02:22:12Z</dcterms:modified>
</cp:coreProperties>
</file>