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2"/>
  </p:notesMasterIdLst>
  <p:sldIdLst>
    <p:sldId id="256" r:id="rId2"/>
    <p:sldId id="358" r:id="rId3"/>
    <p:sldId id="359" r:id="rId4"/>
    <p:sldId id="360" r:id="rId5"/>
    <p:sldId id="361" r:id="rId6"/>
    <p:sldId id="362" r:id="rId7"/>
    <p:sldId id="364" r:id="rId8"/>
    <p:sldId id="363" r:id="rId9"/>
    <p:sldId id="365" r:id="rId10"/>
    <p:sldId id="366" r:id="rId11"/>
    <p:sldId id="367" r:id="rId12"/>
    <p:sldId id="368" r:id="rId13"/>
    <p:sldId id="370" r:id="rId14"/>
    <p:sldId id="369" r:id="rId15"/>
    <p:sldId id="372" r:id="rId16"/>
    <p:sldId id="373" r:id="rId17"/>
    <p:sldId id="378" r:id="rId18"/>
    <p:sldId id="379" r:id="rId19"/>
    <p:sldId id="371" r:id="rId20"/>
    <p:sldId id="375" r:id="rId21"/>
    <p:sldId id="376" r:id="rId22"/>
    <p:sldId id="377" r:id="rId23"/>
    <p:sldId id="380" r:id="rId24"/>
    <p:sldId id="381" r:id="rId25"/>
    <p:sldId id="382" r:id="rId26"/>
    <p:sldId id="383" r:id="rId27"/>
    <p:sldId id="384" r:id="rId28"/>
    <p:sldId id="387" r:id="rId29"/>
    <p:sldId id="385" r:id="rId30"/>
    <p:sldId id="386" r:id="rId31"/>
    <p:sldId id="388" r:id="rId32"/>
    <p:sldId id="393" r:id="rId33"/>
    <p:sldId id="392" r:id="rId34"/>
    <p:sldId id="389" r:id="rId35"/>
    <p:sldId id="394" r:id="rId36"/>
    <p:sldId id="390" r:id="rId37"/>
    <p:sldId id="395" r:id="rId38"/>
    <p:sldId id="396" r:id="rId39"/>
    <p:sldId id="398" r:id="rId40"/>
    <p:sldId id="401" r:id="rId41"/>
    <p:sldId id="397" r:id="rId42"/>
    <p:sldId id="399" r:id="rId43"/>
    <p:sldId id="400" r:id="rId44"/>
    <p:sldId id="451" r:id="rId45"/>
    <p:sldId id="452" r:id="rId46"/>
    <p:sldId id="453" r:id="rId47"/>
    <p:sldId id="454" r:id="rId48"/>
    <p:sldId id="455" r:id="rId49"/>
    <p:sldId id="456" r:id="rId50"/>
    <p:sldId id="465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282F"/>
    <a:srgbClr val="00FF00"/>
    <a:srgbClr val="9C5BCD"/>
    <a:srgbClr val="00FFFF"/>
    <a:srgbClr val="E05F65"/>
    <a:srgbClr val="F5CF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91" autoAdjust="0"/>
    <p:restoredTop sz="94660"/>
  </p:normalViewPr>
  <p:slideViewPr>
    <p:cSldViewPr snapToGrid="0">
      <p:cViewPr varScale="1">
        <p:scale>
          <a:sx n="82" d="100"/>
          <a:sy n="82" d="100"/>
        </p:scale>
        <p:origin x="161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A6441-4E79-42FF-805B-86C90BDFD38D}" type="datetimeFigureOut">
              <a:rPr lang="en-US" smtClean="0"/>
              <a:t>10/23/2023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29054-221E-4755-818D-C35A08AFDB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85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2;p13">
            <a:extLst>
              <a:ext uri="{FF2B5EF4-FFF2-40B4-BE49-F238E27FC236}">
                <a16:creationId xmlns:a16="http://schemas.microsoft.com/office/drawing/2014/main" id="{BF16982E-3E38-0665-4F07-437DD3F0D5A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54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1F852EF2-DB2E-EDA3-947F-AD7E6C19EBD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10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297A800C-E47B-35AC-0EA8-24F3738049A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63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859BA894-242B-5A6C-EFD3-428444AAFEC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35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92;p13">
            <a:extLst>
              <a:ext uri="{FF2B5EF4-FFF2-40B4-BE49-F238E27FC236}">
                <a16:creationId xmlns:a16="http://schemas.microsoft.com/office/drawing/2014/main" id="{A5DC9873-6BF3-A825-551C-17B7FBCA97F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58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F820AB4E-4F46-3C81-9BD0-65A4D2A2DBE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59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Google Shape;101;p14">
            <a:extLst>
              <a:ext uri="{FF2B5EF4-FFF2-40B4-BE49-F238E27FC236}">
                <a16:creationId xmlns:a16="http://schemas.microsoft.com/office/drawing/2014/main" id="{C854E680-04A2-EA76-C6A6-8EF6A2AD0BB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25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Google Shape;101;p14">
            <a:extLst>
              <a:ext uri="{FF2B5EF4-FFF2-40B4-BE49-F238E27FC236}">
                <a16:creationId xmlns:a16="http://schemas.microsoft.com/office/drawing/2014/main" id="{0E4BED26-AE3D-9FD7-372D-89389F76110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95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Google Shape;101;p14">
            <a:extLst>
              <a:ext uri="{FF2B5EF4-FFF2-40B4-BE49-F238E27FC236}">
                <a16:creationId xmlns:a16="http://schemas.microsoft.com/office/drawing/2014/main" id="{63FB725D-7839-2629-E2FD-4289B983E67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8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ADE22408-2DD9-F1EF-2438-A0546996FB2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18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19CEB84E-A1D1-9AFA-DEC7-31056DF6BFA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16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  <a:cs typeface="Forte Forward" panose="020F0502020204030204" pitchFamily="2" charset="0"/>
              </a:defRPr>
            </a:lvl1pPr>
          </a:lstStyle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0777" y="6356351"/>
            <a:ext cx="5762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1;p13">
            <a:extLst>
              <a:ext uri="{FF2B5EF4-FFF2-40B4-BE49-F238E27FC236}">
                <a16:creationId xmlns:a16="http://schemas.microsoft.com/office/drawing/2014/main" id="{9C136CE5-665B-2FA1-3A31-86C4E8EC1DBB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423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95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981AA-C880-955A-8ACC-D4284C4A7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585" y="1122363"/>
            <a:ext cx="8108830" cy="2387600"/>
          </a:xfrm>
        </p:spPr>
        <p:txBody>
          <a:bodyPr>
            <a:normAutofit/>
          </a:bodyPr>
          <a:lstStyle/>
          <a:p>
            <a:r>
              <a:rPr lang="en-US" sz="4200" dirty="0"/>
              <a:t>Consumer Theory: </a:t>
            </a:r>
            <a:br>
              <a:rPr lang="en-US" sz="4200" dirty="0"/>
            </a:br>
            <a:r>
              <a:rPr lang="en-US" sz="4200" dirty="0"/>
              <a:t>Review Slides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868834-9371-0482-209B-C2EBDB2D93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ECON 300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3A60A-CBE6-B5CE-B9CE-C7DC93869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F44A7-8470-0B18-F1D2-F47845ECB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CC6C-06D2-CC1B-BC1A-B87124A36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806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C9C0D-1910-6C24-160C-142DA7790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E33CE3-D649-D8F5-E1EA-27E5E12AA49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Calculate the slope using the formula to find any slope: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𝑆𝑙𝑜𝑝𝑒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𝑅𝑖𝑠𝑒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𝑅𝑢𝑛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lvl="4"/>
                <a:endParaRPr lang="en-US" dirty="0"/>
              </a:p>
              <a:p>
                <a:r>
                  <a:rPr lang="en-US" dirty="0"/>
                  <a:t>The slope of the budget line will be: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𝑆𝑙𝑜𝑝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r>
                  <a:rPr lang="en-US" sz="1200" dirty="0"/>
                  <a:t>Note that we are ignoring the signs for simplicity.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E33CE3-D649-D8F5-E1EA-27E5E12AA4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038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01B5E1-D1AA-B028-6963-3CE3E9702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7FA1F-2D51-8784-F1AD-F6DE7F5A3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00FC9-C36A-7A2A-9447-B2E51FBB8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10</a:t>
            </a:fld>
            <a:endParaRPr lang="en-US" dirty="0"/>
          </a:p>
        </p:txBody>
      </p:sp>
      <p:pic>
        <p:nvPicPr>
          <p:cNvPr id="11" name="Content Placeholder 10" descr="A graph of a budget line&#10;&#10;Description automatically generated">
            <a:extLst>
              <a:ext uri="{FF2B5EF4-FFF2-40B4-BE49-F238E27FC236}">
                <a16:creationId xmlns:a16="http://schemas.microsoft.com/office/drawing/2014/main" id="{4D9E705E-0146-9F90-9607-A8B1CE20C8E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454528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C9C0D-1910-6C24-160C-142DA7790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E33CE3-D649-D8F5-E1EA-27E5E12AA49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3954133" cy="4351338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𝑆𝑙𝑜𝑝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sub>
                    </m:sSub>
                  </m:oMath>
                </a14:m>
                <a:r>
                  <a:rPr lang="en-US" dirty="0"/>
                  <a:t> is the “objective (market) rate of exchange.”</a:t>
                </a:r>
                <a:endParaRPr lang="en-US" sz="1200" dirty="0"/>
              </a:p>
              <a:p>
                <a:pPr lvl="3"/>
                <a:endParaRPr lang="en-US" dirty="0"/>
              </a:p>
              <a:p>
                <a:r>
                  <a:rPr lang="en-US" dirty="0"/>
                  <a:t>If the consumer is already spending on the budget line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For the consumer to buy 1 extra unit of good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…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consumer must sell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den>
                        </m:f>
                      </m:e>
                    </m:box>
                  </m:oMath>
                </a14:m>
                <a:r>
                  <a:rPr lang="en-US" dirty="0"/>
                  <a:t> units of 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.”</a:t>
                </a:r>
              </a:p>
              <a:p>
                <a:pPr lvl="3"/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E33CE3-D649-D8F5-E1EA-27E5E12AA4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3954133" cy="4351338"/>
              </a:xfrm>
              <a:blipFill>
                <a:blip r:embed="rId2"/>
                <a:stretch>
                  <a:fillRect l="-2003" t="-2661" r="-1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01B5E1-D1AA-B028-6963-3CE3E9702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7FA1F-2D51-8784-F1AD-F6DE7F5A3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00FC9-C36A-7A2A-9447-B2E51FBB8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11</a:t>
            </a:fld>
            <a:endParaRPr lang="en-US" dirty="0"/>
          </a:p>
        </p:txBody>
      </p:sp>
      <p:pic>
        <p:nvPicPr>
          <p:cNvPr id="15" name="Content Placeholder 14" descr="A diagram of a budget line&#10;&#10;Description automatically generated">
            <a:extLst>
              <a:ext uri="{FF2B5EF4-FFF2-40B4-BE49-F238E27FC236}">
                <a16:creationId xmlns:a16="http://schemas.microsoft.com/office/drawing/2014/main" id="{853FF18B-D89E-DB72-DB6F-59933F72AF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1488518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Consumers are endowed with a preference relation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≿</m:t>
                    </m:r>
                  </m:oMath>
                </a14:m>
                <a:r>
                  <a:rPr lang="en-US" dirty="0"/>
                  <a:t> that does not change over time.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Suppose there are two bundles of goods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each named bundle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: The consumer prefers bundles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equally.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≻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: The consumer strictly prefers bundle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≿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: The consumer thinks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at least as good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Very similar to the relations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, respectively.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324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C9C0D-1910-6C24-160C-142DA7790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E33CE3-D649-D8F5-E1EA-27E5E12AA49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3954133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evaluating “bundles,” which are collections of goods.</a:t>
                </a:r>
              </a:p>
              <a:p>
                <a:pPr lvl="3"/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when the consumer thinks that bundles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equally desirable.</a:t>
                </a:r>
              </a:p>
              <a:p>
                <a:pPr lvl="3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≻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when the consumer thinks that bundle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superior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E33CE3-D649-D8F5-E1EA-27E5E12AA4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3954133" cy="4351338"/>
              </a:xfrm>
              <a:blipFill>
                <a:blip r:embed="rId2"/>
                <a:stretch>
                  <a:fillRect l="-2003" t="-1821" r="-1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01B5E1-D1AA-B028-6963-3CE3E9702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7FA1F-2D51-8784-F1AD-F6DE7F5A3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00FC9-C36A-7A2A-9447-B2E51FBB8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13</a:t>
            </a:fld>
            <a:endParaRPr lang="en-US" dirty="0"/>
          </a:p>
        </p:txBody>
      </p:sp>
      <p:pic>
        <p:nvPicPr>
          <p:cNvPr id="10" name="Content Placeholder 9" descr="A graph of a function&#10;&#10;Description automatically generated">
            <a:extLst>
              <a:ext uri="{FF2B5EF4-FFF2-40B4-BE49-F238E27FC236}">
                <a16:creationId xmlns:a16="http://schemas.microsoft.com/office/drawing/2014/main" id="{E9CFEC5F-4A1B-F051-A724-8E8D12243FB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4036948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17BAA-D4BA-C7EB-5696-203603829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Baseline assumptions about the consumers’ preference.</a:t>
            </a:r>
          </a:p>
          <a:p>
            <a:pPr lvl="3"/>
            <a:endParaRPr lang="en-US" dirty="0"/>
          </a:p>
          <a:p>
            <a:r>
              <a:rPr lang="en-US" dirty="0"/>
              <a:t>We deal with preferences that are said to be:</a:t>
            </a:r>
          </a:p>
          <a:p>
            <a:pPr lvl="1"/>
            <a:r>
              <a:rPr lang="en-US" dirty="0"/>
              <a:t>Complete: Any bundle can be evaluated.</a:t>
            </a:r>
          </a:p>
          <a:p>
            <a:pPr lvl="1"/>
            <a:r>
              <a:rPr lang="en-US" dirty="0"/>
              <a:t>Transitive: No circular preferences allowed.</a:t>
            </a:r>
          </a:p>
          <a:p>
            <a:pPr lvl="1"/>
            <a:r>
              <a:rPr lang="en-US" dirty="0"/>
              <a:t>Reflexive: Anything is as good as itself.</a:t>
            </a:r>
          </a:p>
          <a:p>
            <a:pPr lvl="1"/>
            <a:r>
              <a:rPr lang="en-US" dirty="0"/>
              <a:t>Continuous: No sudden jumps in preferences.</a:t>
            </a:r>
          </a:p>
          <a:p>
            <a:pPr lvl="1"/>
            <a:r>
              <a:rPr lang="en-US" dirty="0"/>
              <a:t>Monotone: The more the better.</a:t>
            </a:r>
          </a:p>
          <a:p>
            <a:pPr lvl="1"/>
            <a:r>
              <a:rPr lang="en-US" dirty="0"/>
              <a:t>Convex: Consumers prefer diverse bundles.</a:t>
            </a:r>
          </a:p>
          <a:p>
            <a:pPr lvl="3"/>
            <a:endParaRPr lang="en-US" dirty="0"/>
          </a:p>
          <a:p>
            <a:r>
              <a:rPr lang="en-US" dirty="0"/>
              <a:t>Complete and Transitive preferences are “Rational.”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847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and Utility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Utility is a numerical representation of the consumers’ subjective level of satisfaction they get from consuming a bundle of goods.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Utility is “Ordinal.”</a:t>
                </a:r>
              </a:p>
              <a:p>
                <a:pPr lvl="1"/>
                <a:r>
                  <a:rPr lang="en-US" dirty="0"/>
                  <a:t>If bundle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gives 2 utility, and bundle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gives 10 utility…</a:t>
                </a:r>
              </a:p>
              <a:p>
                <a:pPr lvl="1"/>
                <a:r>
                  <a:rPr lang="en-US" dirty="0"/>
                  <a:t>Cardinal Utility: “Consumer thinks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5 times better than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.”</a:t>
                </a:r>
              </a:p>
              <a:p>
                <a:pPr lvl="1"/>
                <a:r>
                  <a:rPr lang="en-US" dirty="0"/>
                  <a:t>Ordinal Utility: “Consumer strictly prefers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741D1DE-9C4C-164B-D4D9-5A2FE5C1F0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154420"/>
              </p:ext>
            </p:extLst>
          </p:nvPr>
        </p:nvGraphicFramePr>
        <p:xfrm>
          <a:off x="1524000" y="4752673"/>
          <a:ext cx="6096000" cy="1112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68983341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52497971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2334620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Magnitude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143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Ordinal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Matters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Does not Matter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2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Cardinal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Matters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Matters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309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095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and Utility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need a tool to “translate” preferences over bundles (multiple dimensions) to numbers (single dimension).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Utility functions translates bundles of goods to utility.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Bundle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Utility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500" dirty="0"/>
              </a:p>
              <a:p>
                <a:r>
                  <a:rPr lang="en-US" dirty="0"/>
                  <a:t>Some basic rules for utility functions: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≻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≿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450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C9C0D-1910-6C24-160C-142DA7790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and Utility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E33CE3-D649-D8F5-E1EA-27E5E12AA49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825625"/>
                <a:ext cx="38862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Marginal utility is the slope of the utility function.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“Amount of additional utility the consumer can gain by adding a very small amount of 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.”</a:t>
                </a:r>
              </a:p>
              <a:p>
                <a:pPr lvl="3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E33CE3-D649-D8F5-E1EA-27E5E12AA4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825625"/>
                <a:ext cx="3886200" cy="4351338"/>
              </a:xfrm>
              <a:blipFill>
                <a:blip r:embed="rId2"/>
                <a:stretch>
                  <a:fillRect l="-2038" t="-1821" r="-4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01B5E1-D1AA-B028-6963-3CE3E9702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7FA1F-2D51-8784-F1AD-F6DE7F5A3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00FC9-C36A-7A2A-9447-B2E51FBB8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17</a:t>
            </a:fld>
            <a:endParaRPr lang="en-US" dirty="0"/>
          </a:p>
        </p:txBody>
      </p:sp>
      <p:pic>
        <p:nvPicPr>
          <p:cNvPr id="10" name="Content Placeholder 9" descr="A graph of a function&#10;&#10;Description automatically generated">
            <a:extLst>
              <a:ext uri="{FF2B5EF4-FFF2-40B4-BE49-F238E27FC236}">
                <a16:creationId xmlns:a16="http://schemas.microsoft.com/office/drawing/2014/main" id="{CAFE6E73-4C30-3CE7-971F-713FAFDCD81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1633166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C9C0D-1910-6C24-160C-142DA7790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and Utility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E33CE3-D649-D8F5-E1EA-27E5E12AA49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825625"/>
                <a:ext cx="38862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Law of diminishing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𝑀𝑈</m:t>
                    </m:r>
                  </m:oMath>
                </a14:m>
                <a:r>
                  <a:rPr lang="en-US" dirty="0"/>
                  <a:t> states that “the more of some good you already have, the less you will value an extra unit.”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If someone gets $100</a:t>
                </a:r>
              </a:p>
              <a:p>
                <a:pPr lvl="1"/>
                <a:r>
                  <a:rPr lang="en-US" dirty="0"/>
                  <a:t>If they are a billionaire?</a:t>
                </a:r>
              </a:p>
              <a:p>
                <a:pPr lvl="1"/>
                <a:r>
                  <a:rPr lang="en-US" dirty="0"/>
                  <a:t>If they are middle-class?</a:t>
                </a:r>
              </a:p>
              <a:p>
                <a:pPr lvl="1"/>
                <a:r>
                  <a:rPr lang="en-US" dirty="0"/>
                  <a:t>Who is happier to get the extra $100?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E33CE3-D649-D8F5-E1EA-27E5E12AA4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825625"/>
                <a:ext cx="3886200" cy="4351338"/>
              </a:xfrm>
              <a:blipFill>
                <a:blip r:embed="rId2"/>
                <a:stretch>
                  <a:fillRect l="-2038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01B5E1-D1AA-B028-6963-3CE3E9702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7FA1F-2D51-8784-F1AD-F6DE7F5A3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00FC9-C36A-7A2A-9447-B2E51FBB8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18</a:t>
            </a:fld>
            <a:endParaRPr lang="en-US" dirty="0"/>
          </a:p>
        </p:txBody>
      </p:sp>
      <p:pic>
        <p:nvPicPr>
          <p:cNvPr id="15" name="Content Placeholder 14" descr="A diagram of a line&#10;&#10;Description automatically generated">
            <a:extLst>
              <a:ext uri="{FF2B5EF4-FFF2-40B4-BE49-F238E27FC236}">
                <a16:creationId xmlns:a16="http://schemas.microsoft.com/office/drawing/2014/main" id="{F47A292F-C35A-C34E-3FBC-53E214CF4B9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2085053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C9C0D-1910-6C24-160C-142DA7790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Indifference Curves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E33CE3-D649-D8F5-E1EA-27E5E12AA49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825625"/>
                <a:ext cx="38862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Utility functions are used to plot indifference curves.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Indifference curves are a collection of bundles that give the consumer the same level of utility.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Bundles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on the same indifference curve, so they are equally preferred by the consumer.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E33CE3-D649-D8F5-E1EA-27E5E12AA4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825625"/>
                <a:ext cx="3886200" cy="4351338"/>
              </a:xfrm>
              <a:blipFill>
                <a:blip r:embed="rId2"/>
                <a:stretch>
                  <a:fillRect l="-2038" t="-1821" r="-2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01B5E1-D1AA-B028-6963-3CE3E9702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7FA1F-2D51-8784-F1AD-F6DE7F5A3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00FC9-C36A-7A2A-9447-B2E51FBB8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19</a:t>
            </a:fld>
            <a:endParaRPr lang="en-US" dirty="0"/>
          </a:p>
        </p:txBody>
      </p:sp>
      <p:pic>
        <p:nvPicPr>
          <p:cNvPr id="11" name="Content Placeholder 10" descr="A graph with lines and points&#10;&#10;Description automatically generated">
            <a:extLst>
              <a:ext uri="{FF2B5EF4-FFF2-40B4-BE49-F238E27FC236}">
                <a16:creationId xmlns:a16="http://schemas.microsoft.com/office/drawing/2014/main" id="{DA2B5AA7-FB55-95B1-475F-1CBEE635B6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3865185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in Consumer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17BAA-D4BA-C7EB-5696-203603829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Budget Constraint</a:t>
            </a:r>
          </a:p>
          <a:p>
            <a:endParaRPr lang="en-US" dirty="0"/>
          </a:p>
          <a:p>
            <a:r>
              <a:rPr lang="en-US" dirty="0"/>
              <a:t>Preferences, Utility Functions, and Indifference Curves</a:t>
            </a:r>
          </a:p>
          <a:p>
            <a:endParaRPr lang="en-US" dirty="0"/>
          </a:p>
          <a:p>
            <a:r>
              <a:rPr lang="en-US" dirty="0"/>
              <a:t>Utility Maximization Problem</a:t>
            </a:r>
          </a:p>
          <a:p>
            <a:endParaRPr lang="en-US" dirty="0"/>
          </a:p>
          <a:p>
            <a:r>
              <a:rPr lang="en-US" dirty="0"/>
              <a:t>Comparative Statics of the Utility Maximization Problem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3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C9C0D-1910-6C24-160C-142DA7790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Indifference Curves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E33CE3-D649-D8F5-E1EA-27E5E12AA4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area below the indifference curve consist of bundles that give the consumer lower utility than any bundle on the indifference curve.</a:t>
            </a:r>
          </a:p>
          <a:p>
            <a:pPr lvl="3"/>
            <a:endParaRPr lang="en-US" dirty="0"/>
          </a:p>
          <a:p>
            <a:r>
              <a:rPr lang="en-US" dirty="0"/>
              <a:t>The area above the indifference curve consist of bundles that give the consumer greater utility than any bundle on the indifference curve.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01B5E1-D1AA-B028-6963-3CE3E9702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7FA1F-2D51-8784-F1AD-F6DE7F5A3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00FC9-C36A-7A2A-9447-B2E51FBB8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20</a:t>
            </a:fld>
            <a:endParaRPr lang="en-US" dirty="0"/>
          </a:p>
        </p:txBody>
      </p:sp>
      <p:pic>
        <p:nvPicPr>
          <p:cNvPr id="10" name="Content Placeholder 9" descr="A diagram of a function&#10;&#10;Description automatically generated with medium confidence">
            <a:extLst>
              <a:ext uri="{FF2B5EF4-FFF2-40B4-BE49-F238E27FC236}">
                <a16:creationId xmlns:a16="http://schemas.microsoft.com/office/drawing/2014/main" id="{9BD38419-9956-5D5B-D42C-315E000E7CE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215971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C9C0D-1910-6C24-160C-142DA7790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Indifference Curves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E33CE3-D649-D8F5-E1EA-27E5E12AA49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825625"/>
                <a:ext cx="38862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Comparing the three bundles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…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Bundle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preferred over bundle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as it lies on an indifference curve further away from the origin.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Bundle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less preferred than bundle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since it lies on an indifference curve closer to the origin.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E33CE3-D649-D8F5-E1EA-27E5E12AA4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825625"/>
                <a:ext cx="3886200" cy="4351338"/>
              </a:xfrm>
              <a:blipFill>
                <a:blip r:embed="rId2"/>
                <a:stretch>
                  <a:fillRect l="-2038" t="-1821" r="-2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01B5E1-D1AA-B028-6963-3CE3E9702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7FA1F-2D51-8784-F1AD-F6DE7F5A3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00FC9-C36A-7A2A-9447-B2E51FBB8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21</a:t>
            </a:fld>
            <a:endParaRPr lang="en-US" dirty="0"/>
          </a:p>
        </p:txBody>
      </p:sp>
      <p:pic>
        <p:nvPicPr>
          <p:cNvPr id="15" name="Content Placeholder 14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3CB1F61A-13ED-BDFF-B1BF-72C4855EFF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1282194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C9C0D-1910-6C24-160C-142DA7790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Indifference Curves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E33CE3-D649-D8F5-E1EA-27E5E12AA49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825625"/>
                <a:ext cx="38862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slope of indifference curves are called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𝑀𝑅𝑆</m:t>
                    </m:r>
                  </m:oMath>
                </a14:m>
                <a:r>
                  <a:rPr lang="en-US" dirty="0"/>
                  <a:t>, or the “marginal rate of substitution.”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“Maximum amount of 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that the consumer is willing to give up for 1 unit of 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E33CE3-D649-D8F5-E1EA-27E5E12AA4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825625"/>
                <a:ext cx="3886200" cy="4351338"/>
              </a:xfrm>
              <a:blipFill>
                <a:blip r:embed="rId2"/>
                <a:stretch>
                  <a:fillRect l="-2038" t="-1821" r="-3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01B5E1-D1AA-B028-6963-3CE3E9702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7FA1F-2D51-8784-F1AD-F6DE7F5A3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00FC9-C36A-7A2A-9447-B2E51FBB8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22</a:t>
            </a:fld>
            <a:endParaRPr lang="en-US" dirty="0"/>
          </a:p>
        </p:txBody>
      </p:sp>
      <p:pic>
        <p:nvPicPr>
          <p:cNvPr id="10" name="Content Placeholder 9" descr="A graph of a function&#10;&#10;Description automatically generated">
            <a:extLst>
              <a:ext uri="{FF2B5EF4-FFF2-40B4-BE49-F238E27FC236}">
                <a16:creationId xmlns:a16="http://schemas.microsoft.com/office/drawing/2014/main" id="{B033E378-D8DF-1FAD-5121-343EC378DAD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333614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C9C0D-1910-6C24-160C-142DA7790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Indifference Curves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E33CE3-D649-D8F5-E1EA-27E5E12AA49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825625"/>
                <a:ext cx="38862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consumer will be willing to “sell” up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𝑀𝑅𝑆</m:t>
                    </m:r>
                  </m:oMath>
                </a14:m>
                <a:r>
                  <a:rPr lang="en-US" dirty="0"/>
                  <a:t> units of 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for “1” unit of 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If they give up any more than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𝑀𝑅𝑆</m:t>
                    </m:r>
                  </m:oMath>
                </a14:m>
                <a:r>
                  <a:rPr lang="en-US" dirty="0"/>
                  <a:t> units, their utility will drop below the level they secured while consuming bundle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E33CE3-D649-D8F5-E1EA-27E5E12AA4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825625"/>
                <a:ext cx="3886200" cy="4351338"/>
              </a:xfrm>
              <a:blipFill>
                <a:blip r:embed="rId2"/>
                <a:stretch>
                  <a:fillRect l="-2038" t="-1821" r="-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01B5E1-D1AA-B028-6963-3CE3E9702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7FA1F-2D51-8784-F1AD-F6DE7F5A3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00FC9-C36A-7A2A-9447-B2E51FBB8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23</a:t>
            </a:fld>
            <a:endParaRPr lang="en-US" dirty="0"/>
          </a:p>
        </p:txBody>
      </p:sp>
      <p:pic>
        <p:nvPicPr>
          <p:cNvPr id="11" name="Content Placeholder 10" descr="A graph of a function&#10;&#10;Description automatically generated">
            <a:extLst>
              <a:ext uri="{FF2B5EF4-FFF2-40B4-BE49-F238E27FC236}">
                <a16:creationId xmlns:a16="http://schemas.microsoft.com/office/drawing/2014/main" id="{ACCD81B3-8505-B0F3-A02E-C1BB7F602F2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550840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C9C0D-1910-6C24-160C-142DA7790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Indifference Curves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E33CE3-D649-D8F5-E1EA-27E5E12AA49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825625"/>
                <a:ext cx="38862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Law of diminishing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𝑀𝑅𝑆</m:t>
                    </m:r>
                  </m:oMath>
                </a14:m>
                <a:r>
                  <a:rPr lang="en-US" dirty="0"/>
                  <a:t> states that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𝑀𝑅𝑆</m:t>
                    </m:r>
                  </m:oMath>
                </a14:m>
                <a:r>
                  <a:rPr lang="en-US" dirty="0"/>
                  <a:t> falls when one consumes more units of 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Compare bundle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…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: 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“scarce.”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: 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less “scarce.”</a:t>
                </a:r>
              </a:p>
              <a:p>
                <a:pPr lvl="1"/>
                <a:r>
                  <a:rPr lang="en-US" dirty="0"/>
                  <a:t>So, the consumer should be willing to “sell” more units of 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for one 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when they are at bundle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E33CE3-D649-D8F5-E1EA-27E5E12AA4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825625"/>
                <a:ext cx="3886200" cy="4351338"/>
              </a:xfrm>
              <a:blipFill>
                <a:blip r:embed="rId2"/>
                <a:stretch>
                  <a:fillRect l="-2038" t="-1821" r="-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01B5E1-D1AA-B028-6963-3CE3E9702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7FA1F-2D51-8784-F1AD-F6DE7F5A3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00FC9-C36A-7A2A-9447-B2E51FBB8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24</a:t>
            </a:fld>
            <a:endParaRPr lang="en-US" dirty="0"/>
          </a:p>
        </p:txBody>
      </p:sp>
      <p:pic>
        <p:nvPicPr>
          <p:cNvPr id="10" name="Content Placeholder 9" descr="A graph of a function&#10;&#10;Description automatically generated">
            <a:extLst>
              <a:ext uri="{FF2B5EF4-FFF2-40B4-BE49-F238E27FC236}">
                <a16:creationId xmlns:a16="http://schemas.microsoft.com/office/drawing/2014/main" id="{8A6E0273-9EF2-EE8A-52AB-58A43393E00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11026727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38C32-16EF-7A19-879E-7BB3EBF17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Utility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A0AC515-368D-9360-980E-154F761CB77E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Linear Utility Functions: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𝑏𝑦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are perfect substitutes.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Indifference curves further away from the origin represent a higher utility.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A0AC515-368D-9360-980E-154F761CB7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038" t="-1821" r="-3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B0AD5D-99C3-5994-3CB3-9EB209290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617879-88F0-9990-C275-DE5F8E77E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AA5E09-19BC-0270-FFFC-560172614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25</a:t>
            </a:fld>
            <a:endParaRPr lang="en-US" dirty="0"/>
          </a:p>
        </p:txBody>
      </p:sp>
      <p:pic>
        <p:nvPicPr>
          <p:cNvPr id="13" name="Content Placeholder 12" descr="A graph of lines and numbers&#10;&#10;Description automatically generated with medium confidence">
            <a:extLst>
              <a:ext uri="{FF2B5EF4-FFF2-40B4-BE49-F238E27FC236}">
                <a16:creationId xmlns:a16="http://schemas.microsoft.com/office/drawing/2014/main" id="{1705D5D3-A912-19BD-5077-8FF82F5E02D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2896660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38C32-16EF-7A19-879E-7BB3EBF17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Utility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A0AC515-368D-9360-980E-154F761CB77E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Leontief Utility Functions: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⁡{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are perfect complements.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Indifference curves further away from the origin represent a higher utility.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A0AC515-368D-9360-980E-154F761CB7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038" t="-1821" r="-3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B0AD5D-99C3-5994-3CB3-9EB209290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617879-88F0-9990-C275-DE5F8E77E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AA5E09-19BC-0270-FFFC-560172614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26</a:t>
            </a:fld>
            <a:endParaRPr lang="en-US" dirty="0"/>
          </a:p>
        </p:txBody>
      </p:sp>
      <p:pic>
        <p:nvPicPr>
          <p:cNvPr id="15" name="Content Placeholder 14" descr="A graph of colored lines&#10;&#10;Description automatically generated">
            <a:extLst>
              <a:ext uri="{FF2B5EF4-FFF2-40B4-BE49-F238E27FC236}">
                <a16:creationId xmlns:a16="http://schemas.microsoft.com/office/drawing/2014/main" id="{26C9FA7A-EECE-ABDD-E0D1-B77A3BF959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1769163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38C32-16EF-7A19-879E-7BB3EBF17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Utility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A0AC515-368D-9360-980E-154F761CB77E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Cobb-Douglas Utility: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substitute each other, but the consumer also wants a mix of the two goods.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Indifference curves further away from the origin represent a higher utility.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A0AC515-368D-9360-980E-154F761CB7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038" t="-1821" r="-3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B0AD5D-99C3-5994-3CB3-9EB209290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617879-88F0-9990-C275-DE5F8E77E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AA5E09-19BC-0270-FFFC-560172614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27</a:t>
            </a:fld>
            <a:endParaRPr lang="en-US" dirty="0"/>
          </a:p>
        </p:txBody>
      </p:sp>
      <p:pic>
        <p:nvPicPr>
          <p:cNvPr id="11" name="Content Placeholder 10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2D170E20-E82F-E267-AB6A-44C34D6161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1187149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38C32-16EF-7A19-879E-7BB3EBF17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Maximization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A0AC515-368D-9360-980E-154F761CB77E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Condition for optimality…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Achieved when the slope of the indifference curve matches the slope of the budget line.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A0AC515-368D-9360-980E-154F761CB7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038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B0AD5D-99C3-5994-3CB3-9EB209290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617879-88F0-9990-C275-DE5F8E77E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AA5E09-19BC-0270-FFFC-560172614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28</a:t>
            </a:fld>
            <a:endParaRPr lang="en-US" dirty="0"/>
          </a:p>
        </p:txBody>
      </p:sp>
      <p:pic>
        <p:nvPicPr>
          <p:cNvPr id="8" name="Content Placeholder 7" descr="A graph of a function&#10;&#10;Description automatically generated">
            <a:extLst>
              <a:ext uri="{FF2B5EF4-FFF2-40B4-BE49-F238E27FC236}">
                <a16:creationId xmlns:a16="http://schemas.microsoft.com/office/drawing/2014/main" id="{04093344-D767-52A9-9A8E-13289C381E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40978945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38C32-16EF-7A19-879E-7BB3EBF17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Maximization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A0AC515-368D-9360-980E-154F761CB77E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Interpreting imbalances…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The consumer is willing to “pay” more units of 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for 1 unit of 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than is required by the market.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“Sell some 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to buy more of 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A0AC515-368D-9360-980E-154F761CB7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038" t="-1821" r="-2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B0AD5D-99C3-5994-3CB3-9EB209290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617879-88F0-9990-C275-DE5F8E77E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AA5E09-19BC-0270-FFFC-560172614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29</a:t>
            </a:fld>
            <a:endParaRPr lang="en-US" dirty="0"/>
          </a:p>
        </p:txBody>
      </p:sp>
      <p:pic>
        <p:nvPicPr>
          <p:cNvPr id="35" name="Content Placeholder 34" descr="A graph of a function&#10;&#10;Description automatically generated">
            <a:extLst>
              <a:ext uri="{FF2B5EF4-FFF2-40B4-BE49-F238E27FC236}">
                <a16:creationId xmlns:a16="http://schemas.microsoft.com/office/drawing/2014/main" id="{FF647757-46A2-84DD-E5FC-FF862B3AE91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3571311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first element in the consumer’s problem.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Tells us which bundles are feasible, and which aren’t.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total amount of money spent on goods must be (less than or) equal to the amount of money the consumer has.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When the market has goods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with prices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, and the consumer has income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…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9196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38C32-16EF-7A19-879E-7BB3EBF17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Maximization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A0AC515-368D-9360-980E-154F761CB77E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Interpreting imbalances…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The consumer assigns a higher value on 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than the market valuation of 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“Sell some good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to buy more of good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A0AC515-368D-9360-980E-154F761CB7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038" t="-1821" r="-4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B0AD5D-99C3-5994-3CB3-9EB209290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617879-88F0-9990-C275-DE5F8E77E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AA5E09-19BC-0270-FFFC-560172614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30</a:t>
            </a:fld>
            <a:endParaRPr lang="en-US" dirty="0"/>
          </a:p>
        </p:txBody>
      </p:sp>
      <p:pic>
        <p:nvPicPr>
          <p:cNvPr id="8" name="Content Placeholder 7" descr="A graph of a function&#10;&#10;Description automatically generated">
            <a:extLst>
              <a:ext uri="{FF2B5EF4-FFF2-40B4-BE49-F238E27FC236}">
                <a16:creationId xmlns:a16="http://schemas.microsoft.com/office/drawing/2014/main" id="{BEF6C0A4-FDFD-9CF1-FCB5-3B72CD314AB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24775063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UMP: Cobb-Douglas Utility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6"/>
                <a:ext cx="7886700" cy="439402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0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endParaRPr lang="en-US" sz="16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Find the Marginal Utility of each good.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16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Find the Marginal Rate of Substitution.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16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Find the optimal ratio of the goods.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16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Combine the optimal ratio and the budget constraint.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16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Find the optimal bundle.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6"/>
                <a:ext cx="7886700" cy="4394020"/>
              </a:xfrm>
              <a:blipFill>
                <a:blip r:embed="rId2"/>
                <a:stretch>
                  <a:fillRect l="-1082" t="-2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959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UMP: Cobb-Douglas Utility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6"/>
                <a:ext cx="7886700" cy="439402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ex)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𝒖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b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b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b="1" dirty="0"/>
                  <a:t>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endParaRPr lang="en-US" b="1" dirty="0"/>
              </a:p>
              <a:p>
                <a:pPr marL="457200" indent="-457200">
                  <a:buFont typeface="+mj-lt"/>
                  <a:buAutoNum type="arabicPeriod"/>
                </a:pPr>
                <a:endParaRPr lang="en-US" sz="500" dirty="0"/>
              </a:p>
              <a:p>
                <a:pPr marL="0" indent="0">
                  <a:buNone/>
                </a:pPr>
                <a:r>
                  <a:rPr lang="en-US" dirty="0"/>
                  <a:t>1. Find the Marginal Utility of each good.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=18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sz="500" dirty="0"/>
              </a:p>
              <a:p>
                <a:pPr marL="0" indent="0">
                  <a:buNone/>
                </a:pPr>
                <a:r>
                  <a:rPr lang="en-US" dirty="0"/>
                  <a:t>2. Find the Marginal Rate of Substitution.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endParaRPr lang="en-US" sz="500" dirty="0"/>
              </a:p>
              <a:p>
                <a:pPr marL="0" indent="0">
                  <a:buNone/>
                </a:pPr>
                <a:r>
                  <a:rPr lang="en-US" dirty="0"/>
                  <a:t>3. Find the optimal ratio of the goods.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24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⟹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en-US" b="0" dirty="0"/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6"/>
                <a:ext cx="7886700" cy="4394020"/>
              </a:xfrm>
              <a:blipFill>
                <a:blip r:embed="rId2"/>
                <a:stretch>
                  <a:fillRect l="-1159" t="-1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4803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UMP: Cobb-Douglas Utility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6"/>
                <a:ext cx="7886700" cy="439402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ex)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𝒖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b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b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b="1" dirty="0"/>
                  <a:t>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endParaRPr lang="en-US" sz="500" dirty="0"/>
              </a:p>
              <a:p>
                <a:pPr lvl="1"/>
                <a:endParaRPr lang="en-US" sz="500" dirty="0"/>
              </a:p>
              <a:p>
                <a:pPr marL="0" indent="0">
                  <a:buNone/>
                </a:pPr>
                <a:r>
                  <a:rPr lang="en-US" dirty="0"/>
                  <a:t>4. Combine the optimal ratio and the budget constraint.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=100   ⟹   10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+8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=100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=100</m:t>
                    </m:r>
                  </m:oMath>
                </a14:m>
                <a:endParaRPr lang="en-US" dirty="0"/>
              </a:p>
              <a:p>
                <a:pPr lvl="1"/>
                <a:endParaRPr lang="en-US" sz="500" dirty="0"/>
              </a:p>
              <a:p>
                <a:pPr marL="0" indent="0">
                  <a:buNone/>
                </a:pPr>
                <a:r>
                  <a:rPr lang="en-US" dirty="0"/>
                  <a:t>5. Find the optimal bundle.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=6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6"/>
                <a:ext cx="7886700" cy="4394020"/>
              </a:xfrm>
              <a:blipFill>
                <a:blip r:embed="rId2"/>
                <a:stretch>
                  <a:fillRect l="-1159" t="-1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33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F6DB61-3F41-DAA6-23B1-58FB8E194CBC}"/>
              </a:ext>
            </a:extLst>
          </p:cNvPr>
          <p:cNvSpPr/>
          <p:nvPr/>
        </p:nvSpPr>
        <p:spPr>
          <a:xfrm>
            <a:off x="1345721" y="3985403"/>
            <a:ext cx="836762" cy="3278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0997F4-533D-4231-7F67-106440398601}"/>
              </a:ext>
            </a:extLst>
          </p:cNvPr>
          <p:cNvSpPr/>
          <p:nvPr/>
        </p:nvSpPr>
        <p:spPr>
          <a:xfrm>
            <a:off x="4596078" y="3985403"/>
            <a:ext cx="836762" cy="3278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99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UMP: Linear Utility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𝑏𝑦</m:t>
                    </m:r>
                  </m:oMath>
                </a14:m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endParaRPr lang="en-US" sz="16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Find the Marginal Utility of each good.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16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Find the “Rule” to follow.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    or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𝑀𝑈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/>
              </a:p>
              <a:p>
                <a:pPr lvl="1"/>
                <a:endParaRPr lang="en-US" sz="16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Find the optimal bundle.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2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2891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UMP: Linear Utility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6"/>
                <a:ext cx="7886700" cy="439402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ex)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𝒖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b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b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b="1" dirty="0"/>
                  <a:t>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endParaRPr lang="en-US" b="1" dirty="0"/>
              </a:p>
              <a:p>
                <a:pPr marL="457200" indent="-457200">
                  <a:buFont typeface="+mj-lt"/>
                  <a:buAutoNum type="arabicPeriod"/>
                </a:pPr>
                <a:endParaRPr lang="en-US" sz="500" dirty="0"/>
              </a:p>
              <a:p>
                <a:pPr marL="0" indent="0">
                  <a:buNone/>
                </a:pPr>
                <a:r>
                  <a:rPr lang="en-US" dirty="0"/>
                  <a:t>1. Find the Marginal Utility of each good.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dirty="0"/>
              </a:p>
              <a:p>
                <a:pPr lvl="1"/>
                <a:endParaRPr lang="en-US" sz="500" dirty="0"/>
              </a:p>
              <a:p>
                <a:pPr marL="0" indent="0">
                  <a:buNone/>
                </a:pPr>
                <a:r>
                  <a:rPr lang="en-US" dirty="0"/>
                  <a:t>2. Find the “Rule” to follow.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, so exclusively  consume 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500" dirty="0"/>
              </a:p>
              <a:p>
                <a:pPr marL="0" indent="0">
                  <a:buNone/>
                </a:pPr>
                <a:r>
                  <a:rPr lang="en-US" dirty="0"/>
                  <a:t>3. Find the optimal bundle.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6"/>
                <a:ext cx="7886700" cy="4394020"/>
              </a:xfrm>
              <a:blipFill>
                <a:blip r:embed="rId2"/>
                <a:stretch>
                  <a:fillRect l="-1159" t="-1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35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90F60C-8F03-D234-22FC-7F5729CB2306}"/>
              </a:ext>
            </a:extLst>
          </p:cNvPr>
          <p:cNvSpPr/>
          <p:nvPr/>
        </p:nvSpPr>
        <p:spPr>
          <a:xfrm>
            <a:off x="1354347" y="5667551"/>
            <a:ext cx="1828800" cy="3278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0975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UMP: Leontief Utility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𝑏𝑦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endParaRPr lang="en-US" sz="16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Find the “Rule” to follow.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𝑏𝑦</m:t>
                    </m:r>
                  </m:oMath>
                </a14:m>
                <a:endParaRPr lang="en-US" sz="1600" dirty="0"/>
              </a:p>
              <a:p>
                <a:pPr lvl="1"/>
                <a:endParaRPr lang="en-US" sz="16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Combine the “Rule” and the budget constraint.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16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Find the optimal bundle.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2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1795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UMP: Leontief Utility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6"/>
                <a:ext cx="7886700" cy="439402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ex)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𝒖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𝐦𝐢𝐧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b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b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b="1" dirty="0"/>
                  <a:t>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endParaRPr lang="en-US" b="1" dirty="0"/>
              </a:p>
              <a:p>
                <a:pPr marL="457200" indent="-457200">
                  <a:buFont typeface="+mj-lt"/>
                  <a:buAutoNum type="arabicPeriod"/>
                </a:pPr>
                <a:endParaRPr lang="en-US" sz="500" dirty="0"/>
              </a:p>
              <a:p>
                <a:pPr marL="0" indent="0">
                  <a:buNone/>
                </a:pPr>
                <a:r>
                  <a:rPr lang="en-US" dirty="0"/>
                  <a:t>1. Find the “Rule” to follow.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⟹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500" dirty="0"/>
              </a:p>
              <a:p>
                <a:pPr lvl="1"/>
                <a:endParaRPr lang="en-US" sz="500" dirty="0"/>
              </a:p>
              <a:p>
                <a:pPr marL="0" indent="0">
                  <a:buNone/>
                </a:pPr>
                <a:r>
                  <a:rPr lang="en-US" dirty="0"/>
                  <a:t>2. Combine the “Rule” and the budget constraint.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=100   ⟹   10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+8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 sz="500" dirty="0"/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=100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20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=100</m:t>
                    </m:r>
                  </m:oMath>
                </a14:m>
                <a:endParaRPr lang="en-US" sz="500" dirty="0"/>
              </a:p>
              <a:p>
                <a:pPr lvl="1"/>
                <a:endParaRPr lang="en-US" sz="500" dirty="0"/>
              </a:p>
              <a:p>
                <a:pPr marL="0" indent="0">
                  <a:buNone/>
                </a:pPr>
                <a:r>
                  <a:rPr lang="en-US" dirty="0"/>
                  <a:t>3. Find the optimal bundle.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⟹  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6"/>
                <a:ext cx="7886700" cy="4394020"/>
              </a:xfrm>
              <a:blipFill>
                <a:blip r:embed="rId2"/>
                <a:stretch>
                  <a:fillRect l="-1159" t="-1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37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90F60C-8F03-D234-22FC-7F5729CB2306}"/>
              </a:ext>
            </a:extLst>
          </p:cNvPr>
          <p:cNvSpPr/>
          <p:nvPr/>
        </p:nvSpPr>
        <p:spPr>
          <a:xfrm>
            <a:off x="1354347" y="5080961"/>
            <a:ext cx="819510" cy="3278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AF4C3B-1167-F49A-1E95-363EDCBD3F89}"/>
              </a:ext>
            </a:extLst>
          </p:cNvPr>
          <p:cNvSpPr/>
          <p:nvPr/>
        </p:nvSpPr>
        <p:spPr>
          <a:xfrm>
            <a:off x="4572000" y="4968815"/>
            <a:ext cx="1000664" cy="6038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467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 Statics of the UMP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6"/>
                <a:ext cx="7886700" cy="439402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Changes in the Consumers’ Income.</a:t>
                </a:r>
              </a:p>
              <a:p>
                <a:pPr lvl="3"/>
                <a:endParaRPr lang="en-US" sz="500" dirty="0"/>
              </a:p>
              <a:p>
                <a:r>
                  <a:rPr lang="en-US" dirty="0"/>
                  <a:t>Normal Goods: Income Elasticity is Positive.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endParaRPr lang="en-US" dirty="0"/>
              </a:p>
              <a:p>
                <a:pPr lvl="4"/>
                <a:endParaRPr lang="en-US" sz="500" dirty="0"/>
              </a:p>
              <a:p>
                <a:r>
                  <a:rPr lang="en-US" dirty="0"/>
                  <a:t>Inferior Goods: Income Elasticity is Negative.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4"/>
                <a:endParaRPr lang="en-US" sz="500" dirty="0"/>
              </a:p>
              <a:p>
                <a:r>
                  <a:rPr lang="en-US" dirty="0"/>
                  <a:t>The Income Consumption Curve and the Engel Curve.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6"/>
                <a:ext cx="7886700" cy="4394020"/>
              </a:xfrm>
              <a:blipFill>
                <a:blip r:embed="rId2"/>
                <a:stretch>
                  <a:fillRect l="-1005" t="-1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4931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3F85D-5E59-7560-369F-3CA32946F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 Statics of the UMP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14C26-6C60-18BA-68F9-1D2E1F7C41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 algn="ctr"/>
            <a:r>
              <a:rPr lang="en-US" dirty="0"/>
              <a:t>Income Consumption Curve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DD6247-AC7F-DE4C-8696-AB1DC56416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t"/>
          <a:lstStyle/>
          <a:p>
            <a:pPr algn="ctr"/>
            <a:r>
              <a:rPr lang="en-US" dirty="0"/>
              <a:t>Engel Curve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A40677-BA46-9F53-E996-0CAF90038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30E17C-ACFA-7B73-EDE0-5FDE2F932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7D3E8E-14ED-B341-EA6D-D09A9ABCF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39</a:t>
            </a:fld>
            <a:endParaRPr lang="en-US" dirty="0"/>
          </a:p>
        </p:txBody>
      </p:sp>
      <p:pic>
        <p:nvPicPr>
          <p:cNvPr id="15" name="Content Placeholder 14" descr="A diagram of a graph&#10;&#10;Description automatically generated">
            <a:extLst>
              <a:ext uri="{FF2B5EF4-FFF2-40B4-BE49-F238E27FC236}">
                <a16:creationId xmlns:a16="http://schemas.microsoft.com/office/drawing/2014/main" id="{E44C5835-9D8F-F8FC-3284-68406A92D0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" y="2505075"/>
            <a:ext cx="3316129" cy="3684588"/>
          </a:xfrm>
        </p:spPr>
      </p:pic>
      <p:pic>
        <p:nvPicPr>
          <p:cNvPr id="21" name="Content Placeholder 20" descr="A graph of a function&#10;&#10;Description automatically generated">
            <a:extLst>
              <a:ext uri="{FF2B5EF4-FFF2-40B4-BE49-F238E27FC236}">
                <a16:creationId xmlns:a16="http://schemas.microsoft.com/office/drawing/2014/main" id="{51C62EDF-4D17-006C-77CB-E46015BFEB5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79" y="2505075"/>
            <a:ext cx="3316129" cy="3684588"/>
          </a:xfrm>
        </p:spPr>
      </p:pic>
    </p:spTree>
    <p:extLst>
      <p:ext uri="{BB962C8B-B14F-4D97-AF65-F5344CB8AC3E}">
        <p14:creationId xmlns:p14="http://schemas.microsoft.com/office/powerpoint/2010/main" val="2756951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C9C0D-1910-6C24-160C-142DA7790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E33CE3-D649-D8F5-E1EA-27E5E12AA49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The budget constraint graphically belongs on 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plane where each axis represent the quantity of goods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If the budget constraint is given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, the budget line takes the form displayed to the left.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E33CE3-D649-D8F5-E1EA-27E5E12AA4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038" t="-1821" r="-1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01B5E1-D1AA-B028-6963-3CE3E9702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7FA1F-2D51-8784-F1AD-F6DE7F5A3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00FC9-C36A-7A2A-9447-B2E51FBB8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</a:t>
            </a:fld>
            <a:endParaRPr lang="en-US" dirty="0"/>
          </a:p>
        </p:txBody>
      </p:sp>
      <p:pic>
        <p:nvPicPr>
          <p:cNvPr id="10" name="Content Placeholder 9" descr="A graph of a budget line&#10;&#10;Description automatically generated">
            <a:extLst>
              <a:ext uri="{FF2B5EF4-FFF2-40B4-BE49-F238E27FC236}">
                <a16:creationId xmlns:a16="http://schemas.microsoft.com/office/drawing/2014/main" id="{2E0A7B4A-599A-2860-1E86-CE751FDD9B7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38733538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 Statics of the UMP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6"/>
                <a:ext cx="7886700" cy="439402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Changes in the Market Price of a Good.</a:t>
                </a:r>
              </a:p>
              <a:p>
                <a:pPr lvl="3"/>
                <a:endParaRPr lang="en-US" sz="500" dirty="0"/>
              </a:p>
              <a:p>
                <a:r>
                  <a:rPr lang="en-US" dirty="0"/>
                  <a:t>Ordinary Goods: Price Elasticity is Negative.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endParaRPr lang="en-US" dirty="0"/>
              </a:p>
              <a:p>
                <a:pPr lvl="3"/>
                <a:endParaRPr lang="en-US" sz="500" dirty="0"/>
              </a:p>
              <a:p>
                <a:r>
                  <a:rPr lang="en-US" dirty="0" err="1"/>
                  <a:t>Giffen</a:t>
                </a:r>
                <a:r>
                  <a:rPr lang="en-US" dirty="0"/>
                  <a:t> Goods: Price Elasticity is Positive.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endParaRPr lang="en-US" dirty="0"/>
              </a:p>
              <a:p>
                <a:pPr lvl="3"/>
                <a:endParaRPr lang="en-US" sz="500" dirty="0"/>
              </a:p>
              <a:p>
                <a:r>
                  <a:rPr lang="en-US" dirty="0"/>
                  <a:t>The Price Consumption Curve and the Demand Curve.</a:t>
                </a:r>
              </a:p>
              <a:p>
                <a:pPr lvl="3"/>
                <a:endParaRPr lang="en-US" sz="500" dirty="0"/>
              </a:p>
              <a:p>
                <a:r>
                  <a:rPr lang="en-US" dirty="0"/>
                  <a:t>Price, Substitution, and Income Effects.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6"/>
                <a:ext cx="7886700" cy="4394020"/>
              </a:xfrm>
              <a:blipFill>
                <a:blip r:embed="rId2"/>
                <a:stretch>
                  <a:fillRect l="-1005" t="-1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726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3F85D-5E59-7560-369F-3CA32946F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 Statics of the UMP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14C26-6C60-18BA-68F9-1D2E1F7C41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 algn="ctr"/>
            <a:r>
              <a:rPr lang="en-US" dirty="0"/>
              <a:t>Price Consumption Curve</a:t>
            </a:r>
          </a:p>
        </p:txBody>
      </p:sp>
      <p:pic>
        <p:nvPicPr>
          <p:cNvPr id="11" name="Content Placeholder 10" descr="A diagram of a function&#10;&#10;Description automatically generated">
            <a:extLst>
              <a:ext uri="{FF2B5EF4-FFF2-40B4-BE49-F238E27FC236}">
                <a16:creationId xmlns:a16="http://schemas.microsoft.com/office/drawing/2014/main" id="{31DC1C48-C852-E06B-31F3-29E8C194C0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" y="2505075"/>
            <a:ext cx="3316129" cy="368458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DD6247-AC7F-DE4C-8696-AB1DC56416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t"/>
          <a:lstStyle/>
          <a:p>
            <a:pPr algn="ctr"/>
            <a:r>
              <a:rPr lang="en-US" dirty="0"/>
              <a:t>Demand Curve</a:t>
            </a:r>
          </a:p>
        </p:txBody>
      </p:sp>
      <p:pic>
        <p:nvPicPr>
          <p:cNvPr id="13" name="Content Placeholder 12" descr="A graph of a function&#10;&#10;Description automatically generated">
            <a:extLst>
              <a:ext uri="{FF2B5EF4-FFF2-40B4-BE49-F238E27FC236}">
                <a16:creationId xmlns:a16="http://schemas.microsoft.com/office/drawing/2014/main" id="{A4534F3A-B416-1F1A-52BD-8AC565E7176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79" y="2505075"/>
            <a:ext cx="3316129" cy="3684588"/>
          </a:xfr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A40677-BA46-9F53-E996-0CAF90038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30E17C-ACFA-7B73-EDE0-5FDE2F932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7D3E8E-14ED-B341-EA6D-D09A9ABCF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8789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 Statics of the UMP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17BAA-D4BA-C7EB-5696-203603829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6"/>
            <a:ext cx="7886700" cy="4394020"/>
          </a:xfrm>
        </p:spPr>
        <p:txBody>
          <a:bodyPr>
            <a:normAutofit/>
          </a:bodyPr>
          <a:lstStyle/>
          <a:p>
            <a:r>
              <a:rPr lang="en-US" dirty="0"/>
              <a:t>When the market price of a good changes…</a:t>
            </a:r>
          </a:p>
          <a:p>
            <a:pPr lvl="1"/>
            <a:r>
              <a:rPr lang="en-US" dirty="0"/>
              <a:t>One good gets “relatively more expensive,” and</a:t>
            </a:r>
          </a:p>
          <a:p>
            <a:pPr lvl="1"/>
            <a:r>
              <a:rPr lang="en-US" dirty="0"/>
              <a:t>The other good gets “relatively cheaper,”, and</a:t>
            </a:r>
          </a:p>
          <a:p>
            <a:pPr lvl="1"/>
            <a:r>
              <a:rPr lang="en-US" dirty="0"/>
              <a:t>The consumer’s perceived purchasing power will change.</a:t>
            </a:r>
          </a:p>
          <a:p>
            <a:pPr lvl="3"/>
            <a:endParaRPr lang="en-US" dirty="0"/>
          </a:p>
          <a:p>
            <a:r>
              <a:rPr lang="en-US" dirty="0"/>
              <a:t>The Price Effect, Substitution Effect, and Income Effect</a:t>
            </a:r>
          </a:p>
          <a:p>
            <a:pPr lvl="1"/>
            <a:r>
              <a:rPr lang="en-US" dirty="0"/>
              <a:t>Price Effect: Aggregate Effect of Changes in Price</a:t>
            </a:r>
          </a:p>
          <a:p>
            <a:pPr lvl="1"/>
            <a:r>
              <a:rPr lang="en-US" dirty="0"/>
              <a:t>Substitution Effect: Isolated Effect of Changes in Relative Prices</a:t>
            </a:r>
          </a:p>
          <a:p>
            <a:pPr lvl="1"/>
            <a:r>
              <a:rPr lang="en-US" dirty="0"/>
              <a:t>Income Effect: Isolated Effect of Changes in Purchasing Power</a:t>
            </a:r>
          </a:p>
          <a:p>
            <a:pPr lvl="3"/>
            <a:endParaRPr lang="en-US" dirty="0"/>
          </a:p>
          <a:p>
            <a:r>
              <a:rPr lang="en-US" dirty="0"/>
              <a:t>The Slutsky Equation</a:t>
            </a:r>
          </a:p>
          <a:p>
            <a:pPr lvl="1"/>
            <a:r>
              <a:rPr lang="en-US" dirty="0"/>
              <a:t>Price Effect = Substitution Effect + Income Effect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5507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8741E-7041-0E46-F74D-EC2B656D2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 Statics of the UMP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A06FC38-661F-13E9-BD40-59F00BDFCDF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Diagram when 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an ordinary good, and market price increased.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“New Prices, Old Utility.”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Breakdown</a:t>
                </a:r>
              </a:p>
              <a:p>
                <a:pPr lvl="1"/>
                <a:r>
                  <a:rPr lang="en-US" dirty="0"/>
                  <a:t>Substitution Effect: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Income Effect: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Price Effect: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A06FC38-661F-13E9-BD40-59F00BDFCD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038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7643AB-47B1-C8B3-53D5-4C68AA658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4CAC8-2D99-AE2D-7D44-02302A8B0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0C05FC-9ACA-0DBB-0CA9-B91644080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43</a:t>
            </a:fld>
            <a:endParaRPr lang="en-US" dirty="0"/>
          </a:p>
        </p:txBody>
      </p:sp>
      <p:pic>
        <p:nvPicPr>
          <p:cNvPr id="13" name="Content Placeholder 12" descr="A diagram of different colored lines&#10;&#10;Description automatically generated">
            <a:extLst>
              <a:ext uri="{FF2B5EF4-FFF2-40B4-BE49-F238E27FC236}">
                <a16:creationId xmlns:a16="http://schemas.microsoft.com/office/drawing/2014/main" id="{FB9A8704-1A35-90C5-9EF0-F25A8BD7A66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12644991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46AAE-EEE1-D2DA-8674-E995BC021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 Price Elasticity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EA153-8CA9-0014-D4B5-03555F7BB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37B50-6954-7168-503C-84A90B0A3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1450C-C79E-E641-EA31-580382232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37D8012-2069-A213-AED7-ACFF75B45E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measure of “how sensitive is the quantity demanded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to changes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.”</a:t>
                </a:r>
              </a:p>
              <a:p>
                <a:pPr lvl="3"/>
                <a:endParaRPr lang="en-US" sz="500" dirty="0"/>
              </a:p>
              <a:p>
                <a:r>
                  <a:rPr lang="en-US" dirty="0"/>
                  <a:t>The (own) price elasticity is defined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𝑥𝑝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%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𝐶h𝑎𝑛𝑔𝑒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%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𝐶h𝑎𝑛𝑔𝑒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500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an Ordinary Good.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good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</a:t>
                </a:r>
                <a:r>
                  <a:rPr lang="en-US" dirty="0" err="1"/>
                  <a:t>Giffen</a:t>
                </a:r>
                <a:r>
                  <a:rPr lang="en-US" dirty="0"/>
                  <a:t> Good.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&lt;−1</m:t>
                    </m:r>
                  </m:oMath>
                </a14:m>
                <a:r>
                  <a:rPr lang="en-US" dirty="0"/>
                  <a:t>, good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said to be “Elastic.”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When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, good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said to be “Unit Elastic.”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−1&lt;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𝑥𝑝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good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said to be “Inelastic.”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37D8012-2069-A213-AED7-ACFF75B45E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89784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46AAE-EEE1-D2DA-8674-E995BC021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Income Elasticity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EA153-8CA9-0014-D4B5-03555F7BB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37B50-6954-7168-503C-84A90B0A3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1450C-C79E-E641-EA31-580382232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37D8012-2069-A213-AED7-ACFF75B45E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measure of “how sensitive is the quantity demanded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to changes in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.”</a:t>
                </a:r>
              </a:p>
              <a:p>
                <a:pPr lvl="3"/>
                <a:endParaRPr lang="en-US" sz="500" dirty="0"/>
              </a:p>
              <a:p>
                <a:r>
                  <a:rPr lang="en-US" dirty="0"/>
                  <a:t>The income elasticity is defined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%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𝐶h𝑎𝑛𝑔𝑒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%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𝐶h𝑎𝑛𝑔𝑒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500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𝑥𝑀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Normal Good.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𝑥𝑀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, Good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an Inferior Good.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𝑥𝑀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Good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Luxury Good.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𝑥𝑀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/>
                  <a:t>, Good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Necessary Good.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sz="500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37D8012-2069-A213-AED7-ACFF75B45E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29856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46AAE-EEE1-D2DA-8674-E995BC021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Cross-Price Elasticity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EA153-8CA9-0014-D4B5-03555F7BB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37B50-6954-7168-503C-84A90B0A3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1450C-C79E-E641-EA31-580382232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37D8012-2069-A213-AED7-ACFF75B45E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measure of “how sensitive is the quantity demanded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to changes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.”</a:t>
                </a:r>
              </a:p>
              <a:p>
                <a:pPr lvl="3"/>
                <a:endParaRPr lang="en-US" sz="500" dirty="0"/>
              </a:p>
              <a:p>
                <a:r>
                  <a:rPr lang="en-US" dirty="0"/>
                  <a:t>The cross-price elasticity is defined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%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𝐶h𝑎𝑛𝑔𝑒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%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𝐶h𝑎𝑛𝑔𝑒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500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Good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 Substitute to 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Good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and Good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are Independent.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, Good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 Complement to Good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37D8012-2069-A213-AED7-ACFF75B45E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1722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DA7C5-AD0B-2C35-B9A5-E475C7DE4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Revenue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D481CE-C956-B80C-EC4C-69F3185027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Total Revenue is the amount of money that the seller receives from consumers by selling their products.</a:t>
                </a:r>
              </a:p>
              <a:p>
                <a:endParaRPr lang="en-US" sz="1600" dirty="0"/>
              </a:p>
              <a:p>
                <a:r>
                  <a:rPr lang="en-US" dirty="0"/>
                  <a:t>Total Revenue is defined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endParaRPr lang="en-US" sz="1600" dirty="0"/>
              </a:p>
              <a:p>
                <a:r>
                  <a:rPr lang="en-US" dirty="0"/>
                  <a:t>Marginal Revenue is the extra amount of revenue the producer gets when they increase production by a small amount: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𝑇𝑅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D481CE-C956-B80C-EC4C-69F3185027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2E567-8BC9-E10E-E8E8-ABAC41A49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49B54-3245-361D-EB73-BC93C10F1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89769-337E-6357-C335-BFA3EDCD7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3862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DA7C5-AD0B-2C35-B9A5-E475C7DE4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Revenue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D481CE-C956-B80C-EC4C-69F3185027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ex) When the (inverse) demand function is: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𝒃𝒙</m:t>
                    </m:r>
                  </m:oMath>
                </a14:m>
                <a:endParaRPr lang="en-US" b="1" dirty="0"/>
              </a:p>
              <a:p>
                <a:endParaRPr lang="en-US" sz="1600" dirty="0"/>
              </a:p>
              <a:p>
                <a:r>
                  <a:rPr lang="en-US" dirty="0"/>
                  <a:t>Total Revenue: </a:t>
                </a:r>
              </a:p>
              <a:p>
                <a:endParaRPr lang="en-US" sz="5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sz="1600" dirty="0"/>
              </a:p>
              <a:p>
                <a:r>
                  <a:rPr lang="en-US" dirty="0"/>
                  <a:t>Marginal Revenue: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𝑏𝑥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D481CE-C956-B80C-EC4C-69F3185027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2E567-8BC9-E10E-E8E8-ABAC41A49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49B54-3245-361D-EB73-BC93C10F1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89769-337E-6357-C335-BFA3EDCD7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4720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DA7C5-AD0B-2C35-B9A5-E475C7DE4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Revenue and Price Elasticity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D481CE-C956-B80C-EC4C-69F3185027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Marginal Revenue 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𝑥𝑝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sz="1600" dirty="0"/>
              </a:p>
              <a:p>
                <a:pPr lvl="1"/>
                <a:r>
                  <a:rPr lang="en-US" dirty="0"/>
                  <a:t>When demand is elastic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𝑥𝑝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&lt;−1</m:t>
                        </m:r>
                      </m:e>
                    </m:d>
                  </m:oMath>
                </a14:m>
                <a:r>
                  <a:rPr lang="en-US" dirty="0"/>
                  <a:t>, marginal revenue is positive, and firms should increase production to increase total revenue.</a:t>
                </a:r>
              </a:p>
              <a:p>
                <a:pPr lvl="1"/>
                <a:endParaRPr lang="en-US" sz="500" dirty="0"/>
              </a:p>
              <a:p>
                <a:pPr lvl="1"/>
                <a:r>
                  <a:rPr lang="en-US" dirty="0"/>
                  <a:t>When demand is inelastic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−1&lt;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𝑥𝑝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&lt;0</m:t>
                        </m:r>
                      </m:e>
                    </m:d>
                  </m:oMath>
                </a14:m>
                <a:r>
                  <a:rPr lang="en-US" dirty="0"/>
                  <a:t>, marginal revenue is negative, and firms should decrease production to increase total revenue.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D481CE-C956-B80C-EC4C-69F3185027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2E567-8BC9-E10E-E8E8-ABAC41A49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49B54-3245-361D-EB73-BC93C10F1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89769-337E-6357-C335-BFA3EDCD7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068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C9C0D-1910-6C24-160C-142DA7790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Constraints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E33CE3-D649-D8F5-E1EA-27E5E12AA49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area below the budget line represent bundles that are feasible.</a:t>
            </a:r>
          </a:p>
          <a:p>
            <a:pPr lvl="3"/>
            <a:endParaRPr lang="en-US" dirty="0"/>
          </a:p>
          <a:p>
            <a:r>
              <a:rPr lang="en-US" dirty="0"/>
              <a:t>The area above the budget line represent bundles that are not feasible. </a:t>
            </a:r>
          </a:p>
          <a:p>
            <a:pPr lvl="3"/>
            <a:endParaRPr lang="en-US" dirty="0"/>
          </a:p>
          <a:p>
            <a:r>
              <a:rPr lang="en-US" dirty="0"/>
              <a:t>Any bundle on the budget line will exhaust the consumer’s income.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01B5E1-D1AA-B028-6963-3CE3E9702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7FA1F-2D51-8784-F1AD-F6DE7F5A3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00FC9-C36A-7A2A-9447-B2E51FBB8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</a:t>
            </a:fld>
            <a:endParaRPr lang="en-US" dirty="0"/>
          </a:p>
        </p:txBody>
      </p:sp>
      <p:pic>
        <p:nvPicPr>
          <p:cNvPr id="11" name="Content Placeholder 10" descr="A diagram of a budget line&#10;&#10;Description automatically generated">
            <a:extLst>
              <a:ext uri="{FF2B5EF4-FFF2-40B4-BE49-F238E27FC236}">
                <a16:creationId xmlns:a16="http://schemas.microsoft.com/office/drawing/2014/main" id="{27D50F56-5D20-66CC-B801-3665D8BBEB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32778692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5E117-8400-6A86-DBB3-5AFECD458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Revenue and Price Elasticity</a:t>
            </a:r>
          </a:p>
        </p:txBody>
      </p:sp>
      <p:pic>
        <p:nvPicPr>
          <p:cNvPr id="9" name="Content Placeholder 8" descr="A diagram of a line&#10;&#10;Description automatically generated">
            <a:extLst>
              <a:ext uri="{FF2B5EF4-FFF2-40B4-BE49-F238E27FC236}">
                <a16:creationId xmlns:a16="http://schemas.microsoft.com/office/drawing/2014/main" id="{4EEEF989-C929-0D2D-5523-AD009E9862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E8BCA18-67C5-3059-B521-F28BE627D21E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Plot the demand and marginal revenue curves.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</m:oMath>
                </a14:m>
                <a:endParaRPr lang="en-US" dirty="0"/>
              </a:p>
              <a:p>
                <a:pPr lvl="1"/>
                <a:endParaRPr lang="en-US" sz="500" dirty="0"/>
              </a:p>
              <a:p>
                <a:r>
                  <a:rPr lang="en-US" dirty="0"/>
                  <a:t>From the previous slide:</a:t>
                </a:r>
              </a:p>
              <a:p>
                <a:pPr lvl="1"/>
                <a:r>
                  <a:rPr lang="en-US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&lt;−1</m:t>
                    </m:r>
                  </m:oMath>
                </a14:m>
                <a:r>
                  <a:rPr lang="en-US" dirty="0"/>
                  <a:t>, decrease production to increase revenue.</a:t>
                </a:r>
              </a:p>
              <a:p>
                <a:pPr lvl="1"/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−1&lt;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, increase production to increase revenue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E8BCA18-67C5-3059-B521-F28BE627D2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038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A55F97-D69D-BC6B-22BD-231C08FF1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64176B-C271-BC56-C031-7E2B3D1FB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D1AF88-85B7-3CCC-AFF9-10B2CA42D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50</a:t>
            </a:fld>
            <a:endParaRPr lang="en-US" dirty="0"/>
          </a:p>
        </p:txBody>
      </p:sp>
      <p:pic>
        <p:nvPicPr>
          <p:cNvPr id="10" name="Content Placeholder 10">
            <a:extLst>
              <a:ext uri="{FF2B5EF4-FFF2-40B4-BE49-F238E27FC236}">
                <a16:creationId xmlns:a16="http://schemas.microsoft.com/office/drawing/2014/main" id="{0BD8131E-9156-7571-96BB-6375929D7D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65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C9C0D-1910-6C24-160C-142DA7790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E33CE3-D649-D8F5-E1EA-27E5E12AA49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If the price of 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falls, the budget line will pivot outward.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maximum amount of 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the consumer can purchase increases.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maximum amount of good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the consumer can purchase doesn’t change.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E33CE3-D649-D8F5-E1EA-27E5E12AA4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038" t="-1821" r="-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01B5E1-D1AA-B028-6963-3CE3E9702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7FA1F-2D51-8784-F1AD-F6DE7F5A3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00FC9-C36A-7A2A-9447-B2E51FBB8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6</a:t>
            </a:fld>
            <a:endParaRPr lang="en-US" dirty="0"/>
          </a:p>
        </p:txBody>
      </p:sp>
      <p:pic>
        <p:nvPicPr>
          <p:cNvPr id="19" name="Content Placeholder 18" descr="A graph of a function&#10;&#10;Description automatically generated">
            <a:extLst>
              <a:ext uri="{FF2B5EF4-FFF2-40B4-BE49-F238E27FC236}">
                <a16:creationId xmlns:a16="http://schemas.microsoft.com/office/drawing/2014/main" id="{3DB3C003-0079-CA8D-D377-E9D7610CC77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2012039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C9C0D-1910-6C24-160C-142DA7790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E33CE3-D649-D8F5-E1EA-27E5E12AA49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If the price of good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rises, the budget line will pivot inward.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maximum amount of good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the consumer can purchase decreases.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maximum amount of good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the consumer can purchase doesn’t change.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E33CE3-D649-D8F5-E1EA-27E5E12AA4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038" t="-1821" r="-2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01B5E1-D1AA-B028-6963-3CE3E9702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7FA1F-2D51-8784-F1AD-F6DE7F5A3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00FC9-C36A-7A2A-9447-B2E51FBB8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7</a:t>
            </a:fld>
            <a:endParaRPr lang="en-US" dirty="0"/>
          </a:p>
        </p:txBody>
      </p:sp>
      <p:pic>
        <p:nvPicPr>
          <p:cNvPr id="15" name="Content Placeholder 14" descr="A graph of a function&#10;&#10;Description automatically generated">
            <a:extLst>
              <a:ext uri="{FF2B5EF4-FFF2-40B4-BE49-F238E27FC236}">
                <a16:creationId xmlns:a16="http://schemas.microsoft.com/office/drawing/2014/main" id="{DDF0F515-DA49-B376-55F9-66043D2259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1488856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C9C0D-1910-6C24-160C-142DA7790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E33CE3-D649-D8F5-E1EA-27E5E12AA49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When the consumer’s income increases, the budget line will shift outward.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The maximum amount of good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the consumer can purchase increases.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The maximum amount of good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the consumer can purchase increases.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E33CE3-D649-D8F5-E1EA-27E5E12AA4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038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01B5E1-D1AA-B028-6963-3CE3E9702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7FA1F-2D51-8784-F1AD-F6DE7F5A3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00FC9-C36A-7A2A-9447-B2E51FBB8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8</a:t>
            </a:fld>
            <a:endParaRPr lang="en-US" dirty="0"/>
          </a:p>
        </p:txBody>
      </p:sp>
      <p:pic>
        <p:nvPicPr>
          <p:cNvPr id="9" name="Content Placeholder 8" descr="A graph of a function&#10;&#10;Description automatically generated">
            <a:extLst>
              <a:ext uri="{FF2B5EF4-FFF2-40B4-BE49-F238E27FC236}">
                <a16:creationId xmlns:a16="http://schemas.microsoft.com/office/drawing/2014/main" id="{0186D07A-F7DE-D8E4-793E-77EDCD5E84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1013213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C9C0D-1910-6C24-160C-142DA7790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E33CE3-D649-D8F5-E1EA-27E5E12AA49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When the consumer’s income increases, the budget line will shift inward.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The maximum amount of good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the consumer can purchase decreases.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The maximum amount of good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the consumer can purchase decreases.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E33CE3-D649-D8F5-E1EA-27E5E12AA4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038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01B5E1-D1AA-B028-6963-3CE3E9702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7FA1F-2D51-8784-F1AD-F6DE7F5A3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00FC9-C36A-7A2A-9447-B2E51FBB8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9</a:t>
            </a:fld>
            <a:endParaRPr lang="en-US" dirty="0"/>
          </a:p>
        </p:txBody>
      </p:sp>
      <p:pic>
        <p:nvPicPr>
          <p:cNvPr id="11" name="Content Placeholder 10" descr="A graph of a function&#10;&#10;Description automatically generated">
            <a:extLst>
              <a:ext uri="{FF2B5EF4-FFF2-40B4-BE49-F238E27FC236}">
                <a16:creationId xmlns:a16="http://schemas.microsoft.com/office/drawing/2014/main" id="{C02CBD34-C3E1-B1CF-D60A-3C51B412438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2447457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F630E01-D107-42E5-8DFC-48302BB3DFE2}" vid="{4BEE81CA-F64C-419F-A97B-23D16F4EA3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mc-presentation-template</Template>
  <TotalTime>9114</TotalTime>
  <Words>3114</Words>
  <Application>Microsoft Office PowerPoint</Application>
  <PresentationFormat>On-screen Show (4:3)</PresentationFormat>
  <Paragraphs>562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Calibri</vt:lpstr>
      <vt:lpstr>Cambria Math</vt:lpstr>
      <vt:lpstr>Franklin Gothic Book</vt:lpstr>
      <vt:lpstr>Office Theme</vt:lpstr>
      <vt:lpstr>Consumer Theory:  Review Slides</vt:lpstr>
      <vt:lpstr>Topics in Consumer Theory</vt:lpstr>
      <vt:lpstr>Budget Constraints</vt:lpstr>
      <vt:lpstr>Budget Constraints</vt:lpstr>
      <vt:lpstr>Budget Constraints</vt:lpstr>
      <vt:lpstr>Budget Constraints</vt:lpstr>
      <vt:lpstr>Budget Constraints</vt:lpstr>
      <vt:lpstr>Budget Constraints</vt:lpstr>
      <vt:lpstr>Budget Constraints</vt:lpstr>
      <vt:lpstr>Budget Constraints</vt:lpstr>
      <vt:lpstr>Budget Constraints</vt:lpstr>
      <vt:lpstr>Preferences</vt:lpstr>
      <vt:lpstr>Preferences</vt:lpstr>
      <vt:lpstr>Preferences</vt:lpstr>
      <vt:lpstr>Utility and Utility Functions</vt:lpstr>
      <vt:lpstr>Utility and Utility Functions</vt:lpstr>
      <vt:lpstr>Utility and Utility Functions</vt:lpstr>
      <vt:lpstr>Utility and Utility Functions</vt:lpstr>
      <vt:lpstr>Indifference Curves</vt:lpstr>
      <vt:lpstr>Indifference Curves</vt:lpstr>
      <vt:lpstr>Indifference Curves</vt:lpstr>
      <vt:lpstr>Indifference Curves</vt:lpstr>
      <vt:lpstr>Indifference Curves</vt:lpstr>
      <vt:lpstr>Indifference Curves</vt:lpstr>
      <vt:lpstr>Types of Utility Functions</vt:lpstr>
      <vt:lpstr>Types of Utility Functions</vt:lpstr>
      <vt:lpstr>Types of Utility Functions</vt:lpstr>
      <vt:lpstr>Utility Maximization Problem</vt:lpstr>
      <vt:lpstr>Utility Maximization Problem</vt:lpstr>
      <vt:lpstr>Utility Maximization Problem</vt:lpstr>
      <vt:lpstr>UMP: Cobb-Douglas Utility Functions</vt:lpstr>
      <vt:lpstr>UMP: Cobb-Douglas Utility Functions</vt:lpstr>
      <vt:lpstr>UMP: Cobb-Douglas Utility Functions</vt:lpstr>
      <vt:lpstr>UMP: Linear Utility Functions</vt:lpstr>
      <vt:lpstr>UMP: Linear Utility Functions</vt:lpstr>
      <vt:lpstr>UMP: Leontief Utility Functions</vt:lpstr>
      <vt:lpstr>UMP: Leontief Utility Functions</vt:lpstr>
      <vt:lpstr>Comparative Statics of the UMP</vt:lpstr>
      <vt:lpstr>Comparative Statics of the UMP</vt:lpstr>
      <vt:lpstr>Comparative Statics of the UMP</vt:lpstr>
      <vt:lpstr>Comparative Statics of the UMP</vt:lpstr>
      <vt:lpstr>Comparative Statics of the UMP</vt:lpstr>
      <vt:lpstr>Comparative Statics of the UMP</vt:lpstr>
      <vt:lpstr>Own Price Elasticity</vt:lpstr>
      <vt:lpstr>Income Elasticity</vt:lpstr>
      <vt:lpstr>Cross-Price Elasticity</vt:lpstr>
      <vt:lpstr>Total Revenue</vt:lpstr>
      <vt:lpstr>Total Revenue</vt:lpstr>
      <vt:lpstr>Total Revenue and Price Elasticity</vt:lpstr>
      <vt:lpstr>Total Revenue and Price Elasticity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Price Theory</dc:title>
  <dc:creator>Brian Park</dc:creator>
  <cp:lastModifiedBy>Park, Brian</cp:lastModifiedBy>
  <cp:revision>128</cp:revision>
  <dcterms:created xsi:type="dcterms:W3CDTF">2023-08-17T23:00:51Z</dcterms:created>
  <dcterms:modified xsi:type="dcterms:W3CDTF">2023-10-23T16:08:17Z</dcterms:modified>
</cp:coreProperties>
</file>