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345" r:id="rId3"/>
    <p:sldId id="358" r:id="rId4"/>
    <p:sldId id="437" r:id="rId5"/>
    <p:sldId id="439" r:id="rId6"/>
    <p:sldId id="440" r:id="rId7"/>
    <p:sldId id="444" r:id="rId8"/>
    <p:sldId id="445" r:id="rId9"/>
    <p:sldId id="447" r:id="rId10"/>
    <p:sldId id="442" r:id="rId11"/>
    <p:sldId id="448" r:id="rId12"/>
    <p:sldId id="477" r:id="rId13"/>
    <p:sldId id="449" r:id="rId14"/>
    <p:sldId id="451" r:id="rId15"/>
    <p:sldId id="452" r:id="rId16"/>
    <p:sldId id="453" r:id="rId17"/>
    <p:sldId id="456" r:id="rId18"/>
    <p:sldId id="455" r:id="rId19"/>
    <p:sldId id="457" r:id="rId20"/>
    <p:sldId id="473" r:id="rId21"/>
    <p:sldId id="475" r:id="rId22"/>
    <p:sldId id="450" r:id="rId23"/>
    <p:sldId id="458" r:id="rId24"/>
    <p:sldId id="460" r:id="rId25"/>
    <p:sldId id="459" r:id="rId26"/>
    <p:sldId id="462" r:id="rId27"/>
    <p:sldId id="464" r:id="rId28"/>
    <p:sldId id="463" r:id="rId29"/>
    <p:sldId id="466" r:id="rId30"/>
    <p:sldId id="470" r:id="rId31"/>
    <p:sldId id="472" r:id="rId32"/>
    <p:sldId id="465" r:id="rId33"/>
    <p:sldId id="4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00FF00"/>
    <a:srgbClr val="9C5BCD"/>
    <a:srgbClr val="00FFFF"/>
    <a:srgbClr val="E05F65"/>
    <a:srgbClr val="F5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10/22/2023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inverse demand function when the demand function is given as: $$x=30-2P_x$$
https://www.polleverywhere.com/multiple_choice_polls/iskLjBMH2nJS18pviHDaf?display_state=instructions&amp;activity_state=opened&amp;state=opened&amp;flow=Engagement&amp;onscreen=persist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DC201-6971-35F3-FCCC-F8B03ECA104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5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is the inverse demand function when the demand function is given as: $$x=30-2P_x$$
https://www.polleverywhere.com/multiple_choice_polls/iskLjBMH2nJS18pviHDaf?display_state=chart&amp;activity_state=closed&amp;state=closed&amp;flow=Engagement&amp;onscreen=persist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200DB-57A6-E91F-FE4B-46B4A851636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Calculate the price elasticity of demand for good $$x$$ when...$$x(P_x,P_y,M)=M-3P_x-P_y$$, $$M=100$$, $$P_x=20$$, $$P_y=30$$.Recall that $$\\varepsilon_{xp}=\\dfrac{\\partial x}{\\partial P_x}\\cdot\\dfrac{P_x}{x}$$
https://www.polleverywhere.com/multiple_choice_polls/LO5mQYrhRdSg3AOi5yNSu?display_state=instructions&amp;activity_state=opened&amp;state=opened&amp;flow=Engagement&amp;onscreen=persist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971DA-BD50-BC9C-0F9E-1853D393ECC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Calculate the price elasticity of demand for good $$x$$ when...$$x(P_x,P_y,M)=M-3P_x-P_y$$, $$M=100$$, $$P_x=20$$, $$P_y=30$$.Recall that $$\\varepsilon_{xp}=\\dfrac{\\partial x}{\\partial P_x}\\cdot\\dfrac{P_x}{x}$$
https://www.polleverywhere.com/multiple_choice_polls/LO5mQYrhRdSg3AOi5yNSu?display_state=chart&amp;activity_state=closed&amp;state=closed&amp;flow=Engagement&amp;onscreen=persist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2AC42-F21C-CDE4-9589-F6DC1E9B36D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9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the inverse demand is given as $$P_x=10-2x$$, find the marginal revenue in terms of quantity.Recall that $$TR(x)=P_x \\cdot x$$ and $$MR(x)=\\dfrac{d}{dx}TR(x)$$.
https://www.polleverywhere.com/multiple_choice_polls/b0TXLycWHHTcoTLNxqrcW?display_state=instructions&amp;activity_state=opened&amp;state=opened&amp;flow=Engagement&amp;onscreen=persist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C94C3-A42A-6F53-0508-5B0A63554AF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3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When the inverse demand is given as $$P_x=10-2x$$, find the marginal revenue in terms of quantity.Recall that $$TR(x)=P_x \\cdot x$$ and $$MR(x)=\\dfrac{d}{dx}TR(x)$$.
https://www.polleverywhere.com/multiple_choice_polls/b0TXLycWHHTcoTLNxqrcW?display_state=chart&amp;activity_state=closed&amp;state=closed&amp;flow=Engagement&amp;onscreen=persist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DFD3C-6113-BCBE-801D-D1A2FF47F38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Consumer Theory: </a:t>
            </a:r>
            <a:br>
              <a:rPr lang="en-US" sz="4200" dirty="0"/>
            </a:br>
            <a:r>
              <a:rPr lang="en-US" sz="4200" dirty="0"/>
              <a:t>Individual and Market Demand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with 2 Consumers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two individual inverse demand functions: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11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641AA218-E2D0-D672-C596-42C8A3306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2453CEEA-238B-419B-9985-187742A91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  <p:pic>
        <p:nvPicPr>
          <p:cNvPr id="12" name="Content Placeholder 16" descr="A graph of a line&#10;&#10;Description automatically generated">
            <a:extLst>
              <a:ext uri="{FF2B5EF4-FFF2-40B4-BE49-F238E27FC236}">
                <a16:creationId xmlns:a16="http://schemas.microsoft.com/office/drawing/2014/main" id="{596405AA-4CCD-9D80-4BAE-249681202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with 2 Consumers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7D8012-2069-A213-AED7-ACFF75B45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points where each demand curve “begins”</a:t>
            </a:r>
          </a:p>
          <a:p>
            <a:endParaRPr lang="en-US" sz="1000" dirty="0"/>
          </a:p>
          <a:p>
            <a:r>
              <a:rPr lang="en-US" dirty="0"/>
              <a:t>Then add them horizontally!</a:t>
            </a:r>
          </a:p>
          <a:p>
            <a:pPr lvl="1"/>
            <a:endParaRPr lang="en-US" dirty="0"/>
          </a:p>
        </p:txBody>
      </p:sp>
      <p:pic>
        <p:nvPicPr>
          <p:cNvPr id="3" name="Content Placeholder 16" descr="A graph of a line&#10;&#10;Description automatically generated">
            <a:extLst>
              <a:ext uri="{FF2B5EF4-FFF2-40B4-BE49-F238E27FC236}">
                <a16:creationId xmlns:a16="http://schemas.microsoft.com/office/drawing/2014/main" id="{B4025F47-E8FA-8640-3DDF-E06FAE8C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D36F9C86-E9BD-99C6-1944-1085AA6D7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  <p:pic>
        <p:nvPicPr>
          <p:cNvPr id="14" name="Content Placeholder 8" descr="A graph of a line&#10;&#10;Description automatically generated">
            <a:extLst>
              <a:ext uri="{FF2B5EF4-FFF2-40B4-BE49-F238E27FC236}">
                <a16:creationId xmlns:a16="http://schemas.microsoft.com/office/drawing/2014/main" id="{E0EB5073-B812-75D9-8FF4-3208ABA0A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48063"/>
            <a:ext cx="78867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with 2 Consumers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market demand curve can be found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=60−2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when consumer 1 is the only participant, and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when both consumers participate.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Rearranging the terms back to the demand function (from the inverse demand function), we find:</a:t>
                </a:r>
              </a:p>
              <a:p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&gt;60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30−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30&lt;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≤60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36−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𝑤h𝑒𝑛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0&lt;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66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Elasticity is the measure of “how sensitive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to changes in some exogenous variables.”</a:t>
                </a:r>
              </a:p>
              <a:p>
                <a:pPr lvl="3"/>
                <a:endParaRPr lang="en-US" sz="1000" dirty="0"/>
              </a:p>
              <a:p>
                <a:r>
                  <a:rPr lang="en-US" dirty="0"/>
                  <a:t>We already examined various types of elasticities:</a:t>
                </a:r>
              </a:p>
              <a:p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(Own) Price Elasticity of Demand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Income Elasticity of Demand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Cross Price Elasticity of Demand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3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(Own) Price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(own) price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Ordinary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Giffen</a:t>
                </a:r>
                <a:r>
                  <a:rPr lang="en-US" dirty="0"/>
                  <a:t>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“Elastic.”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“Unit Elastic.”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said to be “Inelastic.”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97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Income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income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Inferior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Luxury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Necessary Good.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𝑥𝑀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is often also expressed as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(“eta”).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Cross-Price Elasticity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measure of “how sensitive is the quantity demanded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changes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The cross-price elasticity is defined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%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Substitute to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are Independent.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Complement to Good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(Own) Price Elasticities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The price elasticities of demand from consumers with Cobb-Douglas utility functions are slightly beyond the scope of this course.</a:t>
                </a:r>
              </a:p>
              <a:p>
                <a:endParaRPr lang="en-US" sz="500" dirty="0">
                  <a:solidFill>
                    <a:srgbClr val="7030A0"/>
                  </a:solidFill>
                </a:endParaRPr>
              </a:p>
              <a:p>
                <a:endParaRPr lang="en-US" sz="5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lim>
                      </m:limLow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f>
                                    <m:fPr>
                                      <m:ctrlP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den>
                              </m:f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lim>
                      </m:limLow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For the purposes of evaluating elasticities, and reviewing its role, we will be sticking to a simpler demand function.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66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(Own) Price Elasticities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evaluate the price elasticity of demand, you will need the following information:</a:t>
                </a:r>
              </a:p>
              <a:p>
                <a:pPr lvl="1"/>
                <a:r>
                  <a:rPr lang="en-US" dirty="0"/>
                  <a:t>The Demand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Consumer’s Income and Market Prices: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Suppose we are to evaluate the own price elasticity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when the demand, prices, and income is:</a:t>
                </a:r>
              </a:p>
              <a:p>
                <a:endParaRPr lang="en-US" sz="5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(Own) Price Elasticities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definition of own price elasticity… We will need: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7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7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75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7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17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7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75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=−2+0+0</m:t>
                    </m:r>
                  </m:oMath>
                </a14:m>
                <a:endParaRPr lang="en-US" sz="1750" dirty="0"/>
              </a:p>
              <a:p>
                <a:pPr lvl="1"/>
                <a:endParaRPr lang="en-US" sz="500" dirty="0"/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50−2⋅15+10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Using the two results above, we find: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0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CAC-EF1A-A85B-EC49-9A85B174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PollEv.com/brianpark046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C501C-35FC-925E-A887-02541732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224E5-970C-FBB8-685A-5F8DBCF9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CE824-B9A6-35C5-93AA-E86F37D7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2F2C6F2-EA2C-604C-E412-B7B6421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1271693"/>
            <a:ext cx="5210354" cy="52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3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AD2CE-945F-DDE9-ABE9-B74E7A99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12C3A-2C04-5FF5-B0A5-5DE89BD9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C7BBC-DDCB-500F-E987-8586B355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F6E5A-8043-90FC-2F86-DCF16B8AEEA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A119-D25C-E07D-86CA-8AC7714C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D144F8-3760-5E6F-8994-B7294895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22824-0BD0-ACD1-E333-B4979113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A6BBB4-7221-D906-2061-0A0C7CD1265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2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 and Revenue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390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Elasticity is also important for the producers/sellers.</a:t>
                </a:r>
              </a:p>
              <a:p>
                <a:endParaRPr lang="en-US" sz="500" dirty="0"/>
              </a:p>
              <a:p>
                <a:r>
                  <a:rPr lang="en-US" dirty="0"/>
                  <a:t>When you raise/lower prices, how does the market react?</a:t>
                </a:r>
              </a:p>
              <a:p>
                <a:endParaRPr lang="en-US" sz="500" dirty="0"/>
              </a:p>
              <a:p>
                <a:r>
                  <a:rPr lang="en-US" dirty="0"/>
                  <a:t>This information is embedded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500" dirty="0"/>
              </a:p>
              <a:p>
                <a:r>
                  <a:rPr lang="en-US" dirty="0"/>
                  <a:t>When consumers are sensitive to prices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&gt;1)</m:t>
                    </m:r>
                  </m:oMath>
                </a14:m>
                <a:r>
                  <a:rPr lang="en-US" dirty="0"/>
                  <a:t>, then raising the price will drastically lower the quantity demanded.</a:t>
                </a:r>
              </a:p>
              <a:p>
                <a:endParaRPr lang="en-US" sz="500" dirty="0"/>
              </a:p>
              <a:p>
                <a:r>
                  <a:rPr lang="en-US" dirty="0"/>
                  <a:t>When consumers are not sensitive to prices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𝑥𝑝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r>
                  <a:rPr lang="en-US" dirty="0"/>
                  <a:t>, then raising prices will not lower quantity demanded as much.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39077"/>
              </a:xfrm>
              <a:blipFill>
                <a:blip r:embed="rId2"/>
                <a:stretch>
                  <a:fillRect l="-1005" t="-167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Revenue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measure this using the concept of “Revenue.”</a:t>
                </a:r>
              </a:p>
              <a:p>
                <a:pPr lvl="3"/>
                <a:endParaRPr lang="en-US" sz="1500" dirty="0"/>
              </a:p>
              <a:p>
                <a:r>
                  <a:rPr lang="en-US" dirty="0"/>
                  <a:t>Total Revenue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The total amount of money that a producer receives from consumers by selling their products.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Total revenue does not factor in the price of production (not the same thing as “profit.”)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In words, we can write: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𝑃𝑟𝑖𝑐𝑒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𝑄𝑢𝑎𝑛𝑡𝑖𝑡𝑦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For producers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can write: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Alternately, we can write: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  <a:blipFill>
                <a:blip r:embed="rId2"/>
                <a:stretch>
                  <a:fillRect l="-1005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62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in Terms of Price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</p:spPr>
            <p:txBody>
              <a:bodyPr/>
              <a:lstStyle/>
              <a:p>
                <a:r>
                  <a:rPr lang="en-US" dirty="0"/>
                  <a:t>Marginal Revenue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𝑀𝑅</m:t>
                        </m:r>
                      </m:e>
                    </m:d>
                  </m:oMath>
                </a14:m>
                <a:r>
                  <a:rPr lang="en-US" dirty="0"/>
                  <a:t> is defined as the derivative of the Total Revenue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</m:d>
                  </m:oMath>
                </a14:m>
                <a:r>
                  <a:rPr lang="en-US" dirty="0"/>
                  <a:t> function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  <a:p>
                <a:endParaRPr lang="en-US" sz="150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extra amount of revenue the producer will receive when they increase the price by a small amount.</a:t>
                </a:r>
              </a:p>
              <a:p>
                <a:endParaRPr lang="en-US" sz="5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is positive, a price hike will lead to an increase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𝑀𝑅</m:t>
                    </m:r>
                  </m:oMath>
                </a14:m>
                <a:r>
                  <a:rPr lang="en-US" dirty="0"/>
                  <a:t> is negative, a price hike will lead to a decrease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  <a:blipFill>
                <a:blip r:embed="rId2"/>
                <a:stretch>
                  <a:fillRect l="-992" t="-1821" r="-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68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in Terms of Price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Let us observe why/how own price elasticity would affect the producers’ total revenue. To so, we find the marginal revenue:</a:t>
                </a:r>
              </a:p>
              <a:p>
                <a:pPr marL="0" indent="0">
                  <a:buNone/>
                </a:pPr>
                <a:endParaRPr lang="en-US" sz="5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</m:t>
                      </m:r>
                    </m:oMath>
                  </m:oMathPara>
                </a14:m>
                <a:endParaRPr lang="en-US" sz="20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num>
                        <m:den>
                          <m: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5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⋅(1+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𝑥𝑝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  <a:blipFill>
                <a:blip r:embed="rId2"/>
                <a:stretch>
                  <a:fillRect l="-1005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6FB4137-4F41-782E-EBA6-0EC00889B14F}"/>
              </a:ext>
            </a:extLst>
          </p:cNvPr>
          <p:cNvGrpSpPr/>
          <p:nvPr/>
        </p:nvGrpSpPr>
        <p:grpSpPr>
          <a:xfrm>
            <a:off x="4102100" y="3694430"/>
            <a:ext cx="3657600" cy="717550"/>
            <a:chOff x="4102100" y="3359150"/>
            <a:chExt cx="3657600" cy="717550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4CF66B21-0622-7C95-39AA-36C4488B15CC}"/>
                </a:ext>
              </a:extLst>
            </p:cNvPr>
            <p:cNvCxnSpPr/>
            <p:nvPr/>
          </p:nvCxnSpPr>
          <p:spPr>
            <a:xfrm>
              <a:off x="4102100" y="3359150"/>
              <a:ext cx="3644900" cy="381000"/>
            </a:xfrm>
            <a:prstGeom prst="bentConnector3">
              <a:avLst>
                <a:gd name="adj1" fmla="val 57666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6480D644-8773-B832-E21F-22508F373832}"/>
                </a:ext>
              </a:extLst>
            </p:cNvPr>
            <p:cNvCxnSpPr/>
            <p:nvPr/>
          </p:nvCxnSpPr>
          <p:spPr>
            <a:xfrm>
              <a:off x="4114800" y="3378200"/>
              <a:ext cx="3644900" cy="698500"/>
            </a:xfrm>
            <a:prstGeom prst="bentConnector3">
              <a:avLst>
                <a:gd name="adj1" fmla="val 17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14B07D-0240-F316-E6F4-9D85B6B7C30E}"/>
                </a:ext>
              </a:extLst>
            </p:cNvPr>
            <p:cNvCxnSpPr/>
            <p:nvPr/>
          </p:nvCxnSpPr>
          <p:spPr>
            <a:xfrm flipV="1">
              <a:off x="7740650" y="3721100"/>
              <a:ext cx="0" cy="3365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5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and Total Revenue </a:t>
            </a:r>
            <a:br>
              <a:rPr lang="en-US" dirty="0"/>
            </a:br>
            <a:r>
              <a:rPr lang="en-US" dirty="0"/>
              <a:t>in Terms of Price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⋅(1+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from the previous slide.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demand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price hike will lead to a decrease in revenue.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demand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inelastic,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 price hike will lead to an </a:t>
                </a:r>
                <a:r>
                  <a:rPr lang="en-US" dirty="0"/>
                  <a:t>increase </a:t>
                </a:r>
                <a:r>
                  <a:rPr lang="en-US" dirty="0">
                    <a:solidFill>
                      <a:schemeClr val="tx1"/>
                    </a:solidFill>
                  </a:rPr>
                  <a:t>in revenue.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</a:t>
                </a:r>
                <a:r>
                  <a:rPr lang="en-US" dirty="0"/>
                  <a:t>the demand for good x is unit 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a revenue is maximized.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  <a:blipFill>
                <a:blip r:embed="rId2"/>
                <a:stretch>
                  <a:fillRect l="-992" t="-1821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6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in Terms of Quantity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Alternately we define TR in terms of quantities:</a:t>
                </a:r>
              </a:p>
              <a:p>
                <a:pPr marL="0" indent="0">
                  <a:buNone/>
                </a:pPr>
                <a:endParaRPr lang="en-US" sz="5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" b="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den>
                      </m:f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𝑥𝑝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sz="15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394021"/>
              </a:xfrm>
              <a:blipFill>
                <a:blip r:embed="rId2"/>
                <a:stretch>
                  <a:fillRect l="-1005" t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94B37C4-42EB-37B0-5465-3066AADFEE21}"/>
              </a:ext>
            </a:extLst>
          </p:cNvPr>
          <p:cNvGrpSpPr/>
          <p:nvPr/>
        </p:nvGrpSpPr>
        <p:grpSpPr>
          <a:xfrm>
            <a:off x="3433314" y="3053753"/>
            <a:ext cx="3623093" cy="715990"/>
            <a:chOff x="3010619" y="3053751"/>
            <a:chExt cx="3623093" cy="715990"/>
          </a:xfrm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49826703-6AC6-CE60-5E7E-79B97EBD1845}"/>
                </a:ext>
              </a:extLst>
            </p:cNvPr>
            <p:cNvCxnSpPr/>
            <p:nvPr/>
          </p:nvCxnSpPr>
          <p:spPr>
            <a:xfrm>
              <a:off x="3010619" y="3053751"/>
              <a:ext cx="3122762" cy="189781"/>
            </a:xfrm>
            <a:prstGeom prst="bentConnector3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or: Elbow 10">
              <a:extLst>
                <a:ext uri="{FF2B5EF4-FFF2-40B4-BE49-F238E27FC236}">
                  <a16:creationId xmlns:a16="http://schemas.microsoft.com/office/drawing/2014/main" id="{05401571-BC5B-D934-99CF-9F0FCBC05F18}"/>
                </a:ext>
              </a:extLst>
            </p:cNvPr>
            <p:cNvCxnSpPr/>
            <p:nvPr/>
          </p:nvCxnSpPr>
          <p:spPr>
            <a:xfrm>
              <a:off x="3027871" y="3071003"/>
              <a:ext cx="3588589" cy="681486"/>
            </a:xfrm>
            <a:prstGeom prst="bentConnector3">
              <a:avLst>
                <a:gd name="adj1" fmla="val 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64B36505-BE5B-5BDA-D0E7-A9D71D44D1A3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116128" y="3252157"/>
              <a:ext cx="543462" cy="491706"/>
            </a:xfrm>
            <a:prstGeom prst="bentConnector3">
              <a:avLst>
                <a:gd name="adj1" fmla="val 3095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5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46AAE-EEE1-D2DA-8674-E995BC021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Revenue and Total Revenue </a:t>
            </a:r>
            <a:br>
              <a:rPr lang="en-US" dirty="0"/>
            </a:br>
            <a:r>
              <a:rPr lang="en-US" dirty="0"/>
              <a:t>in Terms of Quantity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A153-8CA9-0014-D4B5-03555F7B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7B50-6954-7168-503C-84A90B0A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1450C-C79E-E641-EA31-58038223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𝑥𝑝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demand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an increase in quantity sold will lead to an increase in revenue.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the demand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inelastic,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:r>
                  <a:rPr lang="en-US" dirty="0"/>
                  <a:t>an increase in quantity sold will lead to a decrease in revenue.</a:t>
                </a:r>
              </a:p>
              <a:p>
                <a:pPr lvl="1"/>
                <a:endParaRPr lang="en-US" sz="500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When </a:t>
                </a:r>
                <a:r>
                  <a:rPr lang="en-US" dirty="0"/>
                  <a:t>the demand for good x is unit elastic,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a revenue is maximized.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37D8012-2069-A213-AED7-ACFF75B45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8957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8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1C1B-1613-6B65-6B7D-C008E365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Demand, Marginal Revenue, Elasticities, and Total Revenue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D8794-7337-F313-EF8D-D63E754291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inverse demand function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Then, total revenue in terms of quantity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sz="1000" dirty="0"/>
              </a:p>
              <a:p>
                <a:r>
                  <a:rPr lang="en-US" dirty="0"/>
                  <a:t>The marginal revenue is then: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FD8794-7337-F313-EF8D-D63E754291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43554-5E75-757C-B414-D8639DAA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632E8-AB65-29BF-0AE1-B16708E8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B80EB-20D4-03B5-2A30-441944C5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the Consumers’ Income</a:t>
            </a:r>
          </a:p>
          <a:p>
            <a:pPr lvl="1"/>
            <a:r>
              <a:rPr lang="en-US" dirty="0"/>
              <a:t>Normal, Inferior, Luxury, and Necessary Goods</a:t>
            </a:r>
          </a:p>
          <a:p>
            <a:pPr lvl="1"/>
            <a:r>
              <a:rPr lang="en-US" dirty="0"/>
              <a:t>Income Consumption Curve and the Engel Curve</a:t>
            </a:r>
          </a:p>
          <a:p>
            <a:pPr lvl="3"/>
            <a:endParaRPr lang="en-US" dirty="0"/>
          </a:p>
          <a:p>
            <a:r>
              <a:rPr lang="en-US" dirty="0"/>
              <a:t>Changes in the Market Price(s)</a:t>
            </a:r>
          </a:p>
          <a:p>
            <a:pPr lvl="1"/>
            <a:r>
              <a:rPr lang="en-US" dirty="0"/>
              <a:t>Ordinary and </a:t>
            </a:r>
            <a:r>
              <a:rPr lang="en-US" dirty="0" err="1"/>
              <a:t>Giffen</a:t>
            </a:r>
            <a:r>
              <a:rPr lang="en-US" dirty="0"/>
              <a:t> Goods</a:t>
            </a:r>
          </a:p>
          <a:p>
            <a:pPr lvl="1"/>
            <a:r>
              <a:rPr lang="en-US" dirty="0"/>
              <a:t>Price Consumption Curve and the Demand Curve</a:t>
            </a:r>
          </a:p>
          <a:p>
            <a:pPr lvl="3"/>
            <a:endParaRPr lang="en-US" dirty="0"/>
          </a:p>
          <a:p>
            <a:r>
              <a:rPr lang="en-US" dirty="0"/>
              <a:t>Breaking Down the Price Effect</a:t>
            </a:r>
          </a:p>
          <a:p>
            <a:pPr lvl="1"/>
            <a:r>
              <a:rPr lang="en-US" dirty="0"/>
              <a:t>Slutsky vs. </a:t>
            </a:r>
            <a:r>
              <a:rPr lang="en-US" dirty="0" err="1"/>
              <a:t>Hicksian</a:t>
            </a:r>
            <a:r>
              <a:rPr lang="en-US" dirty="0"/>
              <a:t> Substitution Effect</a:t>
            </a:r>
          </a:p>
          <a:p>
            <a:pPr lvl="1"/>
            <a:r>
              <a:rPr lang="en-US" dirty="0"/>
              <a:t>Compensated Demand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2262B-E70F-572A-07D0-5FB1EF59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F76EC-2D72-8EB2-C6BA-D4722304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34EFC-767D-0DAC-E23C-254D95571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2B9C5-F86F-38E8-AFCB-9D7A918CCF7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145EE-6CF8-CE61-46E5-7FF389E7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ADB44-D270-8F34-E02B-217B5186B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54AE4-3129-AAA9-5DD0-BF2E77DD9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4EC26-EE73-3136-F30C-0EDBC431C34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E117-8400-6A86-DBB3-5AFECD45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Demand, Marginal Revenue, Elasticities, and Total Revenue</a:t>
            </a:r>
          </a:p>
        </p:txBody>
      </p:sp>
      <p:pic>
        <p:nvPicPr>
          <p:cNvPr id="9" name="Content Placeholder 8" descr="A diagram of a line&#10;&#10;Description automatically generated">
            <a:extLst>
              <a:ext uri="{FF2B5EF4-FFF2-40B4-BE49-F238E27FC236}">
                <a16:creationId xmlns:a16="http://schemas.microsoft.com/office/drawing/2014/main" id="{4EEEF989-C929-0D2D-5523-AD009E9862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8BCA18-67C5-3059-B521-F28BE627D21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Plot the demand and marginal revenue curves.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r>
                  <a:rPr lang="en-US" dirty="0"/>
                  <a:t>Notice that the results we found in previous slides: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/>
                  <a:t>, either lower the price or sell more to increase revenue.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either increase the price or sell less to increase revenue.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8BCA18-67C5-3059-B521-F28BE627D2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38" t="-1821" r="-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55F97-D69D-BC6B-22BD-231C08FF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4176B-C271-BC56-C031-7E2B3D1F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1AF88-85B7-3CCC-AFF9-10B2CA42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0BD8131E-9156-7571-96BB-6375929D7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42294"/>
            <a:ext cx="3886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Today’s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7BAA-D4BA-C7EB-5696-203603829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 and Market Demand</a:t>
            </a:r>
          </a:p>
          <a:p>
            <a:endParaRPr lang="en-US" dirty="0"/>
          </a:p>
          <a:p>
            <a:r>
              <a:rPr lang="en-US" dirty="0"/>
              <a:t>Elasticities</a:t>
            </a:r>
          </a:p>
          <a:p>
            <a:endParaRPr lang="en-US" dirty="0"/>
          </a:p>
          <a:p>
            <a:r>
              <a:rPr lang="en-US" dirty="0"/>
              <a:t>Revenues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9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vs. Market Demand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By solving the consumers’ problem (UMP), we derived individual demand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For each individual consumer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sz="1000" dirty="0"/>
              </a:p>
              <a:p>
                <a:r>
                  <a:rPr lang="en-US" dirty="0"/>
                  <a:t>The market, however, consists of a large number of  consumers each with their own preferences, and income.</a:t>
                </a:r>
              </a:p>
              <a:p>
                <a:endParaRPr lang="en-US" sz="1000" dirty="0"/>
              </a:p>
              <a:p>
                <a:r>
                  <a:rPr lang="en-US" dirty="0"/>
                  <a:t>In a market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consumers, the market demand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then a sum of all individual demand functions: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  <a:blipFill>
                <a:blip r:embed="rId2"/>
                <a:stretch>
                  <a:fillRect l="-986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4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Demand Implications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market demand was expressed as: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This implies that…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Individual consumers face the exact same prices, and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only appears once and has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indicator.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The market demand is determined by its own price, the price of all other goods, and the distribution of income, and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dirty="0"/>
                  <a:t>The arguments that determine market demand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sz="50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Individual preferences are assumed to remain constant.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dirty="0"/>
                  <a:t>The consumers’ preferences do not enter the argument.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0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“Add” Individual Demand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mentioned that the market demand was calculated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Recall how we interpret the individual demand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“For some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the individual consumer’s quantity demanded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we must stack individual demand curves “horizontally” in a graph.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  <a:blipFill>
                <a:blip r:embed="rId2"/>
                <a:stretch>
                  <a:fillRect l="-986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9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3986-575B-B929-0562-1561C73A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Demand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FCAE-B4E3-649B-FDB7-488E4E51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4525-C5C8-8596-B2EA-0E2C5344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1E69-6082-7B91-F48A-C4702A4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Adding up the demand function in its current form will result in stacking the curves “vertically.”</a:t>
                </a:r>
              </a:p>
              <a:p>
                <a:endParaRPr lang="en-US" sz="1000" dirty="0"/>
              </a:p>
              <a:p>
                <a:r>
                  <a:rPr lang="en-US" dirty="0"/>
                  <a:t>In order to “add” functions horizontally, we must first transform the demand function into inverse demand.</a:t>
                </a:r>
              </a:p>
              <a:p>
                <a:endParaRPr lang="en-US" sz="1000" dirty="0"/>
              </a:p>
              <a:p>
                <a:r>
                  <a:rPr lang="en-US" dirty="0"/>
                  <a:t>Demand Function to Inverse Demand Function: </a:t>
                </a:r>
              </a:p>
              <a:p>
                <a:endParaRPr lang="en-US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Demand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Inverse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Demand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en-US" dirty="0"/>
              </a:p>
              <a:p>
                <a:pPr lvl="3"/>
                <a:endParaRPr lang="en-US" sz="10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36CE00D-596F-4F99-FD45-39CB6EC7A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8040897" cy="4351338"/>
              </a:xfrm>
              <a:blipFill>
                <a:blip r:embed="rId2"/>
                <a:stretch>
                  <a:fillRect l="-986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8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430CA-88DF-4189-BA6E-1358F0DD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78836-32BD-801F-A0CC-2AE86CAF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04192-FF8F-E280-A3CE-48130D2B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E5B0D-44EC-872D-9C6D-893C6AC476F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C5CCD-4BFA-7F45-576F-564D2A50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6D900-5830-87BB-6946-CD89EA83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54108-D307-A9FF-3EAD-4615144B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29D3F-56E8-4456-60B9-5F24BFCAAA6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81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85b2224-1040-4f8c-8ed1-4522a5770c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51b7ad5-1ae8-45f4-a3b0-cfc5413308d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ad05ba0-3c25-46c6-a2b9-60267eafecf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6d10b18-32d3-468c-8d78-593d1403ce4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ddbb553-862e-4680-8bb2-7e4ec33d397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85ad5e3-185c-482c-a076-1a6ebb27c52c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8441</TotalTime>
  <Words>2765</Words>
  <Application>Microsoft Office PowerPoint</Application>
  <PresentationFormat>On-screen Show (4:3)</PresentationFormat>
  <Paragraphs>354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Franklin Gothic Book</vt:lpstr>
      <vt:lpstr>Wingdings</vt:lpstr>
      <vt:lpstr>Office Theme</vt:lpstr>
      <vt:lpstr>Consumer Theory:  Individual and Market Demand</vt:lpstr>
      <vt:lpstr>PollEv.com/brianpark046</vt:lpstr>
      <vt:lpstr>Review of Previous Lectures</vt:lpstr>
      <vt:lpstr>Individual vs. Market Demand</vt:lpstr>
      <vt:lpstr>Market Demand Implications</vt:lpstr>
      <vt:lpstr>How to “Add” Individual Demand</vt:lpstr>
      <vt:lpstr>Inverse Demand</vt:lpstr>
      <vt:lpstr>PowerPoint Presentation</vt:lpstr>
      <vt:lpstr>PowerPoint Presentation</vt:lpstr>
      <vt:lpstr>Market Demand with 2 Consumers</vt:lpstr>
      <vt:lpstr>Market Demand with 2 Consumers</vt:lpstr>
      <vt:lpstr>Market Demand with 2 Consumers</vt:lpstr>
      <vt:lpstr>Elasticity</vt:lpstr>
      <vt:lpstr>Recap of (Own) Price Elasticity</vt:lpstr>
      <vt:lpstr>Recap of Income Elasticity</vt:lpstr>
      <vt:lpstr>Recap of Cross-Price Elasticity</vt:lpstr>
      <vt:lpstr>Calculating (Own) Price Elasticities</vt:lpstr>
      <vt:lpstr>Calculating (Own) Price Elasticities</vt:lpstr>
      <vt:lpstr>Calculating (Own) Price Elasticities</vt:lpstr>
      <vt:lpstr>PowerPoint Presentation</vt:lpstr>
      <vt:lpstr>PowerPoint Presentation</vt:lpstr>
      <vt:lpstr>Elasticity and Revenue</vt:lpstr>
      <vt:lpstr>Total Revenue</vt:lpstr>
      <vt:lpstr>Marginal Revenue in Terms of Price</vt:lpstr>
      <vt:lpstr>Marginal Revenue in Terms of Price</vt:lpstr>
      <vt:lpstr>Marginal Revenue and Total Revenue  in Terms of Price</vt:lpstr>
      <vt:lpstr>Marginal Revenue in Terms of Quantity</vt:lpstr>
      <vt:lpstr>Marginal Revenue and Total Revenue  in Terms of Quantity</vt:lpstr>
      <vt:lpstr>Demand, Marginal Revenue, Elasticities, and Total Revenue</vt:lpstr>
      <vt:lpstr>PowerPoint Presentation</vt:lpstr>
      <vt:lpstr>PowerPoint Presentation</vt:lpstr>
      <vt:lpstr>Demand, Marginal Revenue, Elasticities, and Total Revenue</vt:lpstr>
      <vt:lpstr>Review of Today’s Topic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114</cp:revision>
  <dcterms:created xsi:type="dcterms:W3CDTF">2023-08-17T23:00:51Z</dcterms:created>
  <dcterms:modified xsi:type="dcterms:W3CDTF">2023-10-22T19:42:32Z</dcterms:modified>
</cp:coreProperties>
</file>