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256" r:id="rId2"/>
    <p:sldId id="358" r:id="rId3"/>
    <p:sldId id="392" r:id="rId4"/>
    <p:sldId id="385" r:id="rId5"/>
    <p:sldId id="388" r:id="rId6"/>
    <p:sldId id="387" r:id="rId7"/>
    <p:sldId id="389" r:id="rId8"/>
    <p:sldId id="390" r:id="rId9"/>
    <p:sldId id="391" r:id="rId10"/>
    <p:sldId id="393" r:id="rId11"/>
    <p:sldId id="395" r:id="rId12"/>
    <p:sldId id="394" r:id="rId13"/>
    <p:sldId id="397" r:id="rId14"/>
    <p:sldId id="398" r:id="rId15"/>
    <p:sldId id="413" r:id="rId16"/>
    <p:sldId id="407" r:id="rId17"/>
    <p:sldId id="408" r:id="rId18"/>
    <p:sldId id="409" r:id="rId19"/>
    <p:sldId id="411" r:id="rId20"/>
    <p:sldId id="399" r:id="rId21"/>
    <p:sldId id="400" r:id="rId22"/>
    <p:sldId id="401" r:id="rId23"/>
    <p:sldId id="402" r:id="rId24"/>
    <p:sldId id="403" r:id="rId25"/>
    <p:sldId id="406" r:id="rId26"/>
    <p:sldId id="404" r:id="rId27"/>
    <p:sldId id="410" r:id="rId28"/>
    <p:sldId id="412" r:id="rId29"/>
    <p:sldId id="415" r:id="rId30"/>
    <p:sldId id="414" r:id="rId31"/>
    <p:sldId id="416" r:id="rId32"/>
    <p:sldId id="421" r:id="rId33"/>
    <p:sldId id="417" r:id="rId34"/>
    <p:sldId id="373" r:id="rId35"/>
    <p:sldId id="374" r:id="rId36"/>
    <p:sldId id="375" r:id="rId37"/>
    <p:sldId id="376" r:id="rId38"/>
    <p:sldId id="377" r:id="rId39"/>
    <p:sldId id="418" r:id="rId40"/>
    <p:sldId id="419" r:id="rId41"/>
    <p:sldId id="420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00FFFF"/>
    <a:srgbClr val="E05F65"/>
    <a:srgbClr val="F5CFD0"/>
    <a:srgbClr val="D42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png"/><Relationship Id="rId4" Type="http://schemas.openxmlformats.org/officeDocument/2006/relationships/image" Target="../media/image6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png"/><Relationship Id="rId4" Type="http://schemas.openxmlformats.org/officeDocument/2006/relationships/image" Target="../media/image2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Consumer Theory: </a:t>
            </a:r>
            <a:br>
              <a:rPr lang="en-US" sz="4200" dirty="0"/>
            </a:br>
            <a:r>
              <a:rPr lang="en-US" sz="4200" dirty="0"/>
              <a:t>Review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3CFD-6E00-0CF9-5B64-75F7D45E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Preferences, Utility,</a:t>
            </a:r>
            <a:br>
              <a:rPr lang="en-US" dirty="0"/>
            </a:br>
            <a:r>
              <a:rPr lang="en-US" dirty="0"/>
              <a:t>and Utility Functions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4226-BCAC-C5CB-745D-83A0746B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3D51E-258F-C616-113E-CCF96D27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3D30B-A7E7-AB85-A2EC-774D4114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3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Relations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Consumers are endowed with a preference relation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000" dirty="0"/>
              </a:p>
              <a:p>
                <a:r>
                  <a:rPr lang="en-US" dirty="0"/>
                  <a:t>Preference relations simply tell us which bundle the consumer prefers compared to some other bundles.</a:t>
                </a:r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Consumer strictly prefers a bundle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Consumer weakly prefers a bundle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Consumer is indifferent between bundles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3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Preference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Completeness: “Any bundle can be evaluated.” </a:t>
            </a:r>
          </a:p>
          <a:p>
            <a:endParaRPr lang="en-US" sz="1100" dirty="0"/>
          </a:p>
          <a:p>
            <a:r>
              <a:rPr lang="en-US" dirty="0"/>
              <a:t>Transitivity: “No circular preferences.”</a:t>
            </a:r>
          </a:p>
          <a:p>
            <a:endParaRPr lang="en-US" sz="1100" dirty="0"/>
          </a:p>
          <a:p>
            <a:r>
              <a:rPr lang="en-US" dirty="0"/>
              <a:t>Reflexivity: “Anything is as good as itself.”</a:t>
            </a:r>
          </a:p>
          <a:p>
            <a:endParaRPr lang="en-US" sz="1100" dirty="0"/>
          </a:p>
          <a:p>
            <a:r>
              <a:rPr lang="en-US" dirty="0"/>
              <a:t>Continuity: “No sudden jumps in preference.”</a:t>
            </a:r>
          </a:p>
          <a:p>
            <a:endParaRPr lang="en-US" sz="1000" dirty="0"/>
          </a:p>
          <a:p>
            <a:r>
              <a:rPr lang="en-US" dirty="0"/>
              <a:t>Strong Monotonicity: “The more the better.”</a:t>
            </a:r>
          </a:p>
          <a:p>
            <a:endParaRPr lang="en-US" sz="1000" dirty="0"/>
          </a:p>
          <a:p>
            <a:r>
              <a:rPr lang="en-US" dirty="0"/>
              <a:t>Convexity: “Consumers like diverse bundles.”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1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Utility is the measure of the “subjective satisfaction” that a consumer derives from consuming a bundle of goods.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Utility is an ordinal concept, where the “order” (or ranking) is the only thing that matters.</a:t>
                </a:r>
              </a:p>
              <a:p>
                <a:endParaRPr lang="en-US" sz="1000" dirty="0"/>
              </a:p>
              <a:p>
                <a:r>
                  <a:rPr lang="en-US" dirty="0"/>
                  <a:t>If bundle A gives the consumer 100 utility, and bundle B gives the consumer 10 utility…</a:t>
                </a:r>
              </a:p>
              <a:p>
                <a:endParaRPr lang="en-US" sz="500" dirty="0"/>
              </a:p>
              <a:p>
                <a:pPr lvl="1"/>
                <a:r>
                  <a:rPr lang="en-US" dirty="0"/>
                  <a:t>The consumer prefers bundle A over B: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pPr lvl="1"/>
                <a:r>
                  <a:rPr lang="en-US" strike="sngStrike" dirty="0"/>
                  <a:t>The consumer prefers bundle A 10 times more than bundle B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5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Function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utility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 is a function that assigns utility values to commodity bundles.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BUNDLE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GOODS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UTILITY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VALUE</m:t>
                      </m:r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Rule for utility functions:</a:t>
                </a:r>
              </a:p>
              <a:p>
                <a:endParaRPr lang="en-US" sz="500" dirty="0"/>
              </a:p>
              <a:p>
                <a:pPr lvl="1"/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Families of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three types of utility functions we will be frequently encountering in intermediate price theory are…</a:t>
                </a:r>
              </a:p>
              <a:p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Cobb-Douglas Utility Function</a:t>
                </a:r>
              </a:p>
              <a:p>
                <a:pPr lvl="2"/>
                <a:r>
                  <a:rPr lang="en-US" dirty="0"/>
                  <a:t>When goods show both complementarity and substitutability.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Linear Utility Function</a:t>
                </a:r>
              </a:p>
              <a:p>
                <a:pPr lvl="2"/>
                <a:r>
                  <a:rPr lang="en-US" dirty="0"/>
                  <a:t>When goods are perfect substitutes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Leontief Utility Function</a:t>
                </a:r>
              </a:p>
              <a:p>
                <a:pPr lvl="2"/>
                <a:r>
                  <a:rPr lang="en-US" dirty="0"/>
                  <a:t>When goods are perfect complements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6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6352-F201-2116-AC36-982EED42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Utility in a Discrete World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CCAB9-88D1-AB46-40B3-968E250B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C68BD-F598-7A24-05FE-1257FC5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BC61F-49AC-3C98-D1B5-C06EEC27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BF563DBD-56D6-2A4C-C1E4-EACFC84FD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988639" cy="4351338"/>
          </a:xfrm>
        </p:spPr>
        <p:txBody>
          <a:bodyPr/>
          <a:lstStyle/>
          <a:p>
            <a:r>
              <a:rPr lang="en-US" dirty="0"/>
              <a:t>Marginal utility is the extra utility generated by consuming the last unit.</a:t>
            </a:r>
          </a:p>
          <a:p>
            <a:pPr lvl="3"/>
            <a:endParaRPr lang="en-US" dirty="0"/>
          </a:p>
          <a:p>
            <a:r>
              <a:rPr lang="en-US" dirty="0"/>
              <a:t>The marginal utility from consuming the…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hat is 2.08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hat is 1.22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hat is 0.86</a:t>
            </a: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hat is 0.67</a:t>
            </a:r>
          </a:p>
          <a:p>
            <a:pPr lvl="1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hat is 0.55</a:t>
            </a:r>
          </a:p>
          <a:p>
            <a:pPr lvl="1"/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hat is 0.46</a:t>
            </a:r>
          </a:p>
        </p:txBody>
      </p:sp>
      <p:pic>
        <p:nvPicPr>
          <p:cNvPr id="4" name="Content Placeholder 3" descr="A graph of a number of hats&#10;&#10;Description automatically generated">
            <a:extLst>
              <a:ext uri="{FF2B5EF4-FFF2-40B4-BE49-F238E27FC236}">
                <a16:creationId xmlns:a16="http://schemas.microsoft.com/office/drawing/2014/main" id="{C4F9F2B3-B736-1FA6-941E-59027CADB0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0" name="Content Placeholder 17" descr="A graph of the number of hats&#10;&#10;Description automatically generated">
            <a:extLst>
              <a:ext uri="{FF2B5EF4-FFF2-40B4-BE49-F238E27FC236}">
                <a16:creationId xmlns:a16="http://schemas.microsoft.com/office/drawing/2014/main" id="{03D89BB0-7277-CD3D-6FA5-BEAA322A6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6352-F201-2116-AC36-982EED42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Utility in a Continuous World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CCAB9-88D1-AB46-40B3-968E250B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C68BD-F598-7A24-05FE-1257FC5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BC61F-49AC-3C98-D1B5-C06EEC27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32">
                <a:extLst>
                  <a:ext uri="{FF2B5EF4-FFF2-40B4-BE49-F238E27FC236}">
                    <a16:creationId xmlns:a16="http://schemas.microsoft.com/office/drawing/2014/main" id="{BF563DBD-56D6-2A4C-C1E4-EACFC84FD7E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7490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we want to find the marginal utility of the consumer consuming 1 hat.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We start in the discrete world, comparing the utility between the consumer’s utility between 1 and 6 hats.</a:t>
                </a:r>
              </a:p>
              <a:p>
                <a:endParaRPr lang="en-US" sz="1000" dirty="0"/>
              </a:p>
              <a:p>
                <a:r>
                  <a:rPr lang="en-US" dirty="0"/>
                  <a:t>The “Marginal Utility”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Utility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Hats</m:t>
                          </m:r>
                        </m:den>
                      </m:f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900" dirty="0"/>
              </a:p>
              <a:p>
                <a:endParaRPr lang="en-US" sz="1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" name="Content Placeholder 32">
                <a:extLst>
                  <a:ext uri="{FF2B5EF4-FFF2-40B4-BE49-F238E27FC236}">
                    <a16:creationId xmlns:a16="http://schemas.microsoft.com/office/drawing/2014/main" id="{BF563DBD-56D6-2A4C-C1E4-EACFC84FD7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74904" cy="4351338"/>
              </a:xfrm>
              <a:blipFill>
                <a:blip r:embed="rId2"/>
                <a:stretch>
                  <a:fillRect l="-1943" t="-1821" r="-3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Content Placeholder 27" descr="A graph of a number of hats&#10;&#10;Description automatically generated">
            <a:extLst>
              <a:ext uri="{FF2B5EF4-FFF2-40B4-BE49-F238E27FC236}">
                <a16:creationId xmlns:a16="http://schemas.microsoft.com/office/drawing/2014/main" id="{D095A0BC-990C-7465-F11B-D3BE7803D9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29" name="Content Placeholder 16" descr="A graph of a curve&#10;&#10;Description automatically generated">
            <a:extLst>
              <a:ext uri="{FF2B5EF4-FFF2-40B4-BE49-F238E27FC236}">
                <a16:creationId xmlns:a16="http://schemas.microsoft.com/office/drawing/2014/main" id="{4DF97C12-A416-C5EF-7E78-CE84196D4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30" name="Content Placeholder 20" descr="A graph of a curve&#10;&#10;Description automatically generated with medium confidence">
            <a:extLst>
              <a:ext uri="{FF2B5EF4-FFF2-40B4-BE49-F238E27FC236}">
                <a16:creationId xmlns:a16="http://schemas.microsoft.com/office/drawing/2014/main" id="{DC326FB2-1DEA-3409-D76B-35EE333FF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6352-F201-2116-AC36-982EED42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Utility in a Continuous World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CCAB9-88D1-AB46-40B3-968E250B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C68BD-F598-7A24-05FE-1257FC5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BC61F-49AC-3C98-D1B5-C06EEC27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32">
                <a:extLst>
                  <a:ext uri="{FF2B5EF4-FFF2-40B4-BE49-F238E27FC236}">
                    <a16:creationId xmlns:a16="http://schemas.microsoft.com/office/drawing/2014/main" id="{BF563DBD-56D6-2A4C-C1E4-EACFC84FD7E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212926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then “push” further and evaluate the “marginal utility” between 1 and 5 hats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dirty="0"/>
                  <a:t> 1 and 2 hats.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dirty="0"/>
                  <a:t>Pushing this to the extreme, we will eventually reach the conclusion…</a:t>
                </a:r>
              </a:p>
              <a:p>
                <a:endParaRPr lang="en-US" sz="500" dirty="0"/>
              </a:p>
              <a:p>
                <a:r>
                  <a:rPr lang="en-US" dirty="0"/>
                  <a:t>The marginal utility is the slope of the utility function, or the partial derivative of the utility function.</a:t>
                </a:r>
              </a:p>
            </p:txBody>
          </p:sp>
        </mc:Choice>
        <mc:Fallback xmlns="">
          <p:sp>
            <p:nvSpPr>
              <p:cNvPr id="33" name="Content Placeholder 32">
                <a:extLst>
                  <a:ext uri="{FF2B5EF4-FFF2-40B4-BE49-F238E27FC236}">
                    <a16:creationId xmlns:a16="http://schemas.microsoft.com/office/drawing/2014/main" id="{BF563DBD-56D6-2A4C-C1E4-EACFC84FD7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212926" cy="4351338"/>
              </a:xfrm>
              <a:blipFill>
                <a:blip r:embed="rId2"/>
                <a:stretch>
                  <a:fillRect l="-1881" t="-2661" r="-4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Content Placeholder 25" descr="A graph of a curve&#10;&#10;Description automatically generated with medium confidence">
            <a:extLst>
              <a:ext uri="{FF2B5EF4-FFF2-40B4-BE49-F238E27FC236}">
                <a16:creationId xmlns:a16="http://schemas.microsoft.com/office/drawing/2014/main" id="{50C70D1B-B80E-0C22-92C9-9A8ABC9563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27" name="Content Placeholder 8" descr="A graph of a curve&#10;&#10;Description automatically generated with medium confidence">
            <a:extLst>
              <a:ext uri="{FF2B5EF4-FFF2-40B4-BE49-F238E27FC236}">
                <a16:creationId xmlns:a16="http://schemas.microsoft.com/office/drawing/2014/main" id="{F02C314A-1AEE-1F25-9E81-E8571FE72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8" name="Content Placeholder 12" descr="A graph of a hat&#10;&#10;Description automatically generated">
            <a:extLst>
              <a:ext uri="{FF2B5EF4-FFF2-40B4-BE49-F238E27FC236}">
                <a16:creationId xmlns:a16="http://schemas.microsoft.com/office/drawing/2014/main" id="{22BD34C0-8328-A978-AD82-DF00F8FEC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9" name="Content Placeholder 20" descr="A graph of a function&#10;&#10;Description automatically generated">
            <a:extLst>
              <a:ext uri="{FF2B5EF4-FFF2-40B4-BE49-F238E27FC236}">
                <a16:creationId xmlns:a16="http://schemas.microsoft.com/office/drawing/2014/main" id="{9685C348-D356-47C9-B25B-DC94DBC56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5D9854-D287-7E69-9B85-3A72B085F7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Marginal Utility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5D9854-D287-7E69-9B85-3A72B085F7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524B91-9A26-1CB4-5228-6EDACCCD29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032271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Marginal Utility is…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lvl="1"/>
                <a:r>
                  <a:rPr lang="en-US" dirty="0"/>
                  <a:t>Graphically,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𝑀𝑈</m:t>
                    </m:r>
                  </m:oMath>
                </a14:m>
                <a:r>
                  <a:rPr lang="en-US" dirty="0"/>
                  <a:t> is the slope of the utility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500" dirty="0"/>
              </a:p>
              <a:p>
                <a:pPr lvl="1"/>
                <a:r>
                  <a:rPr lang="en-US" dirty="0"/>
                  <a:t>Mathematically,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𝑀𝑈</m:t>
                    </m:r>
                  </m:oMath>
                </a14:m>
                <a:r>
                  <a:rPr lang="en-US" dirty="0"/>
                  <a:t> is the partial derivative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endParaRPr lang="en-US" sz="1000" dirty="0"/>
              </a:p>
              <a:p>
                <a:r>
                  <a:rPr lang="en-US" dirty="0"/>
                  <a:t>Law of Diminishing Marginal Utility</a:t>
                </a:r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𝑀𝑈</m:t>
                    </m:r>
                  </m:oMath>
                </a14:m>
                <a:r>
                  <a:rPr lang="en-US" dirty="0"/>
                  <a:t> is lower if the consumer already consumed a lot of said good.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“If you have 2 million dollars in assets, an extra $100 will make you slightly happy, but if you have $2,000 in assets, an extra $100 will make you very happy.”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524B91-9A26-1CB4-5228-6EDACCCD29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032271" cy="4351338"/>
              </a:xfrm>
              <a:blipFill>
                <a:blip r:embed="rId3"/>
                <a:stretch>
                  <a:fillRect l="-986" t="-2661" r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A39C-DC38-62B2-BF29-F2B07259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324B0-1355-41BC-FC00-46B14947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26C62-C70B-A2E6-05CA-3C5DF601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Budget Constraint</a:t>
            </a:r>
          </a:p>
          <a:p>
            <a:endParaRPr lang="en-US" dirty="0"/>
          </a:p>
          <a:p>
            <a:r>
              <a:rPr lang="en-US" dirty="0"/>
              <a:t>Preferences and Utility</a:t>
            </a:r>
          </a:p>
          <a:p>
            <a:endParaRPr lang="en-US" dirty="0"/>
          </a:p>
          <a:p>
            <a:r>
              <a:rPr lang="en-US" dirty="0"/>
              <a:t>Utility Functions and the Indifference Curve</a:t>
            </a:r>
          </a:p>
          <a:p>
            <a:endParaRPr lang="en-US" dirty="0"/>
          </a:p>
          <a:p>
            <a:r>
              <a:rPr lang="en-US" dirty="0"/>
              <a:t>The Utility Maximization Problem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3CFD-6E00-0CF9-5B64-75F7D45E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Indifference Curves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4226-BCAC-C5CB-745D-83A0746B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3D51E-258F-C616-113E-CCF96D27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3D30B-A7E7-AB85-A2EC-774D4114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some utility function, we can draw the consumer’s indifference curves.</a:t>
            </a:r>
          </a:p>
          <a:p>
            <a:pPr lvl="3"/>
            <a:endParaRPr lang="en-US" dirty="0"/>
          </a:p>
          <a:p>
            <a:r>
              <a:rPr lang="en-US" dirty="0"/>
              <a:t>Indifference curves are the collection of all goods that the consumer prefers equally.</a:t>
            </a:r>
          </a:p>
          <a:p>
            <a:pPr lvl="3"/>
            <a:endParaRPr lang="en-US" dirty="0"/>
          </a:p>
          <a:p>
            <a:r>
              <a:rPr lang="en-US" dirty="0"/>
              <a:t>The shape of the indifference curves depend on the assumptions we place on preferences, and the nature of the goods involved.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6352-F201-2116-AC36-982EED42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Indifference Curve: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CACCAE2-1C43-785F-6A4E-D3C4E0F1317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utility function of a consumer is calculated by the product of hats and shoes.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𝐻𝑎𝑡𝑠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𝑆h𝑜𝑒𝑠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𝐻𝑎𝑡𝑠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𝑆h𝑜𝑒𝑠</m:t>
                      </m:r>
                    </m:oMath>
                  </m:oMathPara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dirty="0"/>
                  <a:t>Suppose that the consumer currently has 5 hats and 40 pairs of shoes.</a:t>
                </a:r>
              </a:p>
              <a:p>
                <a:endParaRPr lang="en-US" sz="1000" dirty="0"/>
              </a:p>
              <a:p>
                <a:r>
                  <a:rPr lang="en-US" dirty="0"/>
                  <a:t>What is the utility of this consumer?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CACCAE2-1C43-785F-6A4E-D3C4E0F131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  <a:blipFill>
                <a:blip r:embed="rId2"/>
                <a:stretch>
                  <a:fillRect l="-1985" t="-1821" r="-3969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CCAB9-88D1-AB46-40B3-968E250B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C68BD-F598-7A24-05FE-1257FC5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BC61F-49AC-3C98-D1B5-C06EEC27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pic>
        <p:nvPicPr>
          <p:cNvPr id="14" name="Content Placeholder 13" descr="A graph of clothing and shoes&#10;&#10;Description automatically generated">
            <a:extLst>
              <a:ext uri="{FF2B5EF4-FFF2-40B4-BE49-F238E27FC236}">
                <a16:creationId xmlns:a16="http://schemas.microsoft.com/office/drawing/2014/main" id="{1AD88289-08B2-7101-1C1A-9FB0523063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9998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6352-F201-2116-AC36-982EED42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Indifference Curve: An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CCAE2-1C43-785F-6A4E-D3C4E0F13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8" y="1825625"/>
            <a:ext cx="4143915" cy="4351338"/>
          </a:xfrm>
        </p:spPr>
        <p:txBody>
          <a:bodyPr>
            <a:normAutofit/>
          </a:bodyPr>
          <a:lstStyle/>
          <a:p>
            <a:r>
              <a:rPr lang="en-US" dirty="0"/>
              <a:t>Find another bundle that gives the consumer exactly 200 utility.</a:t>
            </a:r>
          </a:p>
          <a:p>
            <a:pPr lvl="1"/>
            <a:r>
              <a:rPr lang="en-US" dirty="0"/>
              <a:t>40 hats and 5 pairs of shoes</a:t>
            </a:r>
          </a:p>
          <a:p>
            <a:pPr lvl="1"/>
            <a:r>
              <a:rPr lang="en-US" dirty="0"/>
              <a:t>10 hats and 20 pairs of shoes</a:t>
            </a:r>
          </a:p>
          <a:p>
            <a:pPr lvl="1"/>
            <a:r>
              <a:rPr lang="en-US" dirty="0"/>
              <a:t>20 hats and 10 pairs of shoes</a:t>
            </a:r>
          </a:p>
          <a:p>
            <a:pPr lvl="1"/>
            <a:endParaRPr lang="en-US" dirty="0"/>
          </a:p>
          <a:p>
            <a:r>
              <a:rPr lang="en-US" dirty="0"/>
              <a:t>“Linking” all these bundles that give the consumer exactly 200 utility gives us an indifference curve for utility level 200.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CCAB9-88D1-AB46-40B3-968E250B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C68BD-F598-7A24-05FE-1257FC5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BC61F-49AC-3C98-D1B5-C06EEC27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14" name="Content Placeholder 13" descr="A graph of clothing and shoes&#10;&#10;Description automatically generated">
            <a:extLst>
              <a:ext uri="{FF2B5EF4-FFF2-40B4-BE49-F238E27FC236}">
                <a16:creationId xmlns:a16="http://schemas.microsoft.com/office/drawing/2014/main" id="{1AD88289-08B2-7101-1C1A-9FB0523063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3" name="Content Placeholder 9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CB859D86-DB03-0F0E-C981-698F8816F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9" name="Content Placeholder 18" descr="A graph of shoes and shoes&#10;&#10;Description automatically generated">
            <a:extLst>
              <a:ext uri="{FF2B5EF4-FFF2-40B4-BE49-F238E27FC236}">
                <a16:creationId xmlns:a16="http://schemas.microsoft.com/office/drawing/2014/main" id="{E69B95C0-45BF-A8C1-3183-84224ECE3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1" name="Content Placeholder 30" descr="A graph of a function&#10;&#10;Description automatically generated">
            <a:extLst>
              <a:ext uri="{FF2B5EF4-FFF2-40B4-BE49-F238E27FC236}">
                <a16:creationId xmlns:a16="http://schemas.microsoft.com/office/drawing/2014/main" id="{23215B7F-DEE0-F3D6-4E65-3E08A3F50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3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6352-F201-2116-AC36-982EED42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Indifference Curve: An 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CCAB9-88D1-AB46-40B3-968E250B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C68BD-F598-7A24-05FE-1257FC5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BC61F-49AC-3C98-D1B5-C06EEC27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48375DB-8362-EAEB-15B5-FCC21700B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0589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indifference curve splits the commodity space into two distinct parts.</a:t>
            </a:r>
          </a:p>
          <a:p>
            <a:endParaRPr lang="en-US" sz="1000" dirty="0"/>
          </a:p>
          <a:p>
            <a:r>
              <a:rPr lang="en-US" dirty="0"/>
              <a:t>Any bundle above this specific indifference curve produces more than 200 utility for the consumer.</a:t>
            </a:r>
          </a:p>
          <a:p>
            <a:pPr lvl="3"/>
            <a:endParaRPr lang="en-US" sz="1000" dirty="0"/>
          </a:p>
          <a:p>
            <a:r>
              <a:rPr lang="en-US" dirty="0"/>
              <a:t>Any bundle below this specific indifference curve produces less than 200 utility for the consumer.</a:t>
            </a:r>
          </a:p>
        </p:txBody>
      </p:sp>
      <p:pic>
        <p:nvPicPr>
          <p:cNvPr id="35" name="Content Placeholder 34" descr="A graph of a function&#10;&#10;Description automatically generated">
            <a:extLst>
              <a:ext uri="{FF2B5EF4-FFF2-40B4-BE49-F238E27FC236}">
                <a16:creationId xmlns:a16="http://schemas.microsoft.com/office/drawing/2014/main" id="{732970A6-49D9-E629-F205-ED678AFAC9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38" name="Content Placeholder 17" descr="A diagram of a number of shoes&#10;&#10;Description automatically generated">
            <a:extLst>
              <a:ext uri="{FF2B5EF4-FFF2-40B4-BE49-F238E27FC236}">
                <a16:creationId xmlns:a16="http://schemas.microsoft.com/office/drawing/2014/main" id="{7CF9F1BE-FD87-2176-3041-12D621FBC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8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6352-F201-2116-AC36-982EED42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Indifference Curve: An 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CCAB9-88D1-AB46-40B3-968E250B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C68BD-F598-7A24-05FE-1257FC5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BC61F-49AC-3C98-D1B5-C06EEC27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CADADBF-A861-53B5-DCAE-0190BD126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988639" cy="4351338"/>
          </a:xfrm>
        </p:spPr>
        <p:txBody>
          <a:bodyPr>
            <a:normAutofit/>
          </a:bodyPr>
          <a:lstStyle/>
          <a:p>
            <a:r>
              <a:rPr lang="en-US" dirty="0"/>
              <a:t>Suppose the consumer is consuming bundle A.</a:t>
            </a:r>
          </a:p>
          <a:p>
            <a:pPr lvl="3"/>
            <a:endParaRPr lang="en-US" sz="1000" dirty="0"/>
          </a:p>
          <a:p>
            <a:r>
              <a:rPr lang="en-US" dirty="0"/>
              <a:t>If they wanted to purchase more shoes…</a:t>
            </a:r>
          </a:p>
          <a:p>
            <a:endParaRPr lang="en-US" sz="1000" dirty="0"/>
          </a:p>
          <a:p>
            <a:r>
              <a:rPr lang="en-US" dirty="0"/>
              <a:t>How many units of hats would they be willing to give up, while ending up on the same level of utility?</a:t>
            </a:r>
          </a:p>
        </p:txBody>
      </p:sp>
      <p:pic>
        <p:nvPicPr>
          <p:cNvPr id="9" name="Content Placeholder 8" descr="A graph of a function&#10;&#10;Description automatically generated">
            <a:extLst>
              <a:ext uri="{FF2B5EF4-FFF2-40B4-BE49-F238E27FC236}">
                <a16:creationId xmlns:a16="http://schemas.microsoft.com/office/drawing/2014/main" id="{C065D624-F7F2-5F64-DAA4-E0FB0957AC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35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6352-F201-2116-AC36-982EED42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Indifference Curve: An 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CCAB9-88D1-AB46-40B3-968E250B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C68BD-F598-7A24-05FE-1257FC5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BC61F-49AC-3C98-D1B5-C06EEC27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5CADADBF-A861-53B5-DCAE-0190BD126A9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</p:spPr>
            <p:txBody>
              <a:bodyPr/>
              <a:lstStyle/>
              <a:p>
                <a:r>
                  <a:rPr lang="en-US" dirty="0"/>
                  <a:t>While maintaining a utility value of 200, the consumer is willing to give up…</a:t>
                </a:r>
              </a:p>
              <a:p>
                <a:pPr lvl="1"/>
                <a:r>
                  <a:rPr lang="en-US" dirty="0"/>
                  <a:t>15 hats for 30 more shoes</a:t>
                </a:r>
              </a:p>
              <a:p>
                <a:pPr lvl="1"/>
                <a:r>
                  <a:rPr lang="en-US" dirty="0"/>
                  <a:t>10 hats for 10 more shoes</a:t>
                </a:r>
              </a:p>
              <a:p>
                <a:pPr lvl="1"/>
                <a:r>
                  <a:rPr lang="en-US" dirty="0"/>
                  <a:t>6.67 hats for 5 more shoes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While maintaining a utility value of 200, the consumer is willing to give 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𝑆𝐻</m:t>
                        </m:r>
                      </m:sub>
                    </m:sSub>
                  </m:oMath>
                </a14:m>
                <a:r>
                  <a:rPr lang="en-US" dirty="0"/>
                  <a:t> units of hats for “1” unit of shoes.</a:t>
                </a:r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5CADADBF-A861-53B5-DCAE-0190BD126A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  <a:blipFill>
                <a:blip r:embed="rId2"/>
                <a:stretch>
                  <a:fillRect l="-1985" t="-1821" r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Content Placeholder 24" descr="A graph of a function&#10;&#10;Description automatically generated">
            <a:extLst>
              <a:ext uri="{FF2B5EF4-FFF2-40B4-BE49-F238E27FC236}">
                <a16:creationId xmlns:a16="http://schemas.microsoft.com/office/drawing/2014/main" id="{EB520E72-BBB4-FE47-BB84-07D123E854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26" name="Content Placeholder 22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2E29C37-E1D1-EB13-D64B-ADC7607DE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7" name="Content Placeholder 28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ED2D2D67-F861-EAD4-1023-F7B8D39AD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8" name="Content Placeholder 35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7FAD4F06-5D7F-8644-BBC2-FE38C56F79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9" name="Content Placeholder 39" descr="A graph of a function&#10;&#10;Description automatically generated">
            <a:extLst>
              <a:ext uri="{FF2B5EF4-FFF2-40B4-BE49-F238E27FC236}">
                <a16:creationId xmlns:a16="http://schemas.microsoft.com/office/drawing/2014/main" id="{675624C6-5571-71AF-9E65-206961A86C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5D9854-D287-7E69-9B85-3A72B085F7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Marginal Rate of Substitution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5D9854-D287-7E69-9B85-3A72B085F7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524B91-9A26-1CB4-5228-6EDACCCD29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Marginal Rate of Substitution is…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lvl="1"/>
                <a:r>
                  <a:rPr lang="en-US" dirty="0"/>
                  <a:t>Graphically,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𝑅𝑆</m:t>
                    </m:r>
                  </m:oMath>
                </a14:m>
                <a:r>
                  <a:rPr lang="en-US" dirty="0"/>
                  <a:t> is the slope of the indifference curve.</a:t>
                </a:r>
              </a:p>
              <a:p>
                <a:endParaRPr lang="en-US" sz="500" dirty="0"/>
              </a:p>
              <a:p>
                <a:pPr lvl="1"/>
                <a:r>
                  <a:rPr lang="en-US" dirty="0"/>
                  <a:t>Mathematically,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𝑀𝑅𝑆</m:t>
                    </m:r>
                  </m:oMath>
                </a14:m>
                <a:r>
                  <a:rPr lang="en-US" dirty="0"/>
                  <a:t> is the ratio of marginal utilities.</a:t>
                </a:r>
              </a:p>
              <a:p>
                <a:pPr lvl="1"/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box>
                        </m:num>
                        <m:den>
                          <m:box>
                            <m:box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box>
                        </m:den>
                      </m:f>
                    </m:oMath>
                  </m:oMathPara>
                </a14:m>
                <a:endParaRPr lang="en-US" sz="1800" b="0" dirty="0"/>
              </a:p>
              <a:p>
                <a:pPr marL="457200" lvl="1" indent="0">
                  <a:buNone/>
                </a:pPr>
                <a:endParaRPr lang="en-US" sz="1000" dirty="0"/>
              </a:p>
              <a:p>
                <a:r>
                  <a:rPr lang="en-US" dirty="0"/>
                  <a:t>Law of Diminishing Marginal Rate of Substitution</a:t>
                </a:r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𝑀𝑅𝑆</m:t>
                    </m:r>
                  </m:oMath>
                </a14:m>
                <a:r>
                  <a:rPr lang="en-US" dirty="0"/>
                  <a:t> decreases as the consumer increases their consumption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524B91-9A26-1CB4-5228-6EDACCCD29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821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A39C-DC38-62B2-BF29-F2B07259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324B0-1355-41BC-FC00-46B14947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26C62-C70B-A2E6-05CA-3C5DF601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4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6352-F201-2116-AC36-982EED42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Law of Diminishing MRS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CCAB9-88D1-AB46-40B3-968E250B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C68BD-F598-7A24-05FE-1257FC5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BC61F-49AC-3C98-D1B5-C06EEC27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5CADADBF-A861-53B5-DCAE-0190BD126A9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16116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 we increase the consumer’s consumption of shoes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…</a:t>
                </a:r>
              </a:p>
              <a:p>
                <a:endParaRPr lang="en-US" sz="1000" dirty="0"/>
              </a:p>
              <a:p>
                <a:r>
                  <a:rPr lang="en-US" dirty="0"/>
                  <a:t>The number of hats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the consumer is willing to give up decreases.</a:t>
                </a:r>
              </a:p>
              <a:p>
                <a:endParaRPr lang="en-US" sz="1000" dirty="0"/>
              </a:p>
              <a:p>
                <a:r>
                  <a:rPr lang="en-US" dirty="0"/>
                  <a:t>Due to the law of diminishing marginal rate of substitution.</a:t>
                </a:r>
              </a:p>
            </p:txBody>
          </p:sp>
        </mc:Choice>
        <mc:Fallback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5CADADBF-A861-53B5-DCAE-0190BD126A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161168" cy="4351338"/>
              </a:xfrm>
              <a:blipFill>
                <a:blip r:embed="rId2"/>
                <a:stretch>
                  <a:fillRect l="-1903" t="-1821" r="-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3951B632-9D26-DC8D-4491-65D32AF8F3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1" name="Content Placeholder 14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2836211C-846D-F240-5593-785EFF360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2" name="Content Placeholder 16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DF78B441-4CCE-B31F-7863-3EB6DE5C0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3" name="Content Placeholder 22" descr="A line graph with numbers and symbols&#10;&#10;Description automatically generated">
            <a:extLst>
              <a:ext uri="{FF2B5EF4-FFF2-40B4-BE49-F238E27FC236}">
                <a16:creationId xmlns:a16="http://schemas.microsoft.com/office/drawing/2014/main" id="{DAC3C401-D20C-F058-D750-C6FB847899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5" name="Content Placeholder 26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1B796A5A-FFEF-78FE-7088-193D2CA60D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6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Leontief Utility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a consumer always takes two sugar cubes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one cup of coffee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500" dirty="0"/>
              </a:p>
              <a:p>
                <a:r>
                  <a:rPr lang="en-US" dirty="0"/>
                  <a:t>If they have only one cup of coffee, a third sugar cube will generate no utility.</a:t>
                </a:r>
              </a:p>
              <a:p>
                <a:endParaRPr lang="en-US" sz="500" dirty="0"/>
              </a:p>
              <a:p>
                <a:r>
                  <a:rPr lang="en-US" dirty="0"/>
                  <a:t>If they have only two sugar cubes, a second cup of coffee will not generate any utility.</a:t>
                </a:r>
              </a:p>
              <a:p>
                <a:endParaRPr lang="en-US" sz="500" dirty="0"/>
              </a:p>
              <a:p>
                <a:r>
                  <a:rPr lang="en-US" dirty="0"/>
                  <a:t>The utility function should be: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3CFD-6E00-0CF9-5B64-75F7D45E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The Budget Constraint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4226-BCAC-C5CB-745D-83A0746B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3D51E-258F-C616-113E-CCF96D27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3D30B-A7E7-AB85-A2EC-774D4114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33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452E-A440-07B9-6643-BC26AA8D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Leontief Utility Function</a:t>
            </a:r>
          </a:p>
        </p:txBody>
      </p:sp>
      <p:pic>
        <p:nvPicPr>
          <p:cNvPr id="9" name="Content Placeholder 8" descr="A graph of coffee sugar and sugar&#10;&#10;Description automatically generated">
            <a:extLst>
              <a:ext uri="{FF2B5EF4-FFF2-40B4-BE49-F238E27FC236}">
                <a16:creationId xmlns:a16="http://schemas.microsoft.com/office/drawing/2014/main" id="{534F3F68-98BE-AF3B-C261-4C044B4561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86FB1-B630-2D72-53C0-CFCAB8FB2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074903" cy="4351338"/>
          </a:xfrm>
        </p:spPr>
        <p:txBody>
          <a:bodyPr>
            <a:normAutofit/>
          </a:bodyPr>
          <a:lstStyle/>
          <a:p>
            <a:r>
              <a:rPr lang="en-US" dirty="0"/>
              <a:t>Suppose this consumer has four sugar cubes.</a:t>
            </a:r>
          </a:p>
          <a:p>
            <a:pPr lvl="3"/>
            <a:endParaRPr lang="en-US" dirty="0"/>
          </a:p>
          <a:p>
            <a:r>
              <a:rPr lang="en-US" dirty="0"/>
              <a:t>What would the utility be when they are given…</a:t>
            </a:r>
          </a:p>
          <a:p>
            <a:pPr lvl="1"/>
            <a:r>
              <a:rPr lang="en-US" dirty="0"/>
              <a:t>One cup of coffee?</a:t>
            </a:r>
          </a:p>
          <a:p>
            <a:pPr lvl="1"/>
            <a:r>
              <a:rPr lang="en-US" dirty="0"/>
              <a:t>Two cups of coffee?</a:t>
            </a:r>
          </a:p>
          <a:p>
            <a:pPr lvl="1"/>
            <a:r>
              <a:rPr lang="en-US" dirty="0"/>
              <a:t>Three cups of coffee?</a:t>
            </a:r>
          </a:p>
          <a:p>
            <a:pPr lvl="1"/>
            <a:r>
              <a:rPr lang="en-US" dirty="0"/>
              <a:t>Even more?</a:t>
            </a:r>
          </a:p>
          <a:p>
            <a:pPr lvl="1"/>
            <a:endParaRPr lang="en-US" sz="1000" dirty="0"/>
          </a:p>
          <a:p>
            <a:r>
              <a:rPr lang="en-US" dirty="0"/>
              <a:t>“Link” all bundles that give us 2 utility.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22F89-A4D8-8DC8-1C70-745522C6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6C32E-502F-B20D-E2DF-DEA2BD6C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C770D-91F3-DC5E-4FBF-D3CD6A22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  <p:pic>
        <p:nvPicPr>
          <p:cNvPr id="10" name="Content Placeholder 10" descr="A graph of coffee sugar and coffee&#10;&#10;Description automatically generated">
            <a:extLst>
              <a:ext uri="{FF2B5EF4-FFF2-40B4-BE49-F238E27FC236}">
                <a16:creationId xmlns:a16="http://schemas.microsoft.com/office/drawing/2014/main" id="{7994D94A-45AA-C281-D220-4E7E22B7D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2" name="Content Placeholder 18" descr="A graph of coffee and sugar&#10;&#10;Description automatically generated">
            <a:extLst>
              <a:ext uri="{FF2B5EF4-FFF2-40B4-BE49-F238E27FC236}">
                <a16:creationId xmlns:a16="http://schemas.microsoft.com/office/drawing/2014/main" id="{16B9C60D-C40C-675E-AA0E-F7D2D5FE5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3" name="Content Placeholder 22" descr="A graph of coffee and sugar&#10;&#10;Description automatically generated">
            <a:extLst>
              <a:ext uri="{FF2B5EF4-FFF2-40B4-BE49-F238E27FC236}">
                <a16:creationId xmlns:a16="http://schemas.microsoft.com/office/drawing/2014/main" id="{273B5848-9C34-5BE3-2406-6B1845799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4" name="Content Placeholder 24" descr="A graph of coffee and sugar&#10;&#10;Description automatically generated">
            <a:extLst>
              <a:ext uri="{FF2B5EF4-FFF2-40B4-BE49-F238E27FC236}">
                <a16:creationId xmlns:a16="http://schemas.microsoft.com/office/drawing/2014/main" id="{7853A433-49FB-C5A5-554B-2A8D28B866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5" name="Content Placeholder 30" descr="A graph of coffee and sugar&#10;&#10;Description automatically generated">
            <a:extLst>
              <a:ext uri="{FF2B5EF4-FFF2-40B4-BE49-F238E27FC236}">
                <a16:creationId xmlns:a16="http://schemas.microsoft.com/office/drawing/2014/main" id="{A81A3690-1CE5-44DF-60BB-9A3A496E9A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6" name="Content Placeholder 32" descr="A graph of coffee and sugar&#10;&#10;Description automatically generated">
            <a:extLst>
              <a:ext uri="{FF2B5EF4-FFF2-40B4-BE49-F238E27FC236}">
                <a16:creationId xmlns:a16="http://schemas.microsoft.com/office/drawing/2014/main" id="{EF86A6CD-057D-A41B-889D-CE198E3B23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7" name="Content Placeholder 38" descr="A graph of coffee and sugar&#10;&#10;Description automatically generated">
            <a:extLst>
              <a:ext uri="{FF2B5EF4-FFF2-40B4-BE49-F238E27FC236}">
                <a16:creationId xmlns:a16="http://schemas.microsoft.com/office/drawing/2014/main" id="{EECC20CE-D69D-2DD9-BD7D-BE5147D176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8" name="Content Placeholder 42" descr="A graph of coffee and sugar&#10;&#10;Description automatically generated">
            <a:extLst>
              <a:ext uri="{FF2B5EF4-FFF2-40B4-BE49-F238E27FC236}">
                <a16:creationId xmlns:a16="http://schemas.microsoft.com/office/drawing/2014/main" id="{D4838FA0-2145-A594-45C4-70A3AEA228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452E-A440-07B9-6643-BC26AA8D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Leontief Utility Function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22F89-A4D8-8DC8-1C70-745522C6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6C32E-502F-B20D-E2DF-DEA2BD6C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C770D-91F3-DC5E-4FBF-D3CD6A22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BADB57C-48EB-69B2-7791-16D5FB19C6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consider the same consumer has two cups of coffee, and nothing else.</a:t>
            </a:r>
          </a:p>
          <a:p>
            <a:endParaRPr lang="en-US" sz="500" dirty="0"/>
          </a:p>
          <a:p>
            <a:r>
              <a:rPr lang="en-US" dirty="0"/>
              <a:t> What would the utility be when they are given…</a:t>
            </a:r>
          </a:p>
          <a:p>
            <a:pPr lvl="1"/>
            <a:r>
              <a:rPr lang="en-US" dirty="0"/>
              <a:t>Two sugar cubes?</a:t>
            </a:r>
          </a:p>
          <a:p>
            <a:pPr lvl="1"/>
            <a:r>
              <a:rPr lang="en-US" dirty="0"/>
              <a:t>Four sugar cubes?</a:t>
            </a:r>
          </a:p>
          <a:p>
            <a:pPr lvl="1"/>
            <a:r>
              <a:rPr lang="en-US" dirty="0"/>
              <a:t>Six sugar cubes?</a:t>
            </a:r>
          </a:p>
          <a:p>
            <a:pPr lvl="1"/>
            <a:r>
              <a:rPr lang="en-US" dirty="0"/>
              <a:t>Even more?</a:t>
            </a:r>
          </a:p>
          <a:p>
            <a:pPr lvl="1"/>
            <a:endParaRPr lang="en-US" sz="500" dirty="0"/>
          </a:p>
          <a:p>
            <a:r>
              <a:rPr lang="en-US" dirty="0"/>
              <a:t>“Link” all bundles that give us 2 utility.</a:t>
            </a:r>
          </a:p>
          <a:p>
            <a:endParaRPr lang="en-US" dirty="0"/>
          </a:p>
        </p:txBody>
      </p:sp>
      <p:pic>
        <p:nvPicPr>
          <p:cNvPr id="69" name="Content Placeholder 68" descr="A graph of coffee and sugar&#10;&#10;Description automatically generated">
            <a:extLst>
              <a:ext uri="{FF2B5EF4-FFF2-40B4-BE49-F238E27FC236}">
                <a16:creationId xmlns:a16="http://schemas.microsoft.com/office/drawing/2014/main" id="{C56DD8DA-7901-9473-03D8-F1DC7FEE7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70" name="Content Placeholder 32" descr="A graph of coffee and sugar&#10;&#10;Description automatically generated">
            <a:extLst>
              <a:ext uri="{FF2B5EF4-FFF2-40B4-BE49-F238E27FC236}">
                <a16:creationId xmlns:a16="http://schemas.microsoft.com/office/drawing/2014/main" id="{BCF932ED-FCE6-63BD-38A4-701CA742F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71" name="Content Placeholder 34" descr="A graph of coffee and sugar&#10;&#10;Description automatically generated">
            <a:extLst>
              <a:ext uri="{FF2B5EF4-FFF2-40B4-BE49-F238E27FC236}">
                <a16:creationId xmlns:a16="http://schemas.microsoft.com/office/drawing/2014/main" id="{CCE1FF61-DA90-8868-2C8F-56BED0FA3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72" name="Content Placeholder 41" descr="A graph of coffee and sugar&#10;&#10;Description automatically generated">
            <a:extLst>
              <a:ext uri="{FF2B5EF4-FFF2-40B4-BE49-F238E27FC236}">
                <a16:creationId xmlns:a16="http://schemas.microsoft.com/office/drawing/2014/main" id="{AF63D3F9-5F0A-002F-494A-72F8D72AF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73" name="Content Placeholder 43" descr="A graph of coffee and sugar&#10;&#10;Description automatically generated">
            <a:extLst>
              <a:ext uri="{FF2B5EF4-FFF2-40B4-BE49-F238E27FC236}">
                <a16:creationId xmlns:a16="http://schemas.microsoft.com/office/drawing/2014/main" id="{E2709E28-3EBC-B805-F936-8774111A01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74" name="Content Placeholder 50" descr="A graph of coffee and sugar&#10;&#10;Description automatically generated">
            <a:extLst>
              <a:ext uri="{FF2B5EF4-FFF2-40B4-BE49-F238E27FC236}">
                <a16:creationId xmlns:a16="http://schemas.microsoft.com/office/drawing/2014/main" id="{21D72DAC-E1B8-4956-88C6-2581D37E7F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1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452E-A440-07B9-6643-BC26AA8D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Leontief Utility Function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22F89-A4D8-8DC8-1C70-745522C6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6C32E-502F-B20D-E2DF-DEA2BD6C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C770D-91F3-DC5E-4FBF-D3CD6A22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BADB57C-48EB-69B2-7791-16D5FB19C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92156" cy="4351338"/>
          </a:xfrm>
        </p:spPr>
        <p:txBody>
          <a:bodyPr>
            <a:normAutofit/>
          </a:bodyPr>
          <a:lstStyle/>
          <a:p>
            <a:r>
              <a:rPr lang="en-US" dirty="0"/>
              <a:t>What about the indifference curve representing utility level 1?</a:t>
            </a:r>
          </a:p>
          <a:p>
            <a:endParaRPr lang="en-US" sz="500" dirty="0"/>
          </a:p>
          <a:p>
            <a:r>
              <a:rPr lang="en-US" dirty="0"/>
              <a:t>Similarly, find all bundles that will result in one perfect cup of coffee.</a:t>
            </a:r>
          </a:p>
          <a:p>
            <a:endParaRPr lang="en-US" sz="500" dirty="0"/>
          </a:p>
          <a:p>
            <a:r>
              <a:rPr lang="en-US" dirty="0"/>
              <a:t>The indifference curve representing a lower level of utility lies “below” our original curve.</a:t>
            </a:r>
          </a:p>
        </p:txBody>
      </p:sp>
      <p:pic>
        <p:nvPicPr>
          <p:cNvPr id="9" name="Content Placeholder 8" descr="A graph of coffee and sugar&#10;&#10;Description automatically generated">
            <a:extLst>
              <a:ext uri="{FF2B5EF4-FFF2-40B4-BE49-F238E27FC236}">
                <a16:creationId xmlns:a16="http://schemas.microsoft.com/office/drawing/2014/main" id="{2E4B208D-5098-E6E7-33C9-B8B6ADAE96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0" name="Content Placeholder 9" descr="A graph of coffee and sugar&#10;&#10;Description automatically generated">
            <a:extLst>
              <a:ext uri="{FF2B5EF4-FFF2-40B4-BE49-F238E27FC236}">
                <a16:creationId xmlns:a16="http://schemas.microsoft.com/office/drawing/2014/main" id="{0B99F6C0-2CC9-B4F0-6704-7E88F6DEC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9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3CFD-6E00-0CF9-5B64-75F7D45E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The Utility Maximization 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4226-BCAC-C5CB-745D-83A0746B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3D51E-258F-C616-113E-CCF96D27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3D30B-A7E7-AB85-A2EC-774D4114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12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9910-6052-E7EA-2FE0-14EB792D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 Basics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01EEA-8B62-E557-B794-B96AFEF4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44A98-5FC8-F311-C9F3-BDF96027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5CB9A-8F9C-DA16-3A9D-BDCB14E3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 dirty="0"/>
          </a:p>
        </p:txBody>
      </p:sp>
      <p:pic>
        <p:nvPicPr>
          <p:cNvPr id="19" name="Content Placeholder 18" descr="A graph of a function&#10;&#10;Description automatically generated">
            <a:extLst>
              <a:ext uri="{FF2B5EF4-FFF2-40B4-BE49-F238E27FC236}">
                <a16:creationId xmlns:a16="http://schemas.microsoft.com/office/drawing/2014/main" id="{1998B602-C5BE-B8FF-FECE-24F04B7890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25" name="Content Placeholder 20" descr="A graph of a function&#10;&#10;Description automatically generated">
            <a:extLst>
              <a:ext uri="{FF2B5EF4-FFF2-40B4-BE49-F238E27FC236}">
                <a16:creationId xmlns:a16="http://schemas.microsoft.com/office/drawing/2014/main" id="{90B319F1-BEC1-33E1-5911-686488CAB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30">
                <a:extLst>
                  <a:ext uri="{FF2B5EF4-FFF2-40B4-BE49-F238E27FC236}">
                    <a16:creationId xmlns:a16="http://schemas.microsoft.com/office/drawing/2014/main" id="{9C10D1CD-E318-6F9E-8403-C0A5B3E0BDD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</p:spPr>
            <p:txBody>
              <a:bodyPr/>
              <a:lstStyle/>
              <a:p>
                <a:r>
                  <a:rPr lang="en-US" dirty="0"/>
                  <a:t>One of the most important conditions in the UMP will be “equalizing the slopes.”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Examine why we want the slopes to be equalized. 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Consider the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where the indifference curve intersects the budget line.</a:t>
                </a:r>
              </a:p>
            </p:txBody>
          </p:sp>
        </mc:Choice>
        <mc:Fallback xmlns="">
          <p:sp>
            <p:nvSpPr>
              <p:cNvPr id="31" name="Content Placeholder 30">
                <a:extLst>
                  <a:ext uri="{FF2B5EF4-FFF2-40B4-BE49-F238E27FC236}">
                    <a16:creationId xmlns:a16="http://schemas.microsoft.com/office/drawing/2014/main" id="{9C10D1CD-E318-6F9E-8403-C0A5B3E0BD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  <a:blipFill>
                <a:blip r:embed="rId4"/>
                <a:stretch>
                  <a:fillRect l="-2038" t="-1821" r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ntent Placeholder 8">
            <a:extLst>
              <a:ext uri="{FF2B5EF4-FFF2-40B4-BE49-F238E27FC236}">
                <a16:creationId xmlns:a16="http://schemas.microsoft.com/office/drawing/2014/main" id="{BA489B6C-FF87-9613-0AAB-E13B9CA2E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4034-8961-0DAE-D64F-704B106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UMP: The Marginal Rate of Substitution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C4547-ABA5-D4D1-A926-84182930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6DE2A-A7A7-FAD2-20C9-2B8B82C9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88777-2CBD-1763-05FA-718A49D9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6CEC1235-7D5D-5E8F-8049-95DAA6C4990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Examining the slope of the indifference curve, we can measure </a:t>
                </a:r>
                <a:r>
                  <a:rPr lang="en-US" b="1" u="sng" dirty="0"/>
                  <a:t>“how many units of good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u="sng" dirty="0"/>
                  <a:t> is the consumer willing to part with if they get one more of good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u="sng" dirty="0"/>
                  <a:t>?”</a:t>
                </a:r>
              </a:p>
              <a:p>
                <a:pPr lvl="3"/>
                <a:endParaRPr lang="en-US" b="1" u="sng" dirty="0"/>
              </a:p>
              <a:p>
                <a:r>
                  <a:rPr lang="en-US" dirty="0"/>
                  <a:t>We can see that the consumer is willing to part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𝑀𝑅𝑆</m:t>
                    </m:r>
                  </m:oMath>
                </a14:m>
                <a:r>
                  <a:rPr lang="en-US" dirty="0"/>
                  <a:t> units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one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6CEC1235-7D5D-5E8F-8049-95DAA6C49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Content Placeholder 17" descr="A graph of a graph with a red line and blue line&#10;&#10;Description automatically generated">
            <a:extLst>
              <a:ext uri="{FF2B5EF4-FFF2-40B4-BE49-F238E27FC236}">
                <a16:creationId xmlns:a16="http://schemas.microsoft.com/office/drawing/2014/main" id="{46DEC1D0-C1B4-34E8-DF8A-2E82685898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9" name="Content Placeholder 8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41A011D8-1004-9831-5CCD-16DF1302E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0" name="Content Placeholder 10" descr="A diagram of a graph&#10;&#10;Description automatically generated">
            <a:extLst>
              <a:ext uri="{FF2B5EF4-FFF2-40B4-BE49-F238E27FC236}">
                <a16:creationId xmlns:a16="http://schemas.microsoft.com/office/drawing/2014/main" id="{0658B700-C8CC-B653-A276-DAD799BA8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4251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8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4034-8961-0DAE-D64F-704B106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UMP: Relative Prices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C4547-ABA5-D4D1-A926-84182930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6DE2A-A7A7-FAD2-20C9-2B8B82C9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88777-2CBD-1763-05FA-718A49D9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 dirty="0"/>
          </a:p>
        </p:txBody>
      </p:sp>
      <p:pic>
        <p:nvPicPr>
          <p:cNvPr id="19" name="Content Placeholder 18" descr="A graph of a graph with a red line and blue line&#10;&#10;Description automatically generated">
            <a:extLst>
              <a:ext uri="{FF2B5EF4-FFF2-40B4-BE49-F238E27FC236}">
                <a16:creationId xmlns:a16="http://schemas.microsoft.com/office/drawing/2014/main" id="{39BA29C6-DC38-660D-9D70-DC589F1980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24" name="Content Placeholder 20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D2E86B3A-9227-D995-E442-D9CC1D6CB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7">
                <a:extLst>
                  <a:ext uri="{FF2B5EF4-FFF2-40B4-BE49-F238E27FC236}">
                    <a16:creationId xmlns:a16="http://schemas.microsoft.com/office/drawing/2014/main" id="{86FC3BBE-2D73-1D02-3B2E-AD71F5719DB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slope of the budget line tells us </a:t>
                </a:r>
                <a:r>
                  <a:rPr lang="en-US" b="1" u="sng" dirty="0"/>
                  <a:t>“how many units of good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u="sng" dirty="0"/>
                  <a:t> that the consumer has to give up to purchase one more unit of good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u="sng" dirty="0"/>
                  <a:t>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consumer has to part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units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get one more unit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8" name="Content Placeholder 27">
                <a:extLst>
                  <a:ext uri="{FF2B5EF4-FFF2-40B4-BE49-F238E27FC236}">
                    <a16:creationId xmlns:a16="http://schemas.microsoft.com/office/drawing/2014/main" id="{86FC3BBE-2D73-1D02-3B2E-AD71F5719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038" t="-1821" r="-4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Content Placeholder 25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F454EDD7-FA09-DF72-23A7-CE06C1BFE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4251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9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F58100-69EC-FD98-B358-A7BC5BFFEE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UMP: When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𝑴𝑹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𝒙𝒚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F58100-69EC-FD98-B358-A7BC5BFFE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BFC50-FC63-7AA8-7FEA-A9491A5E0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/>
              <a:t>Marginal Rate of Substitution</a:t>
            </a:r>
          </a:p>
        </p:txBody>
      </p:sp>
      <p:pic>
        <p:nvPicPr>
          <p:cNvPr id="11" name="Content Placeholder 10" descr="A diagram of a graph&#10;&#10;Description automatically generated">
            <a:extLst>
              <a:ext uri="{FF2B5EF4-FFF2-40B4-BE49-F238E27FC236}">
                <a16:creationId xmlns:a16="http://schemas.microsoft.com/office/drawing/2014/main" id="{A88FFACF-ADBF-CA4F-1836-A8FEEDFFC6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" y="2505075"/>
            <a:ext cx="3316129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091E1-10FE-A3E4-3313-AF197CDFF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/>
              <a:t>Relative Prices</a:t>
            </a:r>
          </a:p>
        </p:txBody>
      </p:sp>
      <p:pic>
        <p:nvPicPr>
          <p:cNvPr id="13" name="Content Placeholder 12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3ABF8FDC-40DA-3672-2840-BAB595990F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79" y="2505075"/>
            <a:ext cx="3316129" cy="3684588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523A93-081A-1D17-9116-219A03DDF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460CA-6B31-7022-D341-DBCC16D1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037A41-80A5-A2D6-5776-ADF4C3CB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32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8E3986-575B-B929-0562-1561C73A78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UMP: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𝑴𝑹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𝒙𝒚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8E3986-575B-B929-0562-1561C73A78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ask the consumer “we will give you one unit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how many units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you willing to part with?”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the consumer is willing to give up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/>
                  <a:t> units, but the market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units…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 the consumer should take that deal, move to a bundle with more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less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achieve a higher level of utility.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821" r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1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Maximization Problem (UMP)</a:t>
            </a:r>
            <a:br>
              <a:rPr lang="en-US" dirty="0"/>
            </a:br>
            <a:r>
              <a:rPr lang="en-US" dirty="0"/>
              <a:t>with Standard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When the utility function is given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500" b="1" u="sng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u="sng" dirty="0"/>
                  <a:t>Find the marginal utility of good </a:t>
                </a:r>
                <a14:m>
                  <m:oMath xmlns:m="http://schemas.openxmlformats.org/officeDocument/2006/math">
                    <m:r>
                      <a:rPr lang="en-US" b="1" i="1" u="sng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u="sng" dirty="0"/>
                  <a:t> and good </a:t>
                </a:r>
                <a14:m>
                  <m:oMath xmlns:m="http://schemas.openxmlformats.org/officeDocument/2006/math">
                    <m:r>
                      <a:rPr lang="en-US" b="1" i="1" u="sng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u="sng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and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buFont typeface="+mj-lt"/>
                  <a:buAutoNum type="arabicPeriod"/>
                </a:pPr>
                <a:endParaRPr lang="en-US" sz="5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u="sng" dirty="0"/>
                  <a:t>Find the optimal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u="sng" dirty="0"/>
                  <a:t> ratio: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/>
                  <a:t>  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/>
              </a:p>
              <a:p>
                <a:pPr>
                  <a:buFont typeface="+mj-lt"/>
                  <a:buAutoNum type="arabicPeriod"/>
                </a:pPr>
                <a:endParaRPr lang="en-US" sz="5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u="sng" dirty="0"/>
                  <a:t>Plug the optimal mix into the budget line to find the optimal bundle: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Budget Constraint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budget constraint’s role is to classify bundles of goods as either “feasible,” or “not feasible.”</a:t>
            </a:r>
          </a:p>
          <a:p>
            <a:pPr lvl="5"/>
            <a:endParaRPr lang="en-US" sz="1000" dirty="0"/>
          </a:p>
          <a:p>
            <a:r>
              <a:rPr lang="en-US" dirty="0"/>
              <a:t>Bundles whose cost does not exceed the consumer’s income is considered “feasible,” and make up the “budget set.”</a:t>
            </a:r>
          </a:p>
          <a:p>
            <a:pPr lvl="5"/>
            <a:endParaRPr lang="en-US" sz="1000" dirty="0"/>
          </a:p>
          <a:p>
            <a:r>
              <a:rPr lang="en-US" dirty="0"/>
              <a:t>Bundles whose cost exceed the consumer’s income is considered “not feasible.”</a:t>
            </a:r>
          </a:p>
          <a:p>
            <a:pPr lvl="3"/>
            <a:endParaRPr lang="en-US" sz="1000" dirty="0"/>
          </a:p>
          <a:p>
            <a:r>
              <a:rPr lang="en-US" dirty="0"/>
              <a:t>The bundles whose cost is exactly the consumer’s income consist the “budget line.”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Maximization Problem (UMP)</a:t>
            </a:r>
            <a:br>
              <a:rPr lang="en-US" dirty="0"/>
            </a:br>
            <a:r>
              <a:rPr lang="en-US" dirty="0"/>
              <a:t>with Linear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When the utility function is given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500" b="1" u="sng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u="sng" dirty="0"/>
                  <a:t>Find the marginal utility of good </a:t>
                </a:r>
                <a14:m>
                  <m:oMath xmlns:m="http://schemas.openxmlformats.org/officeDocument/2006/math">
                    <m:r>
                      <a:rPr lang="en-US" b="1" i="1" u="sng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u="sng" dirty="0"/>
                  <a:t> and good </a:t>
                </a:r>
                <a14:m>
                  <m:oMath xmlns:m="http://schemas.openxmlformats.org/officeDocument/2006/math">
                    <m:r>
                      <a:rPr lang="en-US" b="1" i="1" u="sng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u="sng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  and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>
                  <a:buFont typeface="+mj-lt"/>
                  <a:buAutoNum type="arabicPeriod"/>
                </a:pPr>
                <a:endParaRPr lang="en-US" sz="5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u="sng" dirty="0"/>
                  <a:t>Compare the per-dollar marginal utilities: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/>
                  <a:t>: Spend entire budget on good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/>
                  <a:t>: Spend entire budget on good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/>
                  <a:t>: Spend entire budget on any mix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53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Maximization Problem (UMP)</a:t>
            </a:r>
            <a:br>
              <a:rPr lang="en-US" dirty="0"/>
            </a:br>
            <a:r>
              <a:rPr lang="en-US" dirty="0"/>
              <a:t>with Leontief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When the utility function is given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500" b="1" u="sng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u="sng" dirty="0"/>
                  <a:t>Find the optimal mix of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u="sng" dirty="0"/>
                  <a:t> and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u="sng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⇒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5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u="sng" dirty="0"/>
                  <a:t>Plug the optimal mix into the budget line to find the optimal bundle: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2" t="-1821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6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Slope of the Budget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Objective (Market) Exchange Rate</a:t>
                </a:r>
              </a:p>
              <a:p>
                <a:endParaRPr lang="en-US" sz="500" dirty="0"/>
              </a:p>
              <a:p>
                <a:r>
                  <a:rPr lang="en-US" dirty="0"/>
                  <a:t>When we have good x and good y, the slope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sz="5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r>
                  <a:rPr lang="en-US" dirty="0"/>
                  <a:t>The slope can also be calculated using the formula: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𝑅𝑖𝑠𝑒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𝑅𝑢𝑛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sz="500" dirty="0"/>
              </a:p>
              <a:p>
                <a:r>
                  <a:rPr lang="en-US" dirty="0"/>
                  <a:t>How many units of good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does the consumer have to give up to purchase one extra unit of good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6352-F201-2116-AC36-982EED42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Budget Constraint: An Example</a:t>
            </a:r>
          </a:p>
        </p:txBody>
      </p:sp>
      <p:pic>
        <p:nvPicPr>
          <p:cNvPr id="9" name="Content Placeholder 8" descr="A graph with a line and text&#10;&#10;Description automatically generated with medium confidence">
            <a:extLst>
              <a:ext uri="{FF2B5EF4-FFF2-40B4-BE49-F238E27FC236}">
                <a16:creationId xmlns:a16="http://schemas.microsoft.com/office/drawing/2014/main" id="{089C5B81-F835-06EF-0EA5-D1FE37CDAC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CCAE2-1C43-785F-6A4E-D3C4E0F131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there is a market for shoes and hats.</a:t>
            </a:r>
          </a:p>
          <a:p>
            <a:pPr lvl="3"/>
            <a:endParaRPr lang="en-US" sz="1000" dirty="0"/>
          </a:p>
          <a:p>
            <a:r>
              <a:rPr lang="en-US" dirty="0"/>
              <a:t>Each pair of shoes cost $40, and a hat costs $20.</a:t>
            </a:r>
          </a:p>
          <a:p>
            <a:pPr lvl="3"/>
            <a:endParaRPr lang="en-US" sz="1000" dirty="0"/>
          </a:p>
          <a:p>
            <a:r>
              <a:rPr lang="en-US" dirty="0"/>
              <a:t>The consumer has $600 they can spend as income.</a:t>
            </a:r>
          </a:p>
          <a:p>
            <a:pPr lvl="3"/>
            <a:endParaRPr lang="en-US" sz="11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CCAB9-88D1-AB46-40B3-968E250B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C68BD-F598-7A24-05FE-1257FC5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BC61F-49AC-3C98-D1B5-C06EEC27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Content Placeholder 10" descr="A graph of a line with text and arrows&#10;&#10;Description automatically generated with medium confidence">
            <a:extLst>
              <a:ext uri="{FF2B5EF4-FFF2-40B4-BE49-F238E27FC236}">
                <a16:creationId xmlns:a16="http://schemas.microsoft.com/office/drawing/2014/main" id="{362A7EE0-0CFB-96B2-1E5D-BE9A6457E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1" name="Content Placeholder 12" descr="A graph of a line with red dots and numbers&#10;&#10;Description automatically generated with medium confidence">
            <a:extLst>
              <a:ext uri="{FF2B5EF4-FFF2-40B4-BE49-F238E27FC236}">
                <a16:creationId xmlns:a16="http://schemas.microsoft.com/office/drawing/2014/main" id="{B6E086E3-F851-95D8-8038-DBE5D030D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2" name="Content Placeholder 18" descr="A graph of a budget line&#10;&#10;Description automatically generated">
            <a:extLst>
              <a:ext uri="{FF2B5EF4-FFF2-40B4-BE49-F238E27FC236}">
                <a16:creationId xmlns:a16="http://schemas.microsoft.com/office/drawing/2014/main" id="{6F25DAB1-FF0C-03B0-CC61-24DEA6126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6352-F201-2116-AC36-982EED42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Budget Constraint: An 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CCAB9-88D1-AB46-40B3-968E250B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C68BD-F598-7A24-05FE-1257FC5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BC61F-49AC-3C98-D1B5-C06EEC27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89F2369-A2F9-7488-84EF-98BAAA0546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“Budget Line” splits the commodity space into two distinct parts.</a:t>
            </a:r>
          </a:p>
          <a:p>
            <a:endParaRPr lang="en-US" sz="1000" dirty="0"/>
          </a:p>
          <a:p>
            <a:r>
              <a:rPr lang="en-US" dirty="0"/>
              <a:t>Any bundle in the “Budget Set” (below the budget line) costs less than or up to $600.</a:t>
            </a:r>
          </a:p>
          <a:p>
            <a:pPr lvl="3"/>
            <a:endParaRPr lang="en-US" sz="1100" dirty="0"/>
          </a:p>
          <a:p>
            <a:r>
              <a:rPr lang="en-US" dirty="0"/>
              <a:t>Any bundle in the “Not Feasible” zone (above the budget line) costs more than $600.</a:t>
            </a:r>
          </a:p>
        </p:txBody>
      </p:sp>
      <p:pic>
        <p:nvPicPr>
          <p:cNvPr id="31" name="Content Placeholder 30" descr="A graph of a budget line&#10;&#10;Description automatically generated">
            <a:extLst>
              <a:ext uri="{FF2B5EF4-FFF2-40B4-BE49-F238E27FC236}">
                <a16:creationId xmlns:a16="http://schemas.microsoft.com/office/drawing/2014/main" id="{2118475F-6F0D-FA79-315A-6737F8622F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32" name="Content Placeholder 8">
            <a:extLst>
              <a:ext uri="{FF2B5EF4-FFF2-40B4-BE49-F238E27FC236}">
                <a16:creationId xmlns:a16="http://schemas.microsoft.com/office/drawing/2014/main" id="{E0BDFB67-E214-751E-2E1B-2E9784469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6352-F201-2116-AC36-982EED42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Budget Constraint: An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CCAE2-1C43-785F-6A4E-D3C4E0F131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the consumer is consuming bundle A.</a:t>
            </a:r>
          </a:p>
          <a:p>
            <a:pPr lvl="3"/>
            <a:endParaRPr lang="en-US" sz="1000" dirty="0"/>
          </a:p>
          <a:p>
            <a:r>
              <a:rPr lang="en-US" dirty="0"/>
              <a:t>If they wanted to purchase an extra pair of shoes…</a:t>
            </a:r>
          </a:p>
          <a:p>
            <a:endParaRPr lang="en-US" sz="1000" dirty="0"/>
          </a:p>
          <a:p>
            <a:r>
              <a:rPr lang="en-US" dirty="0"/>
              <a:t>How many units of hats do they need to sell?</a:t>
            </a:r>
          </a:p>
          <a:p>
            <a:endParaRPr lang="en-US" sz="1000" dirty="0"/>
          </a:p>
          <a:p>
            <a:r>
              <a:rPr lang="en-US" dirty="0"/>
              <a:t>They need to sell 2 units of hats to be able to afford 1 pair of shoes.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CCAB9-88D1-AB46-40B3-968E250B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C68BD-F598-7A24-05FE-1257FC5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BC61F-49AC-3C98-D1B5-C06EEC27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14" name="Content Placeholder 13" descr="A graph of a budget line&#10;&#10;Description automatically generated">
            <a:extLst>
              <a:ext uri="{FF2B5EF4-FFF2-40B4-BE49-F238E27FC236}">
                <a16:creationId xmlns:a16="http://schemas.microsoft.com/office/drawing/2014/main" id="{4743ECA8-D855-0A04-008B-4A79C7AD8B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5" name="Content Placeholder 17" descr="A graph with a red line&#10;&#10;Description automatically generated">
            <a:extLst>
              <a:ext uri="{FF2B5EF4-FFF2-40B4-BE49-F238E27FC236}">
                <a16:creationId xmlns:a16="http://schemas.microsoft.com/office/drawing/2014/main" id="{6158CF84-156D-30A8-0BB2-2E1A647D9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6" name="Content Placeholder 25" descr="A graph of a cost&#10;&#10;Description automatically generated">
            <a:extLst>
              <a:ext uri="{FF2B5EF4-FFF2-40B4-BE49-F238E27FC236}">
                <a16:creationId xmlns:a16="http://schemas.microsoft.com/office/drawing/2014/main" id="{4E22FD98-F88C-78FA-E547-1D7C24325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7" name="Content Placeholder 27" descr="A graph with a red line&#10;&#10;Description automatically generated">
            <a:extLst>
              <a:ext uri="{FF2B5EF4-FFF2-40B4-BE49-F238E27FC236}">
                <a16:creationId xmlns:a16="http://schemas.microsoft.com/office/drawing/2014/main" id="{A386159B-CAE8-AE8A-E100-274FE8772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6352-F201-2116-AC36-982EED42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Budget Constraint: An 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CCAB9-88D1-AB46-40B3-968E250B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C68BD-F598-7A24-05FE-1257FC5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BC61F-49AC-3C98-D1B5-C06EEC27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pic>
        <p:nvPicPr>
          <p:cNvPr id="34" name="Content Placeholder 33" descr="A graph with a red line&#10;&#10;Description automatically generated">
            <a:extLst>
              <a:ext uri="{FF2B5EF4-FFF2-40B4-BE49-F238E27FC236}">
                <a16:creationId xmlns:a16="http://schemas.microsoft.com/office/drawing/2014/main" id="{703A7852-66BA-BC79-BCA2-4E7B8A6F6C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>
                <a:extLst>
                  <a:ext uri="{FF2B5EF4-FFF2-40B4-BE49-F238E27FC236}">
                    <a16:creationId xmlns:a16="http://schemas.microsoft.com/office/drawing/2014/main" id="{8DD08A7F-9539-DD2D-5C65-9F40EB0AD56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The slope of this budget line: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𝑆h𝑜𝑒𝑠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𝐻𝑎𝑡𝑠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2000" dirty="0"/>
              </a:p>
              <a:p>
                <a:endParaRPr lang="en-US" sz="1100" dirty="0"/>
              </a:p>
              <a:p>
                <a:r>
                  <a:rPr lang="en-US" dirty="0"/>
                  <a:t>This is why the slope of the budget line represents the objective (market) rate of exchange.</a:t>
                </a:r>
              </a:p>
              <a:p>
                <a:endParaRPr lang="en-US" sz="1100" dirty="0"/>
              </a:p>
              <a:p>
                <a:r>
                  <a:rPr lang="en-US" dirty="0"/>
                  <a:t>How many hats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the consumer have to give up for one extra unit of shoes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2" name="Content Placeholder 31">
                <a:extLst>
                  <a:ext uri="{FF2B5EF4-FFF2-40B4-BE49-F238E27FC236}">
                    <a16:creationId xmlns:a16="http://schemas.microsoft.com/office/drawing/2014/main" id="{8DD08A7F-9539-DD2D-5C65-9F40EB0AD5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724" t="-1541" r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93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7262</TotalTime>
  <Words>2536</Words>
  <Application>Microsoft Office PowerPoint</Application>
  <PresentationFormat>On-screen Show (4:3)</PresentationFormat>
  <Paragraphs>448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 Math</vt:lpstr>
      <vt:lpstr>Franklin Gothic Book</vt:lpstr>
      <vt:lpstr>Office Theme</vt:lpstr>
      <vt:lpstr>Consumer Theory:  Review Session</vt:lpstr>
      <vt:lpstr>Topics</vt:lpstr>
      <vt:lpstr>The Budget Constraint</vt:lpstr>
      <vt:lpstr>The Budget Constraint Basics</vt:lpstr>
      <vt:lpstr>The Slope of the Budget Line</vt:lpstr>
      <vt:lpstr>The Budget Constraint: An Example</vt:lpstr>
      <vt:lpstr>The Budget Constraint: An Example</vt:lpstr>
      <vt:lpstr>The Budget Constraint: An Example</vt:lpstr>
      <vt:lpstr>The Budget Constraint: An Example</vt:lpstr>
      <vt:lpstr>Preferences, Utility, and Utility Functions</vt:lpstr>
      <vt:lpstr>Preference Relations Basics</vt:lpstr>
      <vt:lpstr>Axioms of Preference Relations</vt:lpstr>
      <vt:lpstr>Utility Basics</vt:lpstr>
      <vt:lpstr>Utility Function Basics</vt:lpstr>
      <vt:lpstr>Families of Utility Functions</vt:lpstr>
      <vt:lpstr>Marginal Utility in a Discrete World</vt:lpstr>
      <vt:lpstr>Marginal Utility in a Continuous World</vt:lpstr>
      <vt:lpstr>Marginal Utility in a Continuous World</vt:lpstr>
      <vt:lpstr>Marginal Utility (MU)</vt:lpstr>
      <vt:lpstr>Indifference Curves</vt:lpstr>
      <vt:lpstr>Indifference Curve Basics</vt:lpstr>
      <vt:lpstr>The Indifference Curve: An Example</vt:lpstr>
      <vt:lpstr>The Indifference Curve: An Example</vt:lpstr>
      <vt:lpstr>The Indifference Curve: An Example</vt:lpstr>
      <vt:lpstr>The Indifference Curve: An Example</vt:lpstr>
      <vt:lpstr>The Indifference Curve: An Example</vt:lpstr>
      <vt:lpstr>Marginal Rate of Substitution (MRS)</vt:lpstr>
      <vt:lpstr>The Law of Diminishing MRS</vt:lpstr>
      <vt:lpstr>Leontief Utility Functions</vt:lpstr>
      <vt:lpstr>The Leontief Utility Function</vt:lpstr>
      <vt:lpstr>The Leontief Utility Function</vt:lpstr>
      <vt:lpstr>The Leontief Utility Function</vt:lpstr>
      <vt:lpstr>The Utility Maximization Problem</vt:lpstr>
      <vt:lpstr>UMP Basics</vt:lpstr>
      <vt:lpstr>UMP: The Marginal Rate of Substitution</vt:lpstr>
      <vt:lpstr>UMP: Relative Prices</vt:lpstr>
      <vt:lpstr>UMP: When MRS_xy&gt;P_x/P_y</vt:lpstr>
      <vt:lpstr>UMP: When MRS_xy&gt;P_x/P_y</vt:lpstr>
      <vt:lpstr>Utility Maximization Problem (UMP) with Standard Utility Functions</vt:lpstr>
      <vt:lpstr>Utility Maximization Problem (UMP) with Linear Utility Functions</vt:lpstr>
      <vt:lpstr>Utility Maximization Problem (UMP) with Leontief Utility 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98</cp:revision>
  <dcterms:created xsi:type="dcterms:W3CDTF">2023-08-17T23:00:51Z</dcterms:created>
  <dcterms:modified xsi:type="dcterms:W3CDTF">2023-09-27T19:30:23Z</dcterms:modified>
</cp:coreProperties>
</file>