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6"/>
  </p:notesMasterIdLst>
  <p:sldIdLst>
    <p:sldId id="256" r:id="rId2"/>
    <p:sldId id="358" r:id="rId3"/>
    <p:sldId id="406" r:id="rId4"/>
    <p:sldId id="399" r:id="rId5"/>
    <p:sldId id="401" r:id="rId6"/>
    <p:sldId id="402" r:id="rId7"/>
    <p:sldId id="403" r:id="rId8"/>
    <p:sldId id="404" r:id="rId9"/>
    <p:sldId id="345" r:id="rId10"/>
    <p:sldId id="407" r:id="rId11"/>
    <p:sldId id="409" r:id="rId12"/>
    <p:sldId id="405" r:id="rId13"/>
    <p:sldId id="410" r:id="rId14"/>
    <p:sldId id="411" r:id="rId15"/>
    <p:sldId id="400" r:id="rId16"/>
    <p:sldId id="414" r:id="rId17"/>
    <p:sldId id="415" r:id="rId18"/>
    <p:sldId id="417" r:id="rId19"/>
    <p:sldId id="418" r:id="rId20"/>
    <p:sldId id="420" r:id="rId21"/>
    <p:sldId id="419" r:id="rId22"/>
    <p:sldId id="422" r:id="rId23"/>
    <p:sldId id="423" r:id="rId24"/>
    <p:sldId id="421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C5BCD"/>
    <a:srgbClr val="00FFFF"/>
    <a:srgbClr val="E05F65"/>
    <a:srgbClr val="F5CFD0"/>
    <a:srgbClr val="D428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084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1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0A6441-4E79-42FF-805B-86C90BDFD38D}" type="datetimeFigureOut">
              <a:rPr lang="en-US" smtClean="0"/>
              <a:t>9/24/2023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A29054-221E-4755-818D-C35A08AFDB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7853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Do not modify the notes in this section to avoid tampering with the Poll Everywhere activity.
More info at polleverywhere.com/support
When MRS&amp;gt;Relative Price for a linear utility function, which is steeper?
https://www.polleverywhere.com/multiple_choice_polls/TIhgf8S0c8rZsi0gHknFT?display_state=instructions&amp;activity_state=opened&amp;state=opened&amp;flow=Engagement&amp;onscreen=persist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A29054-221E-4755-818D-C35A08AFDBE7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D7FE1B-573B-EC46-75C9-719304F2FB65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6492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Do not modify the notes in this section to avoid tampering with the Poll Everywhere activity.
More info at polleverywhere.com/support
When MRS&amp;gt;Relative Price for a linear utility function, which is steeper?
https://www.polleverywhere.com/multiple_choice_polls/TIhgf8S0c8rZsi0gHknFT?display_state=chart&amp;activity_state=closed&amp;state=closed&amp;flow=Engagement&amp;onscreen=persist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A29054-221E-4755-818D-C35A08AFDBE7}" type="slidenum">
              <a:rPr lang="en-US" smtClean="0"/>
              <a:t>11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AB345D-5F1C-7A7E-FDF6-A07DEF29695F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2623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rgbClr val="C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2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Fall 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Google Shape;92;p13">
            <a:extLst>
              <a:ext uri="{FF2B5EF4-FFF2-40B4-BE49-F238E27FC236}">
                <a16:creationId xmlns:a16="http://schemas.microsoft.com/office/drawing/2014/main" id="{BF16982E-3E38-0665-4F07-437DD3F0D5A4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34323" y="228601"/>
            <a:ext cx="1875353" cy="9905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13549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Fall 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Google Shape;101;p14">
            <a:extLst>
              <a:ext uri="{FF2B5EF4-FFF2-40B4-BE49-F238E27FC236}">
                <a16:creationId xmlns:a16="http://schemas.microsoft.com/office/drawing/2014/main" id="{1F852EF2-DB2E-EDA3-947F-AD7E6C19EBD8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1293" y="228603"/>
            <a:ext cx="459642" cy="761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38102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Fall 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Google Shape;101;p14">
            <a:extLst>
              <a:ext uri="{FF2B5EF4-FFF2-40B4-BE49-F238E27FC236}">
                <a16:creationId xmlns:a16="http://schemas.microsoft.com/office/drawing/2014/main" id="{297A800C-E47B-35AC-0EA8-24F3738049A6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1293" y="228603"/>
            <a:ext cx="459642" cy="761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02633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Fall 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Google Shape;101;p14">
            <a:extLst>
              <a:ext uri="{FF2B5EF4-FFF2-40B4-BE49-F238E27FC236}">
                <a16:creationId xmlns:a16="http://schemas.microsoft.com/office/drawing/2014/main" id="{859BA894-242B-5A6C-EFD3-428444AAFEC4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1293" y="228603"/>
            <a:ext cx="459642" cy="761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97355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C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>
            <a:normAutofit/>
          </a:bodyPr>
          <a:lstStyle>
            <a:lvl1pPr marL="0" indent="0" algn="ctr">
              <a:buNone/>
              <a:defRPr sz="3200" b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Fall 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Google Shape;92;p13">
            <a:extLst>
              <a:ext uri="{FF2B5EF4-FFF2-40B4-BE49-F238E27FC236}">
                <a16:creationId xmlns:a16="http://schemas.microsoft.com/office/drawing/2014/main" id="{A5DC9873-6BF3-A825-551C-17B7FBCA97F5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34323" y="228601"/>
            <a:ext cx="1875353" cy="9905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50585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Fall 2023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Google Shape;101;p14">
            <a:extLst>
              <a:ext uri="{FF2B5EF4-FFF2-40B4-BE49-F238E27FC236}">
                <a16:creationId xmlns:a16="http://schemas.microsoft.com/office/drawing/2014/main" id="{F820AB4E-4F46-3C81-9BD0-65A4D2A2DBEC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1293" y="228603"/>
            <a:ext cx="459642" cy="761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94596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>
            <a:no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>
            <a:no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Fall 2023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Google Shape;101;p14">
            <a:extLst>
              <a:ext uri="{FF2B5EF4-FFF2-40B4-BE49-F238E27FC236}">
                <a16:creationId xmlns:a16="http://schemas.microsoft.com/office/drawing/2014/main" id="{C854E680-04A2-EA76-C6A6-8EF6A2AD0BB9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1293" y="228603"/>
            <a:ext cx="459642" cy="761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14257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Fall 2023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Google Shape;101;p14">
            <a:extLst>
              <a:ext uri="{FF2B5EF4-FFF2-40B4-BE49-F238E27FC236}">
                <a16:creationId xmlns:a16="http://schemas.microsoft.com/office/drawing/2014/main" id="{0E4BED26-AE3D-9FD7-372D-89389F761105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1293" y="228603"/>
            <a:ext cx="459642" cy="761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51955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Fall 2023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5" name="Google Shape;101;p14">
            <a:extLst>
              <a:ext uri="{FF2B5EF4-FFF2-40B4-BE49-F238E27FC236}">
                <a16:creationId xmlns:a16="http://schemas.microsoft.com/office/drawing/2014/main" id="{63FB725D-7839-2629-E2FD-4289B983E673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1293" y="228603"/>
            <a:ext cx="459642" cy="761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4983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Fall 2023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Google Shape;101;p14">
            <a:extLst>
              <a:ext uri="{FF2B5EF4-FFF2-40B4-BE49-F238E27FC236}">
                <a16:creationId xmlns:a16="http://schemas.microsoft.com/office/drawing/2014/main" id="{ADE22408-2DD9-F1EF-2438-A0546996FB22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1293" y="228603"/>
            <a:ext cx="459642" cy="761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33184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Fall 2023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Google Shape;101;p14">
            <a:extLst>
              <a:ext uri="{FF2B5EF4-FFF2-40B4-BE49-F238E27FC236}">
                <a16:creationId xmlns:a16="http://schemas.microsoft.com/office/drawing/2014/main" id="{19CEB84E-A1D1-9AFA-DEC7-31056DF6BFAD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1293" y="228603"/>
            <a:ext cx="459642" cy="761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51165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 b="1">
                <a:solidFill>
                  <a:schemeClr val="tx1"/>
                </a:solidFill>
                <a:latin typeface="Franklin Gothic Book" panose="020B0503020102020204" pitchFamily="34" charset="0"/>
                <a:cs typeface="Forte Forward" panose="020F0502020204030204" pitchFamily="2" charset="0"/>
              </a:defRPr>
            </a:lvl1pPr>
          </a:lstStyle>
          <a:p>
            <a:r>
              <a:rPr lang="en-US" dirty="0"/>
              <a:t>Fall 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0777" y="6356351"/>
            <a:ext cx="57624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00" b="1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 b="1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</a:lstStyle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Google Shape;91;p13">
            <a:extLst>
              <a:ext uri="{FF2B5EF4-FFF2-40B4-BE49-F238E27FC236}">
                <a16:creationId xmlns:a16="http://schemas.microsoft.com/office/drawing/2014/main" id="{9C136CE5-665B-2FA1-3A31-86C4E8EC1DBB}"/>
              </a:ext>
            </a:extLst>
          </p:cNvPr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0" y="0"/>
            <a:ext cx="9144000" cy="4230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25955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Franklin Gothic Book" panose="020B0503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0981AA-C880-955A-8ACC-D4284C4A79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7585" y="1122363"/>
            <a:ext cx="8108830" cy="2387600"/>
          </a:xfrm>
        </p:spPr>
        <p:txBody>
          <a:bodyPr>
            <a:normAutofit/>
          </a:bodyPr>
          <a:lstStyle/>
          <a:p>
            <a:r>
              <a:rPr lang="en-US" dirty="0"/>
              <a:t>Consumer Theory: </a:t>
            </a:r>
            <a:br>
              <a:rPr lang="en-US" dirty="0"/>
            </a:br>
            <a:r>
              <a:rPr lang="en-US" dirty="0"/>
              <a:t>Special Cases in the UMP</a:t>
            </a:r>
            <a:endParaRPr lang="en-US" sz="4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868834-9371-0482-209B-C2EBDB2D93F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ECON 300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43A60A-CBE6-B5CE-B9CE-C7DC93869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Fall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DF44A7-8470-0B18-F1D2-F47845ECB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6BCC6C-06D2-CC1B-BC1A-B87124A36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8063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FF8483-6E1D-A408-5C6A-DD5B85B94A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2023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F5F0102-DC5B-0668-38E1-E930C2F43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E1A4CC-2EC2-9E29-2CEB-CD3E850F9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10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B12B1EB-383D-25A1-F3C2-6590B98077E9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9195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E67FE47-D4F4-D01B-A985-CCDE6950FC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2023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ABBA65-0A51-F182-FFD6-4C17138B2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B33484-0B37-E2AB-2A6B-31595167C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11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707FD88-AEC8-16C6-5A1A-D72B86FCF0A4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0275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9FB8FC5-378A-4A78-302B-8AB7F086D31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pPr/>
                <a:r>
                  <a:rPr lang="en-US" dirty="0"/>
                  <a:t>Linear Utility Functions when</a:t>
                </a:r>
                <a:br>
                  <a:rPr lang="en-US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𝑀𝑅</m:t>
                      </m:r>
                      <m:sSub>
                        <m:sSubPr>
                          <m:ctrlPr>
                            <a:rPr lang="en-US" b="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dirty="0">
                              <a:latin typeface="Cambria Math" panose="02040503050406030204" pitchFamily="18" charset="0"/>
                            </a:rPr>
                            <m:t>𝑥𝑦</m:t>
                          </m:r>
                        </m:sub>
                      </m:sSub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&gt;</m:t>
                      </m:r>
                      <m:sSub>
                        <m:sSubPr>
                          <m:ctrlPr>
                            <a:rPr lang="en-US" b="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b="0" i="1" dirty="0">
                          <a:latin typeface="Cambria Math" panose="02040503050406030204" pitchFamily="18" charset="0"/>
                        </a:rPr>
                        <m:t>/</m:t>
                      </m:r>
                      <m:sSub>
                        <m:sSubPr>
                          <m:ctrlPr>
                            <a:rPr lang="en-US" b="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dirty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9FB8FC5-378A-4A78-302B-8AB7F086D31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36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A79A02-C63E-CB80-6CB9-FB8CADFE3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2023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79BD08-A74E-CD11-43BD-4962970C2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C5C454-A21A-7F73-8A8E-2EC294CCF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12</a:t>
            </a:fld>
            <a:endParaRPr lang="en-US" dirty="0"/>
          </a:p>
        </p:txBody>
      </p:sp>
      <p:pic>
        <p:nvPicPr>
          <p:cNvPr id="19" name="Content Placeholder 18" descr="A graph of a budget line&#10;&#10;Description automatically generated">
            <a:extLst>
              <a:ext uri="{FF2B5EF4-FFF2-40B4-BE49-F238E27FC236}">
                <a16:creationId xmlns:a16="http://schemas.microsoft.com/office/drawing/2014/main" id="{80300DC2-B51E-63F4-BD63-4DB0A71B3C5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42294"/>
            <a:ext cx="3886200" cy="4318000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ontent Placeholder 22">
                <a:extLst>
                  <a:ext uri="{FF2B5EF4-FFF2-40B4-BE49-F238E27FC236}">
                    <a16:creationId xmlns:a16="http://schemas.microsoft.com/office/drawing/2014/main" id="{187ABAA0-20D0-FCF2-5355-F8064D6D1559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4629149" y="1825625"/>
                <a:ext cx="3988639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When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𝑀𝑅</m:t>
                    </m:r>
                    <m:sSub>
                      <m:sSubPr>
                        <m:ctrlPr>
                          <a:rPr lang="en-US" b="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dirty="0">
                            <a:latin typeface="Cambria Math" panose="02040503050406030204" pitchFamily="18" charset="0"/>
                          </a:rPr>
                          <m:t>𝑥𝑦</m:t>
                        </m:r>
                      </m:sub>
                    </m:sSub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b="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dirty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b="0" i="1" dirty="0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b="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dirty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US" dirty="0"/>
                  <a:t>, the slopes of the IC and BC are not identical.</a:t>
                </a:r>
              </a:p>
              <a:p>
                <a:pPr marL="1371600" lvl="3" indent="0">
                  <a:buNone/>
                </a:pPr>
                <a:endParaRPr lang="en-US" sz="500" dirty="0"/>
              </a:p>
              <a:p>
                <a:pPr>
                  <a:lnSpc>
                    <a:spcPct val="110000"/>
                  </a:lnSpc>
                </a:pPr>
                <a:r>
                  <a:rPr lang="en-US" dirty="0"/>
                  <a:t>Notice that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𝑀𝑅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𝑥𝑦</m:t>
                        </m:r>
                      </m:sub>
                    </m:sSub>
                    <m:r>
                      <a:rPr lang="en-US" b="1" i="1" dirty="0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implies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𝑈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</m:sSub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&gt;</m:t>
                        </m:r>
                      </m:e>
                    </m:box>
                    <m:box>
                      <m:box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𝑈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sub>
                            </m:sSub>
                          </m:den>
                        </m:f>
                      </m:e>
                    </m:box>
                  </m:oMath>
                </a14:m>
                <a:r>
                  <a:rPr lang="en-US" dirty="0"/>
                  <a:t>. </a:t>
                </a:r>
              </a:p>
              <a:p>
                <a:pPr lvl="3"/>
                <a:endParaRPr lang="en-US" sz="500" dirty="0"/>
              </a:p>
              <a:p>
                <a:r>
                  <a:rPr lang="en-US" dirty="0"/>
                  <a:t>The consumer purchases exclusively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(“corner solution”) because it always gives them more utility per dollar spent.</a:t>
                </a:r>
              </a:p>
            </p:txBody>
          </p:sp>
        </mc:Choice>
        <mc:Fallback xmlns="">
          <p:sp>
            <p:nvSpPr>
              <p:cNvPr id="23" name="Content Placeholder 22">
                <a:extLst>
                  <a:ext uri="{FF2B5EF4-FFF2-40B4-BE49-F238E27FC236}">
                    <a16:creationId xmlns:a16="http://schemas.microsoft.com/office/drawing/2014/main" id="{187ABAA0-20D0-FCF2-5355-F8064D6D155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629149" y="1825625"/>
                <a:ext cx="3988639" cy="4351338"/>
              </a:xfrm>
              <a:blipFill>
                <a:blip r:embed="rId4"/>
                <a:stretch>
                  <a:fillRect l="-1985" t="-1821" r="-4122" b="-14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Content Placeholder 14" descr="A diagram of a budget line&#10;&#10;Description automatically generated">
            <a:extLst>
              <a:ext uri="{FF2B5EF4-FFF2-40B4-BE49-F238E27FC236}">
                <a16:creationId xmlns:a16="http://schemas.microsoft.com/office/drawing/2014/main" id="{A7A9A236-4C44-0E14-70C9-4765E32C58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42294"/>
            <a:ext cx="3886200" cy="4318000"/>
          </a:xfrm>
          <a:prstGeom prst="rect">
            <a:avLst/>
          </a:prstGeom>
        </p:spPr>
      </p:pic>
      <p:pic>
        <p:nvPicPr>
          <p:cNvPr id="27" name="Content Placeholder 19" descr="A diagram of a budget line&#10;&#10;Description automatically generated">
            <a:extLst>
              <a:ext uri="{FF2B5EF4-FFF2-40B4-BE49-F238E27FC236}">
                <a16:creationId xmlns:a16="http://schemas.microsoft.com/office/drawing/2014/main" id="{F6732573-E974-C75E-1212-DB909D879F8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42294"/>
            <a:ext cx="3886200" cy="431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569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9FB8FC5-378A-4A78-302B-8AB7F086D31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pPr/>
                <a:r>
                  <a:rPr lang="en-US" dirty="0"/>
                  <a:t>Linear Utility Functions when</a:t>
                </a:r>
                <a:br>
                  <a:rPr lang="en-US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𝑀𝑅</m:t>
                      </m:r>
                      <m:sSub>
                        <m:sSubPr>
                          <m:ctrlPr>
                            <a:rPr lang="en-US" b="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dirty="0">
                              <a:latin typeface="Cambria Math" panose="02040503050406030204" pitchFamily="18" charset="0"/>
                            </a:rPr>
                            <m:t>𝑥𝑦</m:t>
                          </m:r>
                        </m:sub>
                      </m:sSub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&lt;</m:t>
                      </m:r>
                      <m:sSub>
                        <m:sSubPr>
                          <m:ctrlPr>
                            <a:rPr lang="en-US" b="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b="0" i="1" dirty="0">
                          <a:latin typeface="Cambria Math" panose="02040503050406030204" pitchFamily="18" charset="0"/>
                        </a:rPr>
                        <m:t>/</m:t>
                      </m:r>
                      <m:sSub>
                        <m:sSubPr>
                          <m:ctrlPr>
                            <a:rPr lang="en-US" b="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dirty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9FB8FC5-378A-4A78-302B-8AB7F086D31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36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A79A02-C63E-CB80-6CB9-FB8CADFE3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2023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79BD08-A74E-CD11-43BD-4962970C2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C5C454-A21A-7F73-8A8E-2EC294CCF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13</a:t>
            </a:fld>
            <a:endParaRPr lang="en-US" dirty="0"/>
          </a:p>
        </p:txBody>
      </p:sp>
      <p:pic>
        <p:nvPicPr>
          <p:cNvPr id="13" name="Content Placeholder 12" descr="A graph of a budget line&#10;&#10;Description automatically generated">
            <a:extLst>
              <a:ext uri="{FF2B5EF4-FFF2-40B4-BE49-F238E27FC236}">
                <a16:creationId xmlns:a16="http://schemas.microsoft.com/office/drawing/2014/main" id="{5BB99709-3E51-AC46-C9AF-ECFD115B1A6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42294"/>
            <a:ext cx="3886200" cy="4318000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ontent Placeholder 21">
                <a:extLst>
                  <a:ext uri="{FF2B5EF4-FFF2-40B4-BE49-F238E27FC236}">
                    <a16:creationId xmlns:a16="http://schemas.microsoft.com/office/drawing/2014/main" id="{239EE9D0-C009-E03F-1EA9-44C11A195C10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Similarly, when we have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𝑀𝑅</m:t>
                    </m:r>
                    <m:sSub>
                      <m:sSubPr>
                        <m:ctrlPr>
                          <a:rPr lang="en-US" b="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dirty="0">
                            <a:latin typeface="Cambria Math" panose="02040503050406030204" pitchFamily="18" charset="0"/>
                          </a:rPr>
                          <m:t>𝑥𝑦</m:t>
                        </m:r>
                      </m:sub>
                    </m:sSub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b="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dirty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b="0" i="1" dirty="0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b="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dirty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US" dirty="0"/>
                  <a:t>, this implies that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𝑈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</m:sSub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e>
                    </m:box>
                    <m:box>
                      <m:box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𝑈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sub>
                            </m:sSub>
                          </m:den>
                        </m:f>
                      </m:e>
                    </m:box>
                  </m:oMath>
                </a14:m>
                <a:r>
                  <a:rPr lang="en-US" dirty="0"/>
                  <a:t>.</a:t>
                </a:r>
              </a:p>
              <a:p>
                <a:pPr lvl="3"/>
                <a:endParaRPr lang="en-US" sz="1000" dirty="0"/>
              </a:p>
              <a:p>
                <a:r>
                  <a:rPr lang="en-US" dirty="0"/>
                  <a:t>Good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will always provide  higher marginal utility for each dollar spent.</a:t>
                </a:r>
              </a:p>
              <a:p>
                <a:pPr lvl="3"/>
                <a:endParaRPr lang="en-US" sz="1000" dirty="0"/>
              </a:p>
              <a:p>
                <a:r>
                  <a:rPr lang="en-US" dirty="0"/>
                  <a:t>The consumer will always choose to consume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exclusively, a “corner solution.”</a:t>
                </a:r>
              </a:p>
            </p:txBody>
          </p:sp>
        </mc:Choice>
        <mc:Fallback xmlns="">
          <p:sp>
            <p:nvSpPr>
              <p:cNvPr id="22" name="Content Placeholder 21">
                <a:extLst>
                  <a:ext uri="{FF2B5EF4-FFF2-40B4-BE49-F238E27FC236}">
                    <a16:creationId xmlns:a16="http://schemas.microsoft.com/office/drawing/2014/main" id="{239EE9D0-C009-E03F-1EA9-44C11A195C1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4"/>
                <a:stretch>
                  <a:fillRect l="-2038" t="-1821" r="-36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" name="Content Placeholder 10" descr="A diagram of utility and budget line&#10;&#10;Description automatically generated">
            <a:extLst>
              <a:ext uri="{FF2B5EF4-FFF2-40B4-BE49-F238E27FC236}">
                <a16:creationId xmlns:a16="http://schemas.microsoft.com/office/drawing/2014/main" id="{F83079CA-A301-69B5-0970-76098D527F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42294"/>
            <a:ext cx="3886200" cy="4318000"/>
          </a:xfrm>
          <a:prstGeom prst="rect">
            <a:avLst/>
          </a:prstGeom>
        </p:spPr>
      </p:pic>
      <p:pic>
        <p:nvPicPr>
          <p:cNvPr id="26" name="Content Placeholder 13" descr="A diagram of a budget line&#10;&#10;Description automatically generated">
            <a:extLst>
              <a:ext uri="{FF2B5EF4-FFF2-40B4-BE49-F238E27FC236}">
                <a16:creationId xmlns:a16="http://schemas.microsoft.com/office/drawing/2014/main" id="{C10AA64D-26C0-3AE1-35F5-E55B802EDCC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42294"/>
            <a:ext cx="3886200" cy="431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99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8E3986-575B-B929-0562-1561C73A7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Special Case: Linear Utility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717BAA-D4BA-C7EB-5696-203603829C7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49" y="1825625"/>
                <a:ext cx="7963259" cy="4351338"/>
              </a:xfrm>
            </p:spPr>
            <p:txBody>
              <a:bodyPr/>
              <a:lstStyle/>
              <a:p>
                <a:r>
                  <a:rPr lang="en-US" dirty="0"/>
                  <a:t>The three cases:</a:t>
                </a:r>
              </a:p>
              <a:p>
                <a:pPr lvl="3"/>
                <a:endParaRPr lang="en-US" sz="500" dirty="0"/>
              </a:p>
              <a:p>
                <a:pPr marL="914400" lvl="1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𝑀𝑅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𝑥𝑦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dirty="0"/>
                  <a:t>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  Any Point Along the Budget Line.</a:t>
                </a:r>
              </a:p>
              <a:p>
                <a:pPr marL="2286000" lvl="4" indent="-457200">
                  <a:buFont typeface="+mj-lt"/>
                  <a:buAutoNum type="arabicPeriod"/>
                </a:pPr>
                <a:endParaRPr lang="en-US" sz="500" dirty="0"/>
              </a:p>
              <a:p>
                <a:pPr marL="914400" lvl="1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𝑀𝑅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𝑥𝑦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US" dirty="0"/>
                  <a:t>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  Exclusively Consume Good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2286000" lvl="4" indent="-457200">
                  <a:buFont typeface="+mj-lt"/>
                  <a:buAutoNum type="arabicPeriod"/>
                </a:pPr>
                <a:endParaRPr lang="en-US" sz="500" dirty="0"/>
              </a:p>
              <a:p>
                <a:pPr marL="914400" lvl="1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𝑀𝑅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𝑥𝑦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US" dirty="0"/>
                  <a:t>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  Exclusively Consume Good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The underlying reason behind this rule comes from the fact that these two goods x and y are perfect substitutes.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Whichever can give the consumer more utility per dollar spent will be the good of choice.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717BAA-D4BA-C7EB-5696-203603829C7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49" y="1825625"/>
                <a:ext cx="7963259" cy="4351338"/>
              </a:xfrm>
              <a:blipFill>
                <a:blip r:embed="rId2"/>
                <a:stretch>
                  <a:fillRect l="-995" t="-1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9CFCAE-B4E3-649B-FDB7-488E4E512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Fall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AC4525-C5C8-8596-B2EA-0E2C53443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261E69-6082-7B91-F48A-C4702A4B5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5809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8E3986-575B-B929-0562-1561C73A7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In-Class Exercise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717BAA-D4BA-C7EB-5696-203603829C7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Suppose that the consumer participates in a market with two goods;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. </a:t>
                </a:r>
                <a:r>
                  <a:rPr lang="en-US" dirty="0">
                    <a:solidFill>
                      <a:srgbClr val="FF0000"/>
                    </a:solidFill>
                  </a:rPr>
                  <a:t>Good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costs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$</m:t>
                    </m:r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dirty="0"/>
                  <a:t> for each unit, and </a:t>
                </a:r>
                <a:r>
                  <a:rPr lang="en-US" dirty="0">
                    <a:solidFill>
                      <a:srgbClr val="FF0000"/>
                    </a:solidFill>
                  </a:rPr>
                  <a:t>good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costs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$4</m:t>
                    </m:r>
                  </m:oMath>
                </a14:m>
                <a:r>
                  <a:rPr lang="en-US" dirty="0"/>
                  <a:t>. The consumer’s </a:t>
                </a:r>
                <a:r>
                  <a:rPr lang="en-US" dirty="0">
                    <a:solidFill>
                      <a:srgbClr val="FF0000"/>
                    </a:solidFill>
                  </a:rPr>
                  <a:t>income is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$80</m:t>
                    </m:r>
                  </m:oMath>
                </a14:m>
                <a:r>
                  <a:rPr lang="en-US" dirty="0"/>
                  <a:t>. The consumer’s utility function is given as:</a:t>
                </a:r>
              </a:p>
              <a:p>
                <a:endParaRPr lang="en-US" sz="1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d>
                        <m:dPr>
                          <m:ctrlP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en-US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  <a:p>
                <a:pPr lvl="3"/>
                <a:endParaRPr lang="en-US" dirty="0"/>
              </a:p>
              <a:p>
                <a:r>
                  <a:rPr lang="en-US" dirty="0"/>
                  <a:t>Find the bundle of goods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that maximizes this consumer’s utility.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717BAA-D4BA-C7EB-5696-203603829C7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5" t="-1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9CFCAE-B4E3-649B-FDB7-488E4E512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AC4525-C5C8-8596-B2EA-0E2C53443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261E69-6082-7B91-F48A-C4702A4B5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5081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8E3986-575B-B929-0562-1561C73A7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Special Case: Leontief Utility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717BAA-D4BA-C7EB-5696-203603829C7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49" y="1825625"/>
                <a:ext cx="7963259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When the two goods are deemed to be perfect complements, we use the Leontief utility function.</a:t>
                </a:r>
              </a:p>
              <a:p>
                <a:endParaRPr lang="en-US" sz="1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d>
                        <m:dPr>
                          <m:ctrlP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min</m:t>
                      </m:r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⁡{</m:t>
                      </m:r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𝑎𝑥</m:t>
                      </m:r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𝑏𝑦</m:t>
                      </m:r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1371600" lvl="3" indent="0">
                  <a:buNone/>
                </a:pPr>
                <a:endParaRPr lang="en-US" sz="1000" dirty="0"/>
              </a:p>
              <a:p>
                <a:r>
                  <a:rPr lang="en-US" dirty="0"/>
                  <a:t>When dealing with this type of utility function, our previous approach cannot be applied.</a:t>
                </a:r>
              </a:p>
              <a:p>
                <a:pPr marL="1371600" lvl="3" indent="0">
                  <a:buNone/>
                </a:pPr>
                <a:endParaRPr lang="en-US" sz="1000" dirty="0"/>
              </a:p>
              <a:p>
                <a:r>
                  <a:rPr lang="en-US" dirty="0"/>
                  <a:t>The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min</m:t>
                    </m:r>
                  </m:oMath>
                </a14:m>
                <a:r>
                  <a:rPr lang="en-US" dirty="0"/>
                  <a:t> operator is </a:t>
                </a:r>
                <a:r>
                  <a:rPr lang="en-US" i="1" dirty="0"/>
                  <a:t>not differentiable</a:t>
                </a:r>
                <a:r>
                  <a:rPr lang="en-US" dirty="0"/>
                  <a:t>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We cannot measure the marginal utility, so we need another approach.</a:t>
                </a:r>
              </a:p>
              <a:p>
                <a:pPr lvl="3"/>
                <a:endParaRPr lang="en-US" sz="5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717BAA-D4BA-C7EB-5696-203603829C7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49" y="1825625"/>
                <a:ext cx="7963259" cy="4351338"/>
              </a:xfrm>
              <a:blipFill>
                <a:blip r:embed="rId2"/>
                <a:stretch>
                  <a:fillRect l="-995" t="-1821" r="-1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9CFCAE-B4E3-649B-FDB7-488E4E512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AC4525-C5C8-8596-B2EA-0E2C53443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261E69-6082-7B91-F48A-C4702A4B5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6867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1F3674-22AC-246F-B45B-157621D9C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Special Case: Leontief Utility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761CA449-AA0A-6045-AEA2-BF819771983A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r>
                  <a:rPr lang="en-US" dirty="0"/>
                  <a:t>It is relatively simple to see what we want to do in this case.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The tricky part is finding the exact mix of goods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The coefficients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will determine the mix.</a:t>
                </a: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761CA449-AA0A-6045-AEA2-BF819771983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2"/>
                <a:stretch>
                  <a:fillRect l="-2038" t="-1821" r="-40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EF68FA-C933-E266-56A1-0C5AEE18A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2023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411FF5-3996-4FFF-32B4-AA75C69AE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EDEBEC-A633-B615-4E2B-91560C663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17</a:t>
            </a:fld>
            <a:endParaRPr lang="en-US" dirty="0"/>
          </a:p>
        </p:txBody>
      </p:sp>
      <p:pic>
        <p:nvPicPr>
          <p:cNvPr id="21" name="Content Placeholder 20" descr="A graph of a budget&#10;&#10;Description automatically generated">
            <a:extLst>
              <a:ext uri="{FF2B5EF4-FFF2-40B4-BE49-F238E27FC236}">
                <a16:creationId xmlns:a16="http://schemas.microsoft.com/office/drawing/2014/main" id="{E016A2AE-9BBC-685E-A92A-17483C4B95F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42294"/>
            <a:ext cx="3886200" cy="4318000"/>
          </a:xfrm>
        </p:spPr>
      </p:pic>
    </p:spTree>
    <p:extLst>
      <p:ext uri="{BB962C8B-B14F-4D97-AF65-F5344CB8AC3E}">
        <p14:creationId xmlns:p14="http://schemas.microsoft.com/office/powerpoint/2010/main" val="1551128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8E3986-575B-B929-0562-1561C73A7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Special Case: Leontief Utility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717BAA-D4BA-C7EB-5696-203603829C7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49" y="1825625"/>
                <a:ext cx="7963259" cy="4351338"/>
              </a:xfrm>
            </p:spPr>
            <p:txBody>
              <a:bodyPr/>
              <a:lstStyle/>
              <a:p>
                <a:r>
                  <a:rPr lang="en-US" dirty="0"/>
                  <a:t>Similar to the case with the linear utility function, we can have three cases:</a:t>
                </a:r>
              </a:p>
              <a:p>
                <a:pPr lvl="3"/>
                <a:endParaRPr lang="en-US" sz="500" dirty="0"/>
              </a:p>
              <a:p>
                <a:pPr marL="914400" lvl="1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𝑏𝑦</m:t>
                    </m:r>
                  </m:oMath>
                </a14:m>
                <a:endParaRPr lang="en-US" sz="500" dirty="0"/>
              </a:p>
              <a:p>
                <a:pPr marL="914400" lvl="1" indent="-457200">
                  <a:buFont typeface="+mj-lt"/>
                  <a:buAutoNum type="arabicPeriod"/>
                </a:pPr>
                <a:endParaRPr lang="en-US" sz="500" dirty="0"/>
              </a:p>
              <a:p>
                <a:pPr marL="914400" lvl="1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𝑏𝑦</m:t>
                    </m:r>
                  </m:oMath>
                </a14:m>
                <a:endParaRPr lang="en-US" sz="500" dirty="0"/>
              </a:p>
              <a:p>
                <a:pPr marL="914400" lvl="1" indent="-457200">
                  <a:buFont typeface="+mj-lt"/>
                  <a:buAutoNum type="arabicPeriod"/>
                </a:pPr>
                <a:endParaRPr lang="en-US" sz="500" dirty="0"/>
              </a:p>
              <a:p>
                <a:pPr marL="914400" lvl="1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𝑏𝑦</m:t>
                    </m:r>
                  </m:oMath>
                </a14:m>
                <a:endParaRPr lang="en-US" dirty="0"/>
              </a:p>
              <a:p>
                <a:pPr marL="914400" lvl="1" indent="-457200">
                  <a:buFont typeface="+mj-lt"/>
                  <a:buAutoNum type="arabicPeriod"/>
                </a:pPr>
                <a:endParaRPr lang="en-US" dirty="0"/>
              </a:p>
              <a:p>
                <a:r>
                  <a:rPr lang="en-US" dirty="0"/>
                  <a:t>So, we can conclude that the rule to follow is that always keep the ratio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𝑏𝑦</m:t>
                    </m:r>
                  </m:oMath>
                </a14:m>
                <a:r>
                  <a:rPr lang="en-US" dirty="0"/>
                  <a:t> when choosing the bundles.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What does that look like on a graph?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717BAA-D4BA-C7EB-5696-203603829C7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49" y="1825625"/>
                <a:ext cx="7963259" cy="4351338"/>
              </a:xfrm>
              <a:blipFill>
                <a:blip r:embed="rId2"/>
                <a:stretch>
                  <a:fillRect l="-995" t="-1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9CFCAE-B4E3-649B-FDB7-488E4E512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Fall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AC4525-C5C8-8596-B2EA-0E2C53443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261E69-6082-7B91-F48A-C4702A4B5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18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54E14BA-CE91-5939-5B40-5514E5154DAE}"/>
                  </a:ext>
                </a:extLst>
              </p:cNvPr>
              <p:cNvSpPr txBox="1"/>
              <p:nvPr/>
            </p:nvSpPr>
            <p:spPr>
              <a:xfrm>
                <a:off x="2686050" y="2657738"/>
                <a:ext cx="590585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𝑏𝑦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⟹</m:t>
                    </m:r>
                  </m:oMath>
                </a14:m>
                <a:r>
                  <a:rPr lang="en-US" sz="2000" dirty="0"/>
                  <a:t> Some amount of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000" dirty="0"/>
                  <a:t> goes to waste.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54E14BA-CE91-5939-5B40-5514E5154D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6050" y="2657738"/>
                <a:ext cx="5905858" cy="400110"/>
              </a:xfrm>
              <a:prstGeom prst="rect">
                <a:avLst/>
              </a:prstGeom>
              <a:blipFill>
                <a:blip r:embed="rId3"/>
                <a:stretch>
                  <a:fillRect t="-9091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645A10E-7BD0-6FD8-7874-6BFBF0CB490E}"/>
                  </a:ext>
                </a:extLst>
              </p:cNvPr>
              <p:cNvSpPr txBox="1"/>
              <p:nvPr/>
            </p:nvSpPr>
            <p:spPr>
              <a:xfrm>
                <a:off x="2694675" y="3132841"/>
                <a:ext cx="561256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00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00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i="1" smtClean="0"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 ⟹</m:t>
                    </m:r>
                  </m:oMath>
                </a14:m>
                <a:r>
                  <a:rPr lang="en-US" sz="2000" dirty="0"/>
                  <a:t> Some amount of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000" dirty="0"/>
                  <a:t> goes to waste.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645A10E-7BD0-6FD8-7874-6BFBF0CB49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4675" y="3132841"/>
                <a:ext cx="5612563" cy="400110"/>
              </a:xfrm>
              <a:prstGeom prst="rect">
                <a:avLst/>
              </a:prstGeom>
              <a:blipFill>
                <a:blip r:embed="rId4"/>
                <a:stretch>
                  <a:fillRect t="-9091" r="-977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414BBFB-ED25-2124-8BBA-DF5ED47D792A}"/>
                  </a:ext>
                </a:extLst>
              </p:cNvPr>
              <p:cNvSpPr txBox="1"/>
              <p:nvPr/>
            </p:nvSpPr>
            <p:spPr>
              <a:xfrm>
                <a:off x="2694675" y="3607945"/>
                <a:ext cx="561256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000" i="1" smtClean="0">
                        <a:latin typeface="Cambria Math" panose="02040503050406030204" pitchFamily="18" charset="0"/>
                      </a:rPr>
                      <m:t>𝑢</m:t>
                    </m:r>
                    <m:d>
                      <m:d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200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𝑏𝑦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 ⟹</m:t>
                    </m:r>
                  </m:oMath>
                </a14:m>
                <a:r>
                  <a:rPr lang="en-US" sz="2000" dirty="0"/>
                  <a:t> Neither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000" dirty="0"/>
                  <a:t> nor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000" dirty="0"/>
                  <a:t> are wasted.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414BBFB-ED25-2124-8BBA-DF5ED47D79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4675" y="3607945"/>
                <a:ext cx="5612563" cy="400110"/>
              </a:xfrm>
              <a:prstGeom prst="rect">
                <a:avLst/>
              </a:prstGeom>
              <a:blipFill>
                <a:blip r:embed="rId5"/>
                <a:stretch>
                  <a:fillRect t="-9231" r="-1194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4501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1F3674-22AC-246F-B45B-157621D9C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Special Case: Leontief Utility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761CA449-AA0A-6045-AEA2-BF819771983A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4629150" y="1825625"/>
                <a:ext cx="3980012" cy="4351338"/>
              </a:xfrm>
            </p:spPr>
            <p:txBody>
              <a:bodyPr/>
              <a:lstStyle/>
              <a:p>
                <a:r>
                  <a:rPr lang="en-US" dirty="0"/>
                  <a:t>Start with the Budget Line.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Notice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𝑏𝑦</m:t>
                    </m:r>
                  </m:oMath>
                </a14:m>
                <a:r>
                  <a:rPr lang="en-US" dirty="0"/>
                  <a:t> implies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box>
                      <m:box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den>
                        </m:f>
                      </m:e>
                    </m:box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and plot the line.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Find the intersection and plot the appropriate indifference curve.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761CA449-AA0A-6045-AEA2-BF819771983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629150" y="1825625"/>
                <a:ext cx="3980012" cy="4351338"/>
              </a:xfrm>
              <a:blipFill>
                <a:blip r:embed="rId2"/>
                <a:stretch>
                  <a:fillRect l="-1991" t="-1821" r="-41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EF68FA-C933-E266-56A1-0C5AEE18A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2023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411FF5-3996-4FFF-32B4-AA75C69AE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EDEBEC-A633-B615-4E2B-91560C663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19</a:t>
            </a:fld>
            <a:endParaRPr lang="en-US" dirty="0"/>
          </a:p>
        </p:txBody>
      </p:sp>
      <p:pic>
        <p:nvPicPr>
          <p:cNvPr id="29" name="Content Placeholder 28" descr="A graph of a budget line&#10;&#10;Description automatically generated">
            <a:extLst>
              <a:ext uri="{FF2B5EF4-FFF2-40B4-BE49-F238E27FC236}">
                <a16:creationId xmlns:a16="http://schemas.microsoft.com/office/drawing/2014/main" id="{693A82AF-E6E7-2CC7-B857-3A99975CF95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42294"/>
            <a:ext cx="3886200" cy="4318000"/>
          </a:xfrm>
        </p:spPr>
      </p:pic>
      <p:pic>
        <p:nvPicPr>
          <p:cNvPr id="30" name="Content Placeholder 22" descr="A graph of a budget line&#10;&#10;Description automatically generated">
            <a:extLst>
              <a:ext uri="{FF2B5EF4-FFF2-40B4-BE49-F238E27FC236}">
                <a16:creationId xmlns:a16="http://schemas.microsoft.com/office/drawing/2014/main" id="{0B210BA5-1583-77AE-7F79-2F98B73A17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42294"/>
            <a:ext cx="3886200" cy="4318000"/>
          </a:xfrm>
          <a:prstGeom prst="rect">
            <a:avLst/>
          </a:prstGeom>
        </p:spPr>
      </p:pic>
      <p:pic>
        <p:nvPicPr>
          <p:cNvPr id="31" name="Content Placeholder 26" descr="A graph of a budget line&#10;&#10;Description automatically generated">
            <a:extLst>
              <a:ext uri="{FF2B5EF4-FFF2-40B4-BE49-F238E27FC236}">
                <a16:creationId xmlns:a16="http://schemas.microsoft.com/office/drawing/2014/main" id="{870197F5-EFE6-159E-9D63-B9A524D87A2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42294"/>
            <a:ext cx="3886200" cy="431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606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8E3986-575B-B929-0562-1561C73A7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of Previous Lecture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717BAA-D4BA-C7EB-5696-203603829C7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Utility Maximization Problem with Calculus.</a:t>
                </a:r>
              </a:p>
              <a:p>
                <a:pPr lvl="2"/>
                <a:endParaRPr lang="en-US" dirty="0"/>
              </a:p>
              <a:p>
                <a:r>
                  <a:rPr lang="en-US" dirty="0"/>
                  <a:t>The First Order Conditions of Utility Maximization.</a:t>
                </a:r>
              </a:p>
              <a:p>
                <a:pPr lvl="3"/>
                <a:endParaRPr lang="en-US" sz="1000" dirty="0"/>
              </a:p>
              <a:p>
                <a:r>
                  <a:rPr lang="en-US" dirty="0"/>
                  <a:t>Equalizing the Slopes: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𝑀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𝑀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den>
                    </m:f>
                  </m:oMath>
                </a14:m>
                <a:endParaRPr lang="en-US" dirty="0"/>
              </a:p>
              <a:p>
                <a:pPr lvl="3"/>
                <a:endParaRPr lang="en-US" sz="500" dirty="0"/>
              </a:p>
              <a:p>
                <a:r>
                  <a:rPr lang="en-US" dirty="0"/>
                  <a:t>Equalizing the Per Dollar Marginal Utility: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den>
                    </m:f>
                  </m:oMath>
                </a14:m>
                <a:endParaRPr lang="en-US" dirty="0"/>
              </a:p>
              <a:p>
                <a:pPr lvl="3"/>
                <a:endParaRPr lang="en-US" sz="1000" dirty="0"/>
              </a:p>
              <a:p>
                <a:r>
                  <a:rPr lang="en-US" dirty="0"/>
                  <a:t>Choosing the affordable bundle using the budget line.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717BAA-D4BA-C7EB-5696-203603829C7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5" t="-1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9CFCAE-B4E3-649B-FDB7-488E4E512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Fall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AC4525-C5C8-8596-B2EA-0E2C53443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261E69-6082-7B91-F48A-C4702A4B5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33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8E3986-575B-B929-0562-1561C73A7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Special Case: Leontief Utility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717BAA-D4BA-C7EB-5696-203603829C7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49" y="1825625"/>
                <a:ext cx="7963259" cy="4351338"/>
              </a:xfrm>
            </p:spPr>
            <p:txBody>
              <a:bodyPr/>
              <a:lstStyle/>
              <a:p>
                <a:r>
                  <a:rPr lang="en-US" dirty="0"/>
                  <a:t>How to find the optimal bundle:</a:t>
                </a:r>
              </a:p>
              <a:p>
                <a:pPr lvl="3"/>
                <a:endParaRPr lang="en-US" sz="500" dirty="0"/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b="0" dirty="0">
                    <a:ea typeface="Cambria Math" panose="02040503050406030204" pitchFamily="18" charset="0"/>
                  </a:rPr>
                  <a:t>Set the optimal ratio formula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𝑏𝑦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914400" lvl="1" indent="-457200">
                  <a:buFont typeface="+mj-lt"/>
                  <a:buAutoNum type="arabicPeriod"/>
                </a:pPr>
                <a:endParaRPr lang="en-US" sz="500" dirty="0"/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/>
                  <a:t>Rearrange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914400" lvl="1" indent="-457200">
                  <a:buFont typeface="+mj-lt"/>
                  <a:buAutoNum type="arabicPeriod"/>
                </a:pPr>
                <a:endParaRPr lang="en-US" sz="500" dirty="0"/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/>
                  <a:t>Plug this into the budget constraint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endParaRPr lang="en-US" dirty="0"/>
              </a:p>
              <a:p>
                <a:pPr marL="914400" lvl="1" indent="-457200">
                  <a:buFont typeface="+mj-lt"/>
                  <a:buAutoNum type="arabicPeriod"/>
                </a:pPr>
                <a:endParaRPr lang="en-US" sz="500" dirty="0"/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/>
                  <a:t>Solve for the optimal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  <a:p>
                <a:pPr marL="914400" lvl="1" indent="-457200">
                  <a:buFont typeface="+mj-lt"/>
                  <a:buAutoNum type="arabicPeriod"/>
                </a:pPr>
                <a:endParaRPr lang="en-US" sz="500" dirty="0"/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/>
                  <a:t>Plug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into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to find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  <a:p>
                <a:pPr marL="2286000" lvl="4" indent="-457200">
                  <a:buFont typeface="+mj-lt"/>
                  <a:buAutoNum type="arabicPeriod"/>
                </a:pPr>
                <a:endParaRPr lang="en-US" dirty="0"/>
              </a:p>
              <a:p>
                <a:r>
                  <a:rPr lang="en-US" dirty="0"/>
                  <a:t>It is almost the same as the standard case, but we don’t need to find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𝑀𝑅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𝑥𝑦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717BAA-D4BA-C7EB-5696-203603829C7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49" y="1825625"/>
                <a:ext cx="7963259" cy="4351338"/>
              </a:xfrm>
              <a:blipFill>
                <a:blip r:embed="rId2"/>
                <a:stretch>
                  <a:fillRect l="-995" t="-1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9CFCAE-B4E3-649B-FDB7-488E4E512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Fall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AC4525-C5C8-8596-B2EA-0E2C53443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261E69-6082-7B91-F48A-C4702A4B5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2589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8E3986-575B-B929-0562-1561C73A7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In-Class Exercise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717BAA-D4BA-C7EB-5696-203603829C7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Suppose that the consumer participates in a market with two goods;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. </a:t>
                </a:r>
                <a:r>
                  <a:rPr lang="en-US" dirty="0">
                    <a:solidFill>
                      <a:srgbClr val="FF0000"/>
                    </a:solidFill>
                  </a:rPr>
                  <a:t>Good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costs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$</m:t>
                    </m:r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10</m:t>
                    </m:r>
                  </m:oMath>
                </a14:m>
                <a:r>
                  <a:rPr lang="en-US" dirty="0"/>
                  <a:t> for each unit, and </a:t>
                </a:r>
                <a:r>
                  <a:rPr lang="en-US" dirty="0">
                    <a:solidFill>
                      <a:srgbClr val="FF0000"/>
                    </a:solidFill>
                  </a:rPr>
                  <a:t>good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costs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$</m:t>
                    </m:r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. The consumer’s </a:t>
                </a:r>
                <a:r>
                  <a:rPr lang="en-US" dirty="0">
                    <a:solidFill>
                      <a:srgbClr val="FF0000"/>
                    </a:solidFill>
                  </a:rPr>
                  <a:t>income is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$200</m:t>
                    </m:r>
                  </m:oMath>
                </a14:m>
                <a:r>
                  <a:rPr lang="en-US" dirty="0"/>
                  <a:t>. The consumer’s utility function is given as:</a:t>
                </a:r>
              </a:p>
              <a:p>
                <a:endParaRPr lang="en-US" sz="100" dirty="0"/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d>
                        <m:dPr>
                          <m:ctrlP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min</m:t>
                          </m:r>
                        </m:fName>
                        <m:e>
                          <m:r>
                            <a:rPr lang="en-US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{</m:t>
                          </m:r>
                          <m:r>
                            <a:rPr lang="en-US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 2</m:t>
                          </m:r>
                          <m:r>
                            <a:rPr lang="en-US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}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sz="1600" dirty="0"/>
              </a:p>
              <a:p>
                <a:r>
                  <a:rPr lang="en-US" dirty="0"/>
                  <a:t>Find the bundle of goods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that maximizes this consumer’s utility.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717BAA-D4BA-C7EB-5696-203603829C7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5" t="-1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9CFCAE-B4E3-649B-FDB7-488E4E512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AC4525-C5C8-8596-B2EA-0E2C53443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261E69-6082-7B91-F48A-C4702A4B5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88817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D8E3986-575B-B929-0562-1561C73A78D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Special Case: When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a “Bad”</a:t>
                </a:r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D8E3986-575B-B929-0562-1561C73A78D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717BAA-D4BA-C7EB-5696-203603829C7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49" y="1825625"/>
                <a:ext cx="7963259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When one good is a “bad,” our previous method does not always work. For instance:</a:t>
                </a:r>
              </a:p>
              <a:p>
                <a:endParaRPr lang="en-US" sz="1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d>
                        <m:dPr>
                          <m:ctrlP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−2</m:t>
                      </m:r>
                      <m:rad>
                        <m:radPr>
                          <m:degHide m:val="on"/>
                          <m:ctrlP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rad>
                    </m:oMath>
                  </m:oMathPara>
                </a14:m>
                <a:endParaRPr lang="en-US" sz="1000" dirty="0"/>
              </a:p>
              <a:p>
                <a:pPr marL="0" indent="0">
                  <a:buNone/>
                </a:pPr>
                <a:endParaRPr lang="en-US" sz="1000" dirty="0"/>
              </a:p>
              <a:p>
                <a:r>
                  <a:rPr lang="en-US" dirty="0"/>
                  <a:t>Each unit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negatively impacts overall utility.</a:t>
                </a:r>
                <a:endParaRPr lang="en-US" sz="500" dirty="0"/>
              </a:p>
              <a:p>
                <a:pPr lvl="3"/>
                <a:endParaRPr lang="en-US" sz="1000" dirty="0"/>
              </a:p>
              <a:p>
                <a:r>
                  <a:rPr lang="en-US" dirty="0"/>
                  <a:t>The indifference curves in this special case “slopes upward,” since strong monotonicity is violated.</a:t>
                </a:r>
              </a:p>
              <a:p>
                <a:pPr lvl="3"/>
                <a:endParaRPr lang="en-US" sz="1000" dirty="0"/>
              </a:p>
              <a:p>
                <a:r>
                  <a:rPr lang="en-US" dirty="0"/>
                  <a:t>In </a:t>
                </a:r>
                <a:r>
                  <a:rPr lang="en-US" i="1" dirty="0"/>
                  <a:t>most</a:t>
                </a:r>
                <a:r>
                  <a:rPr lang="en-US" dirty="0"/>
                  <a:t> cases, we will end up with a corner solution where the consumer purchases 0 units of the “bad.”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717BAA-D4BA-C7EB-5696-203603829C7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49" y="1825625"/>
                <a:ext cx="7963259" cy="4351338"/>
              </a:xfrm>
              <a:blipFill>
                <a:blip r:embed="rId3"/>
                <a:stretch>
                  <a:fillRect l="-995" t="-1821" r="-9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9CFCAE-B4E3-649B-FDB7-488E4E512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AC4525-C5C8-8596-B2EA-0E2C53443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261E69-6082-7B91-F48A-C4702A4B5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168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31F3674-22AC-246F-B45B-157621D9CF0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Special Case: When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a “Bad”</a:t>
                </a:r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31F3674-22AC-246F-B45B-157621D9CF0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761CA449-AA0A-6045-AEA2-BF819771983A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4629150" y="1825625"/>
                <a:ext cx="4187046" cy="4351338"/>
              </a:xfrm>
            </p:spPr>
            <p:txBody>
              <a:bodyPr/>
              <a:lstStyle/>
              <a:p>
                <a:r>
                  <a:rPr lang="en-US" dirty="0"/>
                  <a:t>Utility increases for bundles with less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given the same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Generally, we will end up with a corner solution where the entire budget is spent on the “good,” while the “bad” is ignored.</a:t>
                </a:r>
              </a:p>
            </p:txBody>
          </p:sp>
        </mc:Choice>
        <mc:Fallback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761CA449-AA0A-6045-AEA2-BF819771983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629150" y="1825625"/>
                <a:ext cx="4187046" cy="4351338"/>
              </a:xfrm>
              <a:blipFill>
                <a:blip r:embed="rId3"/>
                <a:stretch>
                  <a:fillRect l="-1892" t="-1821" r="-40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EF68FA-C933-E266-56A1-0C5AEE18A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2023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411FF5-3996-4FFF-32B4-AA75C69AE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EDEBEC-A633-B615-4E2B-91560C663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23</a:t>
            </a:fld>
            <a:endParaRPr lang="en-US" dirty="0"/>
          </a:p>
        </p:txBody>
      </p:sp>
      <p:pic>
        <p:nvPicPr>
          <p:cNvPr id="14" name="Content Placeholder 13" descr="A graph of colored lines&#10;&#10;Description automatically generated">
            <a:extLst>
              <a:ext uri="{FF2B5EF4-FFF2-40B4-BE49-F238E27FC236}">
                <a16:creationId xmlns:a16="http://schemas.microsoft.com/office/drawing/2014/main" id="{0E6101D3-C857-11F2-B67F-AABD4F0A2B2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42294"/>
            <a:ext cx="3886200" cy="4318000"/>
          </a:xfrm>
        </p:spPr>
      </p:pic>
      <p:pic>
        <p:nvPicPr>
          <p:cNvPr id="15" name="Content Placeholder 9">
            <a:extLst>
              <a:ext uri="{FF2B5EF4-FFF2-40B4-BE49-F238E27FC236}">
                <a16:creationId xmlns:a16="http://schemas.microsoft.com/office/drawing/2014/main" id="{E0055771-2E47-B3FC-ECCA-5C9ECAF57E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42294"/>
            <a:ext cx="3886200" cy="4318000"/>
          </a:xfrm>
          <a:prstGeom prst="rect">
            <a:avLst/>
          </a:prstGeom>
        </p:spPr>
      </p:pic>
      <p:pic>
        <p:nvPicPr>
          <p:cNvPr id="17" name="Content Placeholder 18">
            <a:extLst>
              <a:ext uri="{FF2B5EF4-FFF2-40B4-BE49-F238E27FC236}">
                <a16:creationId xmlns:a16="http://schemas.microsoft.com/office/drawing/2014/main" id="{5FC80AA5-B78F-9FE6-9A73-92EE7D85745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42294"/>
            <a:ext cx="3886200" cy="431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943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8E3986-575B-B929-0562-1561C73A7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 of Special Cases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717BAA-D4BA-C7EB-5696-203603829C7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49" y="1825625"/>
                <a:ext cx="8170293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Linear Utility Function: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𝑏𝑦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𝑀𝑅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𝑥𝑦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</m:sub>
                        </m:sSub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Any Point Along the Budget Line.</a:t>
                </a:r>
                <a:endParaRPr lang="en-US" sz="500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𝑀𝑅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𝑥𝑦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 Exclusively Consume Good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.</a:t>
                </a:r>
                <a:endParaRPr lang="en-US" sz="500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𝑀𝑅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𝑥𝑦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den>
                    </m:f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⇒  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</m:t>
                    </m:r>
                  </m:oMath>
                </a14:m>
                <a:r>
                  <a:rPr lang="en-US" dirty="0"/>
                  <a:t>Exclusively Consume Good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3"/>
                <a:endParaRPr lang="en-US" sz="1000" dirty="0"/>
              </a:p>
              <a:p>
                <a:r>
                  <a:rPr lang="en-US" dirty="0"/>
                  <a:t>Leontief Utility Function: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min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⁡{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Optimal Ratio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𝑏𝑦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1"/>
                <a:r>
                  <a:rPr lang="en-US" dirty="0"/>
                  <a:t>Use Optimal Ratio and Budget Constraint to find 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1"/>
                <a:endParaRPr lang="en-US" sz="1000" dirty="0"/>
              </a:p>
              <a:p>
                <a:r>
                  <a:rPr lang="en-US" dirty="0"/>
                  <a:t>When there is a “bad” in the mix: case-by-case examination.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717BAA-D4BA-C7EB-5696-203603829C7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49" y="1825625"/>
                <a:ext cx="8170293" cy="4351338"/>
              </a:xfrm>
              <a:blipFill>
                <a:blip r:embed="rId2"/>
                <a:stretch>
                  <a:fillRect l="-970" t="-1821" r="-1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9CFCAE-B4E3-649B-FDB7-488E4E512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Fall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AC4525-C5C8-8596-B2EA-0E2C53443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261E69-6082-7B91-F48A-C4702A4B5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8158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8E3986-575B-B929-0562-1561C73A7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Simplifying Assumptions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717BAA-D4BA-C7EB-5696-203603829C7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will now simply ignore the signs on the slopes of the budget line and indifference curves.</a:t>
                </a:r>
              </a:p>
              <a:p>
                <a:pPr lvl="2"/>
                <a:endParaRPr lang="en-US" dirty="0"/>
              </a:p>
              <a:p>
                <a:r>
                  <a:rPr lang="en-US" dirty="0"/>
                  <a:t>In other words, we will be re-defining the slopes as:</a:t>
                </a:r>
              </a:p>
              <a:p>
                <a:endParaRPr lang="en-US" sz="500" dirty="0"/>
              </a:p>
              <a:p>
                <a:pPr lvl="1"/>
                <a:r>
                  <a:rPr lang="en-US" dirty="0"/>
                  <a:t>Slope of BC: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den>
                    </m:f>
                  </m:oMath>
                </a14:m>
                <a:endParaRPr lang="en-US" dirty="0"/>
              </a:p>
              <a:p>
                <a:pPr lvl="1"/>
                <a:endParaRPr lang="en-US" sz="500" dirty="0"/>
              </a:p>
              <a:p>
                <a:pPr lvl="1"/>
                <a:r>
                  <a:rPr lang="en-US" dirty="0"/>
                  <a:t>Slope of IC: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𝑀𝑅𝑆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𝑥𝑦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den>
                    </m:f>
                  </m:oMath>
                </a14:m>
                <a:endParaRPr lang="en-US" dirty="0"/>
              </a:p>
              <a:p>
                <a:pPr lvl="3"/>
                <a:endParaRPr lang="en-US" sz="1800" dirty="0"/>
              </a:p>
              <a:p>
                <a:r>
                  <a:rPr lang="en-US" dirty="0"/>
                  <a:t>This makes talking about the magnitude of these slopes straightforward!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717BAA-D4BA-C7EB-5696-203603829C7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5" t="-1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9CFCAE-B4E3-649B-FDB7-488E4E512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Fall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AC4525-C5C8-8596-B2EA-0E2C53443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261E69-6082-7B91-F48A-C4702A4B5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1213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8E3986-575B-B929-0562-1561C73A7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Recap: Partial Derivatives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717BAA-D4BA-C7EB-5696-203603829C7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0024" y="1825625"/>
                <a:ext cx="7886700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𝑣𝑎𝑟𝑖𝑎𝑏𝑙𝑒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𝑐𝑜𝑛𝑠𝑡𝑎𝑛𝑡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𝑣𝑎𝑟𝑖𝑎𝑏𝑙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𝑝𝑜𝑤𝑒𝑟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sz="5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𝑐𝑜𝑛𝑠𝑡𝑎𝑛𝑡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𝑝𝑜𝑤𝑒𝑟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𝑣𝑎𝑟𝑖𝑎𝑏𝑙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𝑝𝑜𝑤𝑒𝑟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pPr lvl="3"/>
                <a:endParaRPr lang="en-US" dirty="0"/>
              </a:p>
              <a:p>
                <a:r>
                  <a:rPr lang="en-US" dirty="0"/>
                  <a:t>Try out the following:</a:t>
                </a:r>
              </a:p>
              <a:p>
                <a:pPr lvl="4"/>
                <a:endParaRPr lang="en-US" dirty="0"/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</m:num>
                      <m:den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7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b="0" dirty="0"/>
              </a:p>
              <a:p>
                <a:pPr lvl="4"/>
                <a:endParaRPr lang="en-US" dirty="0"/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</m:num>
                      <m:den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7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b="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717BAA-D4BA-C7EB-5696-203603829C7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0024" y="1825625"/>
                <a:ext cx="7886700" cy="4351338"/>
              </a:xfrm>
              <a:blipFill>
                <a:blip r:embed="rId2"/>
                <a:stretch>
                  <a:fillRect l="-10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9CFCAE-B4E3-649B-FDB7-488E4E512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AC4525-C5C8-8596-B2EA-0E2C53443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261E69-6082-7B91-F48A-C4702A4B5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11926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8E3986-575B-B929-0562-1561C73A7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Special Cases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717BAA-D4BA-C7EB-5696-203603829C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825625"/>
            <a:ext cx="7963259" cy="4351338"/>
          </a:xfrm>
        </p:spPr>
        <p:txBody>
          <a:bodyPr/>
          <a:lstStyle/>
          <a:p>
            <a:r>
              <a:rPr lang="en-US" dirty="0"/>
              <a:t>There are some cases where our approach must be slightly modified.</a:t>
            </a:r>
          </a:p>
          <a:p>
            <a:pPr lvl="3"/>
            <a:endParaRPr lang="en-US" dirty="0"/>
          </a:p>
          <a:p>
            <a:r>
              <a:rPr lang="en-US" dirty="0"/>
              <a:t>The Linear Utility Function has constant marginal rate of substitution, which causes some issues.</a:t>
            </a:r>
          </a:p>
          <a:p>
            <a:pPr lvl="3"/>
            <a:endParaRPr lang="en-US" dirty="0"/>
          </a:p>
          <a:p>
            <a:r>
              <a:rPr lang="en-US" dirty="0"/>
              <a:t>The Leontief Utility Function is not differentiable, which causes some issues.</a:t>
            </a:r>
          </a:p>
          <a:p>
            <a:pPr lvl="3"/>
            <a:endParaRPr lang="en-US" dirty="0"/>
          </a:p>
          <a:p>
            <a:r>
              <a:rPr lang="en-US" dirty="0"/>
              <a:t>If one good is a “bad,” then our previous approach may or may not work.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9CFCAE-B4E3-649B-FDB7-488E4E512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AC4525-C5C8-8596-B2EA-0E2C53443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261E69-6082-7B91-F48A-C4702A4B5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809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8E3986-575B-B929-0562-1561C73A7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Special Case: Linear Utility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717BAA-D4BA-C7EB-5696-203603829C7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49" y="1825625"/>
                <a:ext cx="7963259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When the two goods are deemed to be perfect substitutes, we use the linear utility function.</a:t>
                </a:r>
              </a:p>
              <a:p>
                <a:endParaRPr lang="en-US" sz="1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d>
                        <m:dPr>
                          <m:ctrlP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𝑎𝑥</m:t>
                      </m:r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𝑏𝑦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1371600" lvl="3" indent="0">
                  <a:buNone/>
                </a:pPr>
                <a:endParaRPr lang="en-US" sz="1000" dirty="0"/>
              </a:p>
              <a:p>
                <a:r>
                  <a:rPr lang="en-US" dirty="0"/>
                  <a:t>When dealing with this type of utility function, our previous approach may not work as cleanly.</a:t>
                </a:r>
              </a:p>
              <a:p>
                <a:pPr marL="1371600" lvl="3" indent="0">
                  <a:buNone/>
                </a:pPr>
                <a:endParaRPr lang="en-US" sz="1000" dirty="0"/>
              </a:p>
              <a:p>
                <a:r>
                  <a:rPr lang="en-US" dirty="0"/>
                  <a:t>The Marginal Utility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always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, and…</a:t>
                </a:r>
              </a:p>
              <a:p>
                <a:pPr lvl="3"/>
                <a:endParaRPr lang="en-US" sz="1000" dirty="0"/>
              </a:p>
              <a:p>
                <a:r>
                  <a:rPr lang="en-US" dirty="0"/>
                  <a:t>The Marginal Utility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is always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3"/>
                <a:endParaRPr lang="en-US" sz="1000" dirty="0"/>
              </a:p>
              <a:p>
                <a:r>
                  <a:rPr lang="en-US" dirty="0"/>
                  <a:t>So, the MRS is always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endParaRPr lang="en-US" dirty="0"/>
              </a:p>
              <a:p>
                <a:pPr lvl="3"/>
                <a:endParaRPr lang="en-US" sz="5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717BAA-D4BA-C7EB-5696-203603829C7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49" y="1825625"/>
                <a:ext cx="7963259" cy="4351338"/>
              </a:xfrm>
              <a:blipFill>
                <a:blip r:embed="rId2"/>
                <a:stretch>
                  <a:fillRect l="-995" t="-1821" r="-1761" b="-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9CFCAE-B4E3-649B-FDB7-488E4E512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AC4525-C5C8-8596-B2EA-0E2C53443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261E69-6082-7B91-F48A-C4702A4B5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8398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8E3986-575B-B929-0562-1561C73A7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Special Case: Linear Utility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717BAA-D4BA-C7EB-5696-203603829C7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49" y="1825625"/>
                <a:ext cx="7963259" cy="4351338"/>
              </a:xfrm>
            </p:spPr>
            <p:txBody>
              <a:bodyPr/>
              <a:lstStyle/>
              <a:p>
                <a:r>
                  <a:rPr lang="en-US" dirty="0"/>
                  <a:t>So, we can only have three cases:</a:t>
                </a:r>
              </a:p>
              <a:p>
                <a:pPr lvl="3"/>
                <a:endParaRPr lang="en-US" sz="500" dirty="0"/>
              </a:p>
              <a:p>
                <a:pPr marL="914400" lvl="1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𝑀𝑅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𝑥𝑦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endParaRPr lang="en-US" dirty="0"/>
              </a:p>
              <a:p>
                <a:pPr marL="2286000" lvl="4" indent="-457200">
                  <a:buFont typeface="+mj-lt"/>
                  <a:buAutoNum type="arabicPeriod"/>
                </a:pPr>
                <a:endParaRPr lang="en-US" sz="500" dirty="0"/>
              </a:p>
              <a:p>
                <a:pPr marL="914400" lvl="1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𝑀𝑅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𝑥𝑦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endParaRPr lang="en-US" dirty="0"/>
              </a:p>
              <a:p>
                <a:pPr marL="2286000" lvl="4" indent="-457200">
                  <a:buFont typeface="+mj-lt"/>
                  <a:buAutoNum type="arabicPeriod"/>
                </a:pPr>
                <a:endParaRPr lang="en-US" sz="500" dirty="0"/>
              </a:p>
              <a:p>
                <a:pPr marL="914400" lvl="1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𝑀𝑅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𝑥𝑦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r>
                  <a:rPr lang="en-US" dirty="0"/>
                  <a:t>We will examine what is happening to the consumer’s indifference curve and budget lines to determine a sensible rule for the consumer.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717BAA-D4BA-C7EB-5696-203603829C7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49" y="1825625"/>
                <a:ext cx="7963259" cy="4351338"/>
              </a:xfrm>
              <a:blipFill>
                <a:blip r:embed="rId2"/>
                <a:stretch>
                  <a:fillRect l="-995" t="-1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9CFCAE-B4E3-649B-FDB7-488E4E512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Fall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AC4525-C5C8-8596-B2EA-0E2C53443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261E69-6082-7B91-F48A-C4702A4B5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9562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9FB8FC5-378A-4A78-302B-8AB7F086D31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pPr/>
                <a:r>
                  <a:rPr lang="en-US" dirty="0"/>
                  <a:t>Linear Utility Functions when</a:t>
                </a:r>
                <a:br>
                  <a:rPr lang="en-US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𝑀𝑅</m:t>
                      </m:r>
                      <m:sSub>
                        <m:sSubPr>
                          <m:ctrlPr>
                            <a:rPr lang="en-US" b="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dirty="0">
                              <a:latin typeface="Cambria Math" panose="02040503050406030204" pitchFamily="18" charset="0"/>
                            </a:rPr>
                            <m:t>𝑥𝑦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b="0" i="1" dirty="0">
                          <a:latin typeface="Cambria Math" panose="02040503050406030204" pitchFamily="18" charset="0"/>
                        </a:rPr>
                        <m:t>/</m:t>
                      </m:r>
                      <m:sSub>
                        <m:sSubPr>
                          <m:ctrlPr>
                            <a:rPr lang="en-US" b="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dirty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9FB8FC5-378A-4A78-302B-8AB7F086D31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36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A79A02-C63E-CB80-6CB9-FB8CADFE3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2023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79BD08-A74E-CD11-43BD-4962970C2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C5C454-A21A-7F73-8A8E-2EC294CCF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8</a:t>
            </a:fld>
            <a:endParaRPr lang="en-US" dirty="0"/>
          </a:p>
        </p:txBody>
      </p:sp>
      <p:pic>
        <p:nvPicPr>
          <p:cNvPr id="36" name="Content Placeholder 35" descr="A graph of a budget line&#10;&#10;Description automatically generated">
            <a:extLst>
              <a:ext uri="{FF2B5EF4-FFF2-40B4-BE49-F238E27FC236}">
                <a16:creationId xmlns:a16="http://schemas.microsoft.com/office/drawing/2014/main" id="{AE27C732-E7CE-EBB5-795D-A0AEB5ACA82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42294"/>
            <a:ext cx="3886200" cy="4318000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0" name="Content Placeholder 39">
                <a:extLst>
                  <a:ext uri="{FF2B5EF4-FFF2-40B4-BE49-F238E27FC236}">
                    <a16:creationId xmlns:a16="http://schemas.microsoft.com/office/drawing/2014/main" id="{440D98B2-1503-51FB-B2F9-83BB38C730B7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4629149" y="1825625"/>
                <a:ext cx="3954134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The indifference curve for a linear utility function with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𝑀𝑅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𝑥𝑦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US" dirty="0"/>
                  <a:t> looks exactly like the budget line.</a:t>
                </a:r>
              </a:p>
              <a:p>
                <a:pPr lvl="3"/>
                <a:endParaRPr lang="en-US" sz="1100" dirty="0"/>
              </a:p>
              <a:p>
                <a:r>
                  <a:rPr lang="en-US" dirty="0"/>
                  <a:t>The highest level of utility is achieved when the IC and Budget Line overlaps.</a:t>
                </a:r>
              </a:p>
              <a:p>
                <a:pPr lvl="3"/>
                <a:endParaRPr lang="en-US" sz="1000" dirty="0"/>
              </a:p>
              <a:p>
                <a:r>
                  <a:rPr lang="en-US" dirty="0"/>
                  <a:t>The consumer should choose any point on the budget line.</a:t>
                </a:r>
              </a:p>
            </p:txBody>
          </p:sp>
        </mc:Choice>
        <mc:Fallback xmlns="">
          <p:sp>
            <p:nvSpPr>
              <p:cNvPr id="40" name="Content Placeholder 39">
                <a:extLst>
                  <a:ext uri="{FF2B5EF4-FFF2-40B4-BE49-F238E27FC236}">
                    <a16:creationId xmlns:a16="http://schemas.microsoft.com/office/drawing/2014/main" id="{440D98B2-1503-51FB-B2F9-83BB38C730B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629149" y="1825625"/>
                <a:ext cx="3954134" cy="4351338"/>
              </a:xfrm>
              <a:blipFill>
                <a:blip r:embed="rId4"/>
                <a:stretch>
                  <a:fillRect l="-2003" t="-1821" r="-41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1" name="Content Placeholder 37" descr="A diagram of a budget line&#10;&#10;Description automatically generated">
            <a:extLst>
              <a:ext uri="{FF2B5EF4-FFF2-40B4-BE49-F238E27FC236}">
                <a16:creationId xmlns:a16="http://schemas.microsoft.com/office/drawing/2014/main" id="{C2BEDD28-595B-042F-0E38-E1EEE2DC42D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42294"/>
            <a:ext cx="3886200" cy="4318000"/>
          </a:xfrm>
          <a:prstGeom prst="rect">
            <a:avLst/>
          </a:prstGeom>
        </p:spPr>
      </p:pic>
      <p:pic>
        <p:nvPicPr>
          <p:cNvPr id="42" name="Content Placeholder 14" descr="A graph of a budget line&#10;&#10;Description automatically generated">
            <a:extLst>
              <a:ext uri="{FF2B5EF4-FFF2-40B4-BE49-F238E27FC236}">
                <a16:creationId xmlns:a16="http://schemas.microsoft.com/office/drawing/2014/main" id="{222AACF4-3368-875C-DF27-D3AB7CEB38A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42294"/>
            <a:ext cx="3886200" cy="431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141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614CAC-EF1A-A85B-EC49-9A85B1746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PollEv.com/brianpark046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2C501C-35FC-925E-A887-025417320A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Fall 2023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B224E5-970C-FBB8-685A-5F8DBCF9E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9CE824-B9A6-35C5-93AA-E86F37D78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9</a:t>
            </a:fld>
            <a:endParaRPr lang="en-US" dirty="0"/>
          </a:p>
        </p:txBody>
      </p:sp>
      <p:pic>
        <p:nvPicPr>
          <p:cNvPr id="6" name="Picture 5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A2F2C6F2-EA2C-604C-E412-B7B64210BB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6823" y="1271693"/>
            <a:ext cx="5210354" cy="5210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63900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af8c442c-2f9c-4475-a22f-7ccf00419fbc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782148c4-54b3-4ee5-aff5-3283cef43366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CF630E01-D107-42E5-8DFC-48302BB3DFE2}" vid="{4BEE81CA-F64C-419F-A97B-23D16F4EA3D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mc-presentation-template</Template>
  <TotalTime>4390</TotalTime>
  <Words>1690</Words>
  <Application>Microsoft Office PowerPoint</Application>
  <PresentationFormat>On-screen Show (4:3)</PresentationFormat>
  <Paragraphs>257</Paragraphs>
  <Slides>24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Cambria Math</vt:lpstr>
      <vt:lpstr>Franklin Gothic Book</vt:lpstr>
      <vt:lpstr>Office Theme</vt:lpstr>
      <vt:lpstr>Consumer Theory:  Special Cases in the UMP</vt:lpstr>
      <vt:lpstr>Review of Previous Lecture</vt:lpstr>
      <vt:lpstr>Simplifying Assumptions</vt:lpstr>
      <vt:lpstr>Recap: Partial Derivatives</vt:lpstr>
      <vt:lpstr>Special Cases</vt:lpstr>
      <vt:lpstr>Special Case: Linear Utility Functions</vt:lpstr>
      <vt:lpstr>Special Case: Linear Utility Functions</vt:lpstr>
      <vt:lpstr>Linear Utility Functions when MRS_xy=P_x/P_y</vt:lpstr>
      <vt:lpstr>PollEv.com/brianpark046</vt:lpstr>
      <vt:lpstr>PowerPoint Presentation</vt:lpstr>
      <vt:lpstr>PowerPoint Presentation</vt:lpstr>
      <vt:lpstr>Linear Utility Functions when MRS_xy&gt;P_x/P_y</vt:lpstr>
      <vt:lpstr>Linear Utility Functions when MRS_xy&lt;P_x/P_y</vt:lpstr>
      <vt:lpstr>Special Case: Linear Utility Functions</vt:lpstr>
      <vt:lpstr>In-Class Exercise</vt:lpstr>
      <vt:lpstr>Special Case: Leontief Utility Functions</vt:lpstr>
      <vt:lpstr>Special Case: Leontief Utility Functions</vt:lpstr>
      <vt:lpstr>Special Case: Leontief Utility Functions</vt:lpstr>
      <vt:lpstr>Special Case: Leontief Utility Functions</vt:lpstr>
      <vt:lpstr>Special Case: Leontief Utility Functions</vt:lpstr>
      <vt:lpstr>In-Class Exercise</vt:lpstr>
      <vt:lpstr>Special Case: When x is a “Bad”</vt:lpstr>
      <vt:lpstr>Special Case: When x is a “Bad”</vt:lpstr>
      <vt:lpstr>Recap of Special Cases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Intermediate Price Theory</dc:title>
  <dc:creator>Brian Park</dc:creator>
  <cp:lastModifiedBy>Park, Brian</cp:lastModifiedBy>
  <cp:revision>72</cp:revision>
  <dcterms:created xsi:type="dcterms:W3CDTF">2023-08-17T23:00:51Z</dcterms:created>
  <dcterms:modified xsi:type="dcterms:W3CDTF">2023-09-24T18:48:55Z</dcterms:modified>
</cp:coreProperties>
</file>