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374" r:id="rId3"/>
    <p:sldId id="358" r:id="rId4"/>
    <p:sldId id="360" r:id="rId5"/>
    <p:sldId id="361" r:id="rId6"/>
    <p:sldId id="362" r:id="rId7"/>
    <p:sldId id="364" r:id="rId8"/>
    <p:sldId id="365" r:id="rId9"/>
    <p:sldId id="367" r:id="rId10"/>
    <p:sldId id="366" r:id="rId11"/>
    <p:sldId id="368" r:id="rId12"/>
    <p:sldId id="373" r:id="rId13"/>
    <p:sldId id="346" r:id="rId14"/>
    <p:sldId id="355" r:id="rId15"/>
    <p:sldId id="357" r:id="rId16"/>
    <p:sldId id="347" r:id="rId17"/>
    <p:sldId id="352" r:id="rId18"/>
    <p:sldId id="370" r:id="rId19"/>
    <p:sldId id="348" r:id="rId20"/>
    <p:sldId id="349" r:id="rId21"/>
    <p:sldId id="353" r:id="rId22"/>
    <p:sldId id="354" r:id="rId23"/>
    <p:sldId id="369" r:id="rId24"/>
    <p:sldId id="350" r:id="rId25"/>
    <p:sldId id="371" r:id="rId26"/>
    <p:sldId id="37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8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7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Consumer Theory: </a:t>
            </a:r>
            <a:br>
              <a:rPr lang="en-US" dirty="0"/>
            </a:br>
            <a:r>
              <a:rPr lang="en-US" dirty="0"/>
              <a:t>Indifference Curves Part 3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Let’s walk through an example.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utility function used in this plot is: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000" dirty="0"/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e>
                        </m:box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39C4C46A-0DF1-3B95-7C2D-DB9B13FB49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01668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means that the slope will change depending on the amount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in the bundle.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we are at (1,2), the slope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b="0" dirty="0"/>
                  <a:t>When we are at (2,1), the slope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980" r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39C4C46A-0DF1-3B95-7C2D-DB9B13FB49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8" descr="A graph of a slope&#10;&#10;Description automatically generated">
            <a:extLst>
              <a:ext uri="{FF2B5EF4-FFF2-40B4-BE49-F238E27FC236}">
                <a16:creationId xmlns:a16="http://schemas.microsoft.com/office/drawing/2014/main" id="{7FE68B6C-058A-155B-3B62-446A538E6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6607"/>
            <a:ext cx="3886200" cy="4318000"/>
          </a:xfrm>
          <a:prstGeom prst="rect">
            <a:avLst/>
          </a:prstGeom>
        </p:spPr>
      </p:pic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48E45196-9BB0-78F2-CC9F-BEB03D797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6607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Marginal Rate of Substitution (MRS) is the slope of the indifference curve.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MRS represents the consumer’s subjective rate of exchange between the two goods in the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the consumer willing to give up for one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Law of Diminishing Marginal Rate of Substitution.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9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“Families” of Utility Functions and 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Throughout the semester, we will be working three different “families” of utility functions.</a:t>
            </a:r>
          </a:p>
          <a:p>
            <a:pPr lvl="1"/>
            <a:r>
              <a:rPr lang="en-US" dirty="0"/>
              <a:t>Cobb-Douglas Utility Functions</a:t>
            </a:r>
          </a:p>
          <a:p>
            <a:pPr lvl="1"/>
            <a:r>
              <a:rPr lang="en-US" dirty="0"/>
              <a:t>Linear Utility Functions</a:t>
            </a:r>
          </a:p>
          <a:p>
            <a:pPr lvl="1"/>
            <a:r>
              <a:rPr lang="en-US" dirty="0"/>
              <a:t>Leontief Utility Functions</a:t>
            </a:r>
          </a:p>
          <a:p>
            <a:pPr lvl="3"/>
            <a:endParaRPr lang="en-US" dirty="0"/>
          </a:p>
          <a:p>
            <a:r>
              <a:rPr lang="en-US" dirty="0"/>
              <a:t>Each family of utility function stands in for a specific type of preferences.</a:t>
            </a:r>
          </a:p>
          <a:p>
            <a:pPr lvl="3"/>
            <a:endParaRPr lang="en-US" dirty="0"/>
          </a:p>
          <a:p>
            <a:r>
              <a:rPr lang="en-US" dirty="0"/>
              <a:t>Most indifference curves that we have been plotting come from a variation of the Cobb-Douglas utility function.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Cobb-Douglas Utility Function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6705886F-B725-DFFB-6B3D-D29E7889E9A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The Cobb-Douglas Utility Function takes the form of: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This is one the most frequently used utility functions.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Goods show some degree of substitutability and complementarity.</a:t>
                </a:r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6705886F-B725-DFFB-6B3D-D29E7889E9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63D850B6-3D33-C33E-5BF5-1DEE66CA0B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6592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Cobb-Douglas Utility Function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705886F-B725-DFFB-6B3D-D29E7889E9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Similarly, points closer to the origin represent lower utility levels.</a:t>
            </a:r>
          </a:p>
          <a:p>
            <a:pPr lvl="3"/>
            <a:endParaRPr lang="en-US" dirty="0"/>
          </a:p>
          <a:p>
            <a:r>
              <a:rPr lang="en-US" dirty="0"/>
              <a:t>The points further away from the origin represent bundles of greater utility.</a:t>
            </a:r>
          </a:p>
          <a:p>
            <a:pPr lvl="3"/>
            <a:endParaRPr lang="en-US" dirty="0"/>
          </a:p>
          <a:p>
            <a:r>
              <a:rPr lang="en-US" dirty="0"/>
              <a:t>Like the budget constraint, the indifference curve splits the commodity space in two.</a:t>
            </a:r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E4D9C8DB-906F-F1D3-4CC1-8C578986D65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8">
            <a:extLst>
              <a:ext uri="{FF2B5EF4-FFF2-40B4-BE49-F238E27FC236}">
                <a16:creationId xmlns:a16="http://schemas.microsoft.com/office/drawing/2014/main" id="{CC4DAD3E-19F5-2242-FE25-B87A2DB0E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49C1208C-1E05-DD0B-48D0-3EDE7EF46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6" name="Content Placeholder 18">
            <a:extLst>
              <a:ext uri="{FF2B5EF4-FFF2-40B4-BE49-F238E27FC236}">
                <a16:creationId xmlns:a16="http://schemas.microsoft.com/office/drawing/2014/main" id="{BAE05BE4-1A50-3997-3854-8533AA1101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p:pic>
        <p:nvPicPr>
          <p:cNvPr id="9" name="Content Placeholder 8" descr="A diagram of a line&#10;&#10;Description automatically generated">
            <a:extLst>
              <a:ext uri="{FF2B5EF4-FFF2-40B4-BE49-F238E27FC236}">
                <a16:creationId xmlns:a16="http://schemas.microsoft.com/office/drawing/2014/main" id="{1DC7BA90-DA32-5846-2D2C-F2C80AD7F28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Linear Utility Function takes the form of: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When the two goods are perfect substitutes, we use the linear utility function.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Perfect substitutes mean that one good can stand in for the other.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4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2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goods being perfect substitutes does not necessarily mean that they will be a 1:1 perfect substitute.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The slope of the linear utility function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The slope determines the subjective rate of substitution.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918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11" name="Content Placeholder 10" descr="A graph of a slope&#10;&#10;Description automatically generated">
            <a:extLst>
              <a:ext uri="{FF2B5EF4-FFF2-40B4-BE49-F238E27FC236}">
                <a16:creationId xmlns:a16="http://schemas.microsoft.com/office/drawing/2014/main" id="{FD2EC4E8-70D7-5EA2-331C-9961A1C7EDC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40478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285-9152-2CAA-5AFA-1ED09169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D317C-36E9-2E27-8C8A-9C89CD10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23E69-8557-46CC-2433-FEC4BE73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6C6C18-241A-5606-4AF1-9580E95D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15" name="Content Placeholder 14" descr="A graph of a line&#10;&#10;Description automatically generated">
            <a:extLst>
              <a:ext uri="{FF2B5EF4-FFF2-40B4-BE49-F238E27FC236}">
                <a16:creationId xmlns:a16="http://schemas.microsoft.com/office/drawing/2014/main" id="{935C03F3-EC63-8135-C194-6078122952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pic>
        <p:nvPicPr>
          <p:cNvPr id="17" name="Content Placeholder 16" descr="A line graph with a red line&#10;&#10;Description automatically generated">
            <a:extLst>
              <a:ext uri="{FF2B5EF4-FFF2-40B4-BE49-F238E27FC236}">
                <a16:creationId xmlns:a16="http://schemas.microsoft.com/office/drawing/2014/main" id="{8206AE64-69C3-FFEA-C79D-F5DFA91E7E8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133160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8A7C-C42B-E8BF-7653-4669FB80DE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Points further away from the origin represent higher utility.</a:t>
            </a:r>
          </a:p>
          <a:p>
            <a:pPr lvl="3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pic>
        <p:nvPicPr>
          <p:cNvPr id="23" name="Content Placeholder 22" descr="A diagram of a graph&#10;&#10;Description automatically generated">
            <a:extLst>
              <a:ext uri="{FF2B5EF4-FFF2-40B4-BE49-F238E27FC236}">
                <a16:creationId xmlns:a16="http://schemas.microsoft.com/office/drawing/2014/main" id="{65AF34CA-D4B7-6699-073F-0900B5D4DB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43745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3592C-78A2-3009-B2EF-24EB78130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#01 Recovery Statistics</a:t>
            </a:r>
          </a:p>
        </p:txBody>
      </p:sp>
      <p:pic>
        <p:nvPicPr>
          <p:cNvPr id="8" name="Content Placeholder 7" descr="A graph of a bar graph&#10;&#10;Description automatically generated">
            <a:extLst>
              <a:ext uri="{FF2B5EF4-FFF2-40B4-BE49-F238E27FC236}">
                <a16:creationId xmlns:a16="http://schemas.microsoft.com/office/drawing/2014/main" id="{588F8EC5-60D4-F940-5CE1-00847933B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33" y="1825625"/>
            <a:ext cx="5985334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CD9A5-1FE4-F2E5-B7E6-F61C18DC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08933-7119-0C73-6194-2E161D6A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9D29C-E1AE-6D67-55ED-8030F03E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90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Leontief Utility Function takes the form of: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⁡{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utility from consuming the bundle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the lesser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example,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  <a:blipFill>
                <a:blip r:embed="rId2"/>
                <a:stretch>
                  <a:fillRect l="-1991" t="-1747" r="-4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pic>
        <p:nvPicPr>
          <p:cNvPr id="13" name="Content Placeholder 12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678F8482-61E4-56FA-CD70-E5F1076BBD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02796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8A7C-C42B-E8BF-7653-4669FB80D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80012" cy="4530726"/>
          </a:xfrm>
        </p:spPr>
        <p:txBody>
          <a:bodyPr>
            <a:normAutofit/>
          </a:bodyPr>
          <a:lstStyle/>
          <a:p>
            <a:r>
              <a:rPr lang="en-US" dirty="0"/>
              <a:t>Bundle A, B, and C provide the same level of utility.</a:t>
            </a:r>
          </a:p>
          <a:p>
            <a:pPr lvl="3"/>
            <a:endParaRPr lang="en-US" dirty="0"/>
          </a:p>
          <a:p>
            <a:r>
              <a:rPr lang="en-US" dirty="0"/>
              <a:t>“Having more of one good means nothing if I don’t have enough of the other to complement it.”</a:t>
            </a:r>
          </a:p>
          <a:p>
            <a:pPr lvl="3"/>
            <a:endParaRPr lang="en-US" dirty="0"/>
          </a:p>
          <a:p>
            <a:r>
              <a:rPr lang="en-US" dirty="0"/>
              <a:t>We can tell that the goods are perfect complements.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pic>
        <p:nvPicPr>
          <p:cNvPr id="10" name="Content Placeholder 9" descr="A diagram of a graph&#10;&#10;Description automatically generated">
            <a:extLst>
              <a:ext uri="{FF2B5EF4-FFF2-40B4-BE49-F238E27FC236}">
                <a16:creationId xmlns:a16="http://schemas.microsoft.com/office/drawing/2014/main" id="{A73BD60C-0799-5684-8919-EC53018265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0910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optimal mix of goods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to be consumed is determined by the parameters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ray spanning out from the origin represents this optimal mix.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slope of this ray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Draw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  <a:blipFill>
                <a:blip r:embed="rId2"/>
                <a:stretch>
                  <a:fillRect l="-1991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pic>
        <p:nvPicPr>
          <p:cNvPr id="19" name="Content Placeholder 18" descr="A graph of a slope&#10;&#10;Description automatically generated">
            <a:extLst>
              <a:ext uri="{FF2B5EF4-FFF2-40B4-BE49-F238E27FC236}">
                <a16:creationId xmlns:a16="http://schemas.microsoft.com/office/drawing/2014/main" id="{FBCCB107-CBD7-4BB6-6863-AA21329E94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81352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285-9152-2CAA-5AFA-1ED09169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⁡{3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⁡{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,3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D317C-36E9-2E27-8C8A-9C89CD10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23E69-8557-46CC-2433-FEC4BE73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6C6C18-241A-5606-4AF1-9580E95D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pic>
        <p:nvPicPr>
          <p:cNvPr id="23" name="Content Placeholder 22" descr="A graph of a line&#10;&#10;Description automatically generated">
            <a:extLst>
              <a:ext uri="{FF2B5EF4-FFF2-40B4-BE49-F238E27FC236}">
                <a16:creationId xmlns:a16="http://schemas.microsoft.com/office/drawing/2014/main" id="{7BA8DF01-2FA8-C080-C0F9-DBE753450C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pic>
        <p:nvPicPr>
          <p:cNvPr id="25" name="Content Placeholder 24" descr="A graph of a line&#10;&#10;Description automatically generated">
            <a:extLst>
              <a:ext uri="{FF2B5EF4-FFF2-40B4-BE49-F238E27FC236}">
                <a16:creationId xmlns:a16="http://schemas.microsoft.com/office/drawing/2014/main" id="{F854DE85-1049-CA5D-B761-6395FDA1DF6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37881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8A7C-C42B-E8BF-7653-4669FB80D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88639" cy="4351338"/>
          </a:xfrm>
        </p:spPr>
        <p:txBody>
          <a:bodyPr>
            <a:normAutofit/>
          </a:bodyPr>
          <a:lstStyle/>
          <a:p>
            <a:r>
              <a:rPr lang="en-US" dirty="0"/>
              <a:t>Points further away from the origin represent higher utility.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  <p:pic>
        <p:nvPicPr>
          <p:cNvPr id="15" name="Content Placeholder 14" descr="A graph of a graph with colored lines&#10;&#10;Description automatically generated with medium confidence">
            <a:extLst>
              <a:ext uri="{FF2B5EF4-FFF2-40B4-BE49-F238E27FC236}">
                <a16:creationId xmlns:a16="http://schemas.microsoft.com/office/drawing/2014/main" id="{50CE1381-744B-C3A9-C61D-1C389A67F1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4011257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Law of Diminishing Marginal Utility.</a:t>
            </a:r>
          </a:p>
          <a:p>
            <a:endParaRPr lang="en-US" dirty="0"/>
          </a:p>
          <a:p>
            <a:r>
              <a:rPr lang="en-US" dirty="0"/>
              <a:t>Marginal Rate of Substitution.</a:t>
            </a:r>
          </a:p>
          <a:p>
            <a:endParaRPr lang="en-US" dirty="0"/>
          </a:p>
          <a:p>
            <a:r>
              <a:rPr lang="en-US" dirty="0"/>
              <a:t>Cobb-Douglas Utility Functions.</a:t>
            </a:r>
          </a:p>
          <a:p>
            <a:endParaRPr lang="en-US" dirty="0"/>
          </a:p>
          <a:p>
            <a:r>
              <a:rPr lang="en-US" dirty="0"/>
              <a:t>Linear Utility Functions.</a:t>
            </a:r>
          </a:p>
          <a:p>
            <a:endParaRPr lang="en-US" dirty="0"/>
          </a:p>
          <a:p>
            <a:r>
              <a:rPr lang="en-US" dirty="0"/>
              <a:t>Leontief Utility Functions.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off the Utility Maximization Problem.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Conditions of Utility Maximization.</a:t>
            </a:r>
          </a:p>
          <a:p>
            <a:endParaRPr lang="en-US" dirty="0"/>
          </a:p>
          <a:p>
            <a:r>
              <a:rPr lang="en-US" dirty="0"/>
              <a:t>Comparing Slopes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7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Previous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were talking about…</a:t>
            </a:r>
          </a:p>
          <a:p>
            <a:pPr lvl="3"/>
            <a:endParaRPr lang="en-US" dirty="0"/>
          </a:p>
          <a:p>
            <a:r>
              <a:rPr lang="en-US" dirty="0"/>
              <a:t>The subjective rate of exchange between two goods that left the consumer equally satisfied.</a:t>
            </a:r>
          </a:p>
          <a:p>
            <a:pPr lvl="3"/>
            <a:endParaRPr lang="en-US" dirty="0"/>
          </a:p>
          <a:p>
            <a:r>
              <a:rPr lang="en-US" dirty="0"/>
              <a:t>Covered “slope between bundles A and B”</a:t>
            </a:r>
          </a:p>
          <a:p>
            <a:pPr lvl="3"/>
            <a:endParaRPr lang="en-US" dirty="0"/>
          </a:p>
          <a:p>
            <a:r>
              <a:rPr lang="en-US" dirty="0"/>
              <a:t>Reached the concept of the “slope at the bundle.”</a:t>
            </a:r>
          </a:p>
          <a:p>
            <a:pPr lvl="3"/>
            <a:endParaRPr lang="en-US" dirty="0"/>
          </a:p>
          <a:p>
            <a:r>
              <a:rPr lang="en-US" dirty="0"/>
              <a:t>Defined partial derivatives.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1590-A825-0F0F-ABFF-441A17C3B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C6E25D58-EA77-A758-D1E6-8CF4D75010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2B8B679-F4CB-F3FB-8923-E9AE4D85C8D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If we pretend that goods are discrete… (i.e., Cannot buy “fractional” items)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marginal utility is the amount of utility gained from each additional unit consumed.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Marginal Utility is often denoted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2B8B679-F4CB-F3FB-8923-E9AE4D85C8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8091F-B4C7-95D2-B353-27EC7CA4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03771-93D7-B853-2594-707F7022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01062-0A9B-75F9-657E-9E96C6FF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E0472EC2-3110-07E9-4194-6C6581CBD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60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F58A-6CF5-199B-13C9-6E04D5211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However, our models assume continuous goods. (i.e., can purchase “fractional” items) </a:t>
            </a:r>
          </a:p>
          <a:p>
            <a:pPr lvl="3"/>
            <a:endParaRPr lang="en-US" dirty="0"/>
          </a:p>
          <a:p>
            <a:r>
              <a:rPr lang="en-US" dirty="0"/>
              <a:t>Marginal Utility is defined as the partial derivative of the utility function.</a:t>
            </a:r>
          </a:p>
          <a:p>
            <a:pPr lvl="3"/>
            <a:endParaRPr lang="en-US" dirty="0"/>
          </a:p>
          <a:p>
            <a:r>
              <a:rPr lang="en-US" dirty="0"/>
              <a:t>It can be calculated as the slope of the utility function at a given point.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3322F45D-54B9-CD41-34BE-AC1C936D71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657F9B7A-602C-F173-D3E4-0284BEB8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Diminishing Marginal Utility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F58A-6CF5-199B-13C9-6E04D5211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marginal utility must decrease as the quantity of goods consumed increases.</a:t>
            </a:r>
          </a:p>
          <a:p>
            <a:pPr lvl="3"/>
            <a:endParaRPr lang="en-US" dirty="0"/>
          </a:p>
          <a:p>
            <a:r>
              <a:rPr lang="en-US" dirty="0"/>
              <a:t>Loosely translated in plain words, “consumers are less happy with goods that they have already had.” </a:t>
            </a:r>
          </a:p>
          <a:p>
            <a:pPr lvl="3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pic>
        <p:nvPicPr>
          <p:cNvPr id="24" name="Content Placeholder 23" descr="A graph of a function&#10;&#10;Description automatically generated">
            <a:extLst>
              <a:ext uri="{FF2B5EF4-FFF2-40B4-BE49-F238E27FC236}">
                <a16:creationId xmlns:a16="http://schemas.microsoft.com/office/drawing/2014/main" id="{512E636C-5CB4-5A20-0321-D8DEB59004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5" name="Content Placeholder 9">
            <a:extLst>
              <a:ext uri="{FF2B5EF4-FFF2-40B4-BE49-F238E27FC236}">
                <a16:creationId xmlns:a16="http://schemas.microsoft.com/office/drawing/2014/main" id="{8C0D6C7A-464C-A416-7E3D-D639D1D90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we wanted to find the slope of the indifference curve, which was claimed to be the consumers’ subjective rate of exchange.</a:t>
            </a:r>
          </a:p>
          <a:p>
            <a:pPr lvl="3"/>
            <a:endParaRPr lang="en-US" dirty="0"/>
          </a:p>
          <a:p>
            <a:r>
              <a:rPr lang="en-US" dirty="0"/>
              <a:t>This lead us down a rabbit hole of partial derivatives and marginal utilities.</a:t>
            </a:r>
          </a:p>
          <a:p>
            <a:pPr lvl="3"/>
            <a:endParaRPr lang="en-US" dirty="0"/>
          </a:p>
          <a:p>
            <a:r>
              <a:rPr lang="en-US" dirty="0"/>
              <a:t>So how does this relate to the slope of the indifference curve?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5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F58A-6CF5-199B-13C9-6E04D5211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we are given this indifference curve.</a:t>
            </a:r>
          </a:p>
          <a:p>
            <a:pPr lvl="3"/>
            <a:endParaRPr lang="en-US" dirty="0"/>
          </a:p>
          <a:p>
            <a:r>
              <a:rPr lang="en-US" dirty="0"/>
              <a:t>We covered why the slope of the indifference curve is the subjective rate of exchange.</a:t>
            </a:r>
          </a:p>
          <a:p>
            <a:pPr lvl="3"/>
            <a:endParaRPr lang="en-US" dirty="0"/>
          </a:p>
          <a:p>
            <a:r>
              <a:rPr lang="en-US" dirty="0"/>
              <a:t>We also covered why we want to find the instantaneous slope.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pic>
        <p:nvPicPr>
          <p:cNvPr id="1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9624D1C2-A936-DD6B-E1F7-2F6509600F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1" name="Content Placeholder 12" descr="A graph of a slope&#10;&#10;Description automatically generated">
            <a:extLst>
              <a:ext uri="{FF2B5EF4-FFF2-40B4-BE49-F238E27FC236}">
                <a16:creationId xmlns:a16="http://schemas.microsoft.com/office/drawing/2014/main" id="{2F89CC6D-6FC3-5759-6458-71F71BEA0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2" name="Content Placeholder 18" descr="A graph of a slope&#10;&#10;Description automatically generated">
            <a:extLst>
              <a:ext uri="{FF2B5EF4-FFF2-40B4-BE49-F238E27FC236}">
                <a16:creationId xmlns:a16="http://schemas.microsoft.com/office/drawing/2014/main" id="{CCB17A8F-6196-870F-16A3-1E5F1D63A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9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marginal rate of substitution is defined as:</a:t>
                </a:r>
              </a:p>
              <a:p>
                <a:pPr marL="0" indent="0">
                  <a:buNone/>
                </a:pPr>
                <a:r>
                  <a:rPr lang="en-US" sz="1000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endParaRPr lang="en-US" sz="1000" dirty="0"/>
              </a:p>
              <a:p>
                <a:r>
                  <a:rPr lang="en-US" dirty="0"/>
                  <a:t>Recall that the marginal utility are the partial derivatives:</a:t>
                </a:r>
              </a:p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box>
                        </m:num>
                        <m:den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box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3194</TotalTime>
  <Words>1201</Words>
  <Application>Microsoft Office PowerPoint</Application>
  <PresentationFormat>On-screen Show (4:3)</PresentationFormat>
  <Paragraphs>234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Office Theme</vt:lpstr>
      <vt:lpstr>Consumer Theory:  Indifference Curves Part 3</vt:lpstr>
      <vt:lpstr>Quiz #01 Recovery Statistics</vt:lpstr>
      <vt:lpstr>Review of Previous Lecture</vt:lpstr>
      <vt:lpstr>Marginal Utility</vt:lpstr>
      <vt:lpstr>Marginal Utility</vt:lpstr>
      <vt:lpstr>The Law of Diminishing Marginal Utility</vt:lpstr>
      <vt:lpstr>The Marginal Rate of Substitution</vt:lpstr>
      <vt:lpstr>The Marginal Rate of Substitution</vt:lpstr>
      <vt:lpstr>The Marginal Rate of Substitution</vt:lpstr>
      <vt:lpstr>The Marginal Rate of Substitution</vt:lpstr>
      <vt:lpstr>The Marginal Rate of Substitution</vt:lpstr>
      <vt:lpstr>The Marginal Rate of Substitution</vt:lpstr>
      <vt:lpstr>“Families” of Utility Functions and ICs</vt:lpstr>
      <vt:lpstr>The Cobb-Douglas Utility Function</vt:lpstr>
      <vt:lpstr>The Cobb-Douglas Utility Function</vt:lpstr>
      <vt:lpstr>The Linear Utility Function</vt:lpstr>
      <vt:lpstr>The Linear Utility Function</vt:lpstr>
      <vt:lpstr>The Linear Utility Function</vt:lpstr>
      <vt:lpstr>The Linear Utility Function</vt:lpstr>
      <vt:lpstr>The Leontief Utility Function</vt:lpstr>
      <vt:lpstr>The Leontief Utility Function</vt:lpstr>
      <vt:lpstr>The Leontief Utility Function</vt:lpstr>
      <vt:lpstr>The Leontief Utility Function</vt:lpstr>
      <vt:lpstr>The Leontief Utility Function</vt:lpstr>
      <vt:lpstr>Recap of Today’s Lecture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52</cp:revision>
  <dcterms:created xsi:type="dcterms:W3CDTF">2023-08-17T23:00:51Z</dcterms:created>
  <dcterms:modified xsi:type="dcterms:W3CDTF">2023-09-13T15:47:22Z</dcterms:modified>
</cp:coreProperties>
</file>