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346" r:id="rId3"/>
    <p:sldId id="349" r:id="rId4"/>
    <p:sldId id="347" r:id="rId5"/>
    <p:sldId id="348" r:id="rId6"/>
    <p:sldId id="353" r:id="rId7"/>
    <p:sldId id="355" r:id="rId8"/>
    <p:sldId id="356" r:id="rId9"/>
    <p:sldId id="351" r:id="rId10"/>
    <p:sldId id="357" r:id="rId11"/>
    <p:sldId id="3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Consumer Theory: </a:t>
            </a:r>
            <a:br>
              <a:rPr lang="en-US" dirty="0"/>
            </a:br>
            <a:r>
              <a:rPr lang="en-US" dirty="0"/>
              <a:t>Indifference Curves Part 2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082-0371-D5B3-BAD4-82FB43A0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Partial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0840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One complication arises because we typically have more than one variable (good) that the consumer can choose.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is where the concept of a “partial derivative” enters.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00" dirty="0"/>
              </a:p>
              <a:p>
                <a:r>
                  <a:rPr lang="en-US" dirty="0"/>
                  <a:t>The rules are basically identical to the previous case, but we treat the variables we are not interested in as constants.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084029" cy="4351338"/>
              </a:xfrm>
              <a:blipFill>
                <a:blip r:embed="rId2"/>
                <a:stretch>
                  <a:fillRect l="-980" t="-1821" r="-1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774B6-1CA5-F4C1-B757-676D8D2C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320D-3C82-0EC9-9223-79E43DE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F51B8-64D6-8DBB-E4B6-37E97E99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5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Partial Derivatives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learned that the slope calculated at one point is the derivative.</a:t>
                </a:r>
              </a:p>
              <a:p>
                <a:pPr lvl="3"/>
                <a:endParaRPr lang="en-US" sz="1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Using actual numbers as examples, we have:</a:t>
                </a:r>
              </a:p>
              <a:p>
                <a:pPr lvl="3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15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082-0371-D5B3-BAD4-82FB43A0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Slopes and their Meanings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Recall that the </a:t>
                </a:r>
                <a:r>
                  <a:rPr lang="en-US" b="1" u="sng" dirty="0"/>
                  <a:t>slope of the budget line represents the objective rate of exchange</a:t>
                </a:r>
                <a:r>
                  <a:rPr lang="en-US" dirty="0"/>
                  <a:t> determined by the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was made clear when we calculated the slope of the budget line,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relative price of the two goods.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u="sng" dirty="0"/>
                  <a:t>slope of the indifference curve represents the subjective exchange rate</a:t>
                </a:r>
                <a:r>
                  <a:rPr lang="en-US" dirty="0"/>
                  <a:t> determined by the consumers’ preferences.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will now start investigating why this is true.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774B6-1CA5-F4C1-B757-676D8D2C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320D-3C82-0EC9-9223-79E43DE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F51B8-64D6-8DBB-E4B6-37E97E99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9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Along the Indifference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74904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 a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the indifference curve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passing through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and another bundle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When the consumer is at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they will be equally satisfied if they gave up 8/5 units of good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for 4 units of good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between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74904" cy="4351338"/>
              </a:xfrm>
              <a:blipFill>
                <a:blip r:embed="rId2"/>
                <a:stretch>
                  <a:fillRect l="-1943" t="-2661" r="-2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7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DABBF87C-BA2F-A2A7-E6BA-D9E847A20A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F6F99243-E93C-854C-DC12-D999FC2D55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9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52873EF3-08AB-1385-E880-D9996970CA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0" name="Content Placeholder 21" descr="A graph of a slope&#10;&#10;Description automatically generated">
            <a:extLst>
              <a:ext uri="{FF2B5EF4-FFF2-40B4-BE49-F238E27FC236}">
                <a16:creationId xmlns:a16="http://schemas.microsoft.com/office/drawing/2014/main" id="{097D1556-D950-16E3-DA06-1B34B96873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Along the Indifference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1925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Now consider the slopes between other bundles.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will change as the comparison bundle moves “closer” to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will happen when we take this to the extreme?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1925" cy="4351338"/>
              </a:xfrm>
              <a:blipFill>
                <a:blip r:embed="rId2"/>
                <a:stretch>
                  <a:fillRect l="-1994" t="-1821" r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Content Placeholder 9" descr="A graph of a slope&#10;&#10;Description automatically generated">
            <a:extLst>
              <a:ext uri="{FF2B5EF4-FFF2-40B4-BE49-F238E27FC236}">
                <a16:creationId xmlns:a16="http://schemas.microsoft.com/office/drawing/2014/main" id="{C9DDEACC-5C05-89D0-2E7B-A212C9BB00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29">
            <a:extLst>
              <a:ext uri="{FF2B5EF4-FFF2-40B4-BE49-F238E27FC236}">
                <a16:creationId xmlns:a16="http://schemas.microsoft.com/office/drawing/2014/main" id="{E84E3922-2AEB-3E03-4DA2-37C03B970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33" descr="A graph of a slope&#10;&#10;Description automatically generated">
            <a:extLst>
              <a:ext uri="{FF2B5EF4-FFF2-40B4-BE49-F238E27FC236}">
                <a16:creationId xmlns:a16="http://schemas.microsoft.com/office/drawing/2014/main" id="{648D4AAA-6F45-DB36-392C-FACCA6033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37">
            <a:extLst>
              <a:ext uri="{FF2B5EF4-FFF2-40B4-BE49-F238E27FC236}">
                <a16:creationId xmlns:a16="http://schemas.microsoft.com/office/drawing/2014/main" id="{267885BA-0A72-0F60-52F4-07B8FE9042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42">
            <a:extLst>
              <a:ext uri="{FF2B5EF4-FFF2-40B4-BE49-F238E27FC236}">
                <a16:creationId xmlns:a16="http://schemas.microsoft.com/office/drawing/2014/main" id="{D4DB6A0F-4B23-8296-B800-E2016E319F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“On” the Indifference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862D8-B8BE-61C6-F065-A98CD69CF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71925" cy="4351338"/>
          </a:xfrm>
        </p:spPr>
        <p:txBody>
          <a:bodyPr/>
          <a:lstStyle/>
          <a:p>
            <a:r>
              <a:rPr lang="en-US" dirty="0"/>
              <a:t>We arrive at the slope “at the point.”</a:t>
            </a:r>
          </a:p>
          <a:p>
            <a:pPr lvl="3"/>
            <a:endParaRPr lang="en-US" dirty="0"/>
          </a:p>
          <a:p>
            <a:r>
              <a:rPr lang="en-US" dirty="0"/>
              <a:t>This slope still represents the subjective rate of exchange of the consumer who is currently consuming bundle A.</a:t>
            </a:r>
          </a:p>
          <a:p>
            <a:pPr lvl="3"/>
            <a:endParaRPr lang="en-US" dirty="0"/>
          </a:p>
          <a:p>
            <a:r>
              <a:rPr lang="en-US" dirty="0"/>
              <a:t>But how do we calculate this “instantaneous” slope?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41" name="Content Placeholder 40" descr="A graph of a slope&#10;&#10;Description automatically generated">
            <a:extLst>
              <a:ext uri="{FF2B5EF4-FFF2-40B4-BE49-F238E27FC236}">
                <a16:creationId xmlns:a16="http://schemas.microsoft.com/office/drawing/2014/main" id="{77F19FB5-E82E-B500-D13F-E3B67782B1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4040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C961-E685-CDE5-E3DD-C15121377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Marginal Utility, in discrete terms, is the utility the consumer obtains from “at the margin.”</a:t>
            </a:r>
          </a:p>
          <a:p>
            <a:pPr lvl="3"/>
            <a:endParaRPr lang="en-US" dirty="0"/>
          </a:p>
          <a:p>
            <a:r>
              <a:rPr lang="en-US" dirty="0"/>
              <a:t>Let us see with a simplified example: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2AC59E1-B4E6-CC72-9350-C2C8A9B2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32181"/>
              </p:ext>
            </p:extLst>
          </p:nvPr>
        </p:nvGraphicFramePr>
        <p:xfrm>
          <a:off x="1524000" y="3581083"/>
          <a:ext cx="60960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921666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547556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03384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Units of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U’(X)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7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1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92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4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4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1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76442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C182A9E-25C9-737D-552A-D8C4755D6DAE}"/>
              </a:ext>
            </a:extLst>
          </p:cNvPr>
          <p:cNvSpPr/>
          <p:nvPr/>
        </p:nvSpPr>
        <p:spPr>
          <a:xfrm>
            <a:off x="6366294" y="4019909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A9F7B0-9766-E5C8-7991-50DB7B0BBBFB}"/>
              </a:ext>
            </a:extLst>
          </p:cNvPr>
          <p:cNvSpPr/>
          <p:nvPr/>
        </p:nvSpPr>
        <p:spPr>
          <a:xfrm>
            <a:off x="6366294" y="4382773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BC69C9-5161-1BF2-4F6E-ED28347771E3}"/>
              </a:ext>
            </a:extLst>
          </p:cNvPr>
          <p:cNvSpPr/>
          <p:nvPr/>
        </p:nvSpPr>
        <p:spPr>
          <a:xfrm>
            <a:off x="6366294" y="4759249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C338FF-EEF2-B551-B0D9-8D5CBA306055}"/>
              </a:ext>
            </a:extLst>
          </p:cNvPr>
          <p:cNvSpPr/>
          <p:nvPr/>
        </p:nvSpPr>
        <p:spPr>
          <a:xfrm>
            <a:off x="6366294" y="5135725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0D0B11-48C9-119B-9A4D-006CC6286C62}"/>
              </a:ext>
            </a:extLst>
          </p:cNvPr>
          <p:cNvSpPr/>
          <p:nvPr/>
        </p:nvSpPr>
        <p:spPr>
          <a:xfrm>
            <a:off x="6366294" y="5497957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0EA4AA-55DF-358F-76A9-0C0EEB30E742}"/>
              </a:ext>
            </a:extLst>
          </p:cNvPr>
          <p:cNvSpPr/>
          <p:nvPr/>
        </p:nvSpPr>
        <p:spPr>
          <a:xfrm>
            <a:off x="6370607" y="5874433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6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5017-5544-DF01-262E-E5FE8E7F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But the model we use assume “continuous” goods.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Consumers are allowed to purchase 0.00001 units.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cannot use tables, so we rely on graphs.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this exercise, we are assuming that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is fixed to some value.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6F50-B689-C287-FAC9-F301BF6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1E85E-7370-295A-B728-8E2D10E8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6AB8F-1595-6C56-4089-ED6DF201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65FBD247-1D57-CF4F-56CA-6D9A3E37E0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82492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5017-5544-DF01-262E-E5FE8E7F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3F07BA29-0DBD-30D0-4E26-D2C22BFE97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Taken to the “limit?” The marginal utility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2661" r="-1254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6F50-B689-C287-FAC9-F301BF6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1E85E-7370-295A-B728-8E2D10E8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6AB8F-1595-6C56-4089-ED6DF201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0B5A0619-08EE-B4B7-26B4-BDBC61D7B4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8" name="Content Placeholder 14" descr="A graph of a function&#10;&#10;Description automatically generated">
            <a:extLst>
              <a:ext uri="{FF2B5EF4-FFF2-40B4-BE49-F238E27FC236}">
                <a16:creationId xmlns:a16="http://schemas.microsoft.com/office/drawing/2014/main" id="{42BA77EF-41EE-BA5E-DA1E-2F67A11E7C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0" name="Content Placeholder 18">
            <a:extLst>
              <a:ext uri="{FF2B5EF4-FFF2-40B4-BE49-F238E27FC236}">
                <a16:creationId xmlns:a16="http://schemas.microsoft.com/office/drawing/2014/main" id="{C7288782-1BB4-6158-1F28-ECB3968D4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22">
            <a:extLst>
              <a:ext uri="{FF2B5EF4-FFF2-40B4-BE49-F238E27FC236}">
                <a16:creationId xmlns:a16="http://schemas.microsoft.com/office/drawing/2014/main" id="{6C302030-0019-D1A5-C767-BEFAF2617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26">
            <a:extLst>
              <a:ext uri="{FF2B5EF4-FFF2-40B4-BE49-F238E27FC236}">
                <a16:creationId xmlns:a16="http://schemas.microsoft.com/office/drawing/2014/main" id="{41FD0E84-8871-60AF-34FD-CDCADD1B95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Derivatives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learned that the slope calculated at one point is the derivative.</a:t>
                </a:r>
              </a:p>
              <a:p>
                <a:pPr lvl="3"/>
                <a:endParaRPr lang="en-US" sz="1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Using actual numbers as examples, we have:</a:t>
                </a:r>
              </a:p>
              <a:p>
                <a:pPr lvl="3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5⋅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9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3173</TotalTime>
  <Words>675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Franklin Gothic Book</vt:lpstr>
      <vt:lpstr>Office Theme</vt:lpstr>
      <vt:lpstr>Consumer Theory:  Indifference Curves Part 2</vt:lpstr>
      <vt:lpstr>Slopes and their Meanings</vt:lpstr>
      <vt:lpstr>The Slope Along the Indifference Curve</vt:lpstr>
      <vt:lpstr>The Slope Along the Indifference Curve</vt:lpstr>
      <vt:lpstr>The Slope “On” the Indifference Curve</vt:lpstr>
      <vt:lpstr>Detour: Marginal Utility</vt:lpstr>
      <vt:lpstr>Detour: Marginal Utility</vt:lpstr>
      <vt:lpstr>Detour: Marginal Utility</vt:lpstr>
      <vt:lpstr>Detour: Derivatives</vt:lpstr>
      <vt:lpstr>Detour: Partial Derivatives</vt:lpstr>
      <vt:lpstr>Detour: Partial Derivatives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55</cp:revision>
  <dcterms:created xsi:type="dcterms:W3CDTF">2023-08-17T23:00:51Z</dcterms:created>
  <dcterms:modified xsi:type="dcterms:W3CDTF">2023-09-11T20:01:19Z</dcterms:modified>
</cp:coreProperties>
</file>