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345" r:id="rId3"/>
    <p:sldId id="418" r:id="rId4"/>
    <p:sldId id="348" r:id="rId5"/>
    <p:sldId id="346" r:id="rId6"/>
    <p:sldId id="389" r:id="rId7"/>
    <p:sldId id="347" r:id="rId8"/>
    <p:sldId id="419" r:id="rId9"/>
    <p:sldId id="390" r:id="rId10"/>
    <p:sldId id="397" r:id="rId11"/>
    <p:sldId id="399" r:id="rId12"/>
    <p:sldId id="393" r:id="rId13"/>
    <p:sldId id="400" r:id="rId14"/>
    <p:sldId id="402" r:id="rId15"/>
    <p:sldId id="413" r:id="rId16"/>
    <p:sldId id="394" r:id="rId17"/>
    <p:sldId id="403" r:id="rId18"/>
    <p:sldId id="405" r:id="rId19"/>
    <p:sldId id="414" r:id="rId20"/>
    <p:sldId id="395" r:id="rId21"/>
    <p:sldId id="406" r:id="rId22"/>
    <p:sldId id="408" r:id="rId23"/>
    <p:sldId id="415" r:id="rId24"/>
    <p:sldId id="396" r:id="rId25"/>
    <p:sldId id="410" r:id="rId26"/>
    <p:sldId id="412" r:id="rId27"/>
    <p:sldId id="416" r:id="rId28"/>
    <p:sldId id="409" r:id="rId29"/>
    <p:sldId id="41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E0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every commodity bundle have an indifference curve passing through it?
https://www.polleverywhere.com/multiple_choice_polls/ofOyif8D8dRzskz9k1I4y?display_state=instructions&amp;activity_state=opened&amp;state=opened&amp;flow=Engagement&amp;onscreen=persist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08ED0-363A-67AF-193D-54051727D25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3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indifference curves cannot "bulge outward?"
https://www.polleverywhere.com/multiple_choice_polls/fLqMfmo7GcXNtp18k4fL1?display_state=chart&amp;activity_state=closed&amp;state=closed&amp;flow=Engagement&amp;onscreen=persist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9388E-DDB0-F50D-3C30-81CF97DCA2A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7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every commodity bundle have an indifference curve passing through it?
https://www.polleverywhere.com/multiple_choice_polls/ofOyif8D8dRzskz9k1I4y?display_state=chart&amp;activity_state=closed&amp;state=closed&amp;flow=Engagement&amp;onscreen=persist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5A180-F0E5-A210-6749-1776F4236E7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"Higher" indifference curves are preferred?
https://www.polleverywhere.com/multiple_choice_polls/q6thGDDSC516CqgeA94OW?display_state=instructions&amp;activity_state=opened&amp;state=opened&amp;flow=Engagement&amp;onscreen=persist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47609-8FED-A743-E1A3-D328688B2C3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"Higher" indifference curves are preferred?
https://www.polleverywhere.com/multiple_choice_polls/q6thGDDSC516CqgeA94OW?display_state=chart&amp;activity_state=closed&amp;state=closed&amp;flow=Engagement&amp;onscreen=persist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42659-4F27-208D-D358-D323363CAC9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3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indifference curves cannot intersect?
https://www.polleverywhere.com/multiple_choice_polls/qBuIu0cMRZnDofFfgpPYq?display_state=instructions&amp;activity_state=opened&amp;state=opened&amp;flow=Engagement&amp;onscreen=persist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157C4-A2C4-8F93-D1F1-B0D49FCF650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5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indifference curves cannot intersect?
https://www.polleverywhere.com/multiple_choice_polls/qBuIu0cMRZnDofFfgpPYq?display_state=chart&amp;activity_state=closed&amp;state=closed&amp;flow=Engagement&amp;onscreen=persist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7BC87-5AF8-58CB-267F-101B9300570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indifference curves must slope downward?
https://www.polleverywhere.com/multiple_choice_polls/Ohf6homg48WINXjqJYenM?display_state=instructions&amp;activity_state=opened&amp;state=opened&amp;flow=Engagement&amp;onscreen=persist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DDA76-CD2D-2FF8-F93A-0F0ADF56518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indifference curves must slope downward?
https://www.polleverywhere.com/multiple_choice_polls/Ohf6homg48WINXjqJYenM?display_state=chart&amp;activity_state=closed&amp;state=closed&amp;flow=Engagement&amp;onscreen=persist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945C0-BF54-A00F-4B1F-C388AF98D29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indifference curves cannot "bulge outward?"
https://www.polleverywhere.com/multiple_choice_polls/fLqMfmo7GcXNtp18k4fL1?display_state=instructions&amp;activity_state=opened&amp;state=opened&amp;flow=Engagement&amp;onscreen=persist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EFC67-1FD9-E692-3430-A700962426A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2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dirty="0"/>
              <a:t>Consumer Theory: </a:t>
            </a:r>
            <a:br>
              <a:rPr lang="en-US" dirty="0"/>
            </a:br>
            <a:r>
              <a:rPr lang="en-US" dirty="0"/>
              <a:t>Indifference Curves Part 1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FA28A-F58D-903B-57CA-1EA08E51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B6170-9EAC-5866-36DA-5ED45873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84B3E-EBCE-4AE8-E2D8-77C84704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8774B-E5DA-A1D6-4647-AEF71EE3833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762E7-7B26-B666-F7C2-83EAF516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2D233-1276-8E62-9CE4-A77D9B89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1F304-0B0E-AA14-10F2-41AB402E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D8BE8-6B54-144B-BA4B-F2F6DADBAE1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6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Indifference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commodity bundle must have an indifference curve passing through. (Completeness)</a:t>
            </a:r>
          </a:p>
          <a:p>
            <a:pPr lvl="3"/>
            <a:endParaRPr lang="en-US" dirty="0"/>
          </a:p>
          <a:p>
            <a:r>
              <a:rPr lang="en-US" dirty="0"/>
              <a:t>“Higher” indifference curves are preferred.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D48A6-1547-9321-804D-61F64A75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42712-9C40-6134-4CB2-B1B00309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F3A85-219F-D003-D86E-A5581FE2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C32D6-7006-4CE8-4BEB-CF0D3B53E90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1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E5325-B96E-5D16-3BD6-19F95EE3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8D425-85ED-5AEC-8D28-80D43AD1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94DDA-7FBE-EF2E-4B49-DA51C5E2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CA8E46-58B0-BF5D-D265-A065224DD0A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5116-2677-3E1C-0709-57D59C0F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“Higher” Indifference Curves?</a:t>
            </a:r>
          </a:p>
        </p:txBody>
      </p:sp>
      <p:pic>
        <p:nvPicPr>
          <p:cNvPr id="9" name="Content Placeholder 8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A5A8D8BD-8106-0BF3-C21E-B335C5CFCB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C5B8E-368C-6FD9-0549-0D3A1229F8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you are given A.</a:t>
            </a:r>
          </a:p>
          <a:p>
            <a:pPr lvl="3"/>
            <a:endParaRPr lang="en-US" dirty="0"/>
          </a:p>
          <a:p>
            <a:r>
              <a:rPr lang="en-US" dirty="0"/>
              <a:t>Draw an IC through it.</a:t>
            </a:r>
          </a:p>
          <a:p>
            <a:pPr lvl="3"/>
            <a:endParaRPr lang="en-US" dirty="0"/>
          </a:p>
          <a:p>
            <a:r>
              <a:rPr lang="en-US" b="1" u="sng" dirty="0"/>
              <a:t>Strong Monotonicity</a:t>
            </a:r>
            <a:r>
              <a:rPr lang="en-US" dirty="0"/>
              <a:t> tells us that bundles in the shaded zone are better.</a:t>
            </a:r>
          </a:p>
          <a:p>
            <a:pPr lvl="3"/>
            <a:endParaRPr lang="en-US" dirty="0"/>
          </a:p>
          <a:p>
            <a:r>
              <a:rPr lang="en-US" dirty="0"/>
              <a:t>Find point B in the shade.</a:t>
            </a:r>
          </a:p>
          <a:p>
            <a:pPr lvl="3"/>
            <a:endParaRPr lang="en-US" dirty="0"/>
          </a:p>
          <a:p>
            <a:r>
              <a:rPr lang="en-US" dirty="0"/>
              <a:t>Draw an IC through it to show “Higher” ICs are preferred.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3C271-194B-8F63-02FB-14AEACB2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92BAD-D551-C03C-F511-CA7B3432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39B44-142C-E730-2ECD-CCBB1742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Content Placeholder 8" descr="A graph of a function&#10;&#10;Description automatically generated">
            <a:extLst>
              <a:ext uri="{FF2B5EF4-FFF2-40B4-BE49-F238E27FC236}">
                <a16:creationId xmlns:a16="http://schemas.microsoft.com/office/drawing/2014/main" id="{004A669B-F7BA-51C0-BF4D-FC1297FDA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1" name="Content Placeholder 12" descr="A graph of a function&#10;&#10;Description automatically generated">
            <a:extLst>
              <a:ext uri="{FF2B5EF4-FFF2-40B4-BE49-F238E27FC236}">
                <a16:creationId xmlns:a16="http://schemas.microsoft.com/office/drawing/2014/main" id="{C8E6A7DD-631B-D693-759D-CA42613B7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2" name="Content Placeholder 16" descr="A graph of a function&#10;&#10;Description automatically generated">
            <a:extLst>
              <a:ext uri="{FF2B5EF4-FFF2-40B4-BE49-F238E27FC236}">
                <a16:creationId xmlns:a16="http://schemas.microsoft.com/office/drawing/2014/main" id="{C16DC165-175B-1FD0-991C-3EC81CFD2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3" name="Content Placeholder 20" descr="A graph of a function&#10;&#10;Description automatically generated">
            <a:extLst>
              <a:ext uri="{FF2B5EF4-FFF2-40B4-BE49-F238E27FC236}">
                <a16:creationId xmlns:a16="http://schemas.microsoft.com/office/drawing/2014/main" id="{1AC15F41-41D7-DE7F-B38D-014B2C741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Indifference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commodity bundle must have an indifference curve passing through. (Completeness)</a:t>
            </a:r>
          </a:p>
          <a:p>
            <a:pPr lvl="3"/>
            <a:endParaRPr lang="en-US" dirty="0"/>
          </a:p>
          <a:p>
            <a:r>
              <a:rPr lang="en-US" dirty="0"/>
              <a:t>“Higher” indifference curves are preferred. (Monotonicity)</a:t>
            </a:r>
          </a:p>
          <a:p>
            <a:pPr lvl="3"/>
            <a:endParaRPr lang="en-US" dirty="0"/>
          </a:p>
          <a:p>
            <a:r>
              <a:rPr lang="en-US" dirty="0"/>
              <a:t>Indifference curves cannot intersect.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7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8CEC6-8E2B-639C-9ABD-E0F2DACA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9E288-5BAC-6BEB-59D0-D77BA806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C269C-BA6C-6990-ED0F-CCBB372B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EB424-8F42-F333-680E-5308A505854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2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90D7F-3E53-D6DF-58BF-0C94FFF2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64465-42D7-BD67-26E1-7D268975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F3949-4B5F-5E16-27C1-9A411211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37640-04A9-0794-D395-86AB4E3E987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60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B047-5C35-FD28-D7F6-71CACEBB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Intersecting Indifference Curves?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CA655D-2A0D-7EBC-2CE1-B546A01E63A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that ICs intersect.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Consider bundles A, B, C.</a:t>
                </a:r>
              </a:p>
              <a:p>
                <a:pPr lvl="3"/>
                <a:endParaRPr lang="en-US" dirty="0"/>
              </a:p>
              <a:p>
                <a:r>
                  <a:rPr lang="en-US" b="1" u="sng" dirty="0"/>
                  <a:t>Transitivity</a:t>
                </a:r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Both on Blue 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Both on Red IC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But </a:t>
                </a:r>
                <a:r>
                  <a:rPr lang="en-US" b="1" u="sng" dirty="0"/>
                  <a:t>Strong Monotonicity</a:t>
                </a:r>
                <a:r>
                  <a:rPr lang="en-US" dirty="0"/>
                  <a:t>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endParaRPr lang="en-US" sz="1600" dirty="0"/>
              </a:p>
              <a:p>
                <a:r>
                  <a:rPr lang="en-US" dirty="0"/>
                  <a:t>Contradiction!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CA655D-2A0D-7EBC-2CE1-B546A01E6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2661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F8A67-C7DC-565F-41F2-160996AA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C2503-B505-E0AC-3570-98461236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CA100-E8BA-E89F-D3BB-039ECE5B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p:pic>
        <p:nvPicPr>
          <p:cNvPr id="13" name="Content Placeholder 12" descr="A graph of a function&#10;&#10;Description automatically generated">
            <a:extLst>
              <a:ext uri="{FF2B5EF4-FFF2-40B4-BE49-F238E27FC236}">
                <a16:creationId xmlns:a16="http://schemas.microsoft.com/office/drawing/2014/main" id="{0A532CC3-8456-A2FA-1752-1A3B3FA8FA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9292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Indifference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commodity bundle must have an indifference curve passing through. (Completeness)</a:t>
            </a:r>
          </a:p>
          <a:p>
            <a:pPr lvl="3"/>
            <a:endParaRPr lang="en-US" dirty="0"/>
          </a:p>
          <a:p>
            <a:r>
              <a:rPr lang="en-US" dirty="0"/>
              <a:t>“Higher” indifference curves are preferred. (Monotonicity)</a:t>
            </a:r>
          </a:p>
          <a:p>
            <a:pPr lvl="3"/>
            <a:endParaRPr lang="en-US" dirty="0"/>
          </a:p>
          <a:p>
            <a:r>
              <a:rPr lang="en-US" dirty="0"/>
              <a:t>Indifference curves cannot intersect. (Monotonicity &amp; Transitivity)</a:t>
            </a:r>
          </a:p>
          <a:p>
            <a:pPr lvl="3"/>
            <a:endParaRPr lang="en-US" dirty="0"/>
          </a:p>
          <a:p>
            <a:r>
              <a:rPr lang="en-US" dirty="0"/>
              <a:t>Indifference curves must slope downward.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58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7A0E8-568D-7384-8D3F-350B8A59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D1C5F-948B-32FC-0931-1E1633DE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3F262-0F9F-7205-B5C5-F630C86E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AD811-B923-3B7E-F13A-C8A38592D73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6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193BC-18E1-9C02-D140-A3423A37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302A1-3AC2-5A9C-01BF-B55164AA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3DDB-0D1A-C8B7-69B6-8B81560D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15572-5997-7057-4846-A41C891C8C8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5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B047-5C35-FD28-D7F6-71CACEBB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Upward Sloping ICs?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CA655D-2A0D-7EBC-2CE1-B546A01E63A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ICs slope upward.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Consider bundles A, B.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Both on same IC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But </a:t>
                </a:r>
                <a:r>
                  <a:rPr lang="en-US" b="1" u="sng" dirty="0"/>
                  <a:t>Strong Monotonicity</a:t>
                </a:r>
                <a:r>
                  <a:rPr lang="en-US" dirty="0"/>
                  <a:t> says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endParaRPr lang="en-US" sz="1600" dirty="0"/>
              </a:p>
              <a:p>
                <a:r>
                  <a:rPr lang="en-US" dirty="0"/>
                  <a:t>Contradiction!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CA655D-2A0D-7EBC-2CE1-B546A01E6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F8A67-C7DC-565F-41F2-160996AA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C2503-B505-E0AC-3570-98461236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CA100-E8BA-E89F-D3BB-039ECE5B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10" name="Content Placeholder 9" descr="A graph of a line&#10;&#10;Description automatically generated">
            <a:extLst>
              <a:ext uri="{FF2B5EF4-FFF2-40B4-BE49-F238E27FC236}">
                <a16:creationId xmlns:a16="http://schemas.microsoft.com/office/drawing/2014/main" id="{36F9A501-B60B-931B-B455-8B4E43A966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6B2D789-6AA6-64E6-40E0-7770EF72D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Indifference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commodity bundle must have an indifference curve passing through. (Completeness)</a:t>
            </a:r>
          </a:p>
          <a:p>
            <a:pPr lvl="3"/>
            <a:endParaRPr lang="en-US" dirty="0"/>
          </a:p>
          <a:p>
            <a:r>
              <a:rPr lang="en-US" dirty="0"/>
              <a:t>“Higher” indifference curves are preferred. (Monotonicity)</a:t>
            </a:r>
          </a:p>
          <a:p>
            <a:pPr lvl="3"/>
            <a:endParaRPr lang="en-US" dirty="0"/>
          </a:p>
          <a:p>
            <a:r>
              <a:rPr lang="en-US" dirty="0"/>
              <a:t>Indifference curves cannot intersect. (Monotonicity &amp; Transitivity)</a:t>
            </a:r>
          </a:p>
          <a:p>
            <a:pPr lvl="3"/>
            <a:endParaRPr lang="en-US" dirty="0"/>
          </a:p>
          <a:p>
            <a:r>
              <a:rPr lang="en-US" dirty="0"/>
              <a:t>Indifference curves must slope downward. (Monotonicity)</a:t>
            </a:r>
          </a:p>
          <a:p>
            <a:pPr lvl="3"/>
            <a:endParaRPr lang="en-US" dirty="0"/>
          </a:p>
          <a:p>
            <a:r>
              <a:rPr lang="en-US" dirty="0"/>
              <a:t>Indifference curves cannot “bulge outward.”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58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907-254D-04AF-7921-335AC32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C29B3-6AF5-5632-EE87-7152442D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EAC82-FF7E-0018-BF00-874EADF2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747B1-19DA-C0C2-3932-D5874160E3F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4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AA79E-9EC9-0EB7-63F8-3ACA2EFA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172B1-05EF-A9A7-C9DD-29DC1D75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5E6CD-3F7E-203A-AB98-4437ACB2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CD718-BD4C-A3FE-074E-6D8C816273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4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B047-5C35-FD28-D7F6-71CACEBB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Outward Bulging ICs?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A655D-2A0D-7EBC-2CE1-B546A01E63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ICs bulge out.</a:t>
            </a:r>
          </a:p>
          <a:p>
            <a:pPr lvl="3"/>
            <a:endParaRPr lang="en-US" dirty="0"/>
          </a:p>
          <a:p>
            <a:r>
              <a:rPr lang="en-US" dirty="0"/>
              <a:t>Consider a bundle that is a more diversified bundle compared to A and B.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Due to </a:t>
            </a:r>
            <a:r>
              <a:rPr lang="en-US" b="1" u="sng" dirty="0"/>
              <a:t>Convexity</a:t>
            </a:r>
            <a:r>
              <a:rPr lang="en-US" dirty="0"/>
              <a:t>, C should be preferred to A and B.</a:t>
            </a:r>
          </a:p>
          <a:p>
            <a:pPr lvl="2"/>
            <a:endParaRPr lang="en-US" sz="1600" dirty="0"/>
          </a:p>
          <a:p>
            <a:r>
              <a:rPr lang="en-US" dirty="0"/>
              <a:t>Contradiction!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F8A67-C7DC-565F-41F2-160996AA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C2503-B505-E0AC-3570-98461236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CA100-E8BA-E89F-D3BB-039ECE5B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pic>
        <p:nvPicPr>
          <p:cNvPr id="12" name="Content Placeholder 11" descr="A graph of a line&#10;&#10;Description automatically generated">
            <a:extLst>
              <a:ext uri="{FF2B5EF4-FFF2-40B4-BE49-F238E27FC236}">
                <a16:creationId xmlns:a16="http://schemas.microsoft.com/office/drawing/2014/main" id="{F4449F42-2015-2AA1-2F22-100657B08A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3" name="Content Placeholder 9" descr="A graph of a line&#10;&#10;Description automatically generated">
            <a:extLst>
              <a:ext uri="{FF2B5EF4-FFF2-40B4-BE49-F238E27FC236}">
                <a16:creationId xmlns:a16="http://schemas.microsoft.com/office/drawing/2014/main" id="{EA0AD1E9-ED2F-ADBA-6D2B-BE54986DA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Indifference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commodity bundle must have an indifference curve passing through. (Completeness)</a:t>
            </a:r>
          </a:p>
          <a:p>
            <a:pPr lvl="3"/>
            <a:endParaRPr lang="en-US" dirty="0"/>
          </a:p>
          <a:p>
            <a:r>
              <a:rPr lang="en-US" dirty="0"/>
              <a:t>“Higher” indifference curves are preferred. (Monotonicity)</a:t>
            </a:r>
          </a:p>
          <a:p>
            <a:pPr lvl="3"/>
            <a:endParaRPr lang="en-US" dirty="0"/>
          </a:p>
          <a:p>
            <a:r>
              <a:rPr lang="en-US" dirty="0"/>
              <a:t>Indifference curves cannot intersect. (Monotonicity &amp; Transitivity)</a:t>
            </a:r>
          </a:p>
          <a:p>
            <a:pPr lvl="3"/>
            <a:endParaRPr lang="en-US" dirty="0"/>
          </a:p>
          <a:p>
            <a:r>
              <a:rPr lang="en-US" dirty="0"/>
              <a:t>Indifference curves must slope downward. (Monotonicity)</a:t>
            </a:r>
          </a:p>
          <a:p>
            <a:pPr lvl="3"/>
            <a:endParaRPr lang="en-US" dirty="0"/>
          </a:p>
          <a:p>
            <a:r>
              <a:rPr lang="en-US" dirty="0"/>
              <a:t>Indifference curves cannot “bulge outward.” (Convexity)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28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Indifference curves are the graphic representation of consumers’ utility functions.</a:t>
            </a:r>
          </a:p>
          <a:p>
            <a:pPr lvl="3"/>
            <a:endParaRPr lang="en-US" dirty="0"/>
          </a:p>
          <a:p>
            <a:r>
              <a:rPr lang="en-US" dirty="0"/>
              <a:t>Indifference curves link all bundles that are “just as good as one another” into one line.</a:t>
            </a:r>
          </a:p>
          <a:p>
            <a:pPr lvl="3"/>
            <a:endParaRPr lang="en-US" dirty="0"/>
          </a:p>
          <a:p>
            <a:r>
              <a:rPr lang="en-US" dirty="0"/>
              <a:t>Indifference curves are similar to contour lines on maps.</a:t>
            </a:r>
          </a:p>
          <a:p>
            <a:pPr lvl="3"/>
            <a:endParaRPr lang="en-US" dirty="0"/>
          </a:p>
          <a:p>
            <a:r>
              <a:rPr lang="en-US" dirty="0"/>
              <a:t>Properties we assumed regarding preference relations have implications on the shape and behavior of the indifference curves.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1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59E-D746-F46A-31C6-54324000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Preferences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F42F6-9D76-D284-05EC-30CE72101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consumers’ preference relations dictate the subjective portion of the utility maximization problem.</a:t>
                </a:r>
              </a:p>
              <a:p>
                <a:pPr lvl="3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/>
                      <m:t>≻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strictly preferred over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pPr lvl="4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weakly preferred over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at least as good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4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indifferent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  <a:endParaRPr lang="en-US" b="1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F42F6-9D76-D284-05EC-30CE72101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43A81-2294-35FE-B9CD-9AB7A62B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9A7C-0D10-91D3-8017-B6FA2983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641F-523C-1B24-5DED-983052D5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4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59E-D746-F46A-31C6-54324000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42F6-9D76-D284-05EC-30CE72101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six axioms of preferences: 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Complete: Consumer can always compare any two bundles.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Transitive: No circular preferences allowed.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Reflexive: A bundle is always as good as itself.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Continuous: No sudden jumps in preference.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Strongly Monotone: The more the better.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Convex: Consumers like diversity in consumption.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43A81-2294-35FE-B9CD-9AB7A62B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9A7C-0D10-91D3-8017-B6FA2983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641F-523C-1B24-5DED-983052D5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1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59E-D746-F46A-31C6-54324000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Utility /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F42F6-9D76-D284-05EC-30CE72101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Utility is…</a:t>
                </a:r>
              </a:p>
              <a:p>
                <a:pPr lvl="1"/>
                <a:r>
                  <a:rPr lang="en-US" dirty="0"/>
                  <a:t>The consumers’ subjective satisfaction from consumption.</a:t>
                </a:r>
              </a:p>
              <a:p>
                <a:pPr lvl="1"/>
                <a:r>
                  <a:rPr lang="en-US" dirty="0"/>
                  <a:t>Ordinal (the rankings matter, not the scales)</a:t>
                </a:r>
              </a:p>
              <a:p>
                <a:pPr lvl="1"/>
                <a:r>
                  <a:rPr lang="en-US" dirty="0"/>
                  <a:t>Not comparable across different consumers.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A Utility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/>
                  <a:t>… </a:t>
                </a:r>
              </a:p>
              <a:p>
                <a:pPr lvl="1"/>
                <a:r>
                  <a:rPr lang="en-US" dirty="0"/>
                  <a:t>Represents the consumers’ preferences.</a:t>
                </a:r>
              </a:p>
              <a:p>
                <a:pPr lvl="1"/>
                <a:r>
                  <a:rPr lang="en-US" dirty="0"/>
                  <a:t>Assigns utility values (numbers) to bundles of goods / services.</a:t>
                </a:r>
              </a:p>
              <a:p>
                <a:pPr lvl="1"/>
                <a:r>
                  <a:rPr lang="en-US" dirty="0"/>
                  <a:t>Must obey the following to represent the consumer’s preference.</a:t>
                </a:r>
              </a:p>
              <a:p>
                <a:pPr lvl="2"/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F42F6-9D76-D284-05EC-30CE72101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43A81-2294-35FE-B9CD-9AB7A62B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9A7C-0D10-91D3-8017-B6FA2983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641F-523C-1B24-5DED-983052D5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3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8885-304E-3770-7ADC-795D4457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Indifference Curves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8698ECE-7C6E-B284-EFF6-DE911555EB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are given a commodity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Find other bundles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that the consumer finds indifferent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00" dirty="0"/>
                  <a:t>.</a:t>
                </a:r>
              </a:p>
              <a:p>
                <a:pPr lvl="3"/>
                <a:endParaRPr lang="en-US" sz="1100" dirty="0"/>
              </a:p>
              <a:p>
                <a:r>
                  <a:rPr lang="en-US" dirty="0"/>
                  <a:t>The indifference curve is the </a:t>
                </a:r>
                <a:r>
                  <a:rPr lang="en-US" b="1" u="sng" dirty="0"/>
                  <a:t>“collection of all bundles that the consumer likes equally.”</a:t>
                </a:r>
              </a:p>
              <a:p>
                <a:endParaRPr lang="en-US" sz="100" b="1" u="sn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8698ECE-7C6E-B284-EFF6-DE911555EB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2E422-668A-A4D8-2E41-55B74CC4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30D10-ACA3-ED0A-7161-9E613A86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314F7-57B0-38F1-6300-EFC1B8D0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pic>
        <p:nvPicPr>
          <p:cNvPr id="18" name="Content Placeholder 17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4FE2D929-7050-85A2-44DA-4099DB40C7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9" name="Content Placeholder 32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A7AF69D0-A46E-5410-6FE9-2B0EC22B7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0" name="Content Placeholder 34" descr="A graph of a line with red dots&#10;&#10;Description automatically generated">
            <a:extLst>
              <a:ext uri="{FF2B5EF4-FFF2-40B4-BE49-F238E27FC236}">
                <a16:creationId xmlns:a16="http://schemas.microsoft.com/office/drawing/2014/main" id="{CF0F6328-70D0-BE2D-6128-3A2877EFF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1" name="Content Placeholder 40" descr="A graph of a line with red dots&#10;&#10;Description automatically generated">
            <a:extLst>
              <a:ext uri="{FF2B5EF4-FFF2-40B4-BE49-F238E27FC236}">
                <a16:creationId xmlns:a16="http://schemas.microsoft.com/office/drawing/2014/main" id="{CF22A501-B6BF-3086-D95C-0AAEA61A0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2" name="Content Placeholder 42" descr="A graph of a line with red dots&#10;&#10;Description automatically generated">
            <a:extLst>
              <a:ext uri="{FF2B5EF4-FFF2-40B4-BE49-F238E27FC236}">
                <a16:creationId xmlns:a16="http://schemas.microsoft.com/office/drawing/2014/main" id="{B36F1BDB-7230-98BB-BD71-785C419CD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3" name="Content Placeholder 16" descr="A graph of a line&#10;&#10;Description automatically generated">
            <a:extLst>
              <a:ext uri="{FF2B5EF4-FFF2-40B4-BE49-F238E27FC236}">
                <a16:creationId xmlns:a16="http://schemas.microsoft.com/office/drawing/2014/main" id="{D25ACA65-B377-5273-82DA-51C064C5D6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59E-D746-F46A-31C6-54324000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Indifference Curves and </a:t>
            </a:r>
            <a:r>
              <a:rPr lang="en-US" sz="3200" dirty="0"/>
              <a:t>Topographic</a:t>
            </a:r>
            <a:r>
              <a:rPr lang="en-US" sz="3400" dirty="0"/>
              <a:t>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42F6-9D76-D284-05EC-30CE72101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reading a map, the contour lines show us the locations that share a common altitude.</a:t>
            </a:r>
          </a:p>
          <a:p>
            <a:pPr lvl="3"/>
            <a:endParaRPr lang="en-US" dirty="0"/>
          </a:p>
          <a:p>
            <a:r>
              <a:rPr lang="en-US" dirty="0"/>
              <a:t>Indifference curves are contour lines that show us the points that share the same utility level.</a:t>
            </a:r>
          </a:p>
          <a:p>
            <a:pPr lvl="3"/>
            <a:endParaRPr lang="en-US" dirty="0"/>
          </a:p>
          <a:p>
            <a:r>
              <a:rPr lang="en-US" dirty="0"/>
              <a:t>When we see a commodity plane, imagine that there is a “mountain” of utility with the “peak” somewhere to the extreme end.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43A81-2294-35FE-B9CD-9AB7A62B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9A7C-0D10-91D3-8017-B6FA2983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641F-523C-1B24-5DED-983052D5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3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E4AD-2E30-BAFD-9DE0-466835CC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to Topographic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61251-5567-26A3-0E6A-DFCA3DFB8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3D Map</a:t>
            </a:r>
          </a:p>
        </p:txBody>
      </p:sp>
      <p:pic>
        <p:nvPicPr>
          <p:cNvPr id="11" name="Content Placeholder 10" descr="A mountain with a cone shaped cone&#10;&#10;Description automatically generated with medium confidence">
            <a:extLst>
              <a:ext uri="{FF2B5EF4-FFF2-40B4-BE49-F238E27FC236}">
                <a16:creationId xmlns:a16="http://schemas.microsoft.com/office/drawing/2014/main" id="{ACC3712B-9D48-9B33-0031-2A0BEBF929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6" y="2505075"/>
            <a:ext cx="3941605" cy="207494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45E5E-8A96-6B29-12E9-BBB17F9FD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/>
              <a:t>Topographic Map</a:t>
            </a:r>
          </a:p>
        </p:txBody>
      </p:sp>
      <p:pic>
        <p:nvPicPr>
          <p:cNvPr id="13" name="Content Placeholder 12" descr="A red circle with numbers&#10;&#10;Description automatically generated with medium confidence">
            <a:extLst>
              <a:ext uri="{FF2B5EF4-FFF2-40B4-BE49-F238E27FC236}">
                <a16:creationId xmlns:a16="http://schemas.microsoft.com/office/drawing/2014/main" id="{5EC051EF-8DBD-3C40-3A60-1B83BD75AC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92956"/>
            <a:ext cx="3887788" cy="2087061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31B3F-0926-FE42-6496-C7378271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33F7B1-9896-3E14-D614-CCE9E13E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13E8C-A020-1303-7DF3-EFE6095B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F3D2701-D1D1-A682-8AC4-BB29E9BA3FF6}"/>
              </a:ext>
            </a:extLst>
          </p:cNvPr>
          <p:cNvSpPr txBox="1">
            <a:spLocks/>
          </p:cNvSpPr>
          <p:nvPr/>
        </p:nvSpPr>
        <p:spPr>
          <a:xfrm>
            <a:off x="628650" y="48513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Imagine that there is a hidden third axis, representing “Height” or “Utility.”</a:t>
            </a:r>
          </a:p>
        </p:txBody>
      </p:sp>
    </p:spTree>
    <p:extLst>
      <p:ext uri="{BB962C8B-B14F-4D97-AF65-F5344CB8AC3E}">
        <p14:creationId xmlns:p14="http://schemas.microsoft.com/office/powerpoint/2010/main" val="88503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Indifference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commodity bundle must have an indifference curve passing through.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77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cb3a5dd-35e3-4295-ba25-c8086f2d544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aceef9f-5f50-4973-9b3c-6941afe9e98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d88914-d0ae-460b-a5d1-30e0640de3f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9c78639-53ed-4dae-b631-87520c0943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30c409c-9faa-4afa-ae2a-c0fc6e14b6f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46f65d3-7c15-411e-aa74-dee72e0f6d1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19e77bb-2480-49cb-9cc1-97876b17294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94ec6de-b1a1-447d-8cf4-44145431e8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3650b41-abfe-4819-87f1-40523a13f6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0ab224b-12f6-4199-8e3d-ec1321b0263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2675</TotalTime>
  <Words>1956</Words>
  <Application>Microsoft Office PowerPoint</Application>
  <PresentationFormat>On-screen Show (4:3)</PresentationFormat>
  <Paragraphs>251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Franklin Gothic Book</vt:lpstr>
      <vt:lpstr>Office Theme</vt:lpstr>
      <vt:lpstr>Consumer Theory:  Indifference Curves Part 1</vt:lpstr>
      <vt:lpstr>PollEv.com/brianpark046</vt:lpstr>
      <vt:lpstr>Recap: Preferences</vt:lpstr>
      <vt:lpstr>Recap: Preferences</vt:lpstr>
      <vt:lpstr>Recap: Utility / Utility Functions</vt:lpstr>
      <vt:lpstr>Indifference Curves</vt:lpstr>
      <vt:lpstr>Indifference Curves and Topographic Maps</vt:lpstr>
      <vt:lpstr>Similarity to Topographic Maps</vt:lpstr>
      <vt:lpstr>Properties of the Indifference Curve</vt:lpstr>
      <vt:lpstr>PowerPoint Presentation</vt:lpstr>
      <vt:lpstr>PowerPoint Presentation</vt:lpstr>
      <vt:lpstr>Properties of the Indifference Curve</vt:lpstr>
      <vt:lpstr>PowerPoint Presentation</vt:lpstr>
      <vt:lpstr>PowerPoint Presentation</vt:lpstr>
      <vt:lpstr>Why “Higher” Indifference Curves?</vt:lpstr>
      <vt:lpstr>Properties of the Indifference Curve</vt:lpstr>
      <vt:lpstr>PowerPoint Presentation</vt:lpstr>
      <vt:lpstr>PowerPoint Presentation</vt:lpstr>
      <vt:lpstr>Intersecting Indifference Curves?</vt:lpstr>
      <vt:lpstr>Properties of the Indifference Curve</vt:lpstr>
      <vt:lpstr>PowerPoint Presentation</vt:lpstr>
      <vt:lpstr>PowerPoint Presentation</vt:lpstr>
      <vt:lpstr>Upward Sloping ICs? </vt:lpstr>
      <vt:lpstr>Properties of the Indifference Curve</vt:lpstr>
      <vt:lpstr>PowerPoint Presentation</vt:lpstr>
      <vt:lpstr>PowerPoint Presentation</vt:lpstr>
      <vt:lpstr>Outward Bulging ICs? </vt:lpstr>
      <vt:lpstr>Properties of the Indifference Curve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44</cp:revision>
  <dcterms:created xsi:type="dcterms:W3CDTF">2023-08-17T23:00:51Z</dcterms:created>
  <dcterms:modified xsi:type="dcterms:W3CDTF">2023-09-08T13:18:46Z</dcterms:modified>
</cp:coreProperties>
</file>