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256" r:id="rId2"/>
    <p:sldId id="345" r:id="rId3"/>
    <p:sldId id="346" r:id="rId4"/>
    <p:sldId id="358" r:id="rId5"/>
    <p:sldId id="359" r:id="rId6"/>
    <p:sldId id="349" r:id="rId7"/>
    <p:sldId id="350" r:id="rId8"/>
    <p:sldId id="377" r:id="rId9"/>
    <p:sldId id="378" r:id="rId10"/>
    <p:sldId id="379" r:id="rId11"/>
    <p:sldId id="380" r:id="rId12"/>
    <p:sldId id="381" r:id="rId13"/>
    <p:sldId id="382" r:id="rId14"/>
    <p:sldId id="384" r:id="rId15"/>
    <p:sldId id="385" r:id="rId16"/>
    <p:sldId id="386" r:id="rId17"/>
    <p:sldId id="360" r:id="rId18"/>
    <p:sldId id="362" r:id="rId19"/>
    <p:sldId id="364" r:id="rId20"/>
    <p:sldId id="365" r:id="rId21"/>
    <p:sldId id="366" r:id="rId22"/>
    <p:sldId id="361" r:id="rId23"/>
    <p:sldId id="368" r:id="rId24"/>
    <p:sldId id="369" r:id="rId25"/>
    <p:sldId id="371" r:id="rId26"/>
    <p:sldId id="373" r:id="rId27"/>
    <p:sldId id="390" r:id="rId28"/>
    <p:sldId id="39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282F"/>
    <a:srgbClr val="F5CFD0"/>
    <a:srgbClr val="E05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9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If the consumer's preferences obey strong monotonicity, which region in the commodity space represent bundles preferred over bundle X?
https://www.polleverywhere.com/multiple_choice_polls/gMATs40TBc744cbK2SHx7?display_state=instructions&amp;activity_state=opened&amp;state=opened&amp;flow=Engagement&amp;onscreen=persist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7280C0-E178-AF5A-E9CB-714CD317B07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26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If the consumer's preferences obey strong monotonicity, which region in the commodity space represent bundles preferred over bundle X?
https://www.polleverywhere.com/multiple_choice_polls/gMATs40TBc744cbK2SHx7?display_state=chart&amp;activity_state=closed&amp;state=closed&amp;flow=Engagement&amp;onscreen=persist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BB6C83-7494-7398-98DD-FC3C2C99576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32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Poll Title: Do not modify the notes in this section to avoid tampering with the Poll Everywhere activity.
More info at polleverywhere.com/support
Which of the following functions are valid utility functions?
https://www.polleverywhere.com/multiple_choice_polls/tVCup3ElyuVkjofjMD8yS?display_state=instructions&amp;activity_state=opened&amp;state=opened&amp;flow=Engagement&amp;onscreen=persist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43EF8D-29A7-82C7-73B3-A963F07F2B0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60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Poll Title: Do not modify the notes in this section to avoid tampering with the Poll Everywhere activity.
More info at polleverywhere.com/support
Which of the following functions are valid utility functions?
https://www.polleverywhere.com/multiple_choice_polls/tVCup3ElyuVkjofjMD8yS?display_state=chart&amp;activity_state=closed&amp;state=closed&amp;flow=Engagement&amp;onscreen=persist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2DDFF3-88D6-278D-247D-EDC85AA7C50F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36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5" y="1122363"/>
            <a:ext cx="8108830" cy="2387600"/>
          </a:xfrm>
        </p:spPr>
        <p:txBody>
          <a:bodyPr>
            <a:normAutofit/>
          </a:bodyPr>
          <a:lstStyle/>
          <a:p>
            <a:r>
              <a:rPr lang="en-US" dirty="0"/>
              <a:t>Consumer Theory: </a:t>
            </a:r>
            <a:br>
              <a:rPr lang="en-US" dirty="0"/>
            </a:br>
            <a:r>
              <a:rPr lang="en-US" dirty="0"/>
              <a:t>Preferences and Utility Functions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300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DF528-B937-8075-0200-CAB5ED9D7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Reflexivity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B8884C7-B2D7-4ACF-E896-37EAE111ECC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Preference relations are said to be reflexive when…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 consumer prefers any bundle 𝑥 at least as much as the same bundle 𝑥.</a:t>
                </a:r>
              </a:p>
              <a:p>
                <a:endParaRPr lang="en-US" sz="1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≿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400" dirty="0"/>
              </a:p>
              <a:p>
                <a:pPr marL="1371600" lvl="3" indent="0">
                  <a:buNone/>
                </a:pPr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𝒙 has to be as good as 𝒙 …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B8884C7-B2D7-4ACF-E896-37EAE111EC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 r="-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F8577-2FC2-D5C1-F277-B6E7E308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0184D-12B3-F32B-FF48-887C58CA0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67228-7BBB-F4D5-07F1-51334129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 dirty="0"/>
          </a:p>
        </p:txBody>
      </p:sp>
      <p:pic>
        <p:nvPicPr>
          <p:cNvPr id="10" name="Content Placeholder 9" descr="A graph with red dots and a cross&#10;&#10;Description automatically generated with medium confidence">
            <a:extLst>
              <a:ext uri="{FF2B5EF4-FFF2-40B4-BE49-F238E27FC236}">
                <a16:creationId xmlns:a16="http://schemas.microsoft.com/office/drawing/2014/main" id="{3545195F-34B4-1717-5415-F3B71B057E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1841412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DF528-B937-8075-0200-CAB5ED9D7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B8884C7-B2D7-4ACF-E896-37EAE111ECC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118035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Preference relations are said to be continuous when…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a consumer prefers 𝑥 over 𝑦, and there is a bundle 𝑧 that is incredibly similar to bundle 𝑥, then the consumer prefers 𝑧 over 𝑦.</a:t>
                </a:r>
              </a:p>
              <a:p>
                <a:endParaRPr lang="en-US" sz="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any</m:t>
                      </m:r>
                      <m:r>
                        <m:rPr>
                          <m:nor/>
                        </m:rP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sequence</m:t>
                      </m:r>
                      <m:r>
                        <m:rPr>
                          <m:nor/>
                        </m:rP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1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4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solidFill>
                                            <a:schemeClr val="bg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bg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solidFill>
                                            <a:schemeClr val="bg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sz="1400" i="1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solidFill>
                                            <a:schemeClr val="bg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bg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solidFill>
                                            <a:schemeClr val="bg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1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   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m:t>≿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∀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1400" i="1" dirty="0">
                  <a:solidFill>
                    <a:schemeClr val="bg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14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14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  <m:r>
                        <m:rPr>
                          <m:nor/>
                        </m:rP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14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14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m:t>≿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400" i="1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1371600" lvl="3" indent="0">
                  <a:buNone/>
                </a:pPr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No “jumps” in preferences.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B8884C7-B2D7-4ACF-E896-37EAE111EC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118035" cy="4351338"/>
              </a:xfrm>
              <a:blipFill>
                <a:blip r:embed="rId2"/>
                <a:stretch>
                  <a:fillRect l="-1923" t="-1821" r="-4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F8577-2FC2-D5C1-F277-B6E7E308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0184D-12B3-F32B-FF48-887C58CA0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67228-7BBB-F4D5-07F1-51334129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 dirty="0"/>
          </a:p>
        </p:txBody>
      </p:sp>
      <p:pic>
        <p:nvPicPr>
          <p:cNvPr id="11" name="Content Placeholder 10" descr="A graph of a bundle x&#10;&#10;Description automatically generated with medium confidence">
            <a:extLst>
              <a:ext uri="{FF2B5EF4-FFF2-40B4-BE49-F238E27FC236}">
                <a16:creationId xmlns:a16="http://schemas.microsoft.com/office/drawing/2014/main" id="{ADAFA371-9D68-A1AD-3C2B-4D265F1086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2223727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3ECB6-E7A4-65D5-754A-E7A0A97DB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Monotonicity</a:t>
            </a:r>
          </a:p>
        </p:txBody>
      </p:sp>
      <p:pic>
        <p:nvPicPr>
          <p:cNvPr id="9" name="Content Placeholder 8" descr="A graph of a bundle of x&#10;&#10;Description automatically generated with medium confidence">
            <a:extLst>
              <a:ext uri="{FF2B5EF4-FFF2-40B4-BE49-F238E27FC236}">
                <a16:creationId xmlns:a16="http://schemas.microsoft.com/office/drawing/2014/main" id="{6A8AFFEC-9F68-9A58-8060-2964AD914C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B919236-CB94-A23F-FE80-9F4CF6DEA91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040397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Preference relations are said to be strongly monotonic when…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If bundle 𝑥 has at least as much of each item as bundle 𝑦 but 𝑥 is not identical to 𝑦, 𝑥 is preferred over 𝑦.</a:t>
                </a:r>
              </a:p>
              <a:p>
                <a:endParaRPr lang="en-US" sz="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m:t>≻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  <a:p>
                <a:pPr lvl="4"/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Everyone likes more stuff.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B919236-CB94-A23F-FE80-9F4CF6DEA9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040397" cy="4351338"/>
              </a:xfrm>
              <a:blipFill>
                <a:blip r:embed="rId3"/>
                <a:stretch>
                  <a:fillRect l="-1961" t="-1821" r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BB7812-4299-CF12-7DBC-0E29BF6BE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E6D54-BC70-D853-2065-A7329C2FB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9EEB00-99D8-5B3A-9F03-B9FC09F57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416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C0524E-E99F-4B4A-0DF0-AF5F975F1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523819-CFDE-A8AC-403D-8BC8C75A1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59E7A-A7E7-773F-1412-A251974B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87EE8-6E53-0389-55EB-1A9E2F9E545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1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8AEDE6-43F9-8124-72D4-B3F359FDB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16BE5A-9701-92ED-07F7-FA2BC0FE3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1AA77-8CF6-4C72-BDA2-761F5F1A9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8BFAE3-A67A-81DB-C53F-58026F25DEB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30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3ECB6-E7A4-65D5-754A-E7A0A97DB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B919236-CB94-A23F-FE80-9F4CF6DEA91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040397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Preference relations are said to be convex when…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Consumers prefer a mix of two goods compared to consuming a lot of one type of good or the other.</a:t>
                </a:r>
              </a:p>
              <a:p>
                <a:endParaRPr lang="en-US" sz="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400" i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If</m:t>
                      </m:r>
                      <m:r>
                        <m:rPr>
                          <m:nor/>
                        </m:rPr>
                        <a:rPr lang="en-US" sz="1400" i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≿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400" i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sz="1400" i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≿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1400" i="1" dirty="0">
                  <a:solidFill>
                    <a:schemeClr val="bg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+(1−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≿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400" dirty="0"/>
              </a:p>
              <a:p>
                <a:pPr lvl="3"/>
                <a:endParaRPr lang="en-US" b="1" dirty="0">
                  <a:solidFill>
                    <a:srgbClr val="FF0000"/>
                  </a:solidFill>
                </a:endParaRP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Diversity in consumption is preferred.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B919236-CB94-A23F-FE80-9F4CF6DEA9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040397" cy="4351338"/>
              </a:xfrm>
              <a:blipFill>
                <a:blip r:embed="rId2"/>
                <a:stretch>
                  <a:fillRect l="-1961" t="-1821" r="-2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BB7812-4299-CF12-7DBC-0E29BF6BE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E6D54-BC70-D853-2065-A7329C2FB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9EEB00-99D8-5B3A-9F03-B9FC09F57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 dirty="0"/>
          </a:p>
        </p:txBody>
      </p:sp>
      <p:pic>
        <p:nvPicPr>
          <p:cNvPr id="11" name="Content Placeholder 10" descr="A diagram of a bundle&#10;&#10;Description automatically generated">
            <a:extLst>
              <a:ext uri="{FF2B5EF4-FFF2-40B4-BE49-F238E27FC236}">
                <a16:creationId xmlns:a16="http://schemas.microsoft.com/office/drawing/2014/main" id="{3290F7EE-29A7-FBC0-AC12-4B3F88927A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1767578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A0DF3-1443-24AF-AB4C-2A5BAEBC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Preferences: The Axioms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BB033-B246-39AE-3532-17886790A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Completeness: All bundles can be evaluated.</a:t>
            </a:r>
          </a:p>
          <a:p>
            <a:pPr lvl="3"/>
            <a:endParaRPr lang="en-US" dirty="0"/>
          </a:p>
          <a:p>
            <a:r>
              <a:rPr lang="en-US" dirty="0"/>
              <a:t>Transitivity: No circular preferences.</a:t>
            </a:r>
          </a:p>
          <a:p>
            <a:pPr lvl="3"/>
            <a:endParaRPr lang="en-US" dirty="0"/>
          </a:p>
          <a:p>
            <a:r>
              <a:rPr lang="en-US" dirty="0"/>
              <a:t>Reflexivity: Anything is as good as itself.</a:t>
            </a:r>
          </a:p>
          <a:p>
            <a:pPr lvl="3"/>
            <a:endParaRPr lang="en-US" dirty="0"/>
          </a:p>
          <a:p>
            <a:r>
              <a:rPr lang="en-US" dirty="0"/>
              <a:t>Continuity: No sudden jumps in preferences.</a:t>
            </a:r>
          </a:p>
          <a:p>
            <a:pPr lvl="3"/>
            <a:endParaRPr lang="en-US" dirty="0"/>
          </a:p>
          <a:p>
            <a:r>
              <a:rPr lang="en-US" dirty="0"/>
              <a:t>Strong Monotonicity: The more the better.</a:t>
            </a:r>
          </a:p>
          <a:p>
            <a:pPr lvl="3"/>
            <a:endParaRPr lang="en-US" dirty="0"/>
          </a:p>
          <a:p>
            <a:r>
              <a:rPr lang="en-US" dirty="0"/>
              <a:t>Convexity: Consumers like combinations of goods.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3B06-2D50-0CCF-EF66-00F43992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5938A-2491-3117-5B7C-7F07A6B15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F9D7F-4DA6-B405-76F6-E56536DD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827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A0DF3-1443-24AF-AB4C-2A5BAEBC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BB033-B246-39AE-3532-17886790A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represent the consumer’s preference in mathematics by constructing the </a:t>
            </a:r>
            <a:r>
              <a:rPr lang="en-US" b="1" dirty="0"/>
              <a:t>Utility Function</a:t>
            </a:r>
            <a:r>
              <a:rPr lang="en-US" dirty="0"/>
              <a:t>.</a:t>
            </a:r>
          </a:p>
          <a:p>
            <a:pPr lvl="3"/>
            <a:endParaRPr lang="en-US" dirty="0"/>
          </a:p>
          <a:p>
            <a:r>
              <a:rPr lang="en-US" dirty="0"/>
              <a:t>But first, we must understand </a:t>
            </a:r>
            <a:r>
              <a:rPr lang="en-US" b="1" dirty="0"/>
              <a:t>Utility</a:t>
            </a:r>
            <a:r>
              <a:rPr lang="en-US" dirty="0"/>
              <a:t>.</a:t>
            </a:r>
          </a:p>
          <a:p>
            <a:pPr lvl="3"/>
            <a:endParaRPr lang="en-US" dirty="0"/>
          </a:p>
          <a:p>
            <a:r>
              <a:rPr lang="en-US" dirty="0"/>
              <a:t>Utility is the </a:t>
            </a:r>
            <a:r>
              <a:rPr lang="en-US" b="1" dirty="0"/>
              <a:t>“subjective satisfaction” </a:t>
            </a:r>
            <a:r>
              <a:rPr lang="en-US" dirty="0"/>
              <a:t>that the consumer derives from consuming a certain commodity bundle.</a:t>
            </a:r>
          </a:p>
          <a:p>
            <a:pPr lvl="3"/>
            <a:endParaRPr lang="en-US" dirty="0"/>
          </a:p>
          <a:p>
            <a:r>
              <a:rPr lang="en-US" dirty="0"/>
              <a:t>If a consumer reports that the bundle A provides 100 utility, and bundle B provides 200 utility, we can say that </a:t>
            </a:r>
            <a:r>
              <a:rPr lang="en-US" u="sng" dirty="0"/>
              <a:t>the consumer prefers bundle B over bundle A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3B06-2D50-0CCF-EF66-00F43992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5938A-2491-3117-5B7C-7F07A6B15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F9D7F-4DA6-B405-76F6-E56536DD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635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A0DF3-1443-24AF-AB4C-2A5BAEBC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Ordinal and Cardinal Utility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BB033-B246-39AE-3532-17886790A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Utility is </a:t>
            </a:r>
            <a:r>
              <a:rPr lang="en-US" b="1" dirty="0"/>
              <a:t>Ordinal</a:t>
            </a:r>
            <a:r>
              <a:rPr lang="en-US" dirty="0"/>
              <a:t>, but </a:t>
            </a:r>
            <a:r>
              <a:rPr lang="en-US" b="1" dirty="0"/>
              <a:t>NOT Cardinal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Ordinal: The “rank” is the only thing that matters.</a:t>
            </a:r>
          </a:p>
          <a:p>
            <a:pPr lvl="1"/>
            <a:r>
              <a:rPr lang="en-US" dirty="0"/>
              <a:t>Cardinal: The “value” means something.</a:t>
            </a:r>
          </a:p>
          <a:p>
            <a:pPr lvl="3"/>
            <a:endParaRPr lang="en-US" dirty="0"/>
          </a:p>
          <a:p>
            <a:r>
              <a:rPr lang="en-US" dirty="0"/>
              <a:t>If bundle A gives 100 utility and bundle B gives 200 utility, it </a:t>
            </a:r>
            <a:r>
              <a:rPr lang="en-US" u="sng" dirty="0"/>
              <a:t>does </a:t>
            </a:r>
            <a:r>
              <a:rPr lang="en-US" i="1" u="sng" dirty="0"/>
              <a:t>NOT</a:t>
            </a:r>
            <a:r>
              <a:rPr lang="en-US" u="sng" dirty="0"/>
              <a:t> mean that bundle B is twice as good</a:t>
            </a:r>
            <a:r>
              <a:rPr lang="en-US" dirty="0"/>
              <a:t>. Simply that B is preferred over A.</a:t>
            </a:r>
          </a:p>
          <a:p>
            <a:pPr lvl="4"/>
            <a:endParaRPr lang="en-US" dirty="0"/>
          </a:p>
          <a:p>
            <a:r>
              <a:rPr lang="en-US" dirty="0"/>
              <a:t>Since the relative rank is the only thing that matters, we </a:t>
            </a:r>
            <a:r>
              <a:rPr lang="en-US" b="1" dirty="0"/>
              <a:t>cannot compare utility across different individuals</a:t>
            </a:r>
            <a:r>
              <a:rPr lang="en-US" dirty="0"/>
              <a:t>.</a:t>
            </a:r>
          </a:p>
          <a:p>
            <a:pPr lvl="4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3B06-2D50-0CCF-EF66-00F43992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5938A-2491-3117-5B7C-7F07A6B15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F9D7F-4DA6-B405-76F6-E56536DD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733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F6D05-4D47-E8E5-EBC5-8E8A00EB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Utilitarianism and Ordinal Utility</a:t>
            </a:r>
          </a:p>
        </p:txBody>
      </p:sp>
      <p:pic>
        <p:nvPicPr>
          <p:cNvPr id="9" name="Content Placeholder 8" descr="A person sitting in a chair&#10;&#10;Description automatically generated">
            <a:extLst>
              <a:ext uri="{FF2B5EF4-FFF2-40B4-BE49-F238E27FC236}">
                <a16:creationId xmlns:a16="http://schemas.microsoft.com/office/drawing/2014/main" id="{0E196734-C924-F8BD-F46A-C724029EBA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25625"/>
            <a:ext cx="2949179" cy="43513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E1E96-ED88-8B24-B797-7C17C5E49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78370" y="1825625"/>
            <a:ext cx="473698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Utilitarianism (Jeremy Bentham)</a:t>
            </a:r>
          </a:p>
          <a:p>
            <a:pPr lvl="3"/>
            <a:endParaRPr lang="en-US" dirty="0"/>
          </a:p>
          <a:p>
            <a:r>
              <a:rPr lang="en-US" dirty="0"/>
              <a:t>The doctrine of “the greatest happiness of the greatest number.”</a:t>
            </a:r>
          </a:p>
          <a:p>
            <a:pPr lvl="3"/>
            <a:endParaRPr lang="en-US" dirty="0"/>
          </a:p>
          <a:p>
            <a:r>
              <a:rPr lang="en-US" dirty="0"/>
              <a:t>Seems to suggest that to maximize social welfare, we should choose the distribution that maximizes the sum of all individuals’ utility.</a:t>
            </a:r>
          </a:p>
          <a:p>
            <a:pPr lvl="3"/>
            <a:endParaRPr lang="en-US" dirty="0"/>
          </a:p>
          <a:p>
            <a:r>
              <a:rPr lang="en-US" dirty="0"/>
              <a:t>Similar in name, not compatible.</a:t>
            </a:r>
          </a:p>
          <a:p>
            <a:pPr lvl="3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D103D-6222-7CA2-D68E-707E5A08E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0FCF4-2F4E-E1A5-863C-EC2620D73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F0B9A-212F-264C-E496-7E2CC6431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766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14CAC-EF1A-A85B-EC49-9A85B1746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PollEv.com/brianpark046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2C501C-35FC-925E-A887-025417320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B224E5-970C-FBB8-685A-5F8DBCF9E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CE824-B9A6-35C5-93AA-E86F37D78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2F2C6F2-EA2C-604C-E412-B7B6421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823" y="1271693"/>
            <a:ext cx="5210354" cy="521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39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48869-6E83-E738-D83E-DF583A4E7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Utilitarianism and Ordinal Utility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F7EFE9-98FF-0F76-51BA-170887CBA4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If utility was cardinal, and we follow utilitarianism, we give everything but bundle H to consumer 2.</a:t>
            </a:r>
          </a:p>
          <a:p>
            <a:pPr lvl="3"/>
            <a:endParaRPr lang="en-US" dirty="0"/>
          </a:p>
          <a:p>
            <a:r>
              <a:rPr lang="en-US" dirty="0"/>
              <a:t>The problem is that the utility values from consumer 1 and the utility values from consumer 2 are NOT comparable.</a:t>
            </a:r>
          </a:p>
          <a:p>
            <a:pPr lvl="3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336525-F8E4-2048-E530-09798737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385FF-74D0-0EA6-0131-BA997E6C2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E73AE-74FD-C6E5-0E61-AB017A548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CBF3D421-E541-08D6-FDE1-C2EF742B053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08868394"/>
              </p:ext>
            </p:extLst>
          </p:nvPr>
        </p:nvGraphicFramePr>
        <p:xfrm>
          <a:off x="628650" y="1825624"/>
          <a:ext cx="3886200" cy="435133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096633">
                  <a:extLst>
                    <a:ext uri="{9D8B030D-6E8A-4147-A177-3AD203B41FA5}">
                      <a16:colId xmlns:a16="http://schemas.microsoft.com/office/drawing/2014/main" val="2990544785"/>
                    </a:ext>
                  </a:extLst>
                </a:gridCol>
                <a:gridCol w="1397479">
                  <a:extLst>
                    <a:ext uri="{9D8B030D-6E8A-4147-A177-3AD203B41FA5}">
                      <a16:colId xmlns:a16="http://schemas.microsoft.com/office/drawing/2014/main" val="1485351559"/>
                    </a:ext>
                  </a:extLst>
                </a:gridCol>
                <a:gridCol w="1392088">
                  <a:extLst>
                    <a:ext uri="{9D8B030D-6E8A-4147-A177-3AD203B41FA5}">
                      <a16:colId xmlns:a16="http://schemas.microsoft.com/office/drawing/2014/main" val="1069859637"/>
                    </a:ext>
                  </a:extLst>
                </a:gridCol>
              </a:tblGrid>
              <a:tr h="69192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28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Consumer 1’s Utility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28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Consumer 2’s Utility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28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958830"/>
                  </a:ext>
                </a:extLst>
              </a:tr>
              <a:tr h="45742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Bundle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459981"/>
                  </a:ext>
                </a:extLst>
              </a:tr>
              <a:tr h="4574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Bundle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63363"/>
                  </a:ext>
                </a:extLst>
              </a:tr>
              <a:tr h="4574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Bundle 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185262"/>
                  </a:ext>
                </a:extLst>
              </a:tr>
              <a:tr h="4574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Bundle 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2121004"/>
                  </a:ext>
                </a:extLst>
              </a:tr>
              <a:tr h="4574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Bundle 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019922"/>
                  </a:ext>
                </a:extLst>
              </a:tr>
              <a:tr h="4574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Bundle 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1,027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9218713"/>
                  </a:ext>
                </a:extLst>
              </a:tr>
              <a:tr h="4574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Bundle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6778460"/>
                  </a:ext>
                </a:extLst>
              </a:tr>
              <a:tr h="4574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Bundle 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146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397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3037D-F030-E149-98F3-90E5E5659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Pareto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915B4-4595-C0E5-34DB-3A4D17081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997765" cy="4351338"/>
          </a:xfrm>
        </p:spPr>
        <p:txBody>
          <a:bodyPr/>
          <a:lstStyle/>
          <a:p>
            <a:r>
              <a:rPr lang="en-US" dirty="0"/>
              <a:t>We use the concept of Pareto Improvements.</a:t>
            </a:r>
          </a:p>
          <a:p>
            <a:pPr lvl="3"/>
            <a:endParaRPr lang="en-US" dirty="0"/>
          </a:p>
          <a:p>
            <a:r>
              <a:rPr lang="en-US" dirty="0"/>
              <a:t>“A change that leaves nobody worse off than the previous state, while improving the welfare of at least one person.”</a:t>
            </a:r>
          </a:p>
          <a:p>
            <a:pPr lvl="3"/>
            <a:endParaRPr lang="en-US" dirty="0"/>
          </a:p>
          <a:p>
            <a:r>
              <a:rPr lang="en-US" dirty="0"/>
              <a:t>Compatible with ordinal utility.</a:t>
            </a:r>
          </a:p>
          <a:p>
            <a:pPr lvl="3"/>
            <a:endParaRPr lang="en-US" dirty="0"/>
          </a:p>
          <a:p>
            <a:r>
              <a:rPr lang="en-US" dirty="0"/>
              <a:t>Not easy to pull off in the real-world.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C64E2-440F-DFA3-5FA4-BEB802861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003EA-33FD-E300-85AE-78563467B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C72E1-8D77-869C-099F-6C81E56BB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78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A0DF3-1443-24AF-AB4C-2A5BAEBC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Utility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0BB033-B246-39AE-3532-17886790A8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translate the consumer’s preference to “math” by finding the </a:t>
                </a:r>
                <a:r>
                  <a:rPr lang="en-US" b="1" dirty="0"/>
                  <a:t>Utility Function</a:t>
                </a:r>
                <a:r>
                  <a:rPr lang="en-US" dirty="0"/>
                  <a:t> that represent the preference relation.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We typically use the notation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(∙)</m:t>
                    </m:r>
                  </m:oMath>
                </a14:m>
                <a:r>
                  <a:rPr lang="en-US" dirty="0"/>
                  <a:t> for the utility function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Think of the utility function as a box that takes in a commodity bundle and assigns a value to the utility that the consumer obtained from its consumption.</a:t>
                </a:r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BUNDLE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UTILITY</m:t>
                      </m:r>
                    </m:oMath>
                  </m:oMathPara>
                </a14:m>
                <a:endParaRPr lang="en-US" dirty="0"/>
              </a:p>
              <a:p>
                <a:pPr lvl="4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0BB033-B246-39AE-3532-17886790A8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3B06-2D50-0CCF-EF66-00F43992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5938A-2491-3117-5B7C-7F07A6B15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F9D7F-4DA6-B405-76F6-E56536DD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244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A0DF3-1443-24AF-AB4C-2A5BAEBC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the Utility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0BB033-B246-39AE-3532-17886790A8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utility function takes in commodity bundles and return a single real number representing the consumer’s utility.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a bundle </a:t>
                </a:r>
                <a:r>
                  <a:rPr lang="en-US" b="1" dirty="0"/>
                  <a:t>A is weakly preferred to bundle B</a:t>
                </a:r>
                <a:r>
                  <a:rPr lang="en-US" dirty="0"/>
                  <a:t>, then it must be that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a bundle </a:t>
                </a:r>
                <a:r>
                  <a:rPr lang="en-US" b="1" dirty="0"/>
                  <a:t>A is strictly preferred to bundle B</a:t>
                </a:r>
                <a:r>
                  <a:rPr lang="en-US" dirty="0"/>
                  <a:t>, then it must be that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a bundle </a:t>
                </a:r>
                <a:r>
                  <a:rPr lang="en-US" b="1" dirty="0"/>
                  <a:t>A is indifferent to bundle B</a:t>
                </a:r>
                <a:r>
                  <a:rPr lang="en-US" dirty="0"/>
                  <a:t>, then it must be that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0BB033-B246-39AE-3532-17886790A8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3B06-2D50-0CCF-EF66-00F43992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5938A-2491-3117-5B7C-7F07A6B15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F9D7F-4DA6-B405-76F6-E56536DD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02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0C490A-EA72-803B-0D9E-B99FE665A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3F145-1FDD-754D-6FFD-B33A69535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B0581-BEE3-5F2C-DD9E-D1046DD8B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02CFB9-747A-786E-88A1-04E5B5FF348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32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8593F6-176C-994F-FAAE-EDDA8EB4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B713A0-2D2C-03B9-DB89-434F91DD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B33F0-51D0-501F-4BFC-50A9D362D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5C7F45-029C-D842-BC1B-6B6D0ACF9B7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51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A0DF3-1443-24AF-AB4C-2A5BAEBC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0BB033-B246-39AE-3532-17886790A8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Preferences are defined as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r>
                      <m:rPr>
                        <m:nor/>
                      </m:rPr>
                      <a:rPr lang="en-US" b="1" i="0" smtClean="0"/>
                      <m:t>≻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m:rPr>
                        <m:nor/>
                      </m:rPr>
                      <a:rPr lang="en-US" b="1"/>
                      <m:t>≻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The only condition* that is required for a utility function to properly represent this preference is that…</a:t>
                </a:r>
              </a:p>
              <a:p>
                <a:pPr lvl="1"/>
                <a:r>
                  <a:rPr lang="en-US" dirty="0"/>
                  <a:t>First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Examine each option:</a:t>
                </a:r>
              </a:p>
              <a:p>
                <a:pPr lvl="1"/>
                <a:r>
                  <a:rPr lang="en-US" dirty="0"/>
                  <a:t>S(A)&gt;S(B)=S(C)</a:t>
                </a:r>
              </a:p>
              <a:p>
                <a:pPr lvl="1"/>
                <a:r>
                  <a:rPr lang="en-US" dirty="0"/>
                  <a:t>U(A)&gt;U(B)&gt;U(C)</a:t>
                </a:r>
              </a:p>
              <a:p>
                <a:pPr lvl="1"/>
                <a:r>
                  <a:rPr lang="en-US" dirty="0"/>
                  <a:t>V(A)&gt;V(B)&gt;V(C)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0BB033-B246-39AE-3532-17886790A8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3B06-2D50-0CCF-EF66-00F43992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5938A-2491-3117-5B7C-7F07A6B15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F9D7F-4DA6-B405-76F6-E56536DD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66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8E4AD-2E30-BAFD-9DE0-466835CC1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to Topographic Maps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61251-5567-26A3-0E6A-DFCA3DFB8A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US" dirty="0"/>
              <a:t>3D Map</a:t>
            </a:r>
          </a:p>
        </p:txBody>
      </p:sp>
      <p:pic>
        <p:nvPicPr>
          <p:cNvPr id="11" name="Content Placeholder 10" descr="A mountain with a cone shaped cone&#10;&#10;Description automatically generated with medium confidence">
            <a:extLst>
              <a:ext uri="{FF2B5EF4-FFF2-40B4-BE49-F238E27FC236}">
                <a16:creationId xmlns:a16="http://schemas.microsoft.com/office/drawing/2014/main" id="{ACC3712B-9D48-9B33-0031-2A0BEBF929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46" y="2505075"/>
            <a:ext cx="3941605" cy="207494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745E5E-8A96-6B29-12E9-BBB17F9FD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en-US" dirty="0"/>
              <a:t>Topographic Map</a:t>
            </a:r>
          </a:p>
        </p:txBody>
      </p:sp>
      <p:pic>
        <p:nvPicPr>
          <p:cNvPr id="13" name="Content Placeholder 12" descr="A red circle with numbers&#10;&#10;Description automatically generated with medium confidence">
            <a:extLst>
              <a:ext uri="{FF2B5EF4-FFF2-40B4-BE49-F238E27FC236}">
                <a16:creationId xmlns:a16="http://schemas.microsoft.com/office/drawing/2014/main" id="{5EC051EF-8DBD-3C40-3A60-1B83BD75ACD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492956"/>
            <a:ext cx="3887788" cy="2087061"/>
          </a:xfr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531B3F-0926-FE42-6496-C7378271E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33F7B1-9896-3E14-D614-CCE9E13E2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813E8C-A020-1303-7DF3-EFE6095B4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27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F3D2701-D1D1-A682-8AC4-BB29E9BA3FF6}"/>
              </a:ext>
            </a:extLst>
          </p:cNvPr>
          <p:cNvSpPr txBox="1">
            <a:spLocks/>
          </p:cNvSpPr>
          <p:nvPr/>
        </p:nvSpPr>
        <p:spPr>
          <a:xfrm>
            <a:off x="628650" y="485139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Imagine that there is a hidden third axis, representing “Height” or “Utility.”</a:t>
            </a:r>
          </a:p>
        </p:txBody>
      </p:sp>
    </p:spTree>
    <p:extLst>
      <p:ext uri="{BB962C8B-B14F-4D97-AF65-F5344CB8AC3E}">
        <p14:creationId xmlns:p14="http://schemas.microsoft.com/office/powerpoint/2010/main" val="885039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A0DF3-1443-24AF-AB4C-2A5BAEBC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BB033-B246-39AE-3532-17886790A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(Mon) Labor Day: No Class</a:t>
            </a:r>
          </a:p>
          <a:p>
            <a:pPr lvl="3"/>
            <a:endParaRPr lang="en-US" dirty="0"/>
          </a:p>
          <a:p>
            <a:r>
              <a:rPr lang="en-US" dirty="0"/>
              <a:t>(Wed) In-class Quiz #1 </a:t>
            </a:r>
          </a:p>
          <a:p>
            <a:pPr lvl="6"/>
            <a:endParaRPr lang="en-US" sz="1600" dirty="0"/>
          </a:p>
          <a:p>
            <a:r>
              <a:rPr lang="en-US" dirty="0"/>
              <a:t>(Wed) More on the indifference curve:</a:t>
            </a:r>
          </a:p>
          <a:p>
            <a:pPr lvl="1"/>
            <a:r>
              <a:rPr lang="en-US" dirty="0"/>
              <a:t>The interpretation,</a:t>
            </a:r>
          </a:p>
          <a:p>
            <a:pPr lvl="1"/>
            <a:r>
              <a:rPr lang="en-US" dirty="0"/>
              <a:t>How preferences mold the indifference curve,</a:t>
            </a:r>
          </a:p>
          <a:p>
            <a:pPr lvl="1"/>
            <a:r>
              <a:rPr lang="en-US" dirty="0"/>
              <a:t>Different “Types” of utility functions and the indifference curve,</a:t>
            </a:r>
          </a:p>
          <a:p>
            <a:pPr lvl="1"/>
            <a:r>
              <a:rPr lang="en-US" dirty="0"/>
              <a:t>The slope of the indifference curve.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dirty="0"/>
              <a:t>(Fri) The consumer’s choice:</a:t>
            </a:r>
          </a:p>
          <a:p>
            <a:pPr lvl="1"/>
            <a:r>
              <a:rPr lang="en-US" dirty="0"/>
              <a:t>Combining the utility function and budget constraint.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3B06-2D50-0CCF-EF66-00F43992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5938A-2491-3117-5B7C-7F07A6B15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F9D7F-4DA6-B405-76F6-E56536DD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390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A0DF3-1443-24AF-AB4C-2A5BAEBC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BB033-B246-39AE-3532-17886790A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a contrast to the previous topic, preferences are purely subjective.</a:t>
            </a:r>
          </a:p>
          <a:p>
            <a:pPr lvl="3"/>
            <a:endParaRPr lang="en-US" dirty="0"/>
          </a:p>
          <a:p>
            <a:r>
              <a:rPr lang="en-US" dirty="0"/>
              <a:t>When evaluating if the consumer “prefers” one good over another, “feasibility” does not play any role.</a:t>
            </a:r>
          </a:p>
          <a:p>
            <a:pPr lvl="3"/>
            <a:endParaRPr lang="en-US" dirty="0"/>
          </a:p>
          <a:p>
            <a:r>
              <a:rPr lang="en-US" dirty="0"/>
              <a:t>Just as we did not care about whether the consumer “likes” one bundle over the other in the budget constraint, “prices” do not enter preferences.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3B06-2D50-0CCF-EF66-00F43992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5938A-2491-3117-5B7C-7F07A6B15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F9D7F-4DA6-B405-76F6-E56536DD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61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C939E-ADDB-1117-FF48-968B2BA56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ABA0B14-61AF-9F0A-14A5-A3C0EE3474E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We have two commodity bundles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Express bundles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on the commodity space.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Each bundle consists of some amounts of good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each.</a:t>
                </a:r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ABA0B14-61AF-9F0A-14A5-A3C0EE3474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3537B-5C4B-CA05-9C89-CB666CEDB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2D440-0597-CC8F-C553-D6B9AB7ED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EAEC5-C6BC-F875-AE07-DF31F000B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 dirty="0"/>
          </a:p>
        </p:txBody>
      </p:sp>
      <p:pic>
        <p:nvPicPr>
          <p:cNvPr id="11" name="Content Placeholder 10" descr="A graph of a bundle&#10;&#10;Description automatically generated">
            <a:extLst>
              <a:ext uri="{FF2B5EF4-FFF2-40B4-BE49-F238E27FC236}">
                <a16:creationId xmlns:a16="http://schemas.microsoft.com/office/drawing/2014/main" id="{0BE74DAA-8DC2-BFC8-F925-0EF0675EE8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261947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C939E-ADDB-1117-FF48-968B2BA56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ABA0B14-61AF-9F0A-14A5-A3C0EE3474E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Three possible relations. 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consumer…</a:t>
                </a:r>
              </a:p>
              <a:p>
                <a:pPr lvl="1"/>
                <a:r>
                  <a:rPr lang="en-US" dirty="0"/>
                  <a:t>…prefers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…prefers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…is indifferent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How would we express these relations in symbols?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ABA0B14-61AF-9F0A-14A5-A3C0EE3474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3537B-5C4B-CA05-9C89-CB666CEDB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2D440-0597-CC8F-C553-D6B9AB7ED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EAEC5-C6BC-F875-AE07-DF31F000B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 dirty="0"/>
          </a:p>
        </p:txBody>
      </p:sp>
      <p:pic>
        <p:nvPicPr>
          <p:cNvPr id="11" name="Content Placeholder 10" descr="A graph of a bundle&#10;&#10;Description automatically generated">
            <a:extLst>
              <a:ext uri="{FF2B5EF4-FFF2-40B4-BE49-F238E27FC236}">
                <a16:creationId xmlns:a16="http://schemas.microsoft.com/office/drawing/2014/main" id="{FC1155A4-129A-AACA-774C-BAC2C62DCB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9866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A0DF3-1443-24AF-AB4C-2A5BAEBC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Preferences: Notations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0BB033-B246-39AE-3532-17886790A8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a consumer </a:t>
                </a:r>
                <a:r>
                  <a:rPr lang="en-US" b="1" dirty="0"/>
                  <a:t>strictly prefers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 over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3"/>
                <a:endParaRPr lang="en-US" sz="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/>
                        <m:t>≻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b="1" dirty="0"/>
              </a:p>
              <a:p>
                <a:pPr lvl="3"/>
                <a:endParaRPr lang="en-US" dirty="0"/>
              </a:p>
              <a:p>
                <a:r>
                  <a:rPr lang="en-US" dirty="0"/>
                  <a:t>When a consumer thinks that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 is at least as good as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/>
                  <a:t>   (or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 is weakly preferred over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/>
                  <a:t>)</a:t>
                </a:r>
                <a:r>
                  <a:rPr lang="en-US" dirty="0"/>
                  <a:t>:</a:t>
                </a:r>
              </a:p>
              <a:p>
                <a:pPr lvl="3"/>
                <a:endParaRPr lang="en-US" sz="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≿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b="1" dirty="0"/>
              </a:p>
              <a:p>
                <a:pPr lvl="3"/>
                <a:endParaRPr lang="en-US" dirty="0"/>
              </a:p>
              <a:p>
                <a:r>
                  <a:rPr lang="en-US" dirty="0"/>
                  <a:t>When the consumer </a:t>
                </a:r>
                <a:r>
                  <a:rPr lang="en-US" b="1" dirty="0"/>
                  <a:t>likes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 exactly as much as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/>
                  <a:t>:</a:t>
                </a:r>
              </a:p>
              <a:p>
                <a:pPr lvl="3"/>
                <a:endParaRPr lang="en-US" sz="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m:rPr>
                          <m:nor/>
                        </m:rPr>
                        <a:rPr lang="en-US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/>
                        <m:t>∼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endParaRPr lang="en-US" sz="100" b="1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, we say that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/>
                      <m:t>∼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/>
                  <a:t>.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0BB033-B246-39AE-3532-17886790A8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3B06-2D50-0CCF-EF66-00F43992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5938A-2491-3117-5B7C-7F07A6B15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F9D7F-4DA6-B405-76F6-E56536DD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528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A0DF3-1443-24AF-AB4C-2A5BAEBC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Preferences: The Axioms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BB033-B246-39AE-3532-17886790A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Completeness</a:t>
            </a:r>
          </a:p>
          <a:p>
            <a:pPr lvl="3"/>
            <a:endParaRPr lang="en-US" dirty="0"/>
          </a:p>
          <a:p>
            <a:r>
              <a:rPr lang="en-US" dirty="0"/>
              <a:t>Transitivity</a:t>
            </a:r>
          </a:p>
          <a:p>
            <a:pPr lvl="3"/>
            <a:endParaRPr lang="en-US" dirty="0"/>
          </a:p>
          <a:p>
            <a:r>
              <a:rPr lang="en-US" dirty="0"/>
              <a:t>Reflexivity</a:t>
            </a:r>
          </a:p>
          <a:p>
            <a:pPr lvl="3"/>
            <a:endParaRPr lang="en-US" dirty="0"/>
          </a:p>
          <a:p>
            <a:r>
              <a:rPr lang="en-US" dirty="0"/>
              <a:t>Continuity</a:t>
            </a:r>
          </a:p>
          <a:p>
            <a:pPr lvl="3"/>
            <a:endParaRPr lang="en-US" dirty="0"/>
          </a:p>
          <a:p>
            <a:r>
              <a:rPr lang="en-US" dirty="0"/>
              <a:t>Strong Monotonicity</a:t>
            </a:r>
          </a:p>
          <a:p>
            <a:pPr lvl="3"/>
            <a:endParaRPr lang="en-US" dirty="0"/>
          </a:p>
          <a:p>
            <a:r>
              <a:rPr lang="en-US" dirty="0"/>
              <a:t>Convexity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3B06-2D50-0CCF-EF66-00F43992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5938A-2491-3117-5B7C-7F07A6B15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F9D7F-4DA6-B405-76F6-E56536DD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846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DF528-B937-8075-0200-CAB5ED9D7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Completeness</a:t>
            </a:r>
          </a:p>
        </p:txBody>
      </p:sp>
      <p:pic>
        <p:nvPicPr>
          <p:cNvPr id="9" name="Content Placeholder 8" descr="A pink rectangular object with black text&#10;&#10;Description automatically generated">
            <a:extLst>
              <a:ext uri="{FF2B5EF4-FFF2-40B4-BE49-F238E27FC236}">
                <a16:creationId xmlns:a16="http://schemas.microsoft.com/office/drawing/2014/main" id="{3E72F4DD-70D2-0859-087A-227EBE94FC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B8884C7-B2D7-4ACF-E896-37EAE111ECC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34251"/>
                <a:ext cx="396275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Preference relations are said to be complete when…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Given any two commodity bundles, the consumer can always tell which one they prefer.</a:t>
                </a:r>
              </a:p>
              <a:p>
                <a:pPr lvl="4"/>
                <a:endParaRPr lang="en-US" sz="1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140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m:t>≿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m:rPr>
                          <m:nor/>
                        </m:rP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1400" i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m:rPr>
                          <m:nor/>
                        </m:rP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m:t>≿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both</m:t>
                      </m:r>
                      <m:r>
                        <m:rPr>
                          <m:nor/>
                        </m:rP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400" i="1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lvl="3"/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You can’t say “I don’t know which one I like more.” 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B8884C7-B2D7-4ACF-E896-37EAE111EC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34251"/>
                <a:ext cx="3962759" cy="4351338"/>
              </a:xfrm>
              <a:blipFill>
                <a:blip r:embed="rId3"/>
                <a:stretch>
                  <a:fillRect l="-2000" t="-1821" r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F8577-2FC2-D5C1-F277-B6E7E308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0184D-12B3-F32B-FF48-887C58CA0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67228-7BBB-F4D5-07F1-51334129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906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DF528-B937-8075-0200-CAB5ED9D7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Transitivity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B8884C7-B2D7-4ACF-E896-37EAE111ECC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4014518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Preference relations are said to be transitive when…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a consumer likes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at least as much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and likes 𝑦 at least as much as 𝑧, the consumer likes 𝑥 at least as much as 𝑧.</a:t>
                </a:r>
              </a:p>
              <a:p>
                <a:endParaRPr lang="en-US" sz="1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140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If</m:t>
                      </m:r>
                      <m:r>
                        <m:rPr>
                          <m:nor/>
                        </m:rPr>
                        <a:rPr lang="en-US" sz="140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m:t>≿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m:rPr>
                          <m:nor/>
                        </m:rPr>
                        <a:rPr lang="en-US" sz="1400" i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m:t>, </m:t>
                      </m:r>
                      <m:r>
                        <m:rPr>
                          <m:nor/>
                        </m:rPr>
                        <a:rPr lang="en-US" sz="1400" i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m:t>and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m:rPr>
                          <m:nor/>
                        </m:rP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m:t>≿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m:rPr>
                          <m:nor/>
                        </m:rPr>
                        <a:rPr lang="en-US" sz="1400" i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m:t>, </m:t>
                      </m:r>
                      <m:r>
                        <m:rPr>
                          <m:nor/>
                        </m:rPr>
                        <a:rPr lang="en-US" sz="1400" i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m:t>then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m:rPr>
                          <m:nor/>
                        </m:rP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m:t>≿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1400" i="1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lvl="3"/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No circular preferences.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B8884C7-B2D7-4ACF-E896-37EAE111EC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4014518" cy="4351338"/>
              </a:xfrm>
              <a:blipFill>
                <a:blip r:embed="rId2"/>
                <a:stretch>
                  <a:fillRect l="-1973" t="-1821" r="-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F8577-2FC2-D5C1-F277-B6E7E308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0184D-12B3-F32B-FF48-887C58CA0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67228-7BBB-F4D5-07F1-51334129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 dirty="0"/>
          </a:p>
        </p:txBody>
      </p:sp>
      <p:pic>
        <p:nvPicPr>
          <p:cNvPr id="11" name="Content Placeholder 10" descr="A diagram of a bundle x&#10;&#10;Description automatically generated">
            <a:extLst>
              <a:ext uri="{FF2B5EF4-FFF2-40B4-BE49-F238E27FC236}">
                <a16:creationId xmlns:a16="http://schemas.microsoft.com/office/drawing/2014/main" id="{882BB7EA-3141-BBA0-979F-E3C3E19B86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13380180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03c3819-8542-45b3-b093-7ef6ca34d3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40fc49e-f2e2-4b2d-9207-32a728cb858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0ede3dd-6f5e-4588-9f82-b87fd34269c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8dab609-b040-4cee-abc6-4abc50d06ee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2025</TotalTime>
  <Words>1912</Words>
  <Application>Microsoft Office PowerPoint</Application>
  <PresentationFormat>On-screen Show (4:3)</PresentationFormat>
  <Paragraphs>312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 Math</vt:lpstr>
      <vt:lpstr>Franklin Gothic Book</vt:lpstr>
      <vt:lpstr>Office Theme</vt:lpstr>
      <vt:lpstr>Consumer Theory:  Preferences and Utility Functions</vt:lpstr>
      <vt:lpstr>PollEv.com/brianpark046</vt:lpstr>
      <vt:lpstr>Preferences</vt:lpstr>
      <vt:lpstr>Preferences</vt:lpstr>
      <vt:lpstr>Preferences</vt:lpstr>
      <vt:lpstr>Preferences: Notations</vt:lpstr>
      <vt:lpstr>Preferences: The Axioms</vt:lpstr>
      <vt:lpstr>Completeness</vt:lpstr>
      <vt:lpstr>Transitivity</vt:lpstr>
      <vt:lpstr>Reflexivity</vt:lpstr>
      <vt:lpstr>Continuity</vt:lpstr>
      <vt:lpstr>Strong Monotonicity</vt:lpstr>
      <vt:lpstr>PowerPoint Presentation</vt:lpstr>
      <vt:lpstr>PowerPoint Presentation</vt:lpstr>
      <vt:lpstr>Convexity</vt:lpstr>
      <vt:lpstr>Preferences: The Axioms</vt:lpstr>
      <vt:lpstr>Utility</vt:lpstr>
      <vt:lpstr>Ordinal and Cardinal Utility</vt:lpstr>
      <vt:lpstr>Utilitarianism and Ordinal Utility</vt:lpstr>
      <vt:lpstr>Utilitarianism and Ordinal Utility</vt:lpstr>
      <vt:lpstr>Pareto Improvements</vt:lpstr>
      <vt:lpstr>The Utility Function</vt:lpstr>
      <vt:lpstr>Rules of the Utility Function</vt:lpstr>
      <vt:lpstr>PowerPoint Presentation</vt:lpstr>
      <vt:lpstr>PowerPoint Presentation</vt:lpstr>
      <vt:lpstr>In-class Exercise</vt:lpstr>
      <vt:lpstr>Similarity to Topographic Maps</vt:lpstr>
      <vt:lpstr>Preview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Park, Brian</cp:lastModifiedBy>
  <cp:revision>37</cp:revision>
  <dcterms:created xsi:type="dcterms:W3CDTF">2023-08-17T23:00:51Z</dcterms:created>
  <dcterms:modified xsi:type="dcterms:W3CDTF">2023-09-04T16:10:08Z</dcterms:modified>
</cp:coreProperties>
</file>