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sldIdLst>
    <p:sldId id="256" r:id="rId2"/>
    <p:sldId id="283" r:id="rId3"/>
    <p:sldId id="284" r:id="rId4"/>
    <p:sldId id="286" r:id="rId5"/>
    <p:sldId id="282" r:id="rId6"/>
    <p:sldId id="293" r:id="rId7"/>
    <p:sldId id="289" r:id="rId8"/>
    <p:sldId id="292" r:id="rId9"/>
    <p:sldId id="294" r:id="rId10"/>
    <p:sldId id="296" r:id="rId11"/>
    <p:sldId id="300" r:id="rId12"/>
    <p:sldId id="304" r:id="rId13"/>
    <p:sldId id="298" r:id="rId14"/>
    <p:sldId id="301" r:id="rId15"/>
    <p:sldId id="303" r:id="rId16"/>
    <p:sldId id="305" r:id="rId17"/>
    <p:sldId id="306" r:id="rId18"/>
    <p:sldId id="316" r:id="rId19"/>
    <p:sldId id="307" r:id="rId20"/>
    <p:sldId id="308" r:id="rId21"/>
    <p:sldId id="317" r:id="rId22"/>
    <p:sldId id="309" r:id="rId23"/>
    <p:sldId id="310" r:id="rId24"/>
    <p:sldId id="311" r:id="rId25"/>
    <p:sldId id="312" r:id="rId26"/>
    <p:sldId id="313" r:id="rId27"/>
    <p:sldId id="314" r:id="rId28"/>
    <p:sldId id="315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7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Do not modify the notes in this section to avoid tampering with the Poll Everywhere activity.
More info at polleverywhere.com/support
[System of Linear Equations] Find the value of X.
https://www.polleverywhere.com/free_text_polls/zC7nC5VqaOnDUC99WTS83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9054-221E-4755-818D-C35A08AFDBE7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FA94EB-40E6-5EC6-3303-4CF079A482F2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77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Do not modify the notes in this section to avoid tampering with the Poll Everywhere activity.
More info at polleverywhere.com/support
[Exponents] Find the value of C when...
https://www.polleverywhere.com/free_text_polls/wfJGW5jdc5AJKQcTMnYbL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9054-221E-4755-818D-C35A08AFDBE7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595800-484A-EFC0-027E-9B7C8E5F5CB4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19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Do not modify the notes in this section to avoid tampering with the Poll Everywhere activity.
More info at polleverywhere.com/support
[Slope of Linear Function] Find the slope:
https://www.polleverywhere.com/free_text_polls/5Hx3Y0pyaPD8FNOCDnpCI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9054-221E-4755-818D-C35A08AFDBE7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304380-6CEA-9999-6F47-47C74F8CE900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2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Do not modify the notes in this section to avoid tampering with the Poll Everywhere activity.
More info at polleverywhere.com/support
[Power Rule] What is the correct answer?
https://www.polleverywhere.com/multiple_choice_polls/1DjlYDWLp0XDTPA1vRe2p?state=opened&amp;flow=Default&amp;onscreen=persist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9054-221E-4755-818D-C35A08AFDBE7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998255-7B83-A781-A00B-051A3D648C2F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5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Do not modify the notes in this section to avoid tampering with the Poll Everywhere activity.
More info at polleverywhere.com/support
[Derivative of Sums] Which is the correct answer?
https://www.polleverywhere.com/multiple_choice_polls/L6QvEoXRMGMeZKc06puYs?state=opened&amp;flow=Default&amp;onscreen=persist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9054-221E-4755-818D-C35A08AFDBE7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C82924-7EDA-1B02-B59F-B58A86A9614D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78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Math Review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09A4-5BC9-4EA8-C267-D3B26A49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Slopes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FEFFAF-3949-E82D-4583-E06DA22E72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We will also be dealing with various slopes. Slopes may represent consumers’ subjective exchange rate, how responsive demand is to prices, or the optimal mix of inputs in production.</a:t>
                </a:r>
              </a:p>
              <a:p>
                <a:pPr lvl="1"/>
                <a:endParaRPr lang="en-US" sz="1200" dirty="0"/>
              </a:p>
              <a:p>
                <a:r>
                  <a:rPr lang="en-US" dirty="0"/>
                  <a:t>Given a function (or graph), the slope is: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𝑆𝑙𝑜𝑝𝑒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𝑅𝑖𝑠𝑒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𝑅𝑢𝑛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𝑉𝑒𝑟𝑡𝑖𝑐𝑎𝑙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𝐶h𝑎𝑛𝑔𝑒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𝐻𝑜𝑟𝑖𝑧𝑜𝑛𝑡𝑎𝑙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𝐶h𝑎𝑛𝑔𝑒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lvl="1"/>
                <a:endParaRPr lang="en-US" sz="1200" dirty="0"/>
              </a:p>
              <a:p>
                <a:r>
                  <a:rPr lang="en-US" dirty="0"/>
                  <a:t>In practice, you would choose two points on the graph, calculate the function’s values at each point, and apply the definition above.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FEFFAF-3949-E82D-4583-E06DA22E72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25A02-EA7A-7321-8B8B-168BF05E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4429-8EF0-A6CF-DF65-1DD6365F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CE67F-4580-2DF1-52D2-80C99C5F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27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E4F41-8B35-D51B-B304-505755D3C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Slope of Linear Functions</a:t>
            </a:r>
            <a:endParaRPr lang="en-US" dirty="0"/>
          </a:p>
        </p:txBody>
      </p:sp>
      <p:pic>
        <p:nvPicPr>
          <p:cNvPr id="9" name="Content Placeholder 8" descr="A line with a point&#10;&#10;Description automatically generated">
            <a:extLst>
              <a:ext uri="{FF2B5EF4-FFF2-40B4-BE49-F238E27FC236}">
                <a16:creationId xmlns:a16="http://schemas.microsoft.com/office/drawing/2014/main" id="{9A69C840-ABC0-79C9-46B9-870399D336E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705894"/>
            <a:ext cx="3886200" cy="25908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E8F85A-E712-47E5-FC03-BD0F2CB8E3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When a function is “linear”, the slope is constant over the entire domain.</a:t>
            </a:r>
          </a:p>
          <a:p>
            <a:endParaRPr lang="en-US" sz="1200" dirty="0"/>
          </a:p>
          <a:p>
            <a:r>
              <a:rPr lang="en-US" dirty="0"/>
              <a:t>Take the two intercept points (7,0) and (0,14).</a:t>
            </a:r>
          </a:p>
          <a:p>
            <a:endParaRPr lang="en-US" sz="1200" dirty="0"/>
          </a:p>
          <a:p>
            <a:r>
              <a:rPr lang="en-US" dirty="0"/>
              <a:t>The slope is: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2AAF1-8265-3AC9-2CFB-415E9BD23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E7D861-DD86-3C1B-471C-359FA42DF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5D700-3868-FB4F-3A47-A4B0BA1F9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7990B96-B369-629E-388C-2A893B2B2BFE}"/>
                  </a:ext>
                </a:extLst>
              </p:cNvPr>
              <p:cNvSpPr txBox="1"/>
              <p:nvPr/>
            </p:nvSpPr>
            <p:spPr>
              <a:xfrm>
                <a:off x="4514850" y="5080022"/>
                <a:ext cx="3105509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𝑆𝑙𝑜𝑝𝑒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0−14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7−0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7990B96-B369-629E-388C-2A893B2B2B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850" y="5080022"/>
                <a:ext cx="3105509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8614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5F86D5-04F3-6BA9-0562-B1BDBC300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33DAB0-75B7-A54E-EDD6-FF5817C6A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A1B32F-DC95-8321-0751-96F65919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67C16C-A379-D40D-D18F-AB3DDF6E1A60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84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09A4-5BC9-4EA8-C267-D3B26A49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Non-Constant Slopes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FEFFAF-3949-E82D-4583-E06DA22E72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For linear functions, the slope is constant regardless of which points you end up choosing.</a:t>
                </a:r>
              </a:p>
              <a:p>
                <a:pPr lvl="1"/>
                <a:endParaRPr lang="en-US" sz="1200" dirty="0"/>
              </a:p>
              <a:p>
                <a:r>
                  <a:rPr lang="en-US" dirty="0"/>
                  <a:t>We would be facing a lot of functions that don’t share this neat property.</a:t>
                </a:r>
              </a:p>
              <a:p>
                <a:pPr lvl="1"/>
                <a:endParaRPr lang="en-US" sz="1200" dirty="0"/>
              </a:p>
              <a:p>
                <a:r>
                  <a:rPr lang="en-US" dirty="0"/>
                  <a:t>For instance…</a:t>
                </a:r>
              </a:p>
              <a:p>
                <a:pPr lvl="1"/>
                <a:r>
                  <a:rPr lang="en-US" dirty="0"/>
                  <a:t>Higher Degree Polynomials: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Leontief functions: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func>
                  </m:oMath>
                </a14:m>
                <a:endParaRPr lang="en-US" dirty="0"/>
              </a:p>
              <a:p>
                <a:pPr lvl="1"/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</a:rPr>
                  <a:t>Exponential functions: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US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lvl="1"/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</a:rPr>
                  <a:t>Logarithmic functions: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FEFFAF-3949-E82D-4583-E06DA22E72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25A02-EA7A-7321-8B8B-168BF05E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4429-8EF0-A6CF-DF65-1DD6365F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CE67F-4580-2DF1-52D2-80C99C5F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99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E4F41-8B35-D51B-B304-505755D3C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Slope of Quadratic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57E8F85A-E712-47E5-FC03-BD0F2CB8E31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Suppose we keep </a:t>
                </a:r>
                <a:r>
                  <a:rPr lang="en-US" dirty="0">
                    <a:solidFill>
                      <a:srgbClr val="00B0F0"/>
                    </a:solidFill>
                  </a:rPr>
                  <a:t>A</a:t>
                </a:r>
                <a:r>
                  <a:rPr lang="en-US" dirty="0"/>
                  <a:t> constant, and match it with </a:t>
                </a:r>
                <a:r>
                  <a:rPr lang="en-US" dirty="0">
                    <a:solidFill>
                      <a:srgbClr val="00B0F0"/>
                    </a:solidFill>
                  </a:rPr>
                  <a:t>B</a:t>
                </a:r>
                <a:r>
                  <a:rPr lang="en-US" dirty="0"/>
                  <a:t>, </a:t>
                </a:r>
                <a:r>
                  <a:rPr lang="en-US" dirty="0">
                    <a:solidFill>
                      <a:srgbClr val="00B0F0"/>
                    </a:solidFill>
                  </a:rPr>
                  <a:t>C</a:t>
                </a:r>
                <a:r>
                  <a:rPr lang="en-US" dirty="0"/>
                  <a:t>, and </a:t>
                </a:r>
                <a:r>
                  <a:rPr lang="en-US" dirty="0">
                    <a:solidFill>
                      <a:srgbClr val="00B0F0"/>
                    </a:solidFill>
                  </a:rPr>
                  <a:t>D</a:t>
                </a:r>
                <a:r>
                  <a:rPr lang="en-US" dirty="0"/>
                  <a:t>.</a:t>
                </a:r>
              </a:p>
              <a:p>
                <a:endParaRPr lang="en-US" sz="1200" dirty="0"/>
              </a:p>
              <a:p>
                <a:r>
                  <a:rPr lang="en-US" dirty="0"/>
                  <a:t>Then the slopes will be:</a:t>
                </a:r>
              </a:p>
              <a:p>
                <a:pPr lvl="1"/>
                <a:r>
                  <a:rPr lang="en-US" dirty="0"/>
                  <a:t>A and B: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1−0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1−0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pPr lvl="1"/>
                <a:endParaRPr lang="en-US" sz="500" dirty="0"/>
              </a:p>
              <a:p>
                <a:pPr lvl="1"/>
                <a:r>
                  <a:rPr lang="en-US" dirty="0"/>
                  <a:t>A and C: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4−0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2−0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pPr lvl="1"/>
                <a:endParaRPr lang="en-US" sz="500" dirty="0"/>
              </a:p>
              <a:p>
                <a:pPr lvl="1"/>
                <a:r>
                  <a:rPr lang="en-US" dirty="0"/>
                  <a:t>A and D: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9−0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3−0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57E8F85A-E712-47E5-FC03-BD0F2CB8E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2AAF1-8265-3AC9-2CFB-415E9BD23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E7D861-DD86-3C1B-471C-359FA42DF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5D700-3868-FB4F-3A47-A4B0BA1F9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  <p:pic>
        <p:nvPicPr>
          <p:cNvPr id="12" name="Content Placeholder 11" descr="A diagram of a function&#10;&#10;Description automatically generated">
            <a:extLst>
              <a:ext uri="{FF2B5EF4-FFF2-40B4-BE49-F238E27FC236}">
                <a16:creationId xmlns:a16="http://schemas.microsoft.com/office/drawing/2014/main" id="{32911500-3450-A266-ECCC-BEBE1C95ED3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705894"/>
            <a:ext cx="3886200" cy="2590800"/>
          </a:xfrm>
        </p:spPr>
      </p:pic>
    </p:spTree>
    <p:extLst>
      <p:ext uri="{BB962C8B-B14F-4D97-AF65-F5344CB8AC3E}">
        <p14:creationId xmlns:p14="http://schemas.microsoft.com/office/powerpoint/2010/main" val="1830116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09A4-5BC9-4EA8-C267-D3B26A49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Can We Fix This?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25A02-EA7A-7321-8B8B-168BF05E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4429-8EF0-A6CF-DF65-1DD6365F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CE67F-4580-2DF1-52D2-80C99C5F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/>
          </a:p>
        </p:txBody>
      </p:sp>
      <p:pic>
        <p:nvPicPr>
          <p:cNvPr id="10" name="Picture 9" descr="A graph of a function&#10;&#10;Description automatically generated">
            <a:extLst>
              <a:ext uri="{FF2B5EF4-FFF2-40B4-BE49-F238E27FC236}">
                <a16:creationId xmlns:a16="http://schemas.microsoft.com/office/drawing/2014/main" id="{F9127CD4-957B-1C09-0298-26268961D7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094" y="3064080"/>
            <a:ext cx="4465812" cy="2977208"/>
          </a:xfrm>
          <a:prstGeom prst="rect">
            <a:avLst/>
          </a:prstGeom>
        </p:spPr>
      </p:pic>
      <p:pic>
        <p:nvPicPr>
          <p:cNvPr id="12" name="Picture 11" descr="A graph of a function&#10;&#10;Description automatically generated">
            <a:extLst>
              <a:ext uri="{FF2B5EF4-FFF2-40B4-BE49-F238E27FC236}">
                <a16:creationId xmlns:a16="http://schemas.microsoft.com/office/drawing/2014/main" id="{7660C48F-D526-F729-C3A7-108D640CDC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094" y="3060637"/>
            <a:ext cx="4465812" cy="2977208"/>
          </a:xfrm>
          <a:prstGeom prst="rect">
            <a:avLst/>
          </a:prstGeom>
        </p:spPr>
      </p:pic>
      <p:pic>
        <p:nvPicPr>
          <p:cNvPr id="14" name="Picture 13" descr="A graph of a function&#10;&#10;Description automatically generated">
            <a:extLst>
              <a:ext uri="{FF2B5EF4-FFF2-40B4-BE49-F238E27FC236}">
                <a16:creationId xmlns:a16="http://schemas.microsoft.com/office/drawing/2014/main" id="{3BE9A843-AE5C-41F2-48F4-D20F42B59D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094" y="3057194"/>
            <a:ext cx="4465812" cy="2977208"/>
          </a:xfrm>
          <a:prstGeom prst="rect">
            <a:avLst/>
          </a:prstGeom>
        </p:spPr>
      </p:pic>
      <p:pic>
        <p:nvPicPr>
          <p:cNvPr id="16" name="Picture 15" descr="A graph of a function&#10;&#10;Description automatically generated">
            <a:extLst>
              <a:ext uri="{FF2B5EF4-FFF2-40B4-BE49-F238E27FC236}">
                <a16:creationId xmlns:a16="http://schemas.microsoft.com/office/drawing/2014/main" id="{FD5714FB-7D2D-BCB0-5B73-A6F1FAF3EF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094" y="3053751"/>
            <a:ext cx="4465812" cy="2977208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F49BEC4-F1A6-07A7-6EE6-9250AA796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One way we could “fix” this issue is to remove some of the messiness by finding a way to define a slope not between two points, but at </a:t>
            </a:r>
            <a:r>
              <a:rPr lang="en-US" b="1" dirty="0"/>
              <a:t>a single point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1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09A4-5BC9-4EA8-C267-D3B26A49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Derivatives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FEFFAF-3949-E82D-4583-E06DA22E72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What panel 4 depicts in the previous slide is essentially the derivative.</a:t>
                </a:r>
              </a:p>
              <a:p>
                <a:endParaRPr lang="en-US" sz="1200" dirty="0"/>
              </a:p>
              <a:p>
                <a:r>
                  <a:rPr lang="en-US" dirty="0"/>
                  <a:t>In layman’s terms, the derivative is the slope of a function at a single point in the domain.</a:t>
                </a:r>
              </a:p>
              <a:p>
                <a:endParaRPr lang="en-US" sz="1200" dirty="0"/>
              </a:p>
              <a:p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</a:rPr>
                  <a:t>Formally, the first derivative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</a:rPr>
                  <a:t> with respect to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</a:rPr>
                  <a:t> is defined as:</a:t>
                </a:r>
              </a:p>
              <a:p>
                <a:endParaRPr lang="en-US" sz="5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FEFFAF-3949-E82D-4583-E06DA22E72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25A02-EA7A-7321-8B8B-168BF05E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4429-8EF0-A6CF-DF65-1DD6365F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CE67F-4580-2DF1-52D2-80C99C5F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6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09A4-5BC9-4EA8-C267-D3B26A49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Power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FEFFAF-3949-E82D-4583-E06DA22E72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3479620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𝑏𝑥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𝑏𝑥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FEFFAF-3949-E82D-4583-E06DA22E72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347962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25A02-EA7A-7321-8B8B-168BF05E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4429-8EF0-A6CF-DF65-1DD6365F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CE67F-4580-2DF1-52D2-80C99C5F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52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6B75B5-A6A1-6BFC-170A-4C841015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26A4DB-C272-52D4-9359-2C6A239CE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8C4D86-5281-1B27-A104-BA26A29D2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003C74-2353-5AFB-8D00-190A0C0F6324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331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09A4-5BC9-4EA8-C267-D3B26A49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Derivative of Constants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FEFFAF-3949-E82D-4583-E06DA22E72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3479620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FEFFAF-3949-E82D-4583-E06DA22E72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347962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25A02-EA7A-7321-8B8B-168BF05E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4429-8EF0-A6CF-DF65-1DD6365F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CE67F-4580-2DF1-52D2-80C99C5F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7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09A4-5BC9-4EA8-C267-D3B26A49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Math?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EFFAF-3949-E82D-4583-E06DA22E7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 the course of the semester, we will be finding ways to answer various questions:</a:t>
            </a:r>
          </a:p>
          <a:p>
            <a:pPr lvl="1"/>
            <a:r>
              <a:rPr lang="en-US" dirty="0"/>
              <a:t>How do Consumers… determine their shopping list?</a:t>
            </a:r>
          </a:p>
          <a:p>
            <a:pPr lvl="1"/>
            <a:r>
              <a:rPr lang="en-US" dirty="0"/>
              <a:t>How do Workers… determine their optimal labor supply?</a:t>
            </a:r>
          </a:p>
          <a:p>
            <a:pPr lvl="1"/>
            <a:r>
              <a:rPr lang="en-US" dirty="0"/>
              <a:t>How do Producers… determine how much to produce?</a:t>
            </a:r>
          </a:p>
          <a:p>
            <a:pPr lvl="1"/>
            <a:endParaRPr lang="en-US" sz="1200" dirty="0"/>
          </a:p>
          <a:p>
            <a:r>
              <a:rPr lang="en-US" dirty="0"/>
              <a:t>Answering any of these questions require us to understand the </a:t>
            </a:r>
            <a:r>
              <a:rPr lang="en-US" b="1" dirty="0"/>
              <a:t>incentives and constraints</a:t>
            </a:r>
            <a:r>
              <a:rPr lang="en-US" dirty="0"/>
              <a:t> that drive each decision.</a:t>
            </a:r>
          </a:p>
          <a:p>
            <a:pPr lvl="1"/>
            <a:endParaRPr lang="en-US" sz="1200" dirty="0"/>
          </a:p>
          <a:p>
            <a:r>
              <a:rPr lang="en-US" dirty="0"/>
              <a:t>Economics as a field rely on </a:t>
            </a:r>
            <a:r>
              <a:rPr lang="en-US" b="1" dirty="0"/>
              <a:t>models</a:t>
            </a:r>
            <a:r>
              <a:rPr lang="en-US" dirty="0"/>
              <a:t> to describe such underlying mechanisms that dictate individual behavior.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25A02-EA7A-7321-8B8B-168BF05E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4429-8EF0-A6CF-DF65-1DD6365F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CE67F-4580-2DF1-52D2-80C99C5F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29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09A4-5BC9-4EA8-C267-D3B26A49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Derivative of a Sum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FEFFAF-3949-E82D-4583-E06DA22E72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3479620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FEFFAF-3949-E82D-4583-E06DA22E72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347962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25A02-EA7A-7321-8B8B-168BF05E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4429-8EF0-A6CF-DF65-1DD6365F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CE67F-4580-2DF1-52D2-80C99C5F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79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85C0ED-E44B-88EC-E167-433E3CE62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CDDFCE-94F5-BCAC-B13E-7BA9D0CB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714F3-8F13-154B-CA97-E90DFFB03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F45BA8-0797-15DF-9AB5-2A8C9B3D7D8E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225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09A4-5BC9-4EA8-C267-D3B26A49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Quotient Rule</a:t>
            </a:r>
            <a:br>
              <a:rPr lang="en-US" sz="3200" dirty="0"/>
            </a:br>
            <a:r>
              <a:rPr lang="en-US" sz="2400" i="1" dirty="0"/>
              <a:t>(Less Important)</a:t>
            </a:r>
            <a:endParaRPr lang="en-US" sz="3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FEFFAF-3949-E82D-4583-E06DA22E72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3479620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FEFFAF-3949-E82D-4583-E06DA22E72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347962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25A02-EA7A-7321-8B8B-168BF05E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4429-8EF0-A6CF-DF65-1DD6365F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CE67F-4580-2DF1-52D2-80C99C5F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09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09A4-5BC9-4EA8-C267-D3B26A49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Chain Rule</a:t>
            </a:r>
            <a:br>
              <a:rPr lang="en-US" sz="3200" dirty="0"/>
            </a:br>
            <a:r>
              <a:rPr lang="en-US" sz="2400" i="1" dirty="0"/>
              <a:t>(Less Important)</a:t>
            </a:r>
            <a:endParaRPr lang="en-US" sz="3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FEFFAF-3949-E82D-4583-E06DA22E72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3479620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FEFFAF-3949-E82D-4583-E06DA22E72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347962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25A02-EA7A-7321-8B8B-168BF05E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4429-8EF0-A6CF-DF65-1DD6365F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CE67F-4580-2DF1-52D2-80C99C5F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83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09A4-5BC9-4EA8-C267-D3B26A49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Calculus?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EFFAF-3949-E82D-4583-E06DA22E7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Modern economic theory is grounded in the concept of “</a:t>
            </a:r>
            <a:r>
              <a:rPr lang="en-US" dirty="0" err="1"/>
              <a:t>marginalism</a:t>
            </a:r>
            <a:r>
              <a:rPr lang="en-US" dirty="0"/>
              <a:t>.” We tend to investigate the value and cost associated with the very last unit in question.</a:t>
            </a:r>
          </a:p>
          <a:p>
            <a:endParaRPr lang="en-US" sz="1200" dirty="0"/>
          </a:p>
          <a:p>
            <a:r>
              <a:rPr lang="en-US" dirty="0"/>
              <a:t>When the marginal value of some variable transitions from being positive to negative, that is when the variable itself is maximized.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25A02-EA7A-7321-8B8B-168BF05E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4429-8EF0-A6CF-DF65-1DD6365F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CE67F-4580-2DF1-52D2-80C99C5F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14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09A4-5BC9-4EA8-C267-D3B26A49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Example: Discrete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EFFAF-3949-E82D-4583-E06DA22E7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Take a look at this profit data: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25A02-EA7A-7321-8B8B-168BF05E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4429-8EF0-A6CF-DF65-1DD6365F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CE67F-4580-2DF1-52D2-80C99C5F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25</a:t>
            </a:fld>
            <a:endParaRPr lang="en-US"/>
          </a:p>
        </p:txBody>
      </p:sp>
      <p:pic>
        <p:nvPicPr>
          <p:cNvPr id="8" name="Picture 7" descr="A table with numbers and letters&#10;&#10;Description automatically generated">
            <a:extLst>
              <a:ext uri="{FF2B5EF4-FFF2-40B4-BE49-F238E27FC236}">
                <a16:creationId xmlns:a16="http://schemas.microsoft.com/office/drawing/2014/main" id="{067E94EE-7D64-2FB8-36F6-8A4D5B516F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889" y="2374283"/>
            <a:ext cx="5098222" cy="325402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CC5B078-632F-110D-E96C-F36E84EE92AB}"/>
              </a:ext>
            </a:extLst>
          </p:cNvPr>
          <p:cNvSpPr/>
          <p:nvPr/>
        </p:nvSpPr>
        <p:spPr>
          <a:xfrm>
            <a:off x="3892130" y="2374283"/>
            <a:ext cx="3161587" cy="3254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CA7D74-0D15-8D4F-8B3D-CA7FA3BF84F1}"/>
              </a:ext>
            </a:extLst>
          </p:cNvPr>
          <p:cNvSpPr/>
          <p:nvPr/>
        </p:nvSpPr>
        <p:spPr>
          <a:xfrm>
            <a:off x="5350528" y="2374283"/>
            <a:ext cx="3161587" cy="3254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09A4-5BC9-4EA8-C267-D3B26A49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Example: Continuous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EFFAF-3949-E82D-4583-E06DA22E7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we observe the actual underlying function: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25A02-EA7A-7321-8B8B-168BF05E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4429-8EF0-A6CF-DF65-1DD6365F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CE67F-4580-2DF1-52D2-80C99C5F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26</a:t>
            </a:fld>
            <a:endParaRPr lang="en-US"/>
          </a:p>
        </p:txBody>
      </p:sp>
      <p:pic>
        <p:nvPicPr>
          <p:cNvPr id="8" name="Picture 7" descr="A diagram of a function&#10;&#10;Description automatically generated">
            <a:extLst>
              <a:ext uri="{FF2B5EF4-FFF2-40B4-BE49-F238E27FC236}">
                <a16:creationId xmlns:a16="http://schemas.microsoft.com/office/drawing/2014/main" id="{831782D3-7B3C-8FE6-213D-C9FFDBC13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366963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1160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09A4-5BC9-4EA8-C267-D3B26A49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Example: Continuous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EFFAF-3949-E82D-4583-E06DA22E7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we observe the actual underlying function: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25A02-EA7A-7321-8B8B-168BF05E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4429-8EF0-A6CF-DF65-1DD6365F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CE67F-4580-2DF1-52D2-80C99C5F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27</a:t>
            </a:fld>
            <a:endParaRPr lang="en-US"/>
          </a:p>
        </p:txBody>
      </p:sp>
      <p:pic>
        <p:nvPicPr>
          <p:cNvPr id="9" name="Picture 8" descr="A graph with green and purple lines&#10;&#10;Description automatically generated">
            <a:extLst>
              <a:ext uri="{FF2B5EF4-FFF2-40B4-BE49-F238E27FC236}">
                <a16:creationId xmlns:a16="http://schemas.microsoft.com/office/drawing/2014/main" id="{D6A36F97-3C84-66F6-C909-126A65AE49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350" y="2366963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3549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09A4-5BC9-4EA8-C267-D3B26A49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Preview of 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EFFAF-3949-E82D-4583-E06DA22E7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Economics?</a:t>
            </a:r>
          </a:p>
          <a:p>
            <a:endParaRPr lang="en-US" sz="1200" dirty="0"/>
          </a:p>
          <a:p>
            <a:r>
              <a:rPr lang="en-US" dirty="0"/>
              <a:t>Introduction to Microeconomics</a:t>
            </a:r>
          </a:p>
          <a:p>
            <a:pPr lvl="1"/>
            <a:r>
              <a:rPr lang="en-US" dirty="0"/>
              <a:t>Overview of Consumer Theory</a:t>
            </a:r>
          </a:p>
          <a:p>
            <a:pPr lvl="1"/>
            <a:r>
              <a:rPr lang="en-US" dirty="0"/>
              <a:t>What are Budget Constraints</a:t>
            </a:r>
          </a:p>
          <a:p>
            <a:pPr lvl="1"/>
            <a:r>
              <a:rPr lang="en-US" dirty="0"/>
              <a:t>Plotting Budget Constraints</a:t>
            </a:r>
          </a:p>
          <a:p>
            <a:pPr lvl="1"/>
            <a:r>
              <a:rPr lang="en-US" dirty="0"/>
              <a:t>Budget Constraints in Mathematical Terms</a:t>
            </a:r>
          </a:p>
          <a:p>
            <a:pPr lvl="1"/>
            <a:r>
              <a:rPr lang="en-US" dirty="0"/>
              <a:t>Special Cases</a:t>
            </a:r>
          </a:p>
          <a:p>
            <a:pPr lvl="1"/>
            <a:r>
              <a:rPr lang="en-US" dirty="0"/>
              <a:t>How it Relates to Preferences</a:t>
            </a:r>
          </a:p>
          <a:p>
            <a:pPr lvl="1"/>
            <a:endParaRPr lang="en-US" sz="1200" dirty="0"/>
          </a:p>
          <a:p>
            <a:r>
              <a:rPr lang="en-US" dirty="0"/>
              <a:t>Homework: How do you decide what to buy when grocery shopping?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25A02-EA7A-7321-8B8B-168BF05E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4429-8EF0-A6CF-DF65-1DD6365F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CE67F-4580-2DF1-52D2-80C99C5F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15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09A4-5BC9-4EA8-C267-D3B26A49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Math?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25A02-EA7A-7321-8B8B-168BF05E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4429-8EF0-A6CF-DF65-1DD6365F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CE67F-4580-2DF1-52D2-80C99C5F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6B7936A-EE9E-5226-2679-5CD8B691E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models to describe the world comes with some advantages that are useful:</a:t>
            </a:r>
          </a:p>
          <a:p>
            <a:pPr lvl="1"/>
            <a:r>
              <a:rPr lang="en-US" dirty="0"/>
              <a:t>Very clear way of communicating the elements included, elements left out, how each element interacts, etc.</a:t>
            </a:r>
          </a:p>
          <a:p>
            <a:pPr lvl="1"/>
            <a:r>
              <a:rPr lang="en-US" dirty="0"/>
              <a:t>Allows researchers to derive meaningful implications from the models, and provide predictions based on the model.</a:t>
            </a:r>
          </a:p>
          <a:p>
            <a:pPr lvl="1"/>
            <a:endParaRPr lang="en-US" sz="1200" dirty="0"/>
          </a:p>
          <a:p>
            <a:r>
              <a:rPr lang="en-US" dirty="0"/>
              <a:t>To understand and communicate these models, we will have to rely on some mathematical tools.</a:t>
            </a:r>
          </a:p>
        </p:txBody>
      </p:sp>
    </p:spTree>
    <p:extLst>
      <p:ext uri="{BB962C8B-B14F-4D97-AF65-F5344CB8AC3E}">
        <p14:creationId xmlns:p14="http://schemas.microsoft.com/office/powerpoint/2010/main" val="2592892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09A4-5BC9-4EA8-C267-D3B26A49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Topics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25A02-EA7A-7321-8B8B-168BF05E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4429-8EF0-A6CF-DF65-1DD6365F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CE67F-4580-2DF1-52D2-80C99C5F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6B7936A-EE9E-5226-2679-5CD8B691E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Systems of Equations</a:t>
            </a:r>
          </a:p>
          <a:p>
            <a:r>
              <a:rPr lang="en-US" dirty="0"/>
              <a:t>Exponents</a:t>
            </a:r>
          </a:p>
          <a:p>
            <a:r>
              <a:rPr lang="en-US" dirty="0"/>
              <a:t>Slopes</a:t>
            </a:r>
          </a:p>
          <a:p>
            <a:r>
              <a:rPr lang="en-US" dirty="0"/>
              <a:t>Derivatives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Geometric Series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Partial Derivatives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Unconstrained Optimization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Constrained Optimization</a:t>
            </a:r>
          </a:p>
        </p:txBody>
      </p:sp>
    </p:spTree>
    <p:extLst>
      <p:ext uri="{BB962C8B-B14F-4D97-AF65-F5344CB8AC3E}">
        <p14:creationId xmlns:p14="http://schemas.microsoft.com/office/powerpoint/2010/main" val="1955541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09A4-5BC9-4EA8-C267-D3B26A49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System of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EFFAF-3949-E82D-4583-E06DA22E7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Throughout the semester, we will encounter many problems that boils down to: </a:t>
            </a:r>
            <a:r>
              <a:rPr lang="en-US" b="1" dirty="0"/>
              <a:t>“Find </a:t>
            </a:r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b="1" dirty="0"/>
              <a:t> and </a:t>
            </a:r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b="1" dirty="0"/>
              <a:t> when they are related in a certain way.”</a:t>
            </a:r>
          </a:p>
          <a:p>
            <a:pPr lvl="1"/>
            <a:endParaRPr lang="en-US" sz="1200" b="1" dirty="0"/>
          </a:p>
          <a:p>
            <a:r>
              <a:rPr lang="en-US" dirty="0"/>
              <a:t>Almost all cases will have 2 unknowns and will be linked together by 2 equations.</a:t>
            </a:r>
          </a:p>
          <a:p>
            <a:pPr lvl="1"/>
            <a:endParaRPr lang="en-US" sz="1200" dirty="0"/>
          </a:p>
          <a:p>
            <a:r>
              <a:rPr lang="en-US" dirty="0"/>
              <a:t>Typically shows up as the final step when calculating the…</a:t>
            </a:r>
          </a:p>
          <a:p>
            <a:pPr lvl="1"/>
            <a:r>
              <a:rPr lang="en-US" dirty="0"/>
              <a:t>Units of good X and Y to be purchased</a:t>
            </a:r>
          </a:p>
          <a:p>
            <a:pPr lvl="1"/>
            <a:r>
              <a:rPr lang="en-US" dirty="0"/>
              <a:t>Units of labor and capital to be deployed</a:t>
            </a:r>
          </a:p>
          <a:p>
            <a:pPr lvl="1"/>
            <a:r>
              <a:rPr lang="en-US" dirty="0"/>
              <a:t>Units to be produced</a:t>
            </a:r>
          </a:p>
          <a:p>
            <a:pPr lvl="1"/>
            <a:r>
              <a:rPr lang="en-US" dirty="0"/>
              <a:t>and more…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25A02-EA7A-7321-8B8B-168BF05E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4429-8EF0-A6CF-DF65-1DD6365F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CE67F-4580-2DF1-52D2-80C99C5F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87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E9EBAB-FB0B-64A6-A9B0-EC14EF3C3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9C36AE-D0B1-6BFA-61A3-02EFE03D2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2C98B6-216D-1AAD-5EE2-A4FA71B53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1DF52A-9785-4D92-BA87-6550F08AC97B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62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09A4-5BC9-4EA8-C267-D3B26A49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FEFFAF-3949-E82D-4583-E06DA22E72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We will also often deal with exponents as a part of the utility maximization, or cost minimization problems.</a:t>
                </a:r>
              </a:p>
              <a:p>
                <a:pPr lvl="1"/>
                <a:endParaRPr lang="en-US" sz="1200" dirty="0"/>
              </a:p>
              <a:p>
                <a:r>
                  <a:rPr lang="en-US" dirty="0"/>
                  <a:t>Some basic elements first…</a:t>
                </a:r>
              </a:p>
              <a:p>
                <a:pPr lvl="1"/>
                <a:endParaRPr lang="en-US" sz="1000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limLow>
                      <m:limLow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×⋯×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</m:e>
                        </m:groupChr>
                      </m:e>
                      <m:li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𝑡𝑖𝑚𝑒𝑠</m:t>
                        </m:r>
                      </m:lim>
                    </m:limLow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pPr lvl="1"/>
                <a:endParaRPr lang="en-US" sz="1500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FEFFAF-3949-E82D-4583-E06DA22E72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25A02-EA7A-7321-8B8B-168BF05E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4429-8EF0-A6CF-DF65-1DD6365F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CE67F-4580-2DF1-52D2-80C99C5F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32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61AAB-B602-46EF-1683-8B55E307D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Rules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8BF773-AFAD-F702-BE29-E92FB83D9A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Products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DE236E9-DFCD-1D4A-805B-EB715E42E3A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Common Base: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Common Exponent: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Power Rule: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DE236E9-DFCD-1D4A-805B-EB715E42E3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47" t="-2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C0C8C5-8765-3EDE-A5DA-C8DC38EF9E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Quotients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C9AA04D6-64E0-1013-B814-3F01BC7B7451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r>
                  <a:rPr lang="en-US" dirty="0"/>
                  <a:t>Common Base: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</m:sSup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endParaRPr lang="en-US" sz="1200" dirty="0"/>
              </a:p>
              <a:p>
                <a:r>
                  <a:rPr lang="en-US" dirty="0"/>
                  <a:t>Common Exponent: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p>
                        </m:sSup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C9AA04D6-64E0-1013-B814-3F01BC7B74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 l="-2038" t="-2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5F39E7-AB05-3277-EA8C-9B0D4E035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1C73A2-D9E8-0760-C503-08F4CC2DB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4D423C-C642-981B-011A-55C924DB2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13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3CB720-5AF4-C34E-726F-83B7BC443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E12423-40EB-C967-95FC-E33C25841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0412C-4715-4E74-664D-6F4E61052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628AE8-A99B-9B1E-56F3-9DA2156C8EE0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3587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07290d38-3eda-4848-ad28-80052cc92c3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d42c9e3b-51ea-4954-a239-0d6a9957d39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df5693c6-095e-445e-8c61-d62d575d42d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bc8adbb-84a2-47a7-9ef4-b79388db295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267f143c-649b-49a4-bb78-fa0f69118de2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618</TotalTime>
  <Words>1414</Words>
  <Application>Microsoft Office PowerPoint</Application>
  <PresentationFormat>On-screen Show (4:3)</PresentationFormat>
  <Paragraphs>230</Paragraphs>
  <Slides>28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Cambria Math</vt:lpstr>
      <vt:lpstr>Franklin Gothic Book</vt:lpstr>
      <vt:lpstr>Office Theme</vt:lpstr>
      <vt:lpstr>Math Review</vt:lpstr>
      <vt:lpstr>Why Math?</vt:lpstr>
      <vt:lpstr>Why Math?</vt:lpstr>
      <vt:lpstr>Topics</vt:lpstr>
      <vt:lpstr>System of Equations</vt:lpstr>
      <vt:lpstr>PowerPoint Presentation</vt:lpstr>
      <vt:lpstr>Exponents</vt:lpstr>
      <vt:lpstr>Exponent Rules</vt:lpstr>
      <vt:lpstr>PowerPoint Presentation</vt:lpstr>
      <vt:lpstr>Slopes</vt:lpstr>
      <vt:lpstr>Slope of Linear Functions</vt:lpstr>
      <vt:lpstr>PowerPoint Presentation</vt:lpstr>
      <vt:lpstr>Non-Constant Slopes</vt:lpstr>
      <vt:lpstr>Slope of Quadratic Functions</vt:lpstr>
      <vt:lpstr>Can We Fix This?</vt:lpstr>
      <vt:lpstr>Derivatives</vt:lpstr>
      <vt:lpstr>Power Rule</vt:lpstr>
      <vt:lpstr>PowerPoint Presentation</vt:lpstr>
      <vt:lpstr>Derivative of Constants</vt:lpstr>
      <vt:lpstr>Derivative of a Sum</vt:lpstr>
      <vt:lpstr>PowerPoint Presentation</vt:lpstr>
      <vt:lpstr>Quotient Rule (Less Important)</vt:lpstr>
      <vt:lpstr>Chain Rule (Less Important)</vt:lpstr>
      <vt:lpstr>Why Calculus?</vt:lpstr>
      <vt:lpstr>Example: Discrete Data</vt:lpstr>
      <vt:lpstr>Example: Continuous Data</vt:lpstr>
      <vt:lpstr>Example: Continuous Data</vt:lpstr>
      <vt:lpstr>Preview of Next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Park, Brian</cp:lastModifiedBy>
  <cp:revision>14</cp:revision>
  <dcterms:created xsi:type="dcterms:W3CDTF">2023-08-17T23:00:51Z</dcterms:created>
  <dcterms:modified xsi:type="dcterms:W3CDTF">2023-08-25T12:08:54Z</dcterms:modified>
</cp:coreProperties>
</file>