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533" r:id="rId3"/>
    <p:sldId id="376" r:id="rId4"/>
    <p:sldId id="486" r:id="rId5"/>
    <p:sldId id="621" r:id="rId6"/>
    <p:sldId id="622" r:id="rId7"/>
    <p:sldId id="623" r:id="rId8"/>
    <p:sldId id="624" r:id="rId9"/>
    <p:sldId id="663" r:id="rId10"/>
    <p:sldId id="664" r:id="rId11"/>
    <p:sldId id="625" r:id="rId12"/>
    <p:sldId id="626" r:id="rId13"/>
    <p:sldId id="627" r:id="rId14"/>
    <p:sldId id="628" r:id="rId15"/>
    <p:sldId id="665" r:id="rId16"/>
    <p:sldId id="666" r:id="rId17"/>
    <p:sldId id="629" r:id="rId18"/>
    <p:sldId id="630" r:id="rId19"/>
    <p:sldId id="631" r:id="rId20"/>
    <p:sldId id="634" r:id="rId21"/>
    <p:sldId id="633" r:id="rId22"/>
    <p:sldId id="619" r:id="rId23"/>
    <p:sldId id="612" r:id="rId24"/>
    <p:sldId id="635" r:id="rId25"/>
    <p:sldId id="638" r:id="rId26"/>
    <p:sldId id="637" r:id="rId27"/>
    <p:sldId id="639" r:id="rId28"/>
    <p:sldId id="636" r:id="rId29"/>
    <p:sldId id="640" r:id="rId30"/>
    <p:sldId id="641" r:id="rId31"/>
    <p:sldId id="671" r:id="rId32"/>
    <p:sldId id="672" r:id="rId33"/>
    <p:sldId id="632" r:id="rId34"/>
    <p:sldId id="655" r:id="rId35"/>
    <p:sldId id="656" r:id="rId36"/>
    <p:sldId id="657" r:id="rId37"/>
    <p:sldId id="643" r:id="rId38"/>
    <p:sldId id="642" r:id="rId39"/>
    <p:sldId id="644" r:id="rId40"/>
    <p:sldId id="667" r:id="rId41"/>
    <p:sldId id="668" r:id="rId42"/>
    <p:sldId id="500" r:id="rId43"/>
    <p:sldId id="650" r:id="rId44"/>
    <p:sldId id="647" r:id="rId45"/>
    <p:sldId id="648" r:id="rId46"/>
    <p:sldId id="649" r:id="rId47"/>
    <p:sldId id="651" r:id="rId48"/>
    <p:sldId id="395" r:id="rId49"/>
    <p:sldId id="654" r:id="rId50"/>
    <p:sldId id="653" r:id="rId51"/>
    <p:sldId id="658" r:id="rId52"/>
    <p:sldId id="659" r:id="rId53"/>
    <p:sldId id="660" r:id="rId54"/>
    <p:sldId id="669" r:id="rId55"/>
    <p:sldId id="670" r:id="rId56"/>
    <p:sldId id="652" r:id="rId57"/>
    <p:sldId id="645" r:id="rId58"/>
    <p:sldId id="661" r:id="rId59"/>
    <p:sldId id="662" r:id="rId60"/>
    <p:sldId id="526" r:id="rId61"/>
    <p:sldId id="421" r:id="rId62"/>
    <p:sldId id="422" r:id="rId63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22C"/>
    <a:srgbClr val="FDB913"/>
    <a:srgbClr val="B89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8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59EC7-19C7-4638-A61A-0E2B59861576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7AAC7-CF25-414B-93E7-2A61E431E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2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Do not modify the notes in this section to avoid tampering with the Poll Everywhere activity.
More info at polleverywhere.com/support
Suppose we repeatedly take random samples of the same size and construct a 95% confidence interval for the population mean from each sample. Which statement correctly describes the 95% confidence level?
https://www.polleverywhere.com/multiple_choice_polls/T2Eu0M42xxvtF9YJO5haS?state=opened&amp;flow=Default&amp;onscreen=persist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7AAC7-CF25-414B-93E7-2A61E431E83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C78DD1-7FB3-E3DF-0B73-F358CA68F3F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79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Do not modify the notes in this section to avoid tampering with the Poll Everywhere activity.
More info at polleverywhere.com/support
Using the same sample, we increase the confidence level from 95% to 99%. What happens to the confidence interval?
https://www.polleverywhere.com/multiple_choice_polls/rIivLAzI87k4ODG8G7LIG?state=opened&amp;flow=Default&amp;onscreen=persist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7AAC7-CF25-414B-93E7-2A61E431E831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4FF70B-7B1D-2E7C-D764-6E06F1C1AC2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90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Do not modify the notes in this section to avoid tampering with the Poll Everywhere activity.
More info at polleverywhere.com/support
A random sample of 16 observations comes from a normally distributed population with an unknown population standard deviation. Which critical value should we use for a 90% confidence interval for the population mean?
https://www.polleverywhere.com/multiple_choice_polls/q6xZizuaBnjMQODhzBb0W?state=opened&amp;flow=Default&amp;onscreen=persist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7AAC7-CF25-414B-93E7-2A61E431E831}" type="slidenum">
              <a:rPr lang="en-US" smtClean="0"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EC71D-DD9D-E214-2C22-9065033CB284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02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Do not modify the notes in this section to avoid tampering with the Poll Everywhere activity.
More info at polleverywhere.com/support
A random sample of 12 observations comes from a strongly skewed population. The population standard deviation $$\\sigma$$ is known. Is knowing $$\\sigma$$ sufficient to justify the usual z-confidence interval for the population mean?
https://www.polleverywhere.com/multiple_choice_polls/Qd5IKX2e5X5FcLPIaRwMl?state=opened&amp;flow=Default&amp;onscreen=persist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7AAC7-CF25-414B-93E7-2A61E431E831}" type="slidenum">
              <a:rPr lang="en-US" smtClean="0"/>
              <a:t>40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184E5E-C456-3CF5-71BA-5AD7F1F7134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27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Do not modify the notes in this section to avoid tampering with the Poll Everywhere activity.
More info at polleverywhere.com/support
We want to determine the sample size needed to estimate a population proportion. No reliable prior estimate of $$\\texttt{p}$$ is available. Why do we use $$\\texttt{p}^*=0.5$$?
https://www.polleverywhere.com/multiple_choice_polls/U4h2YiZGfP8tXSL29ojR0?state=opened&amp;flow=Default&amp;onscreen=persist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7AAC7-CF25-414B-93E7-2A61E431E831}" type="slidenum">
              <a:rPr lang="en-US" smtClean="0"/>
              <a:t>54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930D53-5207-44FE-16DB-BA98B054816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0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7A80A-D5D2-49AE-A844-588E4255EDC7}" type="datetime1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0916-4781-41E1-812B-F7EE09E7EC54}" type="datetime1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F0C0A-9C35-410E-849D-9EEF5817A513}" type="datetime1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32F21-B93A-4F6F-BB58-7315062EDE8F}" type="datetime1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8F068-B914-460D-9179-BFF897ADE07D}" type="datetime1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F716-81BD-4BA4-B31F-E45934BDA10B}" type="datetime1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429A-3A32-4FA5-8083-C1241B40DC91}" type="datetime1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B8681-8559-4041-8182-1523BFD54070}" type="datetime1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741E-05A6-4FBA-B93A-7A6F416D9C37}" type="datetime1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95A3-83FA-4B14-A4CD-DB213D15B8AB}" type="datetime1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A4B72-8FE6-4D0E-A593-D1637FA9144D}" type="datetime1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473EE-CD09-4566-AB4B-2AE3BA2B94C1}" type="datetime1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BUSN 320 Business Statistics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50659"/>
            <a:ext cx="121888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DB913"/>
                </a:solidFill>
                <a:latin typeface="Garamond"/>
              </a:defRPr>
            </a:pPr>
            <a:r>
              <a:rPr lang="en-US" sz="4800" dirty="0"/>
              <a:t>B</a:t>
            </a:r>
            <a:r>
              <a:rPr lang="en-US" sz="4400" dirty="0"/>
              <a:t>USINESS </a:t>
            </a:r>
            <a:r>
              <a:rPr lang="en-US" sz="4800" dirty="0"/>
              <a:t>S</a:t>
            </a:r>
            <a:r>
              <a:rPr lang="en-US" sz="4400" dirty="0"/>
              <a:t>TATISTICS</a:t>
            </a:r>
            <a:endParaRPr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-1" y="3657600"/>
            <a:ext cx="12188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>
                <a:solidFill>
                  <a:srgbClr val="FFFFFF"/>
                </a:solidFill>
                <a:latin typeface="Garamond"/>
              </a:defRPr>
            </a:pPr>
            <a:r>
              <a:rPr lang="en-US" dirty="0"/>
              <a:t>Chapter 8: Interval Estimation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21F6E-2CE6-0CBC-9904-8FF516056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A4FC14-193D-15F7-F4C2-26BB8A8209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Recall: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 point estimator uses a sample statistic to estimate a population parameter.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sample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 estimates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, and the sample proportion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000" dirty="0"/>
                  <a:t> estimates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b="0" i="0" dirty="0" smtClean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 point estimate is unlikely to equal the population parameter exactly. 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An interval estimate gives a range of plausible values for a population parameter: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Point Estimate 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Margin of Error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</a:t>
                </a:r>
                <a:r>
                  <a:rPr lang="en-US" altLang="zh-TW" sz="2400" b="1" dirty="0"/>
                  <a:t>margin of error </a:t>
                </a:r>
                <a:r>
                  <a:rPr lang="en-US" altLang="zh-TW" sz="2400" dirty="0"/>
                  <a:t>is the amount we add to and subtract from a point estimate to construct an interval estimate.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this chapter, we will estimate the population mean and population proportion.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A4FC14-193D-15F7-F4C2-26BB8A8209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7BE069E-7BC8-79A0-BA20-B37AA1DA35E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7E4D26-6DC8-DB75-EAEB-AD3A031B5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Recap: Point Estimators and Interval Estimates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B76CB-2B36-CDFD-ACA1-64B6BB893DA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029D-85A8-1305-96DB-56899787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FB0B5-6D1B-342F-BCE3-6D6B778C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28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0DDB4B-70EB-D813-2CBD-F9DCC9FA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C96D899-59D5-9E41-D3B6-CE5808862787}"/>
                  </a:ext>
                </a:extLst>
              </p:cNvPr>
              <p:cNvSpPr txBox="1"/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400" dirty="0">
                    <a:solidFill>
                      <a:schemeClr val="bg1"/>
                    </a:solidFill>
                  </a:rPr>
                  <a:t>Population Mean: Known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sz="4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C96D899-59D5-9E41-D3B6-CE5808862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blipFill>
                <a:blip r:embed="rId2"/>
                <a:stretch>
                  <a:fillRect t="-14961" b="-37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02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BDF11-216F-8957-350E-B8F6AA5C7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F6C4B8-76F0-273A-D316-B441684BB6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chemeClr val="tx1"/>
                    </a:solidFill>
                  </a:rPr>
                  <a:t>In this section, we treat the population standard deviation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as known.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This may be reasonable when extensive historical information provides a reliable value before the current sample is collected.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 is unknown, we estimate it using the sample standard deviation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b="0" i="0" dirty="0" smtClean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 determine the margin of error, we use two results from Chapter 7: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E(</m:t>
                    </m:r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)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,   and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altLang="zh-TW" sz="2400" dirty="0"/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standard deviation of the sampling distribution,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x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altLang="zh-TW" sz="2000" dirty="0"/>
                  <a:t>, is the standard error of the sample mean.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It measures the variation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 across random samples.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>
                    <a:solidFill>
                      <a:schemeClr val="tx1"/>
                    </a:solidFill>
                  </a:rPr>
                  <a:t>We use this variability to determine the margin of error.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F6C4B8-76F0-273A-D316-B441684BB6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4E61B19-02A2-7C0B-8ECD-C6379281411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E2B44-0C02-4D4D-9EB9-8F103654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Population Mean: Known </a:t>
            </a:r>
            <a:r>
              <a:rPr lang="el-GR" sz="4000" dirty="0">
                <a:solidFill>
                  <a:schemeClr val="bg1"/>
                </a:solidFill>
              </a:rPr>
              <a:t>σ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5B158E-6B18-AD26-B53F-88A06B3BA4A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BBB2A-B0E3-E739-410F-B9C789AF5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D2810-F90A-806E-8F3E-F812CD46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293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618C2-EEA8-29C1-82F6-8173D550C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42F8D5-7034-8F1B-EE86-C0AC9EFF00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If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normal or approximately normal, approximately 95% of sample means fall within 1.96 standard errors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μ</m:t>
                          </m:r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1.96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μ</m:t>
                          </m:r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+1.96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≃0.95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42F8D5-7034-8F1B-EE86-C0AC9EFF00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33B5D01-4611-CF5B-923B-C27BE7CF0AEF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99A3076-66FE-A3B7-5DEC-31FE946968E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How Close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0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is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99A3076-66FE-A3B7-5DEC-31FE946968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0D4D6903-D588-5081-AF0A-6319DEA679F6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D7FC4-B44F-4F65-CF1D-0FE31469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B4B6F-2F73-33F2-CA11-C2E5E0E14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8D4BD5-1653-44AF-6254-F154B72F47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3434602"/>
            <a:ext cx="12188825" cy="30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1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A98C9-9652-ACED-CABB-E27C47259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2830F1-6A5F-CEFA-F66D-4EB284D3B0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 is within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1.96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TW" sz="2400" dirty="0"/>
                  <a:t>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 is within the same distance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therefore construct the interval:</a:t>
                </a: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1.96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chemeClr val="tx1"/>
                    </a:solidFill>
                  </a:rPr>
                  <a:t>An interval centered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solidFill>
                              <a:schemeClr val="tx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solidFill>
                              <a:schemeClr val="tx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will contain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whenever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solidFill>
                              <a:schemeClr val="tx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solidFill>
                              <a:schemeClr val="tx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is within the margin of error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2830F1-6A5F-CEFA-F66D-4EB284D3B0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3BCE7FE-5422-B641-8DD5-677E55AFE37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A0AC97F-2E9D-CE04-38E2-AFB53B07D2C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Constructing an Interval Around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4000" i="0" dirty="0">
                            <a:solidFill>
                              <a:schemeClr val="bg1"/>
                            </a:solidFill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endParaRPr lang="en-US" sz="4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A0AC97F-2E9D-CE04-38E2-AFB53B07D2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5A2CFF2-421D-1899-D4D0-A4227D47921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7050F-3EF8-5613-C1FC-02CC6DF07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50E6F-421B-2F40-A72D-509C29779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8CA724-0BC9-9B66-F367-02202ABBA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4065663"/>
            <a:ext cx="12188825" cy="24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7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DF65A-3722-4BDF-D353-AEA30AF75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9168D1-D86D-D6BF-E1E4-5A9AD98C3F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401827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Repeated random samples produce different sample means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. As a result, the interval changes from sample to sample.</a:t>
                </a:r>
                <a:endParaRPr lang="en-US" altLang="zh-TW" sz="12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Some intervals contain the fixed population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Intervals centered on sample means unusually far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 do not.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this illustration, the interval from Random Sample #1 does not contain the population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, while the other five intervals do.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9168D1-D86D-D6BF-E1E4-5A9AD98C3F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401827" cy="5081046"/>
              </a:xfrm>
              <a:blipFill>
                <a:blip r:embed="rId2"/>
                <a:stretch>
                  <a:fillRect l="-1466" t="-959" r="-2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B708178-865A-84E4-F159-481A3FF8878D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BD6666-D626-77B2-A87A-BD9052C9C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Different Samples Produce Different Intervals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3485A6-4078-061C-27EB-782B0433B9E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A32AF-1418-9A87-A3E4-26B657314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F7C4F-9B87-1F96-7E46-C0745AAB9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54B6D4-6099-5676-1367-AA9F7E33C0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FFFCF-F03A-6B9C-E589-55CF979E6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78ED6E-BE6D-8F85-74BF-FE644971B1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</a:t>
                </a:r>
                <a:r>
                  <a:rPr lang="en-US" altLang="zh-TW" sz="2400" b="1" dirty="0"/>
                  <a:t>confidence interval</a:t>
                </a:r>
                <a:r>
                  <a:rPr lang="en-US" altLang="zh-TW" sz="2400" dirty="0"/>
                  <a:t> is an interval estimate calculated from sample data using a method designed to contain the unknown population parameter at a specified confidence level.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</a:t>
                </a:r>
                <a:r>
                  <a:rPr lang="en-US" altLang="zh-TW" sz="2400" b="1" dirty="0"/>
                  <a:t>confidence level</a:t>
                </a:r>
                <a:r>
                  <a:rPr lang="en-US" altLang="zh-TW" sz="2400" dirty="0"/>
                  <a:t> is the percentage of intervals constructed by this method that would contain the population parameter across repeated random samples.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chemeClr val="tx1"/>
                    </a:solidFill>
                  </a:rPr>
                  <a:t>Interval Estimate of a Population Mean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is known: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±1.96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12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above is a 95% confidence interval for the population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“We are 95% confident that the resulting interval contains the population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.”</a:t>
                </a:r>
                <a:endParaRPr lang="en-US" altLang="zh-TW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78ED6E-BE6D-8F85-74BF-FE644971B1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1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7E46671-8EF4-CAFF-FC86-8A0EACAEFBAB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C61D4-29D7-4F0D-B18B-ADAB7DDC7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Confidence Intervals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BE2A51-1AE9-02A9-8364-99DD2B5789F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5146C-9B59-433C-0012-2B36384AD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C0982-C6AC-B195-3DD7-F0015D25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211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BC83-0B53-F067-A399-D39895BC4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00000">
                    <a:alpha val="0"/>
                  </a:srgbClr>
                </a:solidFill>
              </a:rPr>
              <a:t>Poll Everywhere multiple choice poll activity
Activity Title: Suppose we repeatedly take random samples of the same size and construct a 95% confidence interval for the population mean from each sample. Which statement correctly describes the 95% confidence level?
Slide 9</a:t>
            </a:r>
          </a:p>
        </p:txBody>
      </p:sp>
      <p:sp>
        <p:nvSpPr>
          <p:cNvPr id="3" name="Footer Placeholder 2" descr="Poll Everywhere multiple choice poll activity&#10;Activity Title: Suppose we repeatedly take random samples of the same size and construct a 95% confidence interval for the population mean from each sample. Which statement correctly describes the 95% confidence level?">
            <a:extLst>
              <a:ext uri="{FF2B5EF4-FFF2-40B4-BE49-F238E27FC236}">
                <a16:creationId xmlns:a16="http://schemas.microsoft.com/office/drawing/2014/main" id="{CF708FC3-1034-DB44-6F47-DB4E76794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DBCECC-4142-BE15-0547-63CF9F1067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0500" y="190500"/>
            <a:ext cx="117983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9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C804-861B-648E-4EAB-F6220572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7D78C-819E-9FD1-E2F0-EE9F88A69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Correct answer: Approximately 95% of the intervals will contain the population mean.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The population mean is fixed, but the confidence interval changes from sample to sample.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Across repeated random samples, approximately 95% of the intervals constructed using this method will contain the population mean.</a:t>
            </a:r>
          </a:p>
          <a:p>
            <a:pPr lvl="4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Why the other answers are incorrect: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B: A confidence interval estimates the population mean. It does not describe where 95% of individual observations fall.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C: Sample means vary around the population mean and need not equal it exactly.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D: Every interval constructed contains its own sample mean. </a:t>
            </a:r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400" dirty="0"/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0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4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0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D83566-6F5A-7812-A709-AA612280F76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6A5DE6-51EB-477F-9E38-EF504AE9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Solution to In-class Poll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47D46C-912D-A151-9A79-887D541206A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CFD92-AE4A-3C2E-EBE4-180B99E15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6D6E3-07FD-773C-43BB-7E028E76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560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7D7C1-FB39-B8A8-B785-9AFBA1BF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487C96-F9F1-3710-C1D2-2B06414468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want to estimate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, the mean airtime of FAR–ORD flights. For this illustration, treat the 5,000 flights discussed in Chapter 7 as our population: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Mean flight time of approximately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=82.54</m:t>
                    </m:r>
                  </m:oMath>
                </a14:m>
                <a:r>
                  <a:rPr lang="en-US" altLang="zh-TW" sz="2000" dirty="0"/>
                  <a:t> minutes.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Standard deviation of approximately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=7.07</m:t>
                    </m:r>
                  </m:oMath>
                </a14:m>
                <a:r>
                  <a:rPr lang="en-US" altLang="zh-TW" sz="2000" dirty="0"/>
                  <a:t> minutes.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this exercise, we treat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as known before estimating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this illustration, suppose a random sample of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altLang="zh-TW" sz="2400" dirty="0"/>
                  <a:t> flights was chosen, and its sample mean was calculated to be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=84.52</m:t>
                    </m:r>
                  </m:oMath>
                </a14:m>
                <a:r>
                  <a:rPr lang="en-US" altLang="zh-TW" sz="2400" dirty="0"/>
                  <a:t> minutes.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How can we use this sample mean to construct a 95% confidence interval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487C96-F9F1-3710-C1D2-2B06414468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34C5AD1-4A20-522B-D26B-1654ED3C4E09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39BF-EA16-3EB3-E9CB-B5E24B5C9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2E256C-094B-477E-AD48-C63B8F80361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80E8A-3A5D-6295-9258-E039E5C5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0A899-0D8B-E863-9159-F8EB2AE3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89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57C88-897A-51B2-8553-4D6B6AC44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0B1EB9-9723-AD49-242B-81BCDB0927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standard error tells us how much sample means vary across random samples of 25: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7.07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e>
                          </m:rad>
                        </m:den>
                      </m:f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=1.414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margin of error for a 95% confidence interval is: 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1.96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=2.77144≃2.77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Add and subtract the margin of error from the sample mean: 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±1.96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x</m:t>
                              </m:r>
                            </m:e>
                          </m:acc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  ⇒   84.52±2.77  ⇒   </m:t>
                      </m:r>
                      <m:d>
                        <m:d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81.75, 87.29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are 95% confident that the mean airtime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 is between 81.75 and 87.29 minutes.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0B1EB9-9723-AD49-242B-81BCDB0927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9EA27BF-3DAA-F3A2-E656-9F7A3745732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F3F2D2-8776-670B-AB1F-14B99592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5052D1-1D14-E00D-8CE2-DFAAC02E6A4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9AB96-5D34-437F-082A-D4B9720D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F3D47-158F-FCC5-ECB6-C1072E36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311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C906-F4D1-B0FF-D5F3-E964865C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9682E-668F-D52E-719D-53B89469F0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 </a:t>
                </a:r>
                <a:r>
                  <a:rPr lang="en-US" altLang="zh-TW" sz="2400" b="1" dirty="0"/>
                  <a:t>critical value</a:t>
                </a:r>
                <a:r>
                  <a:rPr lang="en-US" altLang="zh-TW" sz="2400" dirty="0"/>
                  <a:t> tells us how many standard errors to extend on each side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400" dirty="0"/>
                  <a:t>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normal sampling distribution, we choose it so that the desired percentage lies between the two cutoffs.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example: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90% of sample means in a normal sampling distribution lie within 1.645 standard errors of its mean.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99% of sample means in a normal sampling distribution lie within 2.576 standard errors of its mean.</a:t>
                </a:r>
              </a:p>
              <a:p>
                <a:pPr marL="1371600" lvl="3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09682E-668F-D52E-719D-53B89469F0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5AC223D-33A5-E6FD-F42F-D0A7F563A0D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4E736-1CDB-2016-64BC-775D80869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Choosing a Confidence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1F8B97-0685-3797-10CD-1464C58822CB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CCF8D-9551-2ABE-674F-8FCD28E4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CA11FB-AA39-243B-8151-A8448966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54C5B2A-E9BA-4458-A5F9-5EFC9E1D75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0697718"/>
                  </p:ext>
                </p:extLst>
              </p:nvPr>
            </p:nvGraphicFramePr>
            <p:xfrm>
              <a:off x="1022926" y="2971852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52800">
                      <a:extLst>
                        <a:ext uri="{9D8B030D-6E8A-4147-A177-3AD203B41FA5}">
                          <a16:colId xmlns:a16="http://schemas.microsoft.com/office/drawing/2014/main" val="3668821811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3310348838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27348521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Area in Each Tail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Critical Value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33802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90%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5%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1.645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160422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95%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2.5%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1.960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790512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99%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0.5%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2.576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932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54C5B2A-E9BA-4458-A5F9-5EFC9E1D75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0697718"/>
                  </p:ext>
                </p:extLst>
              </p:nvPr>
            </p:nvGraphicFramePr>
            <p:xfrm>
              <a:off x="1022926" y="2971852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52800">
                      <a:extLst>
                        <a:ext uri="{9D8B030D-6E8A-4147-A177-3AD203B41FA5}">
                          <a16:colId xmlns:a16="http://schemas.microsoft.com/office/drawing/2014/main" val="3668821811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3310348838"/>
                        </a:ext>
                      </a:extLst>
                    </a:gridCol>
                    <a:gridCol w="3352800">
                      <a:extLst>
                        <a:ext uri="{9D8B030D-6E8A-4147-A177-3AD203B41FA5}">
                          <a16:colId xmlns:a16="http://schemas.microsoft.com/office/drawing/2014/main" val="273485213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Area in Each Tail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Critical Value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33802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2" t="-108197" r="-200909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08197" r="-100544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64" t="-108197" r="-727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60422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2" t="-208197" r="-200909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8197" r="-10054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64" t="-208197" r="-727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90512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2" t="-308197" r="-200909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08197" r="-100544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364" t="-308197" r="-727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932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8607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09AD0-D540-EE42-465D-EB781F43C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2F4EE4-6F34-DA01-FCB2-F91FE348DE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the FAR-ORD example, consider the 90%, 95%, and 99% confidence intervals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the same sample,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r>
                  <a:rPr lang="en-US" altLang="zh-TW" sz="24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=7.07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altLang="zh-TW" sz="2400" dirty="0"/>
                  <a:t> remain unchanged, and only the critical value changes: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As the confidence level increases, notice that the margin of error grows and the interval becomes wider.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 wider interval is more likely to contain the population mean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000" dirty="0"/>
                  <a:t> across repeated samples.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2F4EE4-6F34-DA01-FCB2-F91FE348DE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4BCF76A-7919-2BEF-C5A7-8B0F0A25A75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ED006F-4D5B-5CBB-3AF1-68EACFEE0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DFB67D-F442-6261-1C28-CE754BFDE04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C13CB8-D0A7-F9F4-5D89-73FD34AA1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9B82F-563E-FA23-003A-BA45FFAA3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8C91F95-C700-CF78-8E96-3505F135C1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4583423"/>
                  </p:ext>
                </p:extLst>
              </p:nvPr>
            </p:nvGraphicFramePr>
            <p:xfrm>
              <a:off x="1022926" y="2968324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14600">
                      <a:extLst>
                        <a:ext uri="{9D8B030D-6E8A-4147-A177-3AD203B41FA5}">
                          <a16:colId xmlns:a16="http://schemas.microsoft.com/office/drawing/2014/main" val="3454786165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879678600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4000109448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36139159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Calculation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Margin of Error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Interval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7326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90%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284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95%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84.52±1.96×1.414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2.77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altLang="zh-TW" sz="1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800" b="0" i="1" dirty="0" smtClean="0">
                                        <a:latin typeface="Cambria Math" panose="02040503050406030204" pitchFamily="18" charset="0"/>
                                      </a:rPr>
                                      <m:t>81.75, 87.29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070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99%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1538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8C91F95-C700-CF78-8E96-3505F135C1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4583423"/>
                  </p:ext>
                </p:extLst>
              </p:nvPr>
            </p:nvGraphicFramePr>
            <p:xfrm>
              <a:off x="1022926" y="2968324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14600">
                      <a:extLst>
                        <a:ext uri="{9D8B030D-6E8A-4147-A177-3AD203B41FA5}">
                          <a16:colId xmlns:a16="http://schemas.microsoft.com/office/drawing/2014/main" val="3454786165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879678600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4000109448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36139159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Calculation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Margin of Error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Interval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7326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2" t="-106452" r="-3007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284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2" t="-209836" r="-3007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242" t="-209836" r="-2007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0728" t="-209836" r="-10121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209836" r="-969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0070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2" t="-309836" r="-300726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15386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9D86AC8-9F62-842E-DECE-879095B16E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0610132"/>
                  </p:ext>
                </p:extLst>
              </p:nvPr>
            </p:nvGraphicFramePr>
            <p:xfrm>
              <a:off x="1022926" y="2968324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14600">
                      <a:extLst>
                        <a:ext uri="{9D8B030D-6E8A-4147-A177-3AD203B41FA5}">
                          <a16:colId xmlns:a16="http://schemas.microsoft.com/office/drawing/2014/main" val="3454786165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879678600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4000109448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36139159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Calculation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Margin of Error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Interval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7326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90%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84.52±1.645×1.414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2.33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altLang="zh-TW" sz="1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800" b="0" i="1" dirty="0" smtClean="0">
                                        <a:latin typeface="Cambria Math" panose="02040503050406030204" pitchFamily="18" charset="0"/>
                                      </a:rPr>
                                      <m:t>82.19, 86.85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284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95%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84.52±1.96×1.414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2.77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altLang="zh-TW" sz="1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800" b="0" i="1" dirty="0" smtClean="0">
                                        <a:latin typeface="Cambria Math" panose="02040503050406030204" pitchFamily="18" charset="0"/>
                                      </a:rPr>
                                      <m:t>81.75, 87.29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070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800" b="0" i="1" dirty="0" smtClean="0">
                                    <a:latin typeface="Cambria Math" panose="02040503050406030204" pitchFamily="18" charset="0"/>
                                  </a:rPr>
                                  <m:t>99%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1538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69D86AC8-9F62-842E-DECE-879095B16E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0610132"/>
                  </p:ext>
                </p:extLst>
              </p:nvPr>
            </p:nvGraphicFramePr>
            <p:xfrm>
              <a:off x="1022926" y="2968324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14600">
                      <a:extLst>
                        <a:ext uri="{9D8B030D-6E8A-4147-A177-3AD203B41FA5}">
                          <a16:colId xmlns:a16="http://schemas.microsoft.com/office/drawing/2014/main" val="3454786165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879678600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4000109448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36139159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Calculation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Margin of Error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Interval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7326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2" t="-106452" r="-3007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42" t="-106452" r="-2007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728" t="-106452" r="-10121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0000" t="-106452" r="-969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0284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2" t="-209836" r="-3007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42" t="-209836" r="-2007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728" t="-209836" r="-10121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0000" t="-209836" r="-969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0070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2" t="-309836" r="-300726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15386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FA7C15AF-C66E-38AD-EEBC-43BCC272DE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1792389"/>
                  </p:ext>
                </p:extLst>
              </p:nvPr>
            </p:nvGraphicFramePr>
            <p:xfrm>
              <a:off x="1022926" y="2968324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14600">
                      <a:extLst>
                        <a:ext uri="{9D8B030D-6E8A-4147-A177-3AD203B41FA5}">
                          <a16:colId xmlns:a16="http://schemas.microsoft.com/office/drawing/2014/main" val="3454786165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879678600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4000109448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36139159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Calculation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Margin of Error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Interval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7326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90%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84.52±1.645</m:t>
                                </m:r>
                                <m:r>
                                  <a:rPr lang="en-US" altLang="zh-TW" sz="16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1.414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2.33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altLang="zh-TW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600" b="0" i="1" dirty="0" smtClean="0">
                                        <a:latin typeface="Cambria Math" panose="02040503050406030204" pitchFamily="18" charset="0"/>
                                      </a:rPr>
                                      <m:t>82.19, 86.85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284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95%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84.52±1.96</m:t>
                                </m:r>
                                <m:r>
                                  <a:rPr lang="en-US" altLang="zh-TW" sz="16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1.414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2.77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altLang="zh-TW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600" b="0" i="1" dirty="0" smtClean="0">
                                        <a:latin typeface="Cambria Math" panose="02040503050406030204" pitchFamily="18" charset="0"/>
                                      </a:rPr>
                                      <m:t>81.75, 87.29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0070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lvl="0" indent="0">
                            <a:buFont typeface="Arial"/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99%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84.52±2.576</m:t>
                                </m:r>
                                <m:r>
                                  <a:rPr lang="en-US" altLang="zh-TW" sz="1600" b="0" i="1" smtClean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1.414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TW" sz="1600" b="0" i="1" dirty="0" smtClean="0">
                                    <a:latin typeface="Cambria Math" panose="02040503050406030204" pitchFamily="18" charset="0"/>
                                  </a:rPr>
                                  <m:t>3.64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altLang="zh-TW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1600" b="0" i="1" dirty="0" smtClean="0">
                                        <a:latin typeface="Cambria Math" panose="02040503050406030204" pitchFamily="18" charset="0"/>
                                      </a:rPr>
                                      <m:t>80.88, 88.16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1538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FA7C15AF-C66E-38AD-EEBC-43BCC272DE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1792389"/>
                  </p:ext>
                </p:extLst>
              </p:nvPr>
            </p:nvGraphicFramePr>
            <p:xfrm>
              <a:off x="1022926" y="2968324"/>
              <a:ext cx="1005840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14600">
                      <a:extLst>
                        <a:ext uri="{9D8B030D-6E8A-4147-A177-3AD203B41FA5}">
                          <a16:colId xmlns:a16="http://schemas.microsoft.com/office/drawing/2014/main" val="3454786165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879678600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4000109448"/>
                        </a:ext>
                      </a:extLst>
                    </a:gridCol>
                    <a:gridCol w="2514600">
                      <a:extLst>
                        <a:ext uri="{9D8B030D-6E8A-4147-A177-3AD203B41FA5}">
                          <a16:colId xmlns:a16="http://schemas.microsoft.com/office/drawing/2014/main" val="361391595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Confidence Level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Calculation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Margin of Error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latin typeface="Garamond" panose="02020404030301010803" pitchFamily="18" charset="0"/>
                            </a:rPr>
                            <a:t>Interval</a:t>
                          </a:r>
                        </a:p>
                      </a:txBody>
                      <a:tcPr>
                        <a:solidFill>
                          <a:srgbClr val="77122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27326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42" t="-106452" r="-3007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42" t="-106452" r="-2007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728" t="-106452" r="-10121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000" t="-106452" r="-969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602842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42" t="-209836" r="-3007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42" t="-209836" r="-200726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728" t="-209836" r="-10121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000" t="-209836" r="-969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0070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42" t="-309836" r="-300726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242" t="-309836" r="-200726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728" t="-309836" r="-101214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000" t="-309836" r="-969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715386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6846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650B-11A1-94FE-E67A-60FD7FED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00000">
                    <a:alpha val="0"/>
                  </a:srgbClr>
                </a:solidFill>
              </a:rPr>
              <a:t>Poll Everywhere multiple choice poll activity
Activity Title: Using the same sample, we increase the confidence level from 95% to 99%. What happens to the confidence interval?
Slide 15</a:t>
            </a:r>
          </a:p>
        </p:txBody>
      </p:sp>
      <p:sp>
        <p:nvSpPr>
          <p:cNvPr id="3" name="Footer Placeholder 2" descr="Poll Everywhere multiple choice poll activity&#10;Activity Title: Using the same sample, we increase the confidence level from 95% to 99%. What happens to the confidence interval?">
            <a:extLst>
              <a:ext uri="{FF2B5EF4-FFF2-40B4-BE49-F238E27FC236}">
                <a16:creationId xmlns:a16="http://schemas.microsoft.com/office/drawing/2014/main" id="{B66CC465-7B63-3C9B-6847-D88B5FE62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CB9F05-479D-8C54-449B-B01E49D2E58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0500" y="190500"/>
            <a:ext cx="117983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53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87231-BE7F-3DD4-E3F0-812CE6483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5E99B3-44C3-A65D-DFF2-37C4533DEE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Correct answer: Its center stays the same, and it becomes wider.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interval remains centered at the sample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, which has not changed.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Increasing the confidence level increases the critical value from 1.96 to 2.576.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larger critical value increases the margin of error.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Greater confidence requires a wider interval when the sample remains unchanged.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5E99B3-44C3-A65D-DFF2-37C4533DEE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F87CC04-0A43-E0A4-7182-9E28DFB95CDE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B61B8-836F-3917-8BFE-9C97690F9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Solution to In-class Poll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30A305-875D-9971-9A4F-7294012F3A7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66336-4D63-FC55-C5A7-0A734D194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4CAED-1DE3-7E90-69CE-4409CD65A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012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9BDFD-FB0F-8FE8-5254-BA8928705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36360F-8FD2-8EE0-A7EA-00A33193E13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FB9-227E-BE3E-69EE-BE8741C45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B9BE59-476C-2A94-8C38-1311361674B7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F31D2-0875-A83B-3858-CC7418D9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8D6E9-C69C-8CD6-FD82-DE8231B5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BDAA0-E946-9980-3550-25EA7F53C5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199" y="1017028"/>
            <a:ext cx="5486400" cy="548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30646C-E0C8-097E-4642-0758A585A6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45227" y="1017028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8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62511-F044-A520-796A-E7AD18860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79CB90-A5C5-E1C8-6FFD-0B6995C634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chosen confidence level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, find the standard normal critical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altLang="zh-TW" sz="2400" dirty="0"/>
                  <a:t>. 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interval is centered at the sample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Its margin of error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 higher confidence level requires a larger critical value and produces a wider interval.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Use this method when: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population standard deviation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is known, and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 is normal or approximately normal.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marL="1371600" lvl="3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79CB90-A5C5-E1C8-6FFD-0B6995C634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0F927DF-F2B9-5889-B6E3-D4ACBDE4981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A8A54-5A40-FE2B-B055-12367D31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Choosing a General Confidence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5EDAF2-654F-3592-8A47-A656BAAE78C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18AD8-E8EE-382C-2F77-75CD6860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AEAD1-4C1A-37C3-3153-ACDB5417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873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E8413-B832-AE87-F848-7D73B6B79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75430D-9E9B-C6FD-5D24-9D31AB7E9F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4412" y="1300900"/>
                <a:ext cx="5552642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confidence level of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, the area outside the middle of the standard normal distribution is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red area has probability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blue tails together have area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Split the area equally between the two tails.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area to the left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altLang="zh-TW" sz="2400" dirty="0"/>
                  <a:t> is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sub>
                          </m:sSub>
                        </m:e>
                      </m:d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75430D-9E9B-C6FD-5D24-9D31AB7E9F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4412" y="1300900"/>
                <a:ext cx="5552642" cy="5081046"/>
              </a:xfrm>
              <a:blipFill>
                <a:blip r:embed="rId2"/>
                <a:stretch>
                  <a:fillRect l="-1537" t="-959" r="-2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A3862F0-F035-4D85-A87D-589861E010C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4A97CF-CFAD-9869-1EA8-9FFA3277F5D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40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40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40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40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for Any Confidence Level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4A97CF-CFAD-9869-1EA8-9FFA3277F5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t="-1316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08808B8-A037-09A7-2003-514A5E3FDC5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3E0AC-B8FB-3080-7EE2-3AC1D3DA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AC6844-77C4-C4A8-0398-CA6E9CE0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19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2C950D-9D6F-67C3-B799-A8A6041B0C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5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3F16-E712-566B-DE5B-C34CCBE10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CECC72-2559-83F1-18E5-20240A8426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401827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92% confidence level,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 = 0.08.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Each tail has area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altLang="zh-TW" sz="2400" dirty="0"/>
                  <a:t> = 0.04.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area to </a:t>
                </a:r>
                <a:r>
                  <a:rPr lang="en-US" altLang="zh-TW" sz="2400" dirty="0">
                    <a:solidFill>
                      <a:schemeClr val="tx1"/>
                    </a:solidFill>
                  </a:rPr>
                  <a:t>the left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0.04</m:t>
                        </m:r>
                      </m:sub>
                    </m:sSub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is 0.96.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the standard normal table, find the cumulative probability closest to 0.96.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Use its row and column labels to identify the corresponding z-value.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next slide illustrates the lookup.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CECC72-2559-83F1-18E5-20240A8426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401827" cy="5081046"/>
              </a:xfrm>
              <a:blipFill>
                <a:blip r:embed="rId2"/>
                <a:stretch>
                  <a:fillRect l="-1466" t="-959" r="-1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9AC9EED-1E43-C71E-2967-8A6959989164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FA0D6B-0259-8521-AD48-20631941461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Example: 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for Any Confidence Level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FA0D6B-0259-8521-AD48-2063194146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t="-1316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C4ABB87-88DF-6B36-96B8-C430263E6F2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45DE7-3BAC-BE47-31CC-F87CB2B42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E4682-7F74-F17F-DA98-72C66FCE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8FECE2-3938-6737-61FF-4B4BD58F34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8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BADE1-ABB2-274B-F782-526BB32F9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FE29BD-281F-BDDA-866F-1786069951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401827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the standard normal table, find the cumulative probability closest to 0.96.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0.95994 at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=1.75</m:t>
                    </m:r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0.96080 at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=1.76</m:t>
                    </m:r>
                  </m:oMath>
                </a14:m>
                <a:endParaRPr lang="en-US" altLang="zh-TW" sz="20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Choose the closer table entry, 0.95994.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row label 1.7 and column label 0.05 give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0.04</m:t>
                        </m:r>
                      </m:sub>
                    </m:sSub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≃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1.75</m:t>
                    </m:r>
                  </m:oMath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FE29BD-281F-BDDA-866F-1786069951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401827" cy="5081046"/>
              </a:xfrm>
              <a:blipFill>
                <a:blip r:embed="rId2"/>
                <a:stretch>
                  <a:fillRect l="-1466" t="-959" r="-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466B714-3BE9-C495-6C4C-47679ADE7FB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C7E3BCA-CB01-B588-890D-C2F0E77193A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Example: Finding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4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for Any Confidence Level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C7E3BCA-CB01-B588-890D-C2F0E77193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t="-1316" b="-14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3E64E7E-86E7-FF4A-CCD5-81DE4968BBF2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F575A-7920-0160-AC54-B0C9C6DF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F3EFA-BAE8-D040-D294-52A64FC2C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78B8E5-852E-9298-EC37-AD2AF1C3D2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3357" y="1017028"/>
            <a:ext cx="4954084" cy="54864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735A2A-9E83-5BB0-6FD4-C118BCAB6CF7}"/>
              </a:ext>
            </a:extLst>
          </p:cNvPr>
          <p:cNvSpPr/>
          <p:nvPr/>
        </p:nvSpPr>
        <p:spPr>
          <a:xfrm>
            <a:off x="3456432" y="3374136"/>
            <a:ext cx="356616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8FF4C9-3042-A73C-D379-6F44ADCA4C54}"/>
              </a:ext>
            </a:extLst>
          </p:cNvPr>
          <p:cNvCxnSpPr/>
          <p:nvPr/>
        </p:nvCxnSpPr>
        <p:spPr>
          <a:xfrm flipV="1">
            <a:off x="3630168" y="1234440"/>
            <a:ext cx="0" cy="20756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AF84020-BA31-9A72-F8D3-C2E888CFE503}"/>
              </a:ext>
            </a:extLst>
          </p:cNvPr>
          <p:cNvCxnSpPr>
            <a:cxnSpLocks/>
          </p:cNvCxnSpPr>
          <p:nvPr/>
        </p:nvCxnSpPr>
        <p:spPr>
          <a:xfrm flipH="1">
            <a:off x="1234440" y="3462528"/>
            <a:ext cx="214579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27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363FE4-0F21-93A5-7643-A528D21BE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9F2EFB9-89EC-5F1D-5C1E-8010B73B89A1}"/>
                  </a:ext>
                </a:extLst>
              </p:cNvPr>
              <p:cNvSpPr txBox="1"/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400" dirty="0">
                    <a:solidFill>
                      <a:schemeClr val="bg1"/>
                    </a:solidFill>
                  </a:rPr>
                  <a:t>Population Mean: Unknown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sz="4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9F2EFB9-89EC-5F1D-5C1E-8010B73B8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44279"/>
                <a:ext cx="12188825" cy="769441"/>
              </a:xfrm>
              <a:prstGeom prst="rect">
                <a:avLst/>
              </a:prstGeom>
              <a:blipFill>
                <a:blip r:embed="rId2"/>
                <a:stretch>
                  <a:fillRect t="-14961" b="-37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173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524D-98E1-1233-FD8F-95E5B65AD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E13FD-C42D-A7A7-1CDF-21DE588FC0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practice, we rarely know the population standard deviation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We use the sample standard deviation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b="0" i="0" dirty="0" smtClean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000" dirty="0"/>
                  <a:t> to estimate it.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This gives us an estimated standard error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altLang="zh-TW" sz="2000" b="0" i="0" dirty="0" smtClean="0">
                        <a:latin typeface="Rockwell" panose="02060603020205020403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altLang="zh-TW" sz="20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Because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400" dirty="0"/>
                  <a:t> varies from sample to sample, it introduces additional uncertainty. We account for this by using a t-distribution in place of the standard normal distribution.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</a:t>
                </a:r>
                <a:r>
                  <a:rPr lang="en-US" altLang="zh-TW" sz="2400" b="1" dirty="0"/>
                  <a:t>t-distribution</a:t>
                </a:r>
                <a:r>
                  <a:rPr lang="en-US" altLang="zh-TW" sz="2400" dirty="0"/>
                  <a:t> is a family of distributions used to construct confidence intervals for a population mean when the population standard deviation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is unknown and is estimated by the sample standard deviation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E13FD-C42D-A7A7-1CDF-21DE588FC0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1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70A689F-055B-B702-CC01-6ABF4D936431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A5B0CE-8D7F-AEBF-2F25-8BCE55D7FD2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When</a:t>
                </a:r>
                <a:r>
                  <a:rPr lang="en-US" altLang="zh-TW" sz="40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0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is Unknown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A5B0CE-8D7F-AEBF-2F25-8BCE55D7F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2BEDCE9-F60E-6BDB-DBF2-A248A90E2CC1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8AD676-CE0D-653C-2DF0-E0B19818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6E361-F78A-F28A-F626-BB52B3595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630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F954-0094-C79B-034F-1E50F5765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C639C3-69EF-43BC-996F-62A62F8EC6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367653" cy="495408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t-distribution is symmetric and bell shaped, like the standard normal distribution, but has heavier tails.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sz="2400" dirty="0">
                    <a:solidFill>
                      <a:srgbClr val="000000"/>
                    </a:solidFill>
                    <a:latin typeface="Garamond"/>
                  </a:rPr>
                  <a:t>Its shape depends on the </a:t>
                </a:r>
                <a:r>
                  <a:rPr lang="en-US" sz="2400" b="1" dirty="0">
                    <a:solidFill>
                      <a:srgbClr val="000000"/>
                    </a:solidFill>
                    <a:latin typeface="Garamond"/>
                  </a:rPr>
                  <a:t>degrees of freedom</a:t>
                </a:r>
                <a:r>
                  <a:rPr 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𝑑𝑓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Garamond"/>
                  </a:rPr>
                  <a:t>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sz="2000" dirty="0">
                    <a:solidFill>
                      <a:srgbClr val="000000"/>
                    </a:solidFill>
                    <a:latin typeface="Garamond"/>
                  </a:rPr>
                  <a:t>For the one-sample mean,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Garamond"/>
                  </a:rPr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sz="2000" dirty="0">
                    <a:solidFill>
                      <a:srgbClr val="000000"/>
                    </a:solidFill>
                    <a:latin typeface="Garamond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𝑑𝑓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Garamond"/>
                  </a:rPr>
                  <a:t> increases, the t-distribution approaches the standard normal distribution.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 us examine the critical values for a 95% confidence interval.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C639C3-69EF-43BC-996F-62A62F8EC6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367653" cy="4954084"/>
              </a:xfrm>
              <a:blipFill>
                <a:blip r:embed="rId2"/>
                <a:stretch>
                  <a:fillRect l="-1476" t="-984" r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2E2C634-B878-2EAD-5BA3-CC629F04DB4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CCE4D1-C435-9AFB-9B30-4863AFB3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The t-Distribution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54FE67-F277-8A30-1F29-3FDA627BE1E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A6153-2EEA-AD1E-F485-1BFB9EAD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0B9EE-DBAB-4F37-B4A5-D382EA7B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685DEF-9869-B4F5-BFD9-C49BF50029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22047F-220A-DA04-2F9A-9A2B411D92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CF5AD9-B8C8-52C0-A6A7-227728379D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1DCF3D-17BA-5698-EA05-65CD8CBECD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23357" y="1284254"/>
            <a:ext cx="4954084" cy="49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9F7E0-D047-B6EF-D146-3B562A164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989412-5E61-81EA-DD8A-6F1DF0B8C4A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87A1F6-5BAE-8116-7577-D13932DDF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Comparing the Two Distributions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3EBFF1-86D0-D30D-56B8-CB711508752D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C1966-D920-D665-F454-C79E60C21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F8F1D-67AB-093B-E18E-EE81E517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734FF0-1365-6D7B-F4DB-C27FE4CA6B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0B9BD-9703-976A-B84E-46C2DFD483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11384" y="1283186"/>
            <a:ext cx="4954084" cy="49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93BCB-C9F1-E200-285A-5EBE3CE0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895B54-6781-9FC3-FC1D-D43CBD5EB0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367653" cy="495408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95% confidence level, each tail has area 0.025.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random variable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altLang="zh-TW" sz="2400" dirty="0"/>
                  <a:t> that follows a standard normal distribution, what is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0.025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dirty="0"/>
                  <a:t>?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a random variable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400" dirty="0"/>
                  <a:t> that follows a t-distribution with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altLang="zh-TW" sz="2400" dirty="0"/>
                  <a:t>, what is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0.025</m:t>
                            </m:r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,4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dirty="0"/>
                  <a:t>?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answer to both questions is 0.025.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895B54-6781-9FC3-FC1D-D43CBD5EB0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367653" cy="4954084"/>
              </a:xfrm>
              <a:blipFill>
                <a:blip r:embed="rId2"/>
                <a:stretch>
                  <a:fillRect l="-1476" t="-984" r="-1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5DA19D0-DCAF-3916-C313-ED114392A8E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DEEFF-2FE4-7271-2D75-EC4F68C47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Comparing the Two Distributions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D48B46-7B4B-E548-C907-C9A21EBDD9FE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D8B5B-96D3-94A4-6EB2-FCB19BBC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2EEBAC-E330-BFBA-89A8-4D8136C6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FDEA80-E6C7-116F-7F68-5F3CC198AF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1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552C-0C0F-5CE2-CE2A-5FAC0863C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E7B4C9-7584-CA92-F054-1584AE23F4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367653" cy="495408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/2,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𝑑𝑓</m:t>
                        </m:r>
                      </m:sub>
                    </m:sSub>
                  </m:oMath>
                </a14:m>
                <a:r>
                  <a:rPr lang="en-US" altLang="zh-TW" sz="2400" dirty="0"/>
                  <a:t> is the positive critical value from a t-distribution with…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b="0" dirty="0"/>
                  <a:t>An area of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altLang="zh-TW" sz="2000" dirty="0"/>
                  <a:t> to its right, and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𝑑𝑓</m:t>
                    </m:r>
                  </m:oMath>
                </a14:m>
                <a:r>
                  <a:rPr lang="en-US" altLang="zh-TW" sz="2000" dirty="0"/>
                  <a:t> degrees of freedom.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 find a 95% confidence interval for a population mean using a sample of size n=5, where the population standard deviation is unknown, we need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0.025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0.025,4</m:t>
                        </m:r>
                      </m:sub>
                    </m:sSub>
                  </m:oMath>
                </a14:m>
                <a:r>
                  <a:rPr lang="en-US" altLang="zh-TW" sz="2400" dirty="0"/>
                  <a:t> in the t-table.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E7B4C9-7584-CA92-F054-1584AE23F4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367653" cy="4954084"/>
              </a:xfrm>
              <a:blipFill>
                <a:blip r:embed="rId2"/>
                <a:stretch>
                  <a:fillRect l="-1476" t="-738" r="-1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24879F2-1BBD-583E-5BF7-280778B1FEFE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29221-DD76-DD75-F44B-9103CA7DF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The Critical Values of the t-Distribution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149A15-29EE-EEE0-9DFA-4F665908C57B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19D9A-FADF-89C0-C46D-B5DD2EAC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330EE-523D-EBEE-1C72-E6F7928EC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3185DC-19AF-4EE2-B73F-3865EAB149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357" y="1283186"/>
            <a:ext cx="4954084" cy="495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6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81B40-17EC-6D62-5392-2F48E6D9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DCA3BB-112B-DB63-EFD4-63B93BBB44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466482" cy="495408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column headings show cumulative probabilities to the left, and the table entries give the corresponding critical values.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Let’s find the critical value for the 95% confidence interval (CI).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first find the degrees of freedom, which is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our example,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altLang="zh-TW" sz="2400" dirty="0"/>
                  <a:t>.</a:t>
                </a:r>
                <a:endParaRPr lang="en-US" altLang="zh-TW" sz="1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DCA3BB-112B-DB63-EFD4-63B93BBB44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466482" cy="4954084"/>
              </a:xfrm>
              <a:blipFill>
                <a:blip r:embed="rId2"/>
                <a:stretch>
                  <a:fillRect l="-1449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CA18CBE-0AC2-FD21-FDAF-943A78AB5BA4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7628F1-E628-0AA4-FD9A-791C7FFE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The t-Table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273041-B72D-84CE-006D-FC5074162EAD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393E-49FE-6684-CABE-00427D1F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C2A91-FBA3-FEA7-ECAA-68CB29474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3E4E39-E10D-29B3-2EA9-82CD6CC538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351" y="1198499"/>
            <a:ext cx="5336840" cy="5030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81D8A2-09EA-D685-08B0-190622EE0979}"/>
              </a:ext>
            </a:extLst>
          </p:cNvPr>
          <p:cNvSpPr/>
          <p:nvPr/>
        </p:nvSpPr>
        <p:spPr>
          <a:xfrm>
            <a:off x="927628" y="2000249"/>
            <a:ext cx="165101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0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F2067-0717-70C5-5CDB-C5BB6B35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AC9CC7-46BF-198B-4895-0F36FA1D14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466482" cy="495408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Then, we find the appropriate cumulative probability to the left.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our example, </a:t>
                </a:r>
                <a14:m>
                  <m:oMath xmlns:m="http://schemas.openxmlformats.org/officeDocument/2006/math">
                    <m:r>
                      <a:rPr lang="en-US" altLang="zh-TW" sz="2400" b="0" i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r>
                  <a:rPr lang="en-US" altLang="zh-TW" sz="2400" dirty="0"/>
                  <a:t>, so: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altLang="zh-TW" sz="1800" dirty="0"/>
                  <a:t>, and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180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altLang="zh-TW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0.025</m:t>
                    </m:r>
                  </m:oMath>
                </a14:m>
                <a:endParaRPr lang="en-US" altLang="zh-TW" sz="1800" dirty="0"/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area to the right is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0.025</m:t>
                    </m:r>
                  </m:oMath>
                </a14:m>
                <a:r>
                  <a:rPr lang="en-US" altLang="zh-TW" sz="2400" dirty="0"/>
                  <a:t>, so the cumulative probability to the left is     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1−0.025=0.975</m:t>
                    </m:r>
                  </m:oMath>
                </a14:m>
                <a:r>
                  <a:rPr lang="en-US" altLang="zh-TW" sz="2400" dirty="0"/>
                  <a:t>, or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97.50%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6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critical value: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0.025,4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=2.776</m:t>
                    </m:r>
                  </m:oMath>
                </a14:m>
                <a:endParaRPr lang="en-US" altLang="zh-TW" sz="24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AC9CC7-46BF-198B-4895-0F36FA1D14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466482" cy="4954084"/>
              </a:xfrm>
              <a:blipFill>
                <a:blip r:embed="rId2"/>
                <a:stretch>
                  <a:fillRect l="-1449" t="-984" r="-2007" b="-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E65385F-14DE-ED45-A2CD-F4469CD38EB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7E7D6B-86E0-EE1E-2007-54F95B6EE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The t-Table and the Critical Value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059314-92DF-B61B-2903-EAD78BA86986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3B3BA-3080-56C1-1EB0-9AD40C83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71DF5-3697-A021-947E-DF2BE384C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29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32DB59-0BE7-274D-E7BA-C641B2C12D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351" y="1198499"/>
            <a:ext cx="5336840" cy="5030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738872-2030-037E-9AC5-1028AA050C20}"/>
              </a:ext>
            </a:extLst>
          </p:cNvPr>
          <p:cNvSpPr/>
          <p:nvPr/>
        </p:nvSpPr>
        <p:spPr>
          <a:xfrm>
            <a:off x="927628" y="2000249"/>
            <a:ext cx="165101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4665E-5335-6368-8DDE-4DD9A5A4A5B9}"/>
              </a:ext>
            </a:extLst>
          </p:cNvPr>
          <p:cNvSpPr/>
          <p:nvPr/>
        </p:nvSpPr>
        <p:spPr>
          <a:xfrm>
            <a:off x="3476108" y="1223110"/>
            <a:ext cx="335478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6B5DB4-A567-4DFB-E21E-72DCE61CC5DA}"/>
              </a:ext>
            </a:extLst>
          </p:cNvPr>
          <p:cNvSpPr/>
          <p:nvPr/>
        </p:nvSpPr>
        <p:spPr>
          <a:xfrm>
            <a:off x="3476108" y="2000248"/>
            <a:ext cx="335478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B7FD7B1-A1A7-286E-E423-18ED73720D41}"/>
              </a:ext>
            </a:extLst>
          </p:cNvPr>
          <p:cNvCxnSpPr>
            <a:cxnSpLocks/>
          </p:cNvCxnSpPr>
          <p:nvPr/>
        </p:nvCxnSpPr>
        <p:spPr>
          <a:xfrm>
            <a:off x="1159404" y="2062519"/>
            <a:ext cx="22314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3097AB-E1C0-0033-D4F6-EE65F8C0FCDF}"/>
              </a:ext>
            </a:extLst>
          </p:cNvPr>
          <p:cNvCxnSpPr>
            <a:cxnSpLocks/>
          </p:cNvCxnSpPr>
          <p:nvPr/>
        </p:nvCxnSpPr>
        <p:spPr>
          <a:xfrm>
            <a:off x="3640667" y="1419223"/>
            <a:ext cx="0" cy="5191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68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20BB3-E669-1FFA-8CC6-64EEA4E59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E5F3A1-C4BD-5424-A1E3-E10FA78878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45227" y="1300900"/>
                <a:ext cx="5466482" cy="4954084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Notice that for a 95% confidence interval: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0.025,4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=2.776</m:t>
                    </m:r>
                  </m:oMath>
                </a14:m>
                <a:endParaRPr lang="en-US" altLang="zh-TW" sz="12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0.025</m:t>
                        </m:r>
                      </m:sub>
                    </m:sSub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=1.96</m:t>
                    </m:r>
                  </m:oMath>
                </a14:m>
                <a:endParaRPr lang="en-US" altLang="zh-TW" sz="20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t-distribution has heavier tails, so its critical value lies farther from zero</a:t>
                </a:r>
                <a:r>
                  <a:rPr lang="en-US" altLang="zh-TW" sz="20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words: To leave only 2.5% of the area to the right, we must move farther from zero on the t-distribution than on the standard normal distribution.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E5F3A1-C4BD-5424-A1E3-E10FA78878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5227" y="1300900"/>
                <a:ext cx="5466482" cy="4954084"/>
              </a:xfrm>
              <a:blipFill>
                <a:blip r:embed="rId2"/>
                <a:stretch>
                  <a:fillRect l="-1449" t="-984" r="-2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0276FAC-BF65-7763-FB0F-0728B25C5683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A05E80-DEF3-712A-553F-9A00C7058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Comparing t and z Critical Values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282F34-930A-ED5F-90DE-B2BAF60918A4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4D656-B49C-7A83-00A7-F164125C9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725E3-6BB3-13C9-F3FC-CF8737F1E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F549ED-50B0-44EF-AAF3-5A76165EB2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351" y="1198499"/>
            <a:ext cx="5336840" cy="503006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3420F3-95BE-5807-58F3-C5B10367FAE7}"/>
              </a:ext>
            </a:extLst>
          </p:cNvPr>
          <p:cNvSpPr/>
          <p:nvPr/>
        </p:nvSpPr>
        <p:spPr>
          <a:xfrm>
            <a:off x="3476108" y="2000248"/>
            <a:ext cx="335478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48720B-B87E-FAFF-1A7A-113B051F97BB}"/>
              </a:ext>
            </a:extLst>
          </p:cNvPr>
          <p:cNvSpPr/>
          <p:nvPr/>
        </p:nvSpPr>
        <p:spPr>
          <a:xfrm>
            <a:off x="3476108" y="6059126"/>
            <a:ext cx="335478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4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0A877-7502-68EA-5719-0A5770F1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00000">
                    <a:alpha val="0"/>
                  </a:srgbClr>
                </a:solidFill>
              </a:rPr>
              <a:t>Poll Everywhere multiple choice poll activity
Activity Title: A random sample of 16 observations comes from a normally distributed population with an unknown population standard deviation. Which critical value should we use for a 90% confidence interval for the population mean?
Slide 31</a:t>
            </a:r>
          </a:p>
        </p:txBody>
      </p:sp>
      <p:sp>
        <p:nvSpPr>
          <p:cNvPr id="3" name="Footer Placeholder 2" descr="Poll Everywhere multiple choice poll activity&#10;Activity Title: A random sample of 16 observations comes from a normally distributed population with an unknown population standard deviation. Which critical value should we use for a 90% confidence interval for the population mean?">
            <a:extLst>
              <a:ext uri="{FF2B5EF4-FFF2-40B4-BE49-F238E27FC236}">
                <a16:creationId xmlns:a16="http://schemas.microsoft.com/office/drawing/2014/main" id="{821640AE-9731-AF3F-121F-0A712B133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DFA42-A048-C45C-2FD6-C54DDED0741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0500" y="190500"/>
            <a:ext cx="117983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290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82EB5-D927-A834-8DA5-EDE872B68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E760A5-9125-BA53-55DB-5DFFCE2076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Correct answer: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0.05,15</m:t>
                        </m:r>
                      </m:sub>
                    </m:sSub>
                  </m:oMath>
                </a14:m>
                <a:endParaRPr lang="en-US" altLang="zh-TW" sz="24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population standard deviation is unknown, so we use the t-distribution.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For 90% confidence,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=0.10</m:t>
                    </m:r>
                  </m:oMath>
                </a14:m>
                <a:r>
                  <a:rPr lang="en-US" altLang="zh-TW" sz="2000" dirty="0"/>
                  <a:t>, giving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0.05</m:t>
                    </m:r>
                  </m:oMath>
                </a14:m>
                <a:r>
                  <a:rPr lang="en-US" altLang="zh-TW" sz="2000" dirty="0"/>
                  <a:t> in each tail.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degrees of freedom are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16−1=15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marL="457200" lvl="1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E760A5-9125-BA53-55DB-5DFFCE2076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D4F9BB8-C3F8-1CDC-35E7-A0F93545A33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CBCB3-D57C-150A-C852-865A40273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Solution to In-class Poll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E633F7-DADF-7163-B192-24DA39F9FC2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DE124-E5F1-4F0E-E8A9-B661FE689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43D3D3-68B4-2308-7AD3-E4E104B2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787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CC498-6223-A62A-D222-6BB1628D2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D0D0CE-8A8C-C8D5-5271-1CCED90634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>
                    <a:solidFill>
                      <a:schemeClr val="tx1"/>
                    </a:solidFill>
                  </a:rPr>
                  <a:t>The margin of error for estimating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>
                    <a:solidFill>
                      <a:schemeClr val="tx1"/>
                    </a:solidFill>
                  </a:rPr>
                  <a:t> is unknown is: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/2,</m:t>
                          </m:r>
                          <m:d>
                            <m:d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s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>
                  <a:solidFill>
                    <a:schemeClr val="tx1"/>
                  </a:solidFill>
                </a:endParaRP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000" dirty="0"/>
                  <a:t> is the sample standard deviation.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000" dirty="0"/>
                  <a:t> is the confidence coefficient.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/2,</m:t>
                        </m:r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altLang="zh-TW" sz="2000" dirty="0"/>
                  <a:t> is the t-value providing an area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altLang="zh-TW" sz="2000" dirty="0"/>
                  <a:t> in the upper tail of the t-distribution with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interval estimate of a population mean when the population standard deviation is unknown is:</a:t>
                </a: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/2,</m:t>
                          </m:r>
                          <m:d>
                            <m:d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s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D0D0CE-8A8C-C8D5-5271-1CCED90634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A90D571-5475-9210-8380-14FD55A8A701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1DEE7C4-3DCD-B76C-4CC9-A65DB3844A6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Interval Estimate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0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is Unknown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1DEE7C4-3DCD-B76C-4CC9-A65DB3844A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87EF89D-A062-3AC6-77CC-BE6BB4E2F1F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810D1-2A45-7824-DE6A-2C40FFAF1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85A56-07E2-450E-72C3-CBB9A5864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590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5E83D-E0B6-7CE6-EFAE-C2EB86905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D898EC-9D5D-80C6-0CF1-C0B2E56A35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want to estimate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, the mean airtime of FAR–ORD flights. For this illustration, treat the 5,000 flights discussed in Chapter 7 as our population: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Mean flight time of approximately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=82.54</m:t>
                    </m:r>
                  </m:oMath>
                </a14:m>
                <a:r>
                  <a:rPr lang="en-US" altLang="zh-TW" sz="2000" dirty="0"/>
                  <a:t> minutes.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For this exercise, we treat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as unknown</a:t>
                </a:r>
                <a:r>
                  <a:rPr lang="en-US" altLang="zh-TW" sz="16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estimate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using the sample standard deviation </a:t>
                </a:r>
                <a:r>
                  <a:rPr lang="en-US" altLang="zh-TW" sz="2400" dirty="0">
                    <a:latin typeface="Rockwell" panose="02060603020205020403" pitchFamily="18" charset="0"/>
                  </a:rPr>
                  <a:t>s</a:t>
                </a:r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a random sample of 25 flights has a sample mean of 84.52 minutes and a sample standard deviation of 13.8 minutes.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How can we use this sample mean to construct a 95% confidence interval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sz="2400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D898EC-9D5D-80C6-0CF1-C0B2E56A35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F0CDD10-5813-4711-C9EC-E31D2DD9E08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C46AF8-4D95-4D60-5237-8327CAFB4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A00CA4-B71D-146B-4EEA-CB216032FB3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75E0E-7AAB-5D55-7F1E-0FAD42E22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63B8C-47F3-C00E-FB85-2EA4AA07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106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3EB8D-F0CC-FEB8-D4CF-AE03FA449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1ED230-8F71-7D9C-8B03-287789FAA6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4412" y="1300900"/>
                <a:ext cx="5552642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estimate the standard error using </a:t>
                </a:r>
                <a:r>
                  <a:rPr lang="en-US" altLang="zh-TW" sz="2400" dirty="0">
                    <a:latin typeface="Rockwell" panose="02060603020205020403" pitchFamily="18" charset="0"/>
                  </a:rPr>
                  <a:t>s</a:t>
                </a:r>
                <a:r>
                  <a:rPr lang="en-US" altLang="zh-TW" sz="2400" dirty="0"/>
                  <a:t>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s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13.8</m:t>
                          </m:r>
                        </m:num>
                        <m:den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=2.76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degrees of freedom: 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−1=25−1=24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critical value for the 95% CI: 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/2,</m:t>
                          </m:r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0.025</m:t>
                          </m:r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sub>
                      </m:sSub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=2.064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1ED230-8F71-7D9C-8B03-287789FAA6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4412" y="1300900"/>
                <a:ext cx="5552642" cy="5081046"/>
              </a:xfrm>
              <a:blipFill>
                <a:blip r:embed="rId2"/>
                <a:stretch>
                  <a:fillRect l="-1537" t="-1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4E1F4FD-9617-2F13-6E74-D7CCA3FDDCF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DCCC5-EE7A-A60B-6854-DF369F773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05057D-DABC-B550-AA23-3E988874EDD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BA16C-3154-1DD6-3037-1532B59B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A90C8D-8169-ABA3-1F8A-B55B7E51B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1C1212-03E4-FFB0-FC85-11E7D2BD47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351" y="1198499"/>
            <a:ext cx="5336840" cy="50300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8F1D6F3-5E2E-CC01-C24C-1F3C5927ECCF}"/>
              </a:ext>
            </a:extLst>
          </p:cNvPr>
          <p:cNvSpPr/>
          <p:nvPr/>
        </p:nvSpPr>
        <p:spPr>
          <a:xfrm>
            <a:off x="927628" y="4533137"/>
            <a:ext cx="165101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F97F5D-5AFB-96B7-74FA-ED8113A4E06D}"/>
              </a:ext>
            </a:extLst>
          </p:cNvPr>
          <p:cNvSpPr/>
          <p:nvPr/>
        </p:nvSpPr>
        <p:spPr>
          <a:xfrm>
            <a:off x="3476108" y="1223110"/>
            <a:ext cx="335478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31F26E3-7E2F-0BC1-69F4-BE17EBEFAB8E}"/>
              </a:ext>
            </a:extLst>
          </p:cNvPr>
          <p:cNvCxnSpPr>
            <a:cxnSpLocks/>
          </p:cNvCxnSpPr>
          <p:nvPr/>
        </p:nvCxnSpPr>
        <p:spPr>
          <a:xfrm>
            <a:off x="1159404" y="4604551"/>
            <a:ext cx="22314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B116079-3204-B2C4-A8D2-D1E539429E30}"/>
              </a:ext>
            </a:extLst>
          </p:cNvPr>
          <p:cNvCxnSpPr>
            <a:cxnSpLocks/>
          </p:cNvCxnSpPr>
          <p:nvPr/>
        </p:nvCxnSpPr>
        <p:spPr>
          <a:xfrm>
            <a:off x="3640667" y="1419223"/>
            <a:ext cx="0" cy="30339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2A57AA9-BF35-546E-D9E9-807ACD25BED1}"/>
              </a:ext>
            </a:extLst>
          </p:cNvPr>
          <p:cNvSpPr/>
          <p:nvPr/>
        </p:nvSpPr>
        <p:spPr>
          <a:xfrm>
            <a:off x="3476108" y="4533136"/>
            <a:ext cx="335478" cy="1460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8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16AD0-0FA6-A6B0-BFA2-9EEC944DF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5BC9C-6336-79E6-D4FA-911CB55090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can now calculate the confidence interval: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/2,</m:t>
                          </m:r>
                          <m:d>
                            <m:d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s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=84.52±2.064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2.76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margin of error is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2.064×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2.76≃5.7</m:t>
                    </m:r>
                  </m:oMath>
                </a14:m>
                <a:r>
                  <a:rPr lang="en-US" altLang="zh-TW" sz="2400" dirty="0"/>
                  <a:t> minutes.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95% confidence interval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78.82, 90.22</m:t>
                        </m:r>
                      </m:e>
                    </m:d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are 95% confident that the population mean is between 78.82 and 90.22 minutes.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D5BC9C-6336-79E6-D4FA-911CB55090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67A867E-B9D9-684B-AB34-CC8CF2892A1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7DE8B-90D1-287E-B5CC-DBF4E52B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684CA2-76F4-8590-8DD0-0D72F964A8E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AEE4A-2898-B346-B864-D44480E7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AA1B4-1DEC-4AE1-CB6A-C23B9A1A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15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BFFF52-6F7D-A54D-8015-20A9754C0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40D039-2A75-8CF8-5067-C255807DD33B}"/>
              </a:ext>
            </a:extLst>
          </p:cNvPr>
          <p:cNvSpPr txBox="1"/>
          <p:nvPr/>
        </p:nvSpPr>
        <p:spPr>
          <a:xfrm>
            <a:off x="-1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Sample Size Considerations</a:t>
            </a:r>
            <a:endParaRPr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448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1A2E-67A0-C66B-24D8-A8D512F96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1C4540-1033-F206-C15D-12320A37D8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is known, and we know that the population follows a normal distribution, we can use the following confidence interval regardless of the sample size: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is unknown, but we know that the population follows a normal distribution, we can use the following confidence interval regardless of the sample size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≥2)</m:t>
                    </m:r>
                  </m:oMath>
                </a14:m>
                <a:r>
                  <a:rPr lang="en-US" altLang="zh-TW" sz="2400" dirty="0"/>
                  <a:t>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x</m:t>
                          </m:r>
                        </m:e>
                      </m:acc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/2,</m:t>
                          </m:r>
                          <m:d>
                            <m:d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s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the population is not known to be normally distributed, we must consider the sample size.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1C4540-1033-F206-C15D-12320A37D8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980" b="-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E1E8571-1FC8-8F77-7D69-2A79566F90CC}"/>
              </a:ext>
            </a:extLst>
          </p:cNvPr>
          <p:cNvSpPr/>
          <p:nvPr/>
        </p:nvSpPr>
        <p:spPr>
          <a:xfrm>
            <a:off x="-1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D251553-58F0-9997-967B-4CA2CEBB7CF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40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</a:rPr>
                  <a:t> is Known vs. Unknown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D251553-58F0-9997-967B-4CA2CEBB7C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9274911-A5DF-ADDF-1DC4-84372202554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7AFC6-30C1-3B2C-A0CA-E1D8973D0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267BC-E936-F3AD-4A2E-992E155E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98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1C0FD-7DC7-AF89-A4A8-1B9B9748E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CD4F1B-3C9B-B2EA-9064-B93F54816E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the population is not known to be normally distributed, we can use the same formulas as approximations, provided the sample size is sufficiently large.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As a general guideline,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≥30</m:t>
                    </m:r>
                  </m:oMath>
                </a14:m>
                <a:r>
                  <a:rPr lang="en-US" altLang="zh-TW" sz="2000" dirty="0"/>
                  <a:t> is often adequate.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If the population is strongly skewed or has substantial outliers, a larger sample may be required.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If the population is nearly symmetric without unusual outliers, a smaller sample may be sufficient.</a:t>
                </a:r>
              </a:p>
              <a:p>
                <a:pPr lvl="5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Central Limit Theorem explains why these approximations improve as the sample size increases (see Chapter 7).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With a sufficiently large sample,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 is approximately normal, even when the population is not normally distributed.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is unknown, a larger sample also makes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000" dirty="0"/>
                  <a:t> a more reliable estimate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Strong skewness or extreme outliers may require a larger sample for the approximation to be adequate.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CD4F1B-3C9B-B2EA-9064-B93F54816E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5AED9C5-84AE-3B9C-2C74-88FE6A51F21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91A5FE-2D71-0B3D-2EC9-AD5DCF9A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Sample Size Considerations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6AFFAF-1BDB-9C97-C7A2-104E05F449C4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BC101-16A5-FB19-0798-CC77F5C29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9F896-F3A4-5602-02EF-37ABCA56E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39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01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C57AE-9B25-11BC-6C82-2F421F799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00000">
                    <a:alpha val="0"/>
                  </a:srgbClr>
                </a:solidFill>
              </a:rPr>
              <a:t>Poll Everywhere multiple choice poll activity
Activity Title: A random sample of 12 observations comes from a strongly skewed population. The population standard deviation $$\\sigma$$ is known. Is knowing $$\\sigma$$ sufficient to justify the usual z-confidence interval for the population mean?
Slide 38</a:t>
            </a:r>
          </a:p>
        </p:txBody>
      </p:sp>
      <p:sp>
        <p:nvSpPr>
          <p:cNvPr id="3" name="Footer Placeholder 2" descr="Poll Everywhere multiple choice poll activity&#10;Activity Title: A random sample of 12 observations comes from a strongly skewed population. The population standard deviation $$\\sigma$$ is known. Is knowing $$\\sigma$$ sufficient to justify the usual z-confidence interval for the population mean?">
            <a:extLst>
              <a:ext uri="{FF2B5EF4-FFF2-40B4-BE49-F238E27FC236}">
                <a16:creationId xmlns:a16="http://schemas.microsoft.com/office/drawing/2014/main" id="{FDA24352-E891-87CF-BB6C-F31ACD1D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F1C8C-4725-40B9-5FE6-729452A971C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0500" y="190500"/>
            <a:ext cx="117983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57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04FC3-38A7-5655-8FBB-15A43E87D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081519-C63B-74FB-00CE-94E3AA6EE6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Correct answer: No, because a sample of 12 from a strongly skewed population may not have an approximately normal sampling distribution.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Knowing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allows us to calculate the standard error,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TW" sz="2000" dirty="0"/>
                  <a:t>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usual z-interval also requires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zh-TW" sz="2000" dirty="0"/>
                  <a:t> to be normal or approximately normal.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With strong population skewness and </a:t>
                </a:r>
                <a14:m>
                  <m:oMath xmlns:m="http://schemas.openxmlformats.org/officeDocument/2006/math">
                    <m:r>
                      <a:rPr lang="zh-TW" alt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US" altLang="zh-TW" sz="2000" dirty="0"/>
                  <a:t>, that approximation may be inadequate.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Why the other answers are incorrect: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 and B: Knowing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0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000" dirty="0"/>
                  <a:t> does not determine the shape of the sampling distribution.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D: There is no universal minimum of 30. For a normal population, a z-interval is valid even with a small random sample.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081519-C63B-74FB-00CE-94E3AA6EE6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F084B44-CDEC-E53C-CD11-B229EE2B48C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08F5F7-814C-D431-5EF7-DF08BC9F9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Solution to In-class Poll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F165B1-C3F1-9BB8-B984-0E363FDAFD49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BDE56-B318-25C5-4143-63079633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6E81D-D612-7A9F-0E94-2A640D4C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4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25AB5-BEC0-A4DD-D980-D0ADAE27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5A280-3D28-2885-4E5A-240D4D795D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we want to estimate the population mean with a margin of error </a:t>
                </a:r>
                <a:r>
                  <a:rPr lang="en-US" altLang="zh-TW" sz="2400" dirty="0">
                    <a:latin typeface="Rockwell" panose="02060603020205020403" pitchFamily="18" charset="0"/>
                  </a:rPr>
                  <a:t>E</a:t>
                </a:r>
                <a:r>
                  <a:rPr lang="en-US" altLang="zh-TW" sz="2400" dirty="0"/>
                  <a:t> at confidence level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TW" sz="2400" dirty="0"/>
                  <a:t> is known, the margin of error is: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i="0" dirty="0">
                          <a:latin typeface="Rockwell" panose="02060603020205020403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Solving for the sample size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/>
                  <a:t>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/2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  <m:t>E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5A280-3D28-2885-4E5A-240D4D795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1199" r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5E37C33-5C0F-303C-E93E-34BC724B973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E8F03-70D1-EEB7-62F7-1C712C9AD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Sample Size and the Margin of Error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733F4A-D90F-5E39-23A4-480E15D75A1C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374B9-7AEC-37A0-1061-0EDE0CDE2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1C074-E528-44F6-6AB6-85F1CBA5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520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769B-4559-CE5D-237E-35A1B119C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569332-E9A3-229F-DAEB-7B292C9282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we want to estimate the mean flight time between FAR and ORD with a margin of error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</m:t>
                    </m:r>
                  </m:oMath>
                </a14:m>
                <a:r>
                  <a:rPr lang="en-US" altLang="zh-TW" sz="2400" dirty="0"/>
                  <a:t> minutes at a </a:t>
                </a:r>
                <a14:m>
                  <m:oMath xmlns:m="http://schemas.openxmlformats.org/officeDocument/2006/math">
                    <m:r>
                      <a:rPr lang="en-US" altLang="zh-TW" sz="2400" b="0" i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 confidence level. Assume that the population is normally distributed with a population standard deviation of 7.07 minutes.</a:t>
                </a:r>
              </a:p>
              <a:p>
                <a:pPr lvl="4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Because the population is normally distributed and the population standard deviation is known, the margin of error is given by: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i="0" dirty="0">
                          <a:latin typeface="Rockwell" panose="02060603020205020403" pitchFamily="18" charset="0"/>
                        </a:rPr>
                        <m:t>E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marL="1371600" lvl="3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calculate the required sample size for three different situations: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Example #1: Margin of error of 2 minutes, 95% confidence level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Example #2: Margin of error of 1 minute, 95% confidence level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Example #3: Margin of error of 2 minutes, 99% confidence level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569332-E9A3-229F-DAEB-7B292C9282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b="-1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BCC8B50-1952-AA3D-7500-16B1D959FFEF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987DF-6F1B-F59D-BBA2-9D28DD119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Sample Size and the Margin of Error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0E2644-6770-E528-7FDD-EDBDFCDB4CC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68244-16EB-E3D3-81C4-634C552A1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D7534-728E-4947-6D00-BCAB8B7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219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6626F-615F-DDF4-EC13-9502BD53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A2B4F-AC56-E883-8957-7696B8A454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95% level of confidence means that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0.05/2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0.025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=1.96</m:t>
                    </m:r>
                  </m:oMath>
                </a14:m>
                <a:r>
                  <a:rPr lang="en-US" altLang="zh-TW" sz="2400" dirty="0"/>
                  <a:t>. Applying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0.025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=1.96</m:t>
                    </m:r>
                  </m:oMath>
                </a14:m>
                <a:r>
                  <a:rPr lang="en-US" altLang="zh-TW" sz="24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=7.07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zh-TW" sz="2400" dirty="0"/>
                  <a:t>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1.96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7.07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Solving for the sample size required,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1.96</m:t>
                                  </m:r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altLang="zh-TW" sz="2400" b="0" i="1" dirty="0" smtClean="0">
                                      <a:latin typeface="Cambria Math" panose="02040503050406030204" pitchFamily="18" charset="0"/>
                                    </a:rPr>
                                    <m:t>7.07</m:t>
                                  </m:r>
                                </m:num>
                                <m:den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48.01</m:t>
                      </m:r>
                    </m:oMath>
                  </m:oMathPara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round up to a sample size of 49 flights so that the margin of error is no more than 2 minutes at the 95% confidence level.</a:t>
                </a: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A2B4F-AC56-E883-8957-7696B8A454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8C4D0A7-3D73-2198-125E-C6775BB36EAB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2EF573-5873-0C55-76C6-5091DDA3D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 #1: Margin of 2 Minutes, 95% Confidence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8A16F7-E678-93D7-ADDF-926C0B42444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2B72A-D28A-CB15-D22C-2C7A13E9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FA164-CB76-85ED-E7C7-2F99F7F6F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44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49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92462-832F-C364-EE11-83934140D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B54B3F-4E3F-1324-F0A1-AF90B41E38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95% level of confidence means that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0.05/2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0.025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=1.96</m:t>
                    </m:r>
                  </m:oMath>
                </a14:m>
                <a:r>
                  <a:rPr lang="en-US" altLang="zh-TW" sz="2400" dirty="0"/>
                  <a:t>. Applying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0.025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=1.96</m:t>
                    </m:r>
                  </m:oMath>
                </a14:m>
                <a:r>
                  <a:rPr lang="en-US" altLang="zh-TW" sz="24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=7.07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TW" sz="2400" dirty="0"/>
                  <a:t>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1.96⋅</m:t>
                      </m:r>
                      <m:f>
                        <m:f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7.07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TW" sz="2400" b="0" i="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b="0" i="0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Solving for the sample size required,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1.96</m:t>
                                  </m:r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7.07</m:t>
                                  </m:r>
                                </m:num>
                                <m:den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≃192.02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round up to a sample size of 193 flights so that the margin of error is no more than 1 minute at the 95% confidence level.</a:t>
                </a:r>
                <a:endParaRPr lang="en-US" altLang="zh-TW" sz="5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B54B3F-4E3F-1324-F0A1-AF90B41E38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719" r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E588FED-2D26-C590-CD4B-17B826ED4C47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F03731-8812-F029-A25F-73D0F510F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 #2: Margin of 1 Minute, 95% Confidence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27232-A114-DC1B-28AB-4E3FA3F755D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A8AB7-B659-09A9-A514-B8D1B5B6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10320-C829-045D-721E-1924C49C5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171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18A1D-A097-9CFD-A313-D697D0E02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888B75-75C9-12F3-4B10-E998117757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99% level of confidence means that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=0.01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0.01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0.005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=2.576</m:t>
                    </m:r>
                  </m:oMath>
                </a14:m>
                <a:r>
                  <a:rPr lang="en-US" altLang="zh-TW" sz="2400" dirty="0"/>
                  <a:t>. Applying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0.005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=2.576</m:t>
                    </m:r>
                  </m:oMath>
                </a14:m>
                <a:r>
                  <a:rPr lang="en-US" altLang="zh-TW" sz="24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i="1" dirty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=7.07</m:t>
                    </m:r>
                  </m:oMath>
                </a14:m>
                <a:r>
                  <a:rPr lang="en-US" altLang="zh-TW" sz="2400" dirty="0"/>
                  <a:t>, and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TW" sz="2400" dirty="0"/>
                  <a:t>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2.576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7.07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altLang="zh-TW" sz="24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TW" sz="2400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Solving for the sample size required, we find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i="1" dirty="0">
                  <a:latin typeface="Cambria Math" panose="02040503050406030204" pitchFamily="18" charset="0"/>
                </a:endParaRPr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4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TW" sz="2400" b="0" i="1" dirty="0" smtClean="0">
                                      <a:latin typeface="Cambria Math" panose="02040503050406030204" pitchFamily="18" charset="0"/>
                                    </a:rPr>
                                    <m:t>576</m:t>
                                  </m:r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7.07</m:t>
                                  </m:r>
                                </m:num>
                                <m:den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≃82.92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round up to a sample size of 83 flights so that the margin of error is no more than 2 minutes at the 99% confidence level.</a:t>
                </a:r>
                <a:endParaRPr lang="en-US" altLang="zh-TW" sz="5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888B75-75C9-12F3-4B10-E998117757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F6EA840-2665-E62E-C829-265CE585B1A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42E02-8CE3-B875-D501-B14B1BE4E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 #3: Margin of 2 Minutes, 99% Confidence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A7BF-BE79-7032-A143-0E03AFE798D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B3762-3894-C690-BE0E-63E9D20FA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178D6-9AE5-3A1C-315D-02AE443D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46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8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24324-A26F-507D-6BF3-EB78CD7F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17439-43E2-C320-79F3-4380A3D85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Comparing the three examples, we found that: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000" dirty="0"/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000" dirty="0"/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000" dirty="0"/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0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Greater precision requires a larger sample.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Keeping the confidence level at 95%, halving the margin of error from 2 minutes to 1 minute raises the required sample size from 49 to 193 flights.</a:t>
            </a:r>
          </a:p>
          <a:p>
            <a:pPr lvl="4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Greater confidence also requires a larger sample.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Keeping the margin of error at 2 minutes, increasing confidence from 95% to 99% raises the required sample from 49 to 83 flights.</a:t>
            </a:r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9E583-2406-B187-B5B9-703198C17B54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BBD1E-4EE4-5F95-4BED-48AF524B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Sample Size and the Margin of Error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24BE29-11FE-8256-3277-924D4D081E30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CC997-9231-8EC6-17BF-C4649D05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EFC07-21D7-907D-A22F-AB66FFDDF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4E9FAA2-1612-0F5E-AC88-BAA9B6494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204375"/>
              </p:ext>
            </p:extLst>
          </p:nvPr>
        </p:nvGraphicFramePr>
        <p:xfrm>
          <a:off x="914400" y="1787172"/>
          <a:ext cx="1036002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007">
                  <a:extLst>
                    <a:ext uri="{9D8B030D-6E8A-4147-A177-3AD203B41FA5}">
                      <a16:colId xmlns:a16="http://schemas.microsoft.com/office/drawing/2014/main" val="1930344998"/>
                    </a:ext>
                  </a:extLst>
                </a:gridCol>
                <a:gridCol w="2590007">
                  <a:extLst>
                    <a:ext uri="{9D8B030D-6E8A-4147-A177-3AD203B41FA5}">
                      <a16:colId xmlns:a16="http://schemas.microsoft.com/office/drawing/2014/main" val="2558921120"/>
                    </a:ext>
                  </a:extLst>
                </a:gridCol>
                <a:gridCol w="2590007">
                  <a:extLst>
                    <a:ext uri="{9D8B030D-6E8A-4147-A177-3AD203B41FA5}">
                      <a16:colId xmlns:a16="http://schemas.microsoft.com/office/drawing/2014/main" val="1186420888"/>
                    </a:ext>
                  </a:extLst>
                </a:gridCol>
                <a:gridCol w="2590007">
                  <a:extLst>
                    <a:ext uri="{9D8B030D-6E8A-4147-A177-3AD203B41FA5}">
                      <a16:colId xmlns:a16="http://schemas.microsoft.com/office/drawing/2014/main" val="3607766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Example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Confidence Level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Required Sample Size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20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49 Flights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8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 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193 Flights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1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83 Flights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151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03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5E424-38D5-625F-D13B-76DC97B08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DE12ED-8A05-C3FD-86EF-C022244421B5}"/>
              </a:ext>
            </a:extLst>
          </p:cNvPr>
          <p:cNvSpPr txBox="1"/>
          <p:nvPr/>
        </p:nvSpPr>
        <p:spPr>
          <a:xfrm>
            <a:off x="0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Population Proportion</a:t>
            </a:r>
          </a:p>
        </p:txBody>
      </p:sp>
    </p:spTree>
    <p:extLst>
      <p:ext uri="{BB962C8B-B14F-4D97-AF65-F5344CB8AC3E}">
        <p14:creationId xmlns:p14="http://schemas.microsoft.com/office/powerpoint/2010/main" val="1387955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95E4D-08BB-F345-02C0-D3A6BDB51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0149FE-0828-BB46-FD17-AAEF11C6E7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Recall that the interval estimate for the population parameter is: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Margin of Error</m:t>
                      </m:r>
                    </m:oMath>
                  </m:oMathPara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From Chapter 7,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400" dirty="0"/>
                  <a:t>is approximately normal when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≥5</m:t>
                    </m:r>
                  </m:oMath>
                </a14:m>
                <a:r>
                  <a:rPr lang="en-US" altLang="zh-TW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d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≥5</m:t>
                    </m:r>
                  </m:oMath>
                </a14:m>
                <a:r>
                  <a:rPr lang="en-US" altLang="zh-TW" sz="2400" dirty="0"/>
                  <a:t>. 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mean and standard error of the sampling distribution are:</a:t>
                </a:r>
                <a:endParaRPr lang="en-US" altLang="zh-TW" sz="100" dirty="0"/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E(</m:t>
                    </m:r>
                    <m:acc>
                      <m:accPr>
                        <m:chr m:val="̅"/>
                        <m:ctrl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b="0" i="0" dirty="0" smtClean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)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,   and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i="1" dirty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TW" sz="2400" b="0" i="0" dirty="0" smtClean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400" b="0" i="0" dirty="0" smtClean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sub>
                    </m:sSub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TW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TW" sz="24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  <m:d>
                              <m:dPr>
                                <m:ctrlPr>
                                  <a:rPr lang="en-US" altLang="zh-TW" sz="2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sz="2400" b="0" i="1" dirty="0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m:rPr>
                                    <m:nor/>
                                  </m:rPr>
                                  <a:rPr lang="en-US" altLang="zh-TW" sz="2400" i="0" dirty="0">
                                    <a:latin typeface="Rockwell" panose="02060603020205020403" pitchFamily="18" charset="0"/>
                                  </a:rPr>
                                  <m:t>p</m:t>
                                </m:r>
                              </m:e>
                            </m:d>
                          </m:num>
                          <m:den>
                            <m:r>
                              <a:rPr lang="en-US" altLang="zh-TW" sz="24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0149FE-0828-BB46-FD17-AAEF11C6E7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F50AE89-F638-C1ED-0A55-9D9BEB90D23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1D15DE8-1B0F-CD3C-0E92-BDCE9238822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</p:spPr>
            <p:txBody>
              <a:bodyPr>
                <a:normAutofit/>
              </a:bodyPr>
              <a:lstStyle/>
              <a:p>
                <a:pPr algn="l">
                  <a:defRPr sz="4000" b="1">
                    <a:solidFill>
                      <a:srgbClr val="FDB913"/>
                    </a:solidFill>
                    <a:latin typeface="Garamond"/>
                  </a:defRPr>
                </a:pPr>
                <a:r>
                  <a:rPr lang="en-US" sz="4000" dirty="0">
                    <a:solidFill>
                      <a:schemeClr val="bg1"/>
                    </a:solidFill>
                  </a:rPr>
                  <a:t>  Interval Estimates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4000" i="0" dirty="0">
                        <a:solidFill>
                          <a:schemeClr val="bg1"/>
                        </a:solidFill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endParaRPr lang="en-US" sz="4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1D15DE8-1B0F-CD3C-0E92-BDCE923882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88825" cy="923636"/>
              </a:xfr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397108B-44A7-DE3C-6F7B-7D3D529CA0E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4E9F2A-9493-7C4E-2544-7304992C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B845C-99BE-B385-B0C2-9EA96EC89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49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144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FBA6-A949-052D-DD56-83C9DA289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0F34CA-8A68-C379-F8EB-0470BE48B6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When the conditions for the normal approximation hold, 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altLang="zh-TW" sz="2400" dirty="0"/>
                  <a:t> as the critical value for confidence level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Because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 is unknown, we substitute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 to estimate the standard error. The margin of error is:</a:t>
                </a: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i="0" dirty="0">
                          <a:latin typeface="Rockwell" panose="02060603020205020403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rad>
                        <m:radPr>
                          <m:degHide m:val="on"/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  <m:t>p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altLang="zh-TW" sz="2400" i="0" dirty="0">
                                          <a:latin typeface="Rockwell" panose="02060603020205020403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altLang="zh-TW" sz="2400" i="0" dirty="0">
                                          <a:latin typeface="Rockwell" panose="02060603020205020403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approximate confidence interval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 is: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p</m:t>
                          </m:r>
                        </m:e>
                      </m:acc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rad>
                        <m:radPr>
                          <m:degHide m:val="on"/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  <m:t>p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altLang="zh-TW" sz="2400" i="0" dirty="0">
                                          <a:latin typeface="Rockwell" panose="02060603020205020403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altLang="zh-TW" sz="2400" i="0" dirty="0">
                                          <a:latin typeface="Rockwell" panose="02060603020205020403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0F34CA-8A68-C379-F8EB-0470BE48B6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1319" r="-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365CDFC-0DD1-0DA5-3C3A-7D12D9D46BD2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B39086-A788-332D-8A19-5F341996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Confidence Interval for a Population Proportion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8821E9-E16C-E92E-36B1-E41D3A84A9D5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0618C-B725-E399-AB44-98DE2443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FBBDF-C9FD-9C50-2CCA-D8D98CF1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50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723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013EF-BEE8-A1B9-A421-6EB2ABC0A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2DE79-E23B-A7A6-C4FC-9596536F8E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 lnSpcReduction="10000"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want to estimate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, the proportion of FAR–ORD flights with a flight time less than 85 minutes.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In a random sample of 25 flights, 18 have airtimes under 85 minutes, giving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=0.72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approximation conditions are satisfied: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  <m:acc>
                      <m:accPr>
                        <m:chr m:val="̅"/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=18≥</m:t>
                    </m:r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1−</m:t>
                        </m:r>
                        <m:acc>
                          <m:accPr>
                            <m:chr m:val="̅"/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</m:acc>
                      </m:e>
                    </m:d>
                    <m:r>
                      <a:rPr lang="en-US" altLang="zh-TW" sz="2000" b="0" i="1" dirty="0" smtClean="0">
                        <a:latin typeface="Cambria Math" panose="02040503050406030204" pitchFamily="18" charset="0"/>
                      </a:rPr>
                      <m:t>=7≥5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The 95% confidence interval is: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0.72</m:t>
                      </m:r>
                      <m:r>
                        <a:rPr lang="en-US" altLang="zh-TW" sz="2400" i="1" dirty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1.96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rad>
                        <m:radPr>
                          <m:degHide m:val="on"/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0.72</m:t>
                              </m:r>
                              <m:d>
                                <m:dPr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1−0.72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TW" sz="2400" b="0" i="1" dirty="0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rad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≃0.72±0.176    ⇒     </m:t>
                      </m:r>
                      <m:d>
                        <m:dPr>
                          <m:ctrlP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dirty="0" smtClean="0">
                              <a:latin typeface="Cambria Math" panose="02040503050406030204" pitchFamily="18" charset="0"/>
                            </a:rPr>
                            <m:t>0.544,0.896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3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are 95% confident that 54.4% to 89.6% of FAR–ORD flights have airtimes under 85 minutes.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2DE79-E23B-A7A6-C4FC-9596536F8E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1559" b="-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AE5FB64-2957-C1FE-8C10-D07C21076969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114040-744F-3071-4065-49CC27D8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Real-World Flight Data from FAR to ORD</a:t>
            </a:r>
            <a:endParaRPr lang="en-US" sz="40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0717C0-B426-F59E-3F4F-A3EC84A3E559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BBB7E-10D1-1DF7-3F19-A66B6F92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DA2C3-CE32-CE27-E4AE-30437BCE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526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C1212-B80D-271D-F606-0FC5C861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ED8493-077F-40A8-49DF-BEC2626B74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Suppose we want to estimate the population proportion with a margin of error </a:t>
                </a:r>
                <a:r>
                  <a:rPr lang="en-US" altLang="zh-TW" sz="2400" dirty="0">
                    <a:latin typeface="Rockwell" panose="02060603020205020403" pitchFamily="18" charset="0"/>
                  </a:rPr>
                  <a:t>E</a:t>
                </a:r>
                <a:r>
                  <a:rPr lang="en-US" altLang="zh-TW" sz="2400" dirty="0"/>
                  <a:t> at confidence level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TW" sz="2400" dirty="0"/>
                  <a:t>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From our previous discussion, we know that: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i="0" dirty="0">
                          <a:latin typeface="Rockwell" panose="02060603020205020403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 =</m:t>
                      </m:r>
                      <m:r>
                        <a:rPr lang="en-US" altLang="zh-TW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rad>
                        <m:radPr>
                          <m:degHide m:val="on"/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  <m:t>p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400" i="1" dirty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altLang="zh-TW" sz="2400" i="0" dirty="0">
                                          <a:latin typeface="Rockwell" panose="02060603020205020403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altLang="zh-TW" sz="2400" i="0" dirty="0">
                                          <a:latin typeface="Rockwell" panose="02060603020205020403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Solving for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TW" sz="2400" dirty="0"/>
                  <a:t>, we find:</a:t>
                </a:r>
                <a:endParaRPr lang="en-US" altLang="zh-TW" sz="5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/2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̅"/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</m:e>
                          </m:acc>
                          <m:d>
                            <m:d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  <m:t>p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TW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ED8493-077F-40A8-49DF-BEC2626B74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1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07E17FB-3331-4A73-F5F5-EBD356770E3E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80B46-A1FA-A96A-673D-F86F76950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Sample Size and the Margin of Error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19A474-492C-2710-B8A2-0D72625978B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ACAE4-64E6-16AA-429D-1D4C23B77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BB5C4-0887-6D1D-9A0B-6E7134DF0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378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BE16A-96FB-AF15-262D-AADFEE6CA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A928B9-3BA8-4818-E17D-4AE9E8BE0C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We cannot substitute the future sample proportion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en-US" altLang="zh-TW" sz="2400" dirty="0"/>
                  <a:t>, because we must choose the sample size before collecting the sample. We therefore 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sz="2400" dirty="0"/>
                  <a:t>, a planning estimate of the population proportion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p</m:t>
                    </m:r>
                  </m:oMath>
                </a14:m>
                <a:r>
                  <a:rPr lang="en-US" altLang="zh-TW" sz="2400" dirty="0"/>
                  <a:t>: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en-US" altLang="zh-TW" sz="2400" i="1">
                                          <a:latin typeface="Cambria Math" panose="02040503050406030204" pitchFamily="18" charset="0"/>
                                        </a:rPr>
                                        <m:t>/2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p</m:t>
                              </m:r>
                            </m:e>
                            <m:sup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TW" sz="2400" i="0" dirty="0">
                                      <a:latin typeface="Rockwell" panose="02060603020205020403" pitchFamily="18" charset="0"/>
                                    </a:rPr>
                                    <m:t>p</m:t>
                                  </m:r>
                                </m:e>
                                <m: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zh-TW" sz="2400" i="0" dirty="0">
                                  <a:latin typeface="Rockwell" panose="02060603020205020403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To choose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TW" sz="2400" dirty="0"/>
                  <a:t>: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Use a sample proportion from a previous study of the same population, or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Use a preliminary estimate from a pilot study, or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Use an informed estimate based on available information, or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If no reliable estimate is available, 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altLang="zh-TW" sz="2000" dirty="0"/>
                  <a:t>, which maximizes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sz="2000" dirty="0"/>
                  <a:t> and produces the largest required sample size.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A928B9-3BA8-4818-E17D-4AE9E8BE0C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 r="-1089" b="-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5B68244-6D82-525C-F41F-8BC3F60B314C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961D0D-38CA-7628-D8CF-EF7973C40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Sample Size and the Margin of Error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778202-F945-9D57-3AC3-4B0F782BD5FD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1D3D3-F301-F44A-C8F0-36CA0E2D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A2F12-B101-58B4-3C4E-59627C2E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53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685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9534B-4C83-3A2D-8859-0CE9ADB1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000000">
                    <a:alpha val="0"/>
                  </a:srgbClr>
                </a:solidFill>
              </a:rPr>
              <a:t>Poll Everywhere multiple choice poll activity
Activity Title: We want to determine the sample size needed to estimate a population proportion. No reliable prior estimate of $$\\texttt{p}$$ is available. Why do we use $$\\texttt{p}^*=0.5$$?
Slide 52</a:t>
            </a:r>
          </a:p>
        </p:txBody>
      </p:sp>
      <p:sp>
        <p:nvSpPr>
          <p:cNvPr id="3" name="Footer Placeholder 2" descr="Poll Everywhere multiple choice poll activity&#10;Activity Title: We want to determine the sample size needed to estimate a population proportion. No reliable prior estimate of $$\\texttt{p}$$ is available. Why do we use $$\\texttt{p}^*=0.5$$?">
            <a:extLst>
              <a:ext uri="{FF2B5EF4-FFF2-40B4-BE49-F238E27FC236}">
                <a16:creationId xmlns:a16="http://schemas.microsoft.com/office/drawing/2014/main" id="{0D7CB4A7-0283-793F-F0D5-0EFC82D56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BUSN 320 Business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A86F9A-091D-CEEF-1C21-04E0B9AAF50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0500" y="190500"/>
            <a:ext cx="117983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628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2D8BC-6779-FFA9-75D7-F1F0A4AC7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C3BDF1-8BD4-419D-9AF2-221C295739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Correct answer: It produces the largest required sample size for the chosen confidence level and margin of error.</a:t>
                </a:r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 required sample size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en-US" altLang="zh-TW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altLang="zh-TW" sz="2000" i="0" dirty="0">
                                    <a:latin typeface="Rockwell" panose="02060603020205020403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 altLang="zh-TW" sz="2000" i="0" dirty="0">
                                    <a:latin typeface="Rockwell" panose="02060603020205020403" pitchFamily="18" charset="0"/>
                                  </a:rPr>
                                  <m:t>p</m:t>
                                </m:r>
                              </m:e>
                              <m:sup>
                                <m:r>
                                  <a:rPr lang="en-US" altLang="zh-TW" sz="20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E</m:t>
                            </m:r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TW" sz="20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Holding confidence and margin of error fixed, the required sample size increases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altLang="zh-TW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altLang="zh-TW" sz="2000" i="0" dirty="0">
                                <a:latin typeface="Rockwell" panose="02060603020205020403" pitchFamily="18" charset="0"/>
                              </a:rPr>
                              <m:t>p</m:t>
                            </m:r>
                          </m:e>
                          <m:sup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This product reaches its maximum of 0.25 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altLang="zh-TW" sz="2000" dirty="0"/>
                  <a:t>. 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Therefore,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0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sz="200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altLang="zh-TW" sz="2000" dirty="0"/>
                  <a:t> gives a conservative sample-size recommendation when no reliable estimate is available.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  <m:sup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sz="240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altLang="zh-TW" sz="2400" dirty="0"/>
                  <a:t> is a planning choice. It does not imply that the population proportion actually equals 0.5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4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C3BDF1-8BD4-419D-9AF2-221C295739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A774C4D-D328-2A4F-3C69-7442A8267D7A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C1090A-B68F-9634-A537-4470217BB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Solution to In-class Poll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6F19E5-C35C-6EA0-664C-507DA2845F0A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F8DCB-AE95-7ED3-0E5C-331CE1E0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A2F29-6698-B02B-BD7F-E7EE189DB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55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420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7BB28-4988-883D-C465-9B0F71193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46BC73-C080-10F5-048A-DB6DDAEDB718}"/>
              </a:ext>
            </a:extLst>
          </p:cNvPr>
          <p:cNvSpPr txBox="1"/>
          <p:nvPr/>
        </p:nvSpPr>
        <p:spPr>
          <a:xfrm>
            <a:off x="-1" y="2705725"/>
            <a:ext cx="121888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Big Data and</a:t>
            </a:r>
          </a:p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Confidence Intervals</a:t>
            </a:r>
          </a:p>
        </p:txBody>
      </p:sp>
    </p:spTree>
    <p:extLst>
      <p:ext uri="{BB962C8B-B14F-4D97-AF65-F5344CB8AC3E}">
        <p14:creationId xmlns:p14="http://schemas.microsoft.com/office/powerpoint/2010/main" val="321749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7E7A5-5170-4F94-16B0-7A2BEBBC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AB24C3-73CA-F911-C56E-75155D9005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At a fixed confidence level, larger samples generally produce narrower confidence intervals for population means and proportions:</a:t>
                </a:r>
              </a:p>
              <a:p>
                <a:pPr marL="0" indent="0" algn="ctr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x</m:t>
                        </m:r>
                      </m:e>
                    </m:acc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/2,</m:t>
                        </m:r>
                        <m:d>
                          <m:d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s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zh-TW" sz="2400" dirty="0"/>
                  <a:t>     and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0" dirty="0">
                            <a:latin typeface="Rockwell" panose="02060603020205020403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TW" sz="2400" i="0" dirty="0">
                            <a:latin typeface="Rockwell" panose="02060603020205020403" pitchFamily="18" charset="0"/>
                          </a:rPr>
                          <m:t>p</m:t>
                        </m:r>
                      </m:e>
                    </m:acc>
                    <m:r>
                      <a:rPr lang="en-US" altLang="zh-TW" sz="2400" i="1" dirty="0"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r>
                      <a:rPr lang="en-US" altLang="zh-TW" sz="2400" i="1">
                        <a:latin typeface="Cambria Math" panose="02040503050406030204" pitchFamily="18" charset="0"/>
                      </a:rPr>
                      <m:t>⋅</m:t>
                    </m:r>
                    <m:rad>
                      <m:radPr>
                        <m:degHide m:val="on"/>
                        <m:ctrlPr>
                          <a:rPr lang="en-US" altLang="zh-TW" sz="24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̅"/>
                                <m:ctrlPr>
                                  <a:rPr lang="en-US" altLang="zh-TW" sz="2400" i="0" dirty="0">
                                    <a:latin typeface="Rockwell" panose="02060603020205020403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n-US" altLang="zh-TW" sz="2400" i="0" dirty="0">
                                    <a:latin typeface="Rockwell" panose="02060603020205020403" pitchFamily="18" charset="0"/>
                                  </a:rPr>
                                  <m:t>p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altLang="zh-TW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sz="2400" i="1" dirty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TW" sz="2400" i="0" dirty="0">
                                        <a:latin typeface="Rockwell" panose="02060603020205020403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altLang="zh-TW" sz="2400" i="0" dirty="0">
                                        <a:latin typeface="Rockwell" panose="02060603020205020403" pitchFamily="18" charset="0"/>
                                      </a:rPr>
                                      <m:t>p</m:t>
                                    </m:r>
                                  </m:e>
                                </m:acc>
                              </m:e>
                            </m:d>
                          </m:num>
                          <m:den>
                            <m:r>
                              <a:rPr lang="en-US" altLang="zh-TW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altLang="zh-TW" sz="2400" dirty="0"/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200" dirty="0"/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For the population mean, a larger sample reduces the margin of error in two ways.</a:t>
                </a: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2400" i="0" dirty="0">
                          <a:latin typeface="Rockwell" panose="02060603020205020403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altLang="zh-TW" sz="2400" b="0" i="0" dirty="0" smtClean="0">
                          <a:latin typeface="Rockwell" panose="02060603020205020403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/2,</m:t>
                          </m:r>
                          <m:d>
                            <m:d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TW" sz="2400" i="0" dirty="0">
                              <a:latin typeface="Rockwell" panose="02060603020205020403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TW" sz="2400" i="0" dirty="0">
                              <a:latin typeface="Rockwell" panose="02060603020205020403" pitchFamily="18" charset="0"/>
                            </a:rPr>
                            <m:t>s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marL="0" indent="0">
                  <a:spcBef>
                    <a:spcPts val="1000"/>
                  </a:spcBef>
                  <a:buNone/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altLang="zh-TW" sz="100" dirty="0"/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As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altLang="zh-TW" sz="2000" dirty="0"/>
                  <a:t> increases, the critical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/2,</m:t>
                        </m:r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altLang="zh-TW" sz="2000" dirty="0"/>
                  <a:t> decreases towards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</m:oMath>
                </a14:m>
                <a:r>
                  <a:rPr lang="en-US" altLang="zh-TW" sz="2000" dirty="0"/>
                  <a:t>.</a:t>
                </a:r>
              </a:p>
              <a:p>
                <a:pPr lvl="1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000" dirty="0"/>
                  <a:t>Holding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s</m:t>
                    </m:r>
                  </m:oMath>
                </a14:m>
                <a:r>
                  <a:rPr lang="en-US" altLang="zh-TW" sz="2000" dirty="0"/>
                  <a:t> fixed, the estimated standard error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000" i="0" dirty="0">
                        <a:latin typeface="Rockwell" panose="02060603020205020403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en-US" altLang="zh-TW" sz="2000" b="0" i="0" dirty="0" smtClean="0">
                        <a:latin typeface="Rockwell" panose="02060603020205020403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TW" sz="2000" dirty="0"/>
                  <a:t> decreases.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AB24C3-73CA-F911-C56E-75155D9005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300900"/>
                <a:ext cx="11189855" cy="5081046"/>
              </a:xfrm>
              <a:blipFill>
                <a:blip r:embed="rId2"/>
                <a:stretch>
                  <a:fillRect l="-708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E395754-D8E0-A4DF-7676-26E08C162F10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9058CC-411C-21A6-ADD5-41895D4BD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Big Data and the Precision of Confidence Intervals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FBF41A-B566-B532-677E-4BE54839AEC3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C7855-C459-0417-BF25-C988406D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496D0-81C5-2D69-DA61-2B7158C2B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57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20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E02DC-1201-99D3-1D62-9B1B0B95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6E18FC-9087-DC3C-8BF1-A98839FB9A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4412" y="1300900"/>
                <a:ext cx="5552642" cy="5081046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altLang="zh-TW" sz="2400" dirty="0"/>
                  <a:t>Consider 5 samples from a normally distributed population. Suppose each has a sample standard deviation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TW" sz="2400" i="0" dirty="0">
                        <a:latin typeface="Rockwell" panose="02060603020205020403" pitchFamily="18" charset="0"/>
                      </a:rPr>
                      <m:t>s</m:t>
                    </m:r>
                    <m:r>
                      <a:rPr lang="en-US" altLang="zh-TW" sz="2400" i="1" dirty="0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Garamond"/>
                  </a:rPr>
                  <a:t>. </a:t>
                </a:r>
              </a:p>
              <a:p>
                <a:pPr lvl="3"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endParaRPr lang="en-US" sz="1200" dirty="0">
                  <a:solidFill>
                    <a:srgbClr val="000000"/>
                  </a:solidFill>
                  <a:latin typeface="Garamond"/>
                </a:endParaRPr>
              </a:p>
              <a:p>
                <a:pPr>
                  <a:spcBef>
                    <a:spcPts val="1000"/>
                  </a:spcBef>
                  <a:defRPr sz="2000">
                    <a:solidFill>
                      <a:srgbClr val="000000"/>
                    </a:solidFill>
                    <a:latin typeface="Garamond"/>
                  </a:defRPr>
                </a:pPr>
                <a:r>
                  <a:rPr lang="en-US" sz="2400" dirty="0">
                    <a:solidFill>
                      <a:srgbClr val="000000"/>
                    </a:solidFill>
                    <a:latin typeface="Garamond"/>
                  </a:rPr>
                  <a:t>Compare their margins of error at a 95% confidence level</a:t>
                </a:r>
                <a:r>
                  <a:rPr lang="en-US" altLang="zh-TW" sz="2400" dirty="0"/>
                  <a:t>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6E18FC-9087-DC3C-8BF1-A98839FB9A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4412" y="1300900"/>
                <a:ext cx="5552642" cy="5081046"/>
              </a:xfrm>
              <a:blipFill>
                <a:blip r:embed="rId2"/>
                <a:stretch>
                  <a:fillRect l="-1537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3011F26-59EF-021C-4E6E-956CDC53FDD6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C7B9B7-CF56-89B7-3141-0D37F22AB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Example: Sample Size and the Margin of Error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64FC0-2F4B-259A-3F49-4BDAF0F3E0E6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CB6A5-91D6-DD7B-5304-86C534F53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FB492-B839-F418-A825-344B2F854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58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811A41-2C50-DC36-9EC6-133CF10745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1351" y="1198499"/>
            <a:ext cx="5336840" cy="5030065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CF982FC-B37F-4473-B3E1-D35D57DA3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681648"/>
              </p:ext>
            </p:extLst>
          </p:nvPr>
        </p:nvGraphicFramePr>
        <p:xfrm>
          <a:off x="6537959" y="3713531"/>
          <a:ext cx="510909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74">
                  <a:extLst>
                    <a:ext uri="{9D8B030D-6E8A-4147-A177-3AD203B41FA5}">
                      <a16:colId xmlns:a16="http://schemas.microsoft.com/office/drawing/2014/main" val="3236189383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1275563245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710126919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4002163661"/>
                    </a:ext>
                  </a:extLst>
                </a:gridCol>
              </a:tblGrid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aramond" panose="02020404030301010803" pitchFamily="18" charset="0"/>
                        </a:rPr>
                        <a:t>Sample Size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Critical Value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Estimated SE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89914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69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01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116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1518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480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6E12CBD-6DA2-C371-D69F-569A1A8F7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496547"/>
              </p:ext>
            </p:extLst>
          </p:nvPr>
        </p:nvGraphicFramePr>
        <p:xfrm>
          <a:off x="6537958" y="3711550"/>
          <a:ext cx="510909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74">
                  <a:extLst>
                    <a:ext uri="{9D8B030D-6E8A-4147-A177-3AD203B41FA5}">
                      <a16:colId xmlns:a16="http://schemas.microsoft.com/office/drawing/2014/main" val="3236189383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1275563245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710126919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4002163661"/>
                    </a:ext>
                  </a:extLst>
                </a:gridCol>
              </a:tblGrid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Garamond" panose="02020404030301010803" pitchFamily="18" charset="0"/>
                        </a:rPr>
                        <a:t>Sample Size</a:t>
                      </a:r>
                      <a:endParaRPr lang="en-US" sz="1800" dirty="0"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Critical Value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Estimated SE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89914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2.776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8.944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24.829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69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01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116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1518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4809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09855C6-D8E6-5AEC-6F4F-AAA41C55C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605812"/>
              </p:ext>
            </p:extLst>
          </p:nvPr>
        </p:nvGraphicFramePr>
        <p:xfrm>
          <a:off x="6537959" y="3713531"/>
          <a:ext cx="510909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74">
                  <a:extLst>
                    <a:ext uri="{9D8B030D-6E8A-4147-A177-3AD203B41FA5}">
                      <a16:colId xmlns:a16="http://schemas.microsoft.com/office/drawing/2014/main" val="3236189383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1275563245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710126919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4002163661"/>
                    </a:ext>
                  </a:extLst>
                </a:gridCol>
              </a:tblGrid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Garamond" panose="02020404030301010803" pitchFamily="18" charset="0"/>
                        </a:rPr>
                        <a:t>Sample Size</a:t>
                      </a:r>
                      <a:endParaRPr lang="en-US" sz="1800" dirty="0"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Critical Value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Estimated SE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89914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2.776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8.944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24.829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69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2.262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6.325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14.307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01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116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1518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480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A184D35-F33C-7FCE-AC2B-DC04975AD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303790"/>
              </p:ext>
            </p:extLst>
          </p:nvPr>
        </p:nvGraphicFramePr>
        <p:xfrm>
          <a:off x="6539012" y="3709569"/>
          <a:ext cx="510909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74">
                  <a:extLst>
                    <a:ext uri="{9D8B030D-6E8A-4147-A177-3AD203B41FA5}">
                      <a16:colId xmlns:a16="http://schemas.microsoft.com/office/drawing/2014/main" val="3236189383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1275563245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710126919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4002163661"/>
                    </a:ext>
                  </a:extLst>
                </a:gridCol>
              </a:tblGrid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Garamond" panose="02020404030301010803" pitchFamily="18" charset="0"/>
                        </a:rPr>
                        <a:t>Sample Size</a:t>
                      </a:r>
                      <a:endParaRPr lang="en-US" sz="1800" dirty="0"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Critical Value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Estimated SE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89914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2.776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8.944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24.829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69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2.262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6.325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14.307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01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2.093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4.472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9.360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116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1518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480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9BF4611-6E5E-E811-C4C6-9BB875460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112076"/>
              </p:ext>
            </p:extLst>
          </p:nvPr>
        </p:nvGraphicFramePr>
        <p:xfrm>
          <a:off x="6539012" y="3708349"/>
          <a:ext cx="510909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74">
                  <a:extLst>
                    <a:ext uri="{9D8B030D-6E8A-4147-A177-3AD203B41FA5}">
                      <a16:colId xmlns:a16="http://schemas.microsoft.com/office/drawing/2014/main" val="3236189383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1275563245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710126919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4002163661"/>
                    </a:ext>
                  </a:extLst>
                </a:gridCol>
              </a:tblGrid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aramond" panose="02020404030301010803" pitchFamily="18" charset="0"/>
                        </a:rPr>
                        <a:t>Sample Size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Critical Value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Estimated SE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89914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2.776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8.944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24.829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69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2.262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6.325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14.307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01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2.093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4.472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9.360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116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2.009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2.801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5.627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1518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4809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22A527B-10C0-EE4C-54A6-C3B94E4EA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367023"/>
              </p:ext>
            </p:extLst>
          </p:nvPr>
        </p:nvGraphicFramePr>
        <p:xfrm>
          <a:off x="6539012" y="3713531"/>
          <a:ext cx="510909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74">
                  <a:extLst>
                    <a:ext uri="{9D8B030D-6E8A-4147-A177-3AD203B41FA5}">
                      <a16:colId xmlns:a16="http://schemas.microsoft.com/office/drawing/2014/main" val="3236189383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1275563245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710126919"/>
                    </a:ext>
                  </a:extLst>
                </a:gridCol>
                <a:gridCol w="1277274">
                  <a:extLst>
                    <a:ext uri="{9D8B030D-6E8A-4147-A177-3AD203B41FA5}">
                      <a16:colId xmlns:a16="http://schemas.microsoft.com/office/drawing/2014/main" val="4002163661"/>
                    </a:ext>
                  </a:extLst>
                </a:gridCol>
              </a:tblGrid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Garamond" panose="02020404030301010803" pitchFamily="18" charset="0"/>
                        </a:rPr>
                        <a:t>Sample Size</a:t>
                      </a:r>
                      <a:endParaRPr lang="en-US" sz="1800" dirty="0"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Critical Value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Estimated SE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en-US" sz="1800" dirty="0">
                          <a:latin typeface="Garamond" panose="02020404030301010803" pitchFamily="18" charset="0"/>
                        </a:rPr>
                        <a:t>Margin of Error</a:t>
                      </a:r>
                    </a:p>
                  </a:txBody>
                  <a:tcPr>
                    <a:solidFill>
                      <a:srgbClr val="7712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899141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2.776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8.944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24.829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69004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2.262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6.325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14.307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01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2.093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4.472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9.360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1162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2.009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2.801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5.627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15183"/>
                  </a:ext>
                </a:extLst>
              </a:tr>
              <a:tr h="18135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1.984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Garamond" panose="02020404030301010803" pitchFamily="18" charset="0"/>
                        </a:rPr>
                        <a:t>1.990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Garamond" panose="02020404030301010803" pitchFamily="18" charset="0"/>
                        </a:rPr>
                        <a:t>3.948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94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1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6D202-ADD1-47FD-248A-483CD98E6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186C4-DE62-D4FC-107C-F09D93C9A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Increasing the sample size generally improves precision by reducing sampling error.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Additionally, for a sufficiently large random sample, the sampling distribution of the sample mean is approximately normal under the conditions of the central limit theorem.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When an estimate differs from a previous population value, consider three possible explanations: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Sampling error from random variation between samples.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 err="1"/>
              <a:t>Nonsampling</a:t>
            </a:r>
            <a:r>
              <a:rPr lang="en-US" altLang="zh-TW" sz="2000" dirty="0"/>
              <a:t> error, such as biased selection or inaccurate measurement.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A change in the population parameter since the earlier period.</a:t>
            </a:r>
          </a:p>
          <a:p>
            <a:pPr lvl="4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A narrow confidence interval can still miss the true population parameter if the data are biased.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08FF5B-8D47-CF0A-395C-E65A2A620A85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1AF28A-673A-68CA-E107-15AE94905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Implications of Big Data for Confidence Intervals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1148B-1802-956D-2323-86E78ABF66F8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0C5AD-54FE-EBF4-717B-07BA39D9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530470-4EAD-64F7-C760-36FAEC4C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59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430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12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50527-14DC-FE54-9886-C1E37C6C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E30184-6F47-9252-BA1B-F75964B3C66A}"/>
              </a:ext>
            </a:extLst>
          </p:cNvPr>
          <p:cNvSpPr txBox="1"/>
          <p:nvPr/>
        </p:nvSpPr>
        <p:spPr>
          <a:xfrm>
            <a:off x="-1" y="3044279"/>
            <a:ext cx="12188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400" dirty="0">
                <a:solidFill>
                  <a:schemeClr val="bg1"/>
                </a:solidFill>
              </a:rPr>
              <a:t>Recap &amp; Preview</a:t>
            </a:r>
            <a:endParaRPr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31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D0D3-75F9-AC66-E339-9901DE6F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835BB-90E6-3E0A-81B8-DDBC0DDEB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In this chapter, we learned </a:t>
            </a:r>
            <a:r>
              <a:rPr lang="en-US" altLang="zh-TW" sz="2400"/>
              <a:t>how to:</a:t>
            </a:r>
            <a:endParaRPr lang="en-US" altLang="zh-TW" sz="2400" dirty="0"/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Construct and interpret confidence intervals for population parameters.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Estimate a population mean using z when σ is known and t when σ is unknown.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Identify when population normality or a sufficiently large sample supports these methods.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Construct an approximate confidence interval for a population proportion.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Determine the sample size needed for a desired margin of error.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Explain how confidence level and sample size affect interval width.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Recognize that larger samples improve precision but do not automatically correct </a:t>
            </a:r>
            <a:r>
              <a:rPr lang="en-US" altLang="zh-TW" sz="2000" dirty="0" err="1"/>
              <a:t>nonsampling</a:t>
            </a:r>
            <a:r>
              <a:rPr lang="en-US" altLang="zh-TW" sz="2000" dirty="0"/>
              <a:t> error.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Takeaway: Confidence intervals quantify uncertainty from random sampling. Their reliability also depends on how the data were collected.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A48173-3450-13BF-C367-F600593798AE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89FA8-2460-DC9C-C37C-7D20C806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Recap: Chapter 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D01E9F-E8C7-EA86-FD4B-1CFA8B6FAD8F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C57A6-7C71-3EE2-8512-42A25F53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D5CD8-1B68-70A0-AF3A-D57DDD46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61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03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1A8E4-E7C8-D19D-86D3-030AA6A6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9CAFF-9B43-78CA-BAEA-3A38D425E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00900"/>
            <a:ext cx="11189855" cy="5081046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In the next chapter, we will use sample evidence to evaluate claims about population parameters.</a:t>
            </a:r>
          </a:p>
          <a:p>
            <a:pPr lvl="3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endParaRPr lang="en-US" altLang="zh-TW" sz="1200" dirty="0"/>
          </a:p>
          <a:p>
            <a:pPr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400" dirty="0"/>
              <a:t>Topics include: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Developing null and alternative hypotheses.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Understanding Type I and Type II errors.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Testing claims about a population mean when σ is known or unknown.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Testing claims about a population proportion.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Using hypothesis tests to support decisions.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Calculating Type II error probabilities and determining required sample sizes. </a:t>
            </a:r>
          </a:p>
          <a:p>
            <a:pPr lvl="1">
              <a:spcBef>
                <a:spcPts val="1000"/>
              </a:spcBef>
              <a:defRPr sz="2000">
                <a:solidFill>
                  <a:srgbClr val="000000"/>
                </a:solidFill>
                <a:latin typeface="Garamond"/>
              </a:defRPr>
            </a:pPr>
            <a:r>
              <a:rPr lang="en-US" altLang="zh-TW" sz="2000" dirty="0"/>
              <a:t>Distinguishing statistical significance from practical significance with large samples.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63240C-8227-33CA-AF99-D0EF55886348}"/>
              </a:ext>
            </a:extLst>
          </p:cNvPr>
          <p:cNvSpPr/>
          <p:nvPr/>
        </p:nvSpPr>
        <p:spPr>
          <a:xfrm>
            <a:off x="0" y="0"/>
            <a:ext cx="12188825" cy="923636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6EDD73-7133-E4AA-713D-AD3D76A81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88825" cy="923636"/>
          </a:xfrm>
        </p:spPr>
        <p:txBody>
          <a:bodyPr>
            <a:normAutofit/>
          </a:bodyPr>
          <a:lstStyle/>
          <a:p>
            <a:pPr algn="l">
              <a:defRPr sz="4000" b="1">
                <a:solidFill>
                  <a:srgbClr val="FDB913"/>
                </a:solidFill>
                <a:latin typeface="Garamond"/>
              </a:defRPr>
            </a:pPr>
            <a:r>
              <a:rPr lang="en-US" sz="4000" dirty="0">
                <a:solidFill>
                  <a:schemeClr val="bg1"/>
                </a:solidFill>
              </a:rPr>
              <a:t>  Preview: Chapter 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564DE4-D134-77A0-9EFC-4F54285A0746}"/>
              </a:ext>
            </a:extLst>
          </p:cNvPr>
          <p:cNvSpPr/>
          <p:nvPr/>
        </p:nvSpPr>
        <p:spPr>
          <a:xfrm>
            <a:off x="-1" y="6503428"/>
            <a:ext cx="12188825" cy="354572"/>
          </a:xfrm>
          <a:prstGeom prst="rect">
            <a:avLst/>
          </a:prstGeom>
          <a:solidFill>
            <a:srgbClr val="77122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2F7BE-07A9-1D9E-9E4B-EFBF9303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503428"/>
            <a:ext cx="2895600" cy="354572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Garamond" panose="02020404030301010803" pitchFamily="18" charset="0"/>
              </a:rPr>
              <a:t>BUSN 320 Business Statistics</a:t>
            </a:r>
            <a:endParaRPr lang="en-US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8A6A6-3FC1-60E7-8869-8C14CE5EA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5225" y="6503428"/>
            <a:ext cx="2133600" cy="354572"/>
          </a:xfrm>
        </p:spPr>
        <p:txBody>
          <a:bodyPr/>
          <a:lstStyle/>
          <a:p>
            <a:fld id="{C1FF6DA9-008F-8B48-92A6-B652298478BF}" type="slidenum">
              <a:rPr lang="en-US" b="1" smtClean="0">
                <a:solidFill>
                  <a:schemeClr val="bg1"/>
                </a:solidFill>
                <a:latin typeface="Garamond" panose="02020404030301010803" pitchFamily="18" charset="0"/>
              </a:rPr>
              <a:t>62</a:t>
            </a:fld>
            <a:r>
              <a:rPr lang="en-US" b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658e102-304c-44ac-a82c-e2323e3356b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71c0aa4-1d61-41a3-ac3c-742f047900d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d6b52340-8e4c-4b7d-a23c-2af08920c7a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33437425-099c-489c-8b18-ef0bc280eb5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b1d0c27-2064-469d-bf13-caa9e35e1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178b066-ece4-42d6-be80-b911ff775fa2}" enabled="1" method="Privileged" siteId="{4881a8fa-b252-4912-b93a-7806c41bbe9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24386</TotalTime>
  <Words>5373</Words>
  <Application>Microsoft Office PowerPoint</Application>
  <PresentationFormat>Custom</PresentationFormat>
  <Paragraphs>759</Paragraphs>
  <Slides>62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Aptos</vt:lpstr>
      <vt:lpstr>Arial</vt:lpstr>
      <vt:lpstr>Calibri</vt:lpstr>
      <vt:lpstr>Cambria Math</vt:lpstr>
      <vt:lpstr>Garamond</vt:lpstr>
      <vt:lpstr>Rockwell</vt:lpstr>
      <vt:lpstr>Office Theme</vt:lpstr>
      <vt:lpstr>PowerPoint Presentation</vt:lpstr>
      <vt:lpstr>  Recap: Point Estimators and Interval Estimates</vt:lpstr>
      <vt:lpstr>PowerPoint Presentation</vt:lpstr>
      <vt:lpstr>  Population Mean: Known σ</vt:lpstr>
      <vt:lpstr>  How Close to μ is "x"  ̅?</vt:lpstr>
      <vt:lpstr>  Constructing an Interval Around "x"  ̅</vt:lpstr>
      <vt:lpstr>  Different Samples Produce Different Intervals</vt:lpstr>
      <vt:lpstr>  Confidence Intervals</vt:lpstr>
      <vt:lpstr>Poll Everywhere multiple choice poll activity
Activity Title: Suppose we repeatedly take random samples of the same size and construct a 95% confidence interval for the population mean from each sample. Which statement correctly describes the 95% confidence level?
Slide 9</vt:lpstr>
      <vt:lpstr>  Solution to In-class Poll</vt:lpstr>
      <vt:lpstr>  Example: Real-World Flight Data from FAR to ORD</vt:lpstr>
      <vt:lpstr>  Example: Real-World Flight Data from FAR to ORD</vt:lpstr>
      <vt:lpstr>  Choosing a Confidence Level</vt:lpstr>
      <vt:lpstr>  Example: Real-World Flight Data from FAR to ORD</vt:lpstr>
      <vt:lpstr>Poll Everywhere multiple choice poll activity
Activity Title: Using the same sample, we increase the confidence level from 95% to 99%. What happens to the confidence interval?
Slide 15</vt:lpstr>
      <vt:lpstr>  Solution to In-class Poll</vt:lpstr>
      <vt:lpstr>  Example: Real-World Flight Data from FAR to ORD</vt:lpstr>
      <vt:lpstr>  Choosing a General Confidence Level</vt:lpstr>
      <vt:lpstr>  Finding z_(α/2) for Any Confidence Level</vt:lpstr>
      <vt:lpstr>  Example: Finding z_(α/2) for Any Confidence Level</vt:lpstr>
      <vt:lpstr>  Example: Finding z_(α/2) for Any Confidence Level</vt:lpstr>
      <vt:lpstr>PowerPoint Presentation</vt:lpstr>
      <vt:lpstr>  When σ is Unknown</vt:lpstr>
      <vt:lpstr>  The t-Distribution</vt:lpstr>
      <vt:lpstr>  Comparing the Two Distributions</vt:lpstr>
      <vt:lpstr>  Comparing the Two Distributions</vt:lpstr>
      <vt:lpstr>  The Critical Values of the t-Distribution</vt:lpstr>
      <vt:lpstr>  The t-Table</vt:lpstr>
      <vt:lpstr>  The t-Table and the Critical Value</vt:lpstr>
      <vt:lpstr>  Comparing t and z Critical Values</vt:lpstr>
      <vt:lpstr>Poll Everywhere multiple choice poll activity
Activity Title: A random sample of 16 observations comes from a normally distributed population with an unknown population standard deviation. Which critical value should we use for a 90% confidence interval for the population mean?
Slide 31</vt:lpstr>
      <vt:lpstr>  Solution to In-class Poll</vt:lpstr>
      <vt:lpstr>  Interval Estimate of μ When σ is Unknown</vt:lpstr>
      <vt:lpstr>  Example: Real-World Flight Data from FAR to ORD</vt:lpstr>
      <vt:lpstr>  Example: Real-World Flight Data from FAR to ORD</vt:lpstr>
      <vt:lpstr>  Example: Real-World Flight Data from FAR to ORD</vt:lpstr>
      <vt:lpstr>PowerPoint Presentation</vt:lpstr>
      <vt:lpstr>  When σ is Known vs. Unknown</vt:lpstr>
      <vt:lpstr>  Sample Size Considerations</vt:lpstr>
      <vt:lpstr>Poll Everywhere multiple choice poll activity
Activity Title: A random sample of 12 observations comes from a strongly skewed population. The population standard deviation $$\\sigma$$ is known. Is knowing $$\\sigma$$ sufficient to justify the usual z-confidence interval for the population mean?
Slide 38</vt:lpstr>
      <vt:lpstr>  Solution to In-class Poll</vt:lpstr>
      <vt:lpstr>  Sample Size and the Margin of Error</vt:lpstr>
      <vt:lpstr>  Example: Sample Size and the Margin of Error</vt:lpstr>
      <vt:lpstr>  Example #1: Margin of 2 Minutes, 95% Confidence</vt:lpstr>
      <vt:lpstr>  Example #2: Margin of 1 Minute, 95% Confidence</vt:lpstr>
      <vt:lpstr>  Example #3: Margin of 2 Minutes, 99% Confidence</vt:lpstr>
      <vt:lpstr>  Example: Sample Size and the Margin of Error</vt:lpstr>
      <vt:lpstr>PowerPoint Presentation</vt:lpstr>
      <vt:lpstr>  Interval Estimates of "p"</vt:lpstr>
      <vt:lpstr>  Confidence Interval for a Population Proportion</vt:lpstr>
      <vt:lpstr>  Example: Real-World Flight Data from FAR to ORD</vt:lpstr>
      <vt:lpstr>  Sample Size and the Margin of Error</vt:lpstr>
      <vt:lpstr>  Sample Size and the Margin of Error</vt:lpstr>
      <vt:lpstr>Poll Everywhere multiple choice poll activity
Activity Title: We want to determine the sample size needed to estimate a population proportion. No reliable prior estimate of $$\\texttt{p}$$ is available. Why do we use $$\\texttt{p}^*=0.5$$?
Slide 52</vt:lpstr>
      <vt:lpstr>  Solution to In-class Poll</vt:lpstr>
      <vt:lpstr>PowerPoint Presentation</vt:lpstr>
      <vt:lpstr>  Big Data and the Precision of Confidence Intervals</vt:lpstr>
      <vt:lpstr>  Example: Sample Size and the Margin of Error</vt:lpstr>
      <vt:lpstr>  Implications of Big Data for Confidence Intervals</vt:lpstr>
      <vt:lpstr>PowerPoint Presentation</vt:lpstr>
      <vt:lpstr>  Recap: Chapter 8</vt:lpstr>
      <vt:lpstr>  Preview: Chapter 9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Brian Park</dc:creator>
  <cp:keywords/>
  <dc:description>generated using python-pptx</dc:description>
  <cp:lastModifiedBy>Brian Park</cp:lastModifiedBy>
  <cp:revision>495</cp:revision>
  <dcterms:created xsi:type="dcterms:W3CDTF">2013-01-27T09:14:16Z</dcterms:created>
  <dcterms:modified xsi:type="dcterms:W3CDTF">2026-10-30T16:42:03Z</dcterms:modified>
  <cp:category/>
</cp:coreProperties>
</file>