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7"/>
  </p:notesMasterIdLst>
  <p:sldIdLst>
    <p:sldId id="256" r:id="rId2"/>
    <p:sldId id="533" r:id="rId3"/>
    <p:sldId id="376" r:id="rId4"/>
    <p:sldId id="486" r:id="rId5"/>
    <p:sldId id="612" r:id="rId6"/>
    <p:sldId id="575" r:id="rId7"/>
    <p:sldId id="613" r:id="rId8"/>
    <p:sldId id="608" r:id="rId9"/>
    <p:sldId id="495" r:id="rId10"/>
    <p:sldId id="500" r:id="rId11"/>
    <p:sldId id="576" r:id="rId12"/>
    <p:sldId id="577" r:id="rId13"/>
    <p:sldId id="578" r:id="rId14"/>
    <p:sldId id="395" r:id="rId15"/>
    <p:sldId id="580" r:id="rId16"/>
    <p:sldId id="579" r:id="rId17"/>
    <p:sldId id="547" r:id="rId18"/>
    <p:sldId id="581" r:id="rId19"/>
    <p:sldId id="582" r:id="rId20"/>
    <p:sldId id="550" r:id="rId21"/>
    <p:sldId id="583" r:id="rId22"/>
    <p:sldId id="584" r:id="rId23"/>
    <p:sldId id="585" r:id="rId24"/>
    <p:sldId id="596" r:id="rId25"/>
    <p:sldId id="588" r:id="rId26"/>
    <p:sldId id="589" r:id="rId27"/>
    <p:sldId id="590" r:id="rId28"/>
    <p:sldId id="591" r:id="rId29"/>
    <p:sldId id="592" r:id="rId30"/>
    <p:sldId id="586" r:id="rId31"/>
    <p:sldId id="593" r:id="rId32"/>
    <p:sldId id="562" r:id="rId33"/>
    <p:sldId id="594" r:id="rId34"/>
    <p:sldId id="595" r:id="rId35"/>
    <p:sldId id="597" r:id="rId36"/>
    <p:sldId id="598" r:id="rId37"/>
    <p:sldId id="473" r:id="rId38"/>
    <p:sldId id="602" r:id="rId39"/>
    <p:sldId id="599" r:id="rId40"/>
    <p:sldId id="601" r:id="rId41"/>
    <p:sldId id="603" r:id="rId42"/>
    <p:sldId id="615" r:id="rId43"/>
    <p:sldId id="614" r:id="rId44"/>
    <p:sldId id="517" r:id="rId45"/>
    <p:sldId id="618" r:id="rId46"/>
    <p:sldId id="605" r:id="rId47"/>
    <p:sldId id="616" r:id="rId48"/>
    <p:sldId id="606" r:id="rId49"/>
    <p:sldId id="607" r:id="rId50"/>
    <p:sldId id="610" r:id="rId51"/>
    <p:sldId id="609" r:id="rId52"/>
    <p:sldId id="611" r:id="rId53"/>
    <p:sldId id="526" r:id="rId54"/>
    <p:sldId id="421" r:id="rId55"/>
    <p:sldId id="422" r:id="rId56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122C"/>
    <a:srgbClr val="FDB913"/>
    <a:srgbClr val="B896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8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59EC7-19C7-4638-A61A-0E2B5986157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7AAC7-CF25-414B-93E7-2A61E431E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2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7A80A-D5D2-49AE-A844-588E4255EDC7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0916-4781-41E1-812B-F7EE09E7EC54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F0C0A-9C35-410E-849D-9EEF5817A513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32F21-B93A-4F6F-BB58-7315062EDE8F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8F068-B914-460D-9179-BFF897ADE07D}" type="datetime1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1F716-81BD-4BA4-B31F-E45934BDA10B}" type="datetime1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429A-3A32-4FA5-8083-C1241B40DC91}" type="datetime1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8681-8559-4041-8182-1523BFD54070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741E-05A6-4FBA-B93A-7A6F416D9C37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95A3-83FA-4B14-A4CD-DB213D15B8AB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4B72-8FE6-4D0E-A593-D1637FA9144D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473EE-CD09-4566-AB4B-2AE3BA2B94C1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BUSN 320 Business Statistics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50659"/>
            <a:ext cx="121888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DB913"/>
                </a:solidFill>
                <a:latin typeface="Garamond"/>
              </a:defRPr>
            </a:pPr>
            <a:r>
              <a:rPr lang="en-US" sz="4800" dirty="0"/>
              <a:t>B</a:t>
            </a:r>
            <a:r>
              <a:rPr lang="en-US" sz="4400" dirty="0"/>
              <a:t>USINESS </a:t>
            </a:r>
            <a:r>
              <a:rPr lang="en-US" sz="4800" dirty="0"/>
              <a:t>S</a:t>
            </a:r>
            <a:r>
              <a:rPr lang="en-US" sz="4400" dirty="0"/>
              <a:t>TATISTICS</a:t>
            </a:r>
            <a:endParaRPr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-1" y="3657600"/>
            <a:ext cx="121888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>
                <a:solidFill>
                  <a:srgbClr val="FFFFFF"/>
                </a:solidFill>
                <a:latin typeface="Garamond"/>
              </a:defRPr>
            </a:pPr>
            <a:r>
              <a:rPr lang="en-US" dirty="0"/>
              <a:t>Chapter 7: Sampling and Sampling Distributions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21F6E-2CE6-0CBC-9904-8FF516056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4FC14-193D-15F7-F4C2-26BB8A820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00900"/>
            <a:ext cx="11189855" cy="5081046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Recall: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An </a:t>
            </a:r>
            <a:r>
              <a:rPr lang="en-US" altLang="zh-TW" sz="2000" b="1" dirty="0"/>
              <a:t>element</a:t>
            </a:r>
            <a:r>
              <a:rPr lang="en-US" altLang="zh-TW" sz="2000" dirty="0"/>
              <a:t> is the entity on which data are collected.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The </a:t>
            </a:r>
            <a:r>
              <a:rPr lang="en-US" altLang="zh-TW" sz="2000" b="1" dirty="0"/>
              <a:t>population</a:t>
            </a:r>
            <a:r>
              <a:rPr lang="en-US" altLang="zh-TW" sz="2000" dirty="0"/>
              <a:t> is the collection of all elements of interest.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A </a:t>
            </a:r>
            <a:r>
              <a:rPr lang="en-US" altLang="zh-TW" sz="2000" b="1" dirty="0"/>
              <a:t>sample</a:t>
            </a:r>
            <a:r>
              <a:rPr lang="en-US" altLang="zh-TW" sz="2000" dirty="0"/>
              <a:t> is a subset of the population.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A </a:t>
            </a:r>
            <a:r>
              <a:rPr lang="en-US" altLang="zh-TW" sz="2000" b="1" dirty="0"/>
              <a:t>parameter</a:t>
            </a:r>
            <a:r>
              <a:rPr lang="en-US" altLang="zh-TW" sz="2000" dirty="0"/>
              <a:t> is a numerical measure that describes a characteristic of the population.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A (sample) </a:t>
            </a:r>
            <a:r>
              <a:rPr lang="en-US" altLang="zh-TW" sz="2000" b="1" dirty="0"/>
              <a:t>statistic</a:t>
            </a:r>
            <a:r>
              <a:rPr lang="en-US" altLang="zh-TW" sz="2000" dirty="0"/>
              <a:t> is a numerical measure that describes a characteristic of a sample.</a:t>
            </a:r>
          </a:p>
          <a:p>
            <a:pPr lvl="3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8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Parameters are generally unknown and fixed, while statistics can be calculated from the sample and may vary from one sample to another.</a:t>
            </a:r>
          </a:p>
          <a:p>
            <a:pPr lvl="2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8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In this chapter, we begin to examine how information from a sample can be used to draw conclusions about the population.</a:t>
            </a:r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BE069E-7BC8-79A0-BA20-B37AA1DA35E5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7E4D26-6DC8-DB75-EAEB-AD3A031B5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Recap: The Sample and the Population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FB76CB-2B36-CDFD-ACA1-64B6BB893DA3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D029D-85A8-1305-96DB-56899787C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6FB0B5-6D1B-342F-BCE3-6D6B778C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1286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0DDB4B-70EB-D813-2CBD-F9DCC9FA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96D899-59D5-9E41-D3B6-CE5808862787}"/>
              </a:ext>
            </a:extLst>
          </p:cNvPr>
          <p:cNvSpPr txBox="1"/>
          <p:nvPr/>
        </p:nvSpPr>
        <p:spPr>
          <a:xfrm>
            <a:off x="0" y="3044279"/>
            <a:ext cx="121888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400" dirty="0">
                <a:solidFill>
                  <a:schemeClr val="bg1"/>
                </a:solidFill>
              </a:rPr>
              <a:t>Selecting a Sample</a:t>
            </a:r>
            <a:endParaRPr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026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BDF11-216F-8957-350E-B8F6AA5C7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F6C4B8-76F0-273A-D316-B441684BB6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 </a:t>
                </a:r>
                <a:r>
                  <a:rPr lang="en-US" altLang="zh-TW" sz="2400" b="1" dirty="0"/>
                  <a:t>finite population</a:t>
                </a:r>
                <a:r>
                  <a:rPr lang="en-US" altLang="zh-TW" sz="2400" dirty="0"/>
                  <a:t> contains a fixed and countable number of elements, denoted by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When </a:t>
                </a:r>
                <a:r>
                  <a:rPr lang="en-US" altLang="zh-TW" sz="2400" b="1" dirty="0"/>
                  <a:t>sampling with replacement</a:t>
                </a:r>
                <a:r>
                  <a:rPr lang="en-US" altLang="zh-TW" sz="2400" dirty="0"/>
                  <a:t>, an element is returned to the pool of available elements after it is selected.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same element may be selected more than once.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Successive selections are independent because one selection does not change the probabilities for the next selection.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When </a:t>
                </a:r>
                <a:r>
                  <a:rPr lang="en-US" altLang="zh-TW" sz="2400" b="1" dirty="0"/>
                  <a:t>sampling without replacement</a:t>
                </a:r>
                <a:r>
                  <a:rPr lang="en-US" altLang="zh-TW" sz="2400" dirty="0"/>
                  <a:t>, a selected element cannot be selected again.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After an element is selected, it is removed from the available population.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Successive selections are not independent because each selection changes the probabilities for the next selection.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F6C4B8-76F0-273A-D316-B441684BB6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4E61B19-02A2-7C0B-8ECD-C6379281411A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CE2B44-0C02-4D4D-9EB9-8F103654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Finite Populations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5B158E-6B18-AD26-B53F-88A06B3BA4A1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BBB2A-B0E3-E739-410F-B9C789AF5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D2810-F90A-806E-8F3E-F812CD464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293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2524D-98E1-1233-FD8F-95E5B65AD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3E13FD-C42D-A7A7-1CDF-21DE588FC0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 simple random sample of size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400" dirty="0"/>
                  <a:t> is selected so that every possible sample of size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400" dirty="0"/>
                  <a:t> has the same probability of being selected.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Each population element therefore has the same chance of being included in the sample.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A simple random sample from a finite population is typically selected without replacement.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To select a simple random sample, we first construct a sampling frame that identifies every member of the population.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Assign each population member a unique number.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Randomly select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/>
                  <a:t> distinct numbers using statistical software or a random-number generator.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Include the corresponding population members in the sample.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3E13FD-C42D-A7A7-1CDF-21DE588FC0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70A689F-055B-B702-CC01-6ABF4D936431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A5B0CE-8D7F-AEBF-2F25-8BCE55D7F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Sampling from Finite Populations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BEDCE9-F60E-6BDB-DBF2-A248A90E2CC1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8AD676-CE0D-653C-2DF0-E0B19818C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6E361-F78A-F28A-F626-BB52B3595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630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FC877-D252-E15B-36E4-9D1072FD6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3818D5-ED88-C767-BF0E-623BBC58A9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An </a:t>
                </a:r>
                <a:r>
                  <a:rPr lang="en-US" altLang="zh-TW" sz="2400" b="1" dirty="0"/>
                  <a:t>infinite population </a:t>
                </a:r>
                <a:r>
                  <a:rPr lang="en-US" altLang="zh-TW" sz="2400" dirty="0"/>
                  <a:t>has no fixed upper limit or is generated by an ongoing process.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It is impossible to construct a sampling frame listing every population element.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We therefore cannot select a simple random sample in the finite-population sense.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 random sample of size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400" dirty="0"/>
                  <a:t> from an infinite population satisfies two conditions.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b="1" dirty="0"/>
                  <a:t>Same-population condition</a:t>
                </a:r>
                <a:r>
                  <a:rPr lang="en-US" altLang="zh-TW" sz="2000" dirty="0"/>
                  <a:t>: Every observation comes from the same underlying population or stable process.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b="1" dirty="0"/>
                  <a:t>Independence condition</a:t>
                </a:r>
                <a:r>
                  <a:rPr lang="en-US" altLang="zh-TW" sz="2000" dirty="0"/>
                  <a:t>: Selecting or observing one element does not influence the selection or outcome of another.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therefore cannot select a simple random sample as we would from a finite population.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3818D5-ED88-C767-BF0E-623BBC58A9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C81A102-7A50-278B-15F3-4B74CA5E657F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EF4742-F5F9-D01C-9261-DC3993C8F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Infinite Populations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152BEA-A0CF-1933-7A62-B80F6DC400BC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11C8C2-4DD1-A5F6-7011-42D1D69CB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E764F7-CFEB-5877-7C7B-0289F2DA9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6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743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C2421-64B9-7161-BCDC-24E350235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62288-016E-A7C0-26A8-25B22445F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00900"/>
            <a:ext cx="11189855" cy="5081046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Suppose we want to estimate the mean airtime of future flights from Fargo to Chicago.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The population consists of all such flights that the ongoing airline process could generate.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Because future flights cannot be listed in advance, no complete sampling frame exists.</a:t>
            </a:r>
          </a:p>
          <a:p>
            <a:pPr lvl="4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12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To obtain a valid random sample: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Same-population condition: All selected observations should represent the same route and reasonably stable operating conditions.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Independence condition: The airtime of one selected flight should not influence the airtime of another.</a:t>
            </a:r>
          </a:p>
          <a:p>
            <a:pPr lvl="4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12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These conditions require careful judgment.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Changes in routes, aircraft, or operating procedures may alter the underlying population.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Shared weather systems or air-traffic disruptions may make flight times dependent.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0E9BE1-948D-BFE4-64EF-159ED3F7F467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830CF3-0410-86ED-81A1-EEF2DCD8C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Sampling from Infinite Populations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78FF87-1E98-0DDE-D52E-C9EA2AF16C7F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7F427C-991B-1B34-1A19-5838445D7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3E3ECD-98F9-6A16-084E-A7B45CAD0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7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296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A1C45-A6B9-DC54-53CF-CF8DFD386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F426EF-6829-56D3-728F-8C412F103C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b="1" dirty="0">
                    <a:solidFill>
                      <a:srgbClr val="0070C0"/>
                    </a:solidFill>
                  </a:rPr>
                  <a:t>Probability sampling </a:t>
                </a:r>
                <a:r>
                  <a:rPr lang="en-US" altLang="zh-TW" sz="2400" dirty="0">
                    <a:solidFill>
                      <a:srgbClr val="0070C0"/>
                    </a:solidFill>
                  </a:rPr>
                  <a:t>gives population elements known probabilities of selection and supports statistical inference.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b="1" dirty="0">
                    <a:solidFill>
                      <a:srgbClr val="0070C0"/>
                    </a:solidFill>
                  </a:rPr>
                  <a:t>Stratified sampling </a:t>
                </a:r>
                <a:r>
                  <a:rPr lang="en-US" altLang="zh-TW" sz="2000" dirty="0">
                    <a:solidFill>
                      <a:srgbClr val="0070C0"/>
                    </a:solidFill>
                  </a:rPr>
                  <a:t>divides the population into similar groups and randomly samples from every group.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b="1" dirty="0">
                    <a:solidFill>
                      <a:srgbClr val="0070C0"/>
                    </a:solidFill>
                  </a:rPr>
                  <a:t>Cluster sampling </a:t>
                </a:r>
                <a:r>
                  <a:rPr lang="en-US" altLang="zh-TW" sz="2000" dirty="0">
                    <a:solidFill>
                      <a:srgbClr val="0070C0"/>
                    </a:solidFill>
                  </a:rPr>
                  <a:t>divides the population into clusters, randomly selects entire clusters, and observes the elements within the selected clusters.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b="1" dirty="0">
                    <a:solidFill>
                      <a:srgbClr val="0070C0"/>
                    </a:solidFill>
                  </a:rPr>
                  <a:t>Systematic sampling</a:t>
                </a:r>
                <a:r>
                  <a:rPr lang="en-US" altLang="zh-TW" sz="2000" dirty="0">
                    <a:solidFill>
                      <a:srgbClr val="0070C0"/>
                    </a:solidFill>
                  </a:rPr>
                  <a:t> randomly selects a starting point and then selects every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zh-TW" sz="2000" dirty="0">
                    <a:solidFill>
                      <a:srgbClr val="0070C0"/>
                    </a:solidFill>
                  </a:rPr>
                  <a:t>th population element.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>
                  <a:solidFill>
                    <a:srgbClr val="0070C0"/>
                  </a:solidFill>
                </a:endParaRP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b="1" dirty="0">
                    <a:solidFill>
                      <a:srgbClr val="0070C0"/>
                    </a:solidFill>
                  </a:rPr>
                  <a:t>Nonprobability sampling </a:t>
                </a:r>
                <a:r>
                  <a:rPr lang="en-US" altLang="zh-TW" sz="2400" dirty="0">
                    <a:solidFill>
                      <a:srgbClr val="0070C0"/>
                    </a:solidFill>
                  </a:rPr>
                  <a:t>uses unknown selection probabilities and does not support the same statistical inference.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b="1" dirty="0">
                    <a:solidFill>
                      <a:srgbClr val="0070C0"/>
                    </a:solidFill>
                  </a:rPr>
                  <a:t>Convenience sampling </a:t>
                </a:r>
                <a:r>
                  <a:rPr lang="en-US" altLang="zh-TW" sz="2000" dirty="0">
                    <a:solidFill>
                      <a:srgbClr val="0070C0"/>
                    </a:solidFill>
                  </a:rPr>
                  <a:t>selects elements that are readily available.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b="1" dirty="0">
                    <a:solidFill>
                      <a:srgbClr val="0070C0"/>
                    </a:solidFill>
                  </a:rPr>
                  <a:t>Judgment sampling </a:t>
                </a:r>
                <a:r>
                  <a:rPr lang="en-US" altLang="zh-TW" sz="2000" dirty="0">
                    <a:solidFill>
                      <a:srgbClr val="0070C0"/>
                    </a:solidFill>
                  </a:rPr>
                  <a:t>selects elements considered representative by the researcher.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F426EF-6829-56D3-728F-8C412F103C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  <a:blipFill>
                <a:blip r:embed="rId2"/>
                <a:stretch>
                  <a:fillRect l="-708" t="-959" r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85CE897-4180-0BC1-AACC-19CE5109277D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33F56A-134C-7662-6F57-9D91741CC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FYI: Various Sampling Methods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233718-0C7D-7A4F-F663-CC4BE156596A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10C8E6-EE13-4EFE-BA83-B9826D8EC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C54D3-91AB-33C2-21EA-1D88E309A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8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820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AF7BBA-CAE5-36F2-1543-2337B66B7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8EE085-5BA4-E08C-5853-CB8139659B59}"/>
              </a:ext>
            </a:extLst>
          </p:cNvPr>
          <p:cNvSpPr txBox="1"/>
          <p:nvPr/>
        </p:nvSpPr>
        <p:spPr>
          <a:xfrm>
            <a:off x="0" y="3044279"/>
            <a:ext cx="121888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400" dirty="0">
                <a:solidFill>
                  <a:schemeClr val="bg1"/>
                </a:solidFill>
              </a:rPr>
              <a:t>Point Estimation</a:t>
            </a:r>
            <a:endParaRPr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98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25AB5-BEC0-A4DD-D980-D0ADAE273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A5A280-3D28-2885-4E5A-240D4D795D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Introducing new terms: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</a:t>
                </a:r>
                <a:r>
                  <a:rPr lang="en-US" altLang="zh-TW" sz="2000" b="1" dirty="0" err="1"/>
                  <a:t>estimand</a:t>
                </a:r>
                <a:r>
                  <a:rPr lang="en-US" altLang="zh-TW" sz="2000" dirty="0"/>
                  <a:t> is the population parameter or quantity we want to estimate.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</a:t>
                </a:r>
                <a:r>
                  <a:rPr lang="en-US" altLang="zh-TW" sz="2000" b="1" dirty="0"/>
                  <a:t>estimator</a:t>
                </a:r>
                <a:r>
                  <a:rPr lang="en-US" altLang="zh-TW" sz="2000" dirty="0"/>
                  <a:t> is the rule or formula used to estimate the </a:t>
                </a:r>
                <a:r>
                  <a:rPr lang="en-US" altLang="zh-TW" sz="2000" dirty="0" err="1"/>
                  <a:t>estimand</a:t>
                </a:r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</a:t>
                </a:r>
                <a:r>
                  <a:rPr lang="en-US" altLang="zh-TW" sz="2000" b="1" dirty="0"/>
                  <a:t>estimate</a:t>
                </a:r>
                <a:r>
                  <a:rPr lang="en-US" altLang="zh-TW" sz="2000" dirty="0"/>
                  <a:t> is the numerical value produced by applying the estimator to a particular sample.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Suppose a bank wants to estimate the mean amount of time customers wait for service.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Population: All customer visits to the bank during the period of interest.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Sample: A subset of customer visits during that period.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 err="1"/>
                  <a:t>Estimand</a:t>
                </a:r>
                <a:r>
                  <a:rPr lang="en-US" altLang="zh-TW" sz="2000" dirty="0"/>
                  <a:t>: The population mean waiting time,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Estimator: The sample mean,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b="0" i="0" dirty="0" smtClean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b="0" i="0" dirty="0" smtClean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Estimate: The calculated sample mean, such as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=8.14</m:t>
                    </m:r>
                  </m:oMath>
                </a14:m>
                <a:r>
                  <a:rPr lang="en-US" altLang="zh-TW" sz="2000" dirty="0"/>
                  <a:t> minutes.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A5A280-3D28-2885-4E5A-240D4D795D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5E37C33-5C0F-303C-E93E-34BC724B9730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3E8F03-70D1-EEB7-62F7-1C712C9AD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The </a:t>
            </a:r>
            <a:r>
              <a:rPr lang="en-US" sz="4000" dirty="0" err="1">
                <a:solidFill>
                  <a:schemeClr val="bg1"/>
                </a:solidFill>
              </a:rPr>
              <a:t>Estimand</a:t>
            </a:r>
            <a:r>
              <a:rPr lang="en-US" sz="4000" dirty="0">
                <a:solidFill>
                  <a:schemeClr val="bg1"/>
                </a:solidFill>
              </a:rPr>
              <a:t>, Estimator, and Estimate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733F4A-D90F-5E39-23A4-480E15D75A1C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0374B9-7AEC-37A0-1061-0EDE0CDE2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1C074-E528-44F6-6AB6-85F1CBA5A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10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520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D1A97-77C4-EE7D-D1F7-76D43AADD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96C26E-71C8-74FB-0034-66FD986E10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 </a:t>
                </a:r>
                <a:r>
                  <a:rPr lang="en-US" altLang="zh-TW" sz="2400" b="1" dirty="0"/>
                  <a:t>population proportion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d>
                  </m:oMath>
                </a14:m>
                <a:r>
                  <a:rPr lang="en-US" altLang="zh-TW" sz="2400" dirty="0"/>
                  <a:t> is the proportion of elements in a population that possess a particular characteristic.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</a:t>
                </a:r>
                <a:r>
                  <a:rPr lang="en-US" altLang="zh-TW" sz="2000" b="1" dirty="0"/>
                  <a:t>sample proportion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p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zh-TW" sz="2000" dirty="0"/>
                  <a:t> is the proportion of elements in a sample that possess that characteristic.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 marL="457200" lvl="1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0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000" i="0" dirty="0">
                              <a:latin typeface="Rockwell" panose="02060603020205020403" pitchFamily="18" charset="0"/>
                            </a:rPr>
                            <m:t>p</m:t>
                          </m:r>
                        </m:e>
                      </m:acc>
                      <m:r>
                        <a:rPr lang="en-US" altLang="zh-TW" sz="20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0" dirty="0" smtClean="0"/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TW" sz="2000" b="0" i="0" dirty="0" smtClean="0"/>
                            <m:t>Number of Sample Elements that Possess the Characteristic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TW" sz="2000" b="0" i="0" dirty="0" smtClean="0"/>
                            <m:t>Sample Size</m:t>
                          </m:r>
                        </m:den>
                      </m:f>
                    </m:oMath>
                  </m:oMathPara>
                </a14:m>
                <a:endParaRPr lang="en-US" altLang="zh-TW" sz="20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 </a:t>
                </a:r>
                <a:r>
                  <a:rPr lang="en-US" altLang="zh-TW" sz="2400" b="1" dirty="0"/>
                  <a:t>point estimator</a:t>
                </a:r>
                <a:r>
                  <a:rPr lang="en-US" altLang="zh-TW" sz="2400" dirty="0"/>
                  <a:t> is a statistic used to estimate an unknown population parameter.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sample mean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altLang="zh-TW" sz="2000" b="0" i="0" dirty="0" smtClean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000" b="0" i="0" dirty="0" smtClean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zh-TW" sz="2000" dirty="0"/>
                  <a:t> is a point estimator of the population mean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sz="2000" i="1" dirty="0">
                            <a:latin typeface="Cambria Math" panose="02040503050406030204" pitchFamily="18" charset="0"/>
                          </a:rPr>
                          <m:t>μ</m:t>
                        </m:r>
                      </m:e>
                    </m:d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sample standard deviation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altLang="zh-TW" sz="2000" b="0" i="0" dirty="0" smtClean="0">
                        <a:latin typeface="Rockwell" panose="02060603020205020403" pitchFamily="18" charset="0"/>
                      </a:rPr>
                      <m:t>s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sz="2000" dirty="0"/>
                  <a:t> is a point estimator of the population standard deviation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sample proportion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altLang="zh-TW" sz="2000" i="0" dirty="0" smtClean="0">
                                <a:solidFill>
                                  <a:schemeClr val="tx1"/>
                                </a:solidFill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000" i="0" dirty="0" smtClean="0">
                                <a:solidFill>
                                  <a:schemeClr val="tx1"/>
                                </a:solidFill>
                                <a:latin typeface="Rockwell" panose="02060603020205020403" pitchFamily="18" charset="0"/>
                              </a:rPr>
                              <m:t>p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zh-TW" sz="2000" dirty="0"/>
                  <a:t> is a point estimator of the population proportion</a:t>
                </a:r>
                <a:r>
                  <a:rPr lang="en-US" altLang="zh-TW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d>
                  </m:oMath>
                </a14:m>
                <a:r>
                  <a:rPr lang="en-US" altLang="zh-TW" sz="2000" dirty="0"/>
                  <a:t>.</a:t>
                </a:r>
              </a:p>
              <a:p>
                <a:pPr marL="1371600" lvl="3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 point estimate will not necessarily equal the population parameter.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96C26E-71C8-74FB-0034-66FD986E10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B931492-041C-1E4E-AF69-F7813F4F3E60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8238A7-B1E0-4E40-F090-445B33047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Point Estimation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B1EF56-BEE6-64E5-2D81-C3ECBD83FCAA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B9672-9403-EF70-3EC4-51913FD07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39B2AF-DCCD-FC4B-9E37-FC6941051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11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789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D9AFE-B1C3-5D7A-43C5-BCCC9EDFD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5BE2D-F93E-2CE8-DCDC-C5B851157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00900"/>
            <a:ext cx="11189855" cy="1442300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We consider a simplified case of 20 flight records between FAR and ORD (in minutes):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E5006E-27C5-09FB-95C0-B11FDEF9AA5A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08DDC-DB70-CC80-C12C-D1FAE2808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Point Estimation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C9FF81-9025-AC63-40AB-0D5C067A62FC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B60B8-2A07-9562-B933-1B27A1375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E4100C-A284-8F16-4214-C4E48EC06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12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91704E5-E3B8-0F17-2D46-2A2784F7BA39}"/>
              </a:ext>
            </a:extLst>
          </p:cNvPr>
          <p:cNvSpPr txBox="1">
            <a:spLocks/>
          </p:cNvSpPr>
          <p:nvPr/>
        </p:nvSpPr>
        <p:spPr>
          <a:xfrm>
            <a:off x="457198" y="1724233"/>
            <a:ext cx="2802469" cy="230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104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112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97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121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85325A3A-9D95-9EDA-F12D-99C06D94DBE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199" y="4106335"/>
                <a:ext cx="11189855" cy="235181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>
                    <a:solidFill>
                      <a:srgbClr val="000000"/>
                    </a:solidFill>
                    <a:latin typeface="Garamond"/>
                  </a:rPr>
                  <a:t>The population parameters: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Mean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sz="2000" i="1" dirty="0">
                            <a:latin typeface="Cambria Math" panose="02040503050406030204" pitchFamily="18" charset="0"/>
                          </a:rPr>
                          <m:t>μ</m:t>
                        </m:r>
                      </m:e>
                    </m:d>
                  </m:oMath>
                </a14:m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: 110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Standard deviation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</m:oMath>
                </a14:m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: 9.43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Proportion of flights less than 100 minutes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d>
                  </m:oMath>
                </a14:m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: 0.15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85325A3A-9D95-9EDA-F12D-99C06D94D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" y="4106335"/>
                <a:ext cx="11189855" cy="2351813"/>
              </a:xfrm>
              <a:prstGeom prst="rect">
                <a:avLst/>
              </a:prstGeom>
              <a:blipFill>
                <a:blip r:embed="rId2"/>
                <a:stretch>
                  <a:fillRect l="-708" t="-2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BE04A86-80A5-EA0A-E4E5-A6512FFBCDD2}"/>
              </a:ext>
            </a:extLst>
          </p:cNvPr>
          <p:cNvSpPr txBox="1">
            <a:spLocks/>
          </p:cNvSpPr>
          <p:nvPr/>
        </p:nvSpPr>
        <p:spPr>
          <a:xfrm>
            <a:off x="2895599" y="1724233"/>
            <a:ext cx="2802469" cy="230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115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101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126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110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106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7CF9416-2861-0446-752F-942CB54C1E3B}"/>
              </a:ext>
            </a:extLst>
          </p:cNvPr>
          <p:cNvSpPr txBox="1">
            <a:spLocks/>
          </p:cNvSpPr>
          <p:nvPr/>
        </p:nvSpPr>
        <p:spPr>
          <a:xfrm>
            <a:off x="5333999" y="1724233"/>
            <a:ext cx="2802469" cy="230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99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118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103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124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107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C334B59-A220-642B-79B8-56384AD775D7}"/>
              </a:ext>
            </a:extLst>
          </p:cNvPr>
          <p:cNvSpPr txBox="1">
            <a:spLocks/>
          </p:cNvSpPr>
          <p:nvPr/>
        </p:nvSpPr>
        <p:spPr>
          <a:xfrm>
            <a:off x="7772400" y="1724233"/>
            <a:ext cx="2802469" cy="230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113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95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129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105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107</a:t>
            </a:r>
          </a:p>
        </p:txBody>
      </p:sp>
    </p:spTree>
    <p:extLst>
      <p:ext uri="{BB962C8B-B14F-4D97-AF65-F5344CB8AC3E}">
        <p14:creationId xmlns:p14="http://schemas.microsoft.com/office/powerpoint/2010/main" val="398249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7B1AB-385A-91EA-7091-88657486E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D5BDC-6F2F-5C35-0E64-62361179B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00900"/>
            <a:ext cx="11189855" cy="1442300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Let us choose a random sample of 10 flights: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01C69F-D6BF-B0A3-C468-DE66BF52371A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3D8B17-BABD-0E3E-BCAD-350F2F09C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Point Estimation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F3A3AB-2D28-EF18-0E51-5E973C761011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8B70F-714C-F196-F74F-732B49977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307DA0-3142-6241-F4E5-D5F62EA77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13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4F28B2-052B-05DD-1582-0E18EC8C53A1}"/>
              </a:ext>
            </a:extLst>
          </p:cNvPr>
          <p:cNvSpPr txBox="1">
            <a:spLocks/>
          </p:cNvSpPr>
          <p:nvPr/>
        </p:nvSpPr>
        <p:spPr>
          <a:xfrm>
            <a:off x="457198" y="1724233"/>
            <a:ext cx="2802469" cy="230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104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112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97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121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7D7A90FC-888A-8361-0008-C833634260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199" y="4106335"/>
                <a:ext cx="11189855" cy="235181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>
                    <a:solidFill>
                      <a:srgbClr val="000000"/>
                    </a:solidFill>
                    <a:latin typeface="Garamond"/>
                  </a:rPr>
                  <a:t>The sample statistics can be calculated as: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Mean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: 109.3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Standard deviation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b="0" i="0" dirty="0" smtClean="0">
                            <a:latin typeface="Rockwell" panose="02060603020205020403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zh-TW" sz="2000" b="0" i="0" dirty="0" smtClean="0">
                            <a:latin typeface="Rockwell" panose="02060603020205020403" pitchFamily="18" charset="0"/>
                          </a:rPr>
                          <m:t>s</m:t>
                        </m:r>
                      </m:e>
                    </m:d>
                  </m:oMath>
                </a14:m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: 9.24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Proportion of flights less than 100 minutes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p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: 0.2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7D7A90FC-888A-8361-0008-C83363426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" y="4106335"/>
                <a:ext cx="11189855" cy="2351813"/>
              </a:xfrm>
              <a:prstGeom prst="rect">
                <a:avLst/>
              </a:prstGeom>
              <a:blipFill>
                <a:blip r:embed="rId2"/>
                <a:stretch>
                  <a:fillRect l="-708" t="-2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3E17E8-5C39-6DFE-8C4C-1649FC635163}"/>
              </a:ext>
            </a:extLst>
          </p:cNvPr>
          <p:cNvSpPr txBox="1">
            <a:spLocks/>
          </p:cNvSpPr>
          <p:nvPr/>
        </p:nvSpPr>
        <p:spPr>
          <a:xfrm>
            <a:off x="5333999" y="1724233"/>
            <a:ext cx="2802469" cy="230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99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118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103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124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107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E2DE1DD-51D5-D386-FC4C-8F3230281307}"/>
              </a:ext>
            </a:extLst>
          </p:cNvPr>
          <p:cNvSpPr txBox="1">
            <a:spLocks/>
          </p:cNvSpPr>
          <p:nvPr/>
        </p:nvSpPr>
        <p:spPr>
          <a:xfrm>
            <a:off x="2895599" y="1724233"/>
            <a:ext cx="2802469" cy="230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chemeClr val="bg1">
                    <a:lumMod val="95000"/>
                  </a:schemeClr>
                </a:solidFill>
                <a:latin typeface="Garamond"/>
              </a:rPr>
              <a:t>115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chemeClr val="bg1">
                    <a:lumMod val="95000"/>
                  </a:schemeClr>
                </a:solidFill>
                <a:latin typeface="Garamond"/>
              </a:rPr>
              <a:t>101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chemeClr val="bg1">
                    <a:lumMod val="95000"/>
                  </a:schemeClr>
                </a:solidFill>
                <a:latin typeface="Garamond"/>
              </a:rPr>
              <a:t>126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chemeClr val="bg1">
                    <a:lumMod val="95000"/>
                  </a:schemeClr>
                </a:solidFill>
                <a:latin typeface="Garamond"/>
              </a:rPr>
              <a:t>110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chemeClr val="bg1">
                    <a:lumMod val="95000"/>
                  </a:schemeClr>
                </a:solidFill>
                <a:latin typeface="Garamond"/>
              </a:rPr>
              <a:t>106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E1982E8-D881-8A52-6DFA-11B9DF179694}"/>
              </a:ext>
            </a:extLst>
          </p:cNvPr>
          <p:cNvSpPr txBox="1">
            <a:spLocks/>
          </p:cNvSpPr>
          <p:nvPr/>
        </p:nvSpPr>
        <p:spPr>
          <a:xfrm>
            <a:off x="7772400" y="1724233"/>
            <a:ext cx="2802469" cy="230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chemeClr val="bg1">
                    <a:lumMod val="95000"/>
                  </a:schemeClr>
                </a:solidFill>
                <a:latin typeface="Garamond"/>
              </a:rPr>
              <a:t>113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chemeClr val="bg1">
                    <a:lumMod val="95000"/>
                  </a:schemeClr>
                </a:solidFill>
                <a:latin typeface="Garamond"/>
              </a:rPr>
              <a:t>95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chemeClr val="bg1">
                    <a:lumMod val="95000"/>
                  </a:schemeClr>
                </a:solidFill>
                <a:latin typeface="Garamond"/>
              </a:rPr>
              <a:t>129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chemeClr val="bg1">
                    <a:lumMod val="95000"/>
                  </a:schemeClr>
                </a:solidFill>
                <a:latin typeface="Garamond"/>
              </a:rPr>
              <a:t>105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chemeClr val="bg1">
                    <a:lumMod val="95000"/>
                  </a:schemeClr>
                </a:solidFill>
                <a:latin typeface="Garamond"/>
              </a:rPr>
              <a:t>107</a:t>
            </a:r>
          </a:p>
        </p:txBody>
      </p:sp>
    </p:spTree>
    <p:extLst>
      <p:ext uri="{BB962C8B-B14F-4D97-AF65-F5344CB8AC3E}">
        <p14:creationId xmlns:p14="http://schemas.microsoft.com/office/powerpoint/2010/main" val="388818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55E424-38D5-625F-D13B-76DC97B08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DE12ED-8A05-C3FD-86EF-C022244421B5}"/>
              </a:ext>
            </a:extLst>
          </p:cNvPr>
          <p:cNvSpPr txBox="1"/>
          <p:nvPr/>
        </p:nvSpPr>
        <p:spPr>
          <a:xfrm>
            <a:off x="0" y="3044279"/>
            <a:ext cx="121888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400" dirty="0">
                <a:solidFill>
                  <a:schemeClr val="bg1"/>
                </a:solidFill>
              </a:rPr>
              <a:t>Sampling Distribution</a:t>
            </a:r>
          </a:p>
        </p:txBody>
      </p:sp>
    </p:spTree>
    <p:extLst>
      <p:ext uri="{BB962C8B-B14F-4D97-AF65-F5344CB8AC3E}">
        <p14:creationId xmlns:p14="http://schemas.microsoft.com/office/powerpoint/2010/main" val="1387955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E4DDF-66DC-160D-F3C7-4A095C868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53FAF-7FCA-C2CE-7226-D807F72D6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00900"/>
            <a:ext cx="11189855" cy="1442300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Consider a small population of 20 FAR–ORD flight times, measured in minutes: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EBEB8F-447C-6D0E-111A-6BEBA7785BF2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189E30-7DC1-D502-E543-25A5278EC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Small-Scale Inquiry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D7F63B-A2D4-8BB1-EFFF-1D5971F506B4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7E0E65-A514-C57C-5553-6D7DA92E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32E73B-16ED-2831-1745-478E08341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15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CFA4FA2-1A6D-93E6-DF9F-21D34FD1F359}"/>
              </a:ext>
            </a:extLst>
          </p:cNvPr>
          <p:cNvSpPr txBox="1">
            <a:spLocks/>
          </p:cNvSpPr>
          <p:nvPr/>
        </p:nvSpPr>
        <p:spPr>
          <a:xfrm>
            <a:off x="457198" y="1724233"/>
            <a:ext cx="2802469" cy="230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104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112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97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121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108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22B36C-750C-DEA1-AE00-43608812A375}"/>
              </a:ext>
            </a:extLst>
          </p:cNvPr>
          <p:cNvSpPr txBox="1">
            <a:spLocks/>
          </p:cNvSpPr>
          <p:nvPr/>
        </p:nvSpPr>
        <p:spPr>
          <a:xfrm>
            <a:off x="457199" y="4106335"/>
            <a:ext cx="11189855" cy="2351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>
                <a:solidFill>
                  <a:srgbClr val="000000"/>
                </a:solidFill>
                <a:latin typeface="Garamond"/>
              </a:rPr>
              <a:t>Exercise: Calculate the sample mean for each of the following random samples.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Sample A: (</a:t>
            </a:r>
            <a:r>
              <a:rPr lang="en-US" sz="2000" dirty="0"/>
              <a:t>104, 112, 97, 108, 126, 110, 99, 113, 105, 107)</a:t>
            </a:r>
            <a:endParaRPr lang="en-US" altLang="zh-TW" sz="2000" dirty="0">
              <a:solidFill>
                <a:srgbClr val="000000"/>
              </a:solidFill>
              <a:latin typeface="Garamond"/>
            </a:endParaRP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Sample B: (121, 108, 115, 101, 106, 118, 103, 124, 95, 107)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Sample C: (104, 97, 115, 126, 110, 118, 107, 113, 129, 105)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Sample D: (112, 121, 101, 110, 106, 99, 103, 124, 107, 95)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C7B4318-0807-3BB8-89A7-42A9CE98425F}"/>
              </a:ext>
            </a:extLst>
          </p:cNvPr>
          <p:cNvSpPr txBox="1">
            <a:spLocks/>
          </p:cNvSpPr>
          <p:nvPr/>
        </p:nvSpPr>
        <p:spPr>
          <a:xfrm>
            <a:off x="2895599" y="1724233"/>
            <a:ext cx="2802469" cy="230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115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101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126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110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106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0EBAB17-3CCE-AE5C-38A7-F91A73972CA0}"/>
              </a:ext>
            </a:extLst>
          </p:cNvPr>
          <p:cNvSpPr txBox="1">
            <a:spLocks/>
          </p:cNvSpPr>
          <p:nvPr/>
        </p:nvSpPr>
        <p:spPr>
          <a:xfrm>
            <a:off x="5333999" y="1724233"/>
            <a:ext cx="2802469" cy="230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99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118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103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124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1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107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AAD73A0-28A4-3672-7BFF-C8EB1AD00918}"/>
              </a:ext>
            </a:extLst>
          </p:cNvPr>
          <p:cNvSpPr txBox="1">
            <a:spLocks/>
          </p:cNvSpPr>
          <p:nvPr/>
        </p:nvSpPr>
        <p:spPr>
          <a:xfrm>
            <a:off x="7772400" y="1724233"/>
            <a:ext cx="2802469" cy="2305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113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95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129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105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 startAt="16"/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>
                <a:solidFill>
                  <a:srgbClr val="000000"/>
                </a:solidFill>
                <a:latin typeface="Garamond"/>
              </a:rPr>
              <a:t>107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DE95E09B-BA34-E86B-ECC0-338A5D83442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09944" y="4595028"/>
                <a:ext cx="3063240" cy="174413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857250" lvl="2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a:rPr lang="en-US" altLang="zh-TW" sz="2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</m:t>
                    </m:r>
                    <m:r>
                      <a:rPr lang="en-US" altLang="zh-TW" sz="20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= 108.1</a:t>
                </a:r>
              </a:p>
              <a:p>
                <a:pPr marL="857250" lvl="2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a:rPr lang="en-US" altLang="zh-TW" sz="20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</m:t>
                    </m:r>
                    <m:r>
                      <a:rPr lang="en-US" altLang="zh-TW" sz="20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 = 109.8</a:t>
                </a:r>
              </a:p>
              <a:p>
                <a:pPr marL="857250" lvl="2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a:rPr lang="en-US" altLang="zh-TW" sz="20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</m:t>
                    </m:r>
                    <m:r>
                      <a:rPr lang="en-US" altLang="zh-TW" sz="20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 = 112.4</a:t>
                </a:r>
              </a:p>
              <a:p>
                <a:pPr marL="857250" lvl="2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a:rPr lang="en-US" altLang="zh-TW" sz="20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</m:t>
                    </m:r>
                    <m:r>
                      <a:rPr lang="en-US" altLang="zh-TW" sz="20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000" dirty="0">
                    <a:solidFill>
                      <a:srgbClr val="000000"/>
                    </a:solidFill>
                    <a:latin typeface="Garamond"/>
                  </a:rPr>
                  <a:t> = 107.8</a:t>
                </a: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DE95E09B-BA34-E86B-ECC0-338A5D834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944" y="4595028"/>
                <a:ext cx="3063240" cy="1744134"/>
              </a:xfrm>
              <a:prstGeom prst="rect">
                <a:avLst/>
              </a:prstGeom>
              <a:blipFill>
                <a:blip r:embed="rId2"/>
                <a:stretch>
                  <a:fillRect t="-1748" b="-3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422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E9107-A127-BFA3-5939-66E591A60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4F384F-4E2B-28F5-C768-A77B499943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Point estimation is a form of inferential statistics, but a point estimate will rarely equal the true value of the population parameter exactly.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i="1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Different random samples will generally produce different point estimates.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Suppose we repeatedly selected random samples of 10 flights and recorded the values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from each sample.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When selecting 10 flights from a population of 20, there are 184,756 possible samples.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sampling distribution of a statistic is the probability distribution of its values across all possible random samples of a given size.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4F384F-4E2B-28F5-C768-A77B499943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2B4F24F-694C-8C63-48D7-1BD864531EB4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031EB0-4C2E-092B-5865-805A18D56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Introduction to Sampling Distributions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CF6770-7703-86D2-1068-D750876D448B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43DEA-430C-E895-11D7-FD1838BA9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FED28-73E7-DD27-9031-7641DAA61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16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240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930D2-C8AA-AAB2-7CE8-1E439370A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89B791-BB83-0791-ACBB-3CEA62E920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43599" y="1300900"/>
                <a:ext cx="57034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>
                    <a:solidFill>
                      <a:schemeClr val="tx1"/>
                    </a:solidFill>
                  </a:rPr>
                  <a:t>The graph shows the complete sampling distribution of the sample mean for our FAR–ORD flight example.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>
                    <a:solidFill>
                      <a:schemeClr val="tx1"/>
                    </a:solidFill>
                  </a:rPr>
                  <a:t>Notice that: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chemeClr val="tx1"/>
                    </a:solidFill>
                  </a:rPr>
                  <a:t>The distribution is centered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000" dirty="0">
                    <a:solidFill>
                      <a:schemeClr val="tx1"/>
                    </a:solidFill>
                  </a:rPr>
                  <a:t> = 110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chemeClr val="tx1"/>
                    </a:solidFill>
                  </a:rPr>
                  <a:t>Most sample means are relatively close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endParaRPr lang="en-US" altLang="zh-TW" sz="2000" dirty="0">
                  <a:solidFill>
                    <a:schemeClr val="tx1"/>
                  </a:solidFill>
                </a:endParaRP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chemeClr val="tx1"/>
                    </a:solidFill>
                  </a:rPr>
                  <a:t>Sample means far from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000" dirty="0">
                    <a:solidFill>
                      <a:schemeClr val="tx1"/>
                    </a:solidFill>
                  </a:rPr>
                  <a:t> are less likely.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 practice, we usually observe only one random sample from the population.</a:t>
                </a:r>
                <a:endParaRPr lang="en-US" altLang="zh-TW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89B791-BB83-0791-ACBB-3CEA62E920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43599" y="1300900"/>
                <a:ext cx="5703455" cy="5081046"/>
              </a:xfrm>
              <a:blipFill>
                <a:blip r:embed="rId2"/>
                <a:stretch>
                  <a:fillRect l="-1389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65E9B05D-7E86-FC89-DB95-A30B5853A2B7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BCE155-902B-42B1-3FB2-38C2CD951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Sampling Distribution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578015-4681-A1A6-9260-57BC4AE179CB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E4198-2B8C-7FCF-3D85-266807E48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9E877-E0C1-1471-FC85-2E25A8397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17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516402-F3CC-5407-32D0-CB09883686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199" y="1017028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7B5EA5-DC8B-1ED7-CAE1-59F822A52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C088886-DC54-F07D-D134-DBA617444D69}"/>
                  </a:ext>
                </a:extLst>
              </p:cNvPr>
              <p:cNvSpPr txBox="1"/>
              <p:nvPr/>
            </p:nvSpPr>
            <p:spPr>
              <a:xfrm>
                <a:off x="0" y="3044279"/>
                <a:ext cx="1218882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400" dirty="0">
                    <a:solidFill>
                      <a:schemeClr val="bg1"/>
                    </a:solidFill>
                  </a:rPr>
                  <a:t>Sampling Distribution of</a:t>
                </a:r>
                <a:r>
                  <a:rPr lang="en-US" altLang="zh-TW" sz="4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4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4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sz="4400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C088886-DC54-F07D-D134-DBA617444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44279"/>
                <a:ext cx="12188825" cy="769441"/>
              </a:xfrm>
              <a:prstGeom prst="rect">
                <a:avLst/>
              </a:prstGeom>
              <a:blipFill>
                <a:blip r:embed="rId2"/>
                <a:stretch>
                  <a:fillRect t="-14961" b="-37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4411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5ECD0-9AE6-2B41-BDA8-1AB4C9B09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CB619C-A2BC-BE58-7501-33CE7E858F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is the probability distribution of all possible values of the sample mean.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expected value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under random sampling equals the mean of the population from which the samples are selected:</a:t>
                </a: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TW" sz="2400" b="0" i="0" dirty="0" smtClean="0">
                          <a:latin typeface="Rockwell" panose="02060603020205020403" pitchFamily="18" charset="0"/>
                        </a:rPr>
                        <m:t>E(</m:t>
                      </m:r>
                      <m:acc>
                        <m:accPr>
                          <m:chr m:val="̅"/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x</m:t>
                          </m:r>
                        </m:e>
                      </m:acc>
                      <m:r>
                        <m:rPr>
                          <m:nor/>
                        </m:rPr>
                        <a:rPr lang="en-US" altLang="zh-TW" sz="2400" b="0" i="0" dirty="0" smtClean="0">
                          <a:latin typeface="Rockwell" panose="02060603020205020403" pitchFamily="18" charset="0"/>
                        </a:rPr>
                        <m:t>)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μ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 point estimator is </a:t>
                </a:r>
                <a:r>
                  <a:rPr lang="en-US" altLang="zh-TW" sz="2400" b="1" dirty="0"/>
                  <a:t>unbiased</a:t>
                </a:r>
                <a:r>
                  <a:rPr lang="en-US" altLang="zh-TW" sz="2400" dirty="0"/>
                  <a:t> if its expected value equals the population parameter it estimates.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Therefore, the sample mean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is an unbiased estimator of the population mean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CB619C-A2BC-BE58-7501-33CE7E858F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6DD29C2A-AFD9-9668-72C1-410148539337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AF0C113-54DE-C61D-07E3-BBCEBD65378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The Expected Value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</a:t>
                </a:r>
                <a:endParaRPr lang="en-US" sz="40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AF0C113-54DE-C61D-07E3-BBCEBD6537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6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C7D280B6-290E-908A-7F76-44337951A230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88D7B4-9AE9-7489-C326-2209D81E8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712CF-8B43-97EB-532C-DDF727DD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19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1C0A8A2-2568-B3A9-DEA3-123F7A199637}"/>
              </a:ext>
            </a:extLst>
          </p:cNvPr>
          <p:cNvSpPr/>
          <p:nvPr/>
        </p:nvSpPr>
        <p:spPr>
          <a:xfrm>
            <a:off x="5276088" y="3209544"/>
            <a:ext cx="1545336" cy="457200"/>
          </a:xfrm>
          <a:prstGeom prst="roundRect">
            <a:avLst/>
          </a:prstGeom>
          <a:noFill/>
          <a:ln w="28575">
            <a:solidFill>
              <a:srgbClr val="7712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1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E18E2-0E7E-A7AC-F433-B0578A706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EAD90D-F455-A85A-B1C8-322FF89C93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Notation: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0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400" dirty="0"/>
                  <a:t> is the population standard deviation,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0" dirty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US" altLang="zh-TW" sz="2400" dirty="0"/>
                  <a:t> is the sample size,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b="0" i="0" dirty="0" smtClean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US" altLang="zh-TW" sz="2400" dirty="0"/>
                  <a:t> is the population size.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When sampling from an infinite population, or sampling with replacement, the standard deviation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is:</a:t>
                </a:r>
              </a:p>
              <a:p>
                <a:pPr marL="0" indent="0" algn="ctr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x</m:t>
                              </m:r>
                            </m:e>
                          </m:acc>
                        </m:sub>
                      </m:sSub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σ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>
                    <a:solidFill>
                      <a:srgbClr val="0070C0"/>
                    </a:solidFill>
                  </a:rPr>
                  <a:t>FYI: When sampling without replacement from a finite population, we apply the finite population correction factor:</a:t>
                </a: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4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altLang="zh-TW" sz="2400" i="0" dirty="0">
                                  <a:solidFill>
                                    <a:srgbClr val="0070C0"/>
                                  </a:solidFill>
                                  <a:latin typeface="Rockwell" panose="02060603020205020403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solidFill>
                                    <a:srgbClr val="0070C0"/>
                                  </a:solidFill>
                                  <a:latin typeface="Rockwell" panose="02060603020205020403" pitchFamily="18" charset="0"/>
                                </a:rPr>
                                <m:t>x</m:t>
                              </m:r>
                            </m:e>
                          </m:acc>
                        </m:sub>
                      </m:sSub>
                      <m:r>
                        <a:rPr lang="en-US" altLang="zh-TW" sz="2400" i="1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sz="24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4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4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altLang="zh-TW" sz="24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TW" sz="24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altLang="zh-TW" sz="24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altLang="zh-TW" sz="24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rad>
                      <m:d>
                        <m:dPr>
                          <m:ctrlPr>
                            <a:rPr lang="en-US" altLang="zh-TW" sz="24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4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altLang="zh-TW" sz="24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altLang="zh-TW" sz="2400" i="1" dirty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zh-TW" sz="2400" i="1" dirty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US" altLang="zh-TW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EAD90D-F455-A85A-B1C8-322FF89C93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0FDB561-93C8-639D-8A57-F945C5604A48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5CB2DA-F0E4-5799-A26E-585731B1B3F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The Standard Deviation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</a:t>
                </a:r>
                <a:endParaRPr lang="en-US" sz="40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5CB2DA-F0E4-5799-A26E-585731B1B3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6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5C1C6DA5-3481-DB9E-56FE-62BC04B6F011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4E7C7-BE84-4FFD-56F1-65EA46806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E0FF25-8ACE-D3D5-5597-20EC18CFD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20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1DA4CD0-E34C-71D1-C7D9-4F1F7CB65517}"/>
              </a:ext>
            </a:extLst>
          </p:cNvPr>
          <p:cNvSpPr/>
          <p:nvPr/>
        </p:nvSpPr>
        <p:spPr>
          <a:xfrm>
            <a:off x="5276088" y="3191256"/>
            <a:ext cx="1545336" cy="786384"/>
          </a:xfrm>
          <a:prstGeom prst="roundRect">
            <a:avLst/>
          </a:prstGeom>
          <a:noFill/>
          <a:ln w="28575">
            <a:solidFill>
              <a:srgbClr val="7712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BEE4F9A-95B6-7E00-B832-3F9E8B06B181}"/>
              </a:ext>
            </a:extLst>
          </p:cNvPr>
          <p:cNvSpPr/>
          <p:nvPr/>
        </p:nvSpPr>
        <p:spPr>
          <a:xfrm>
            <a:off x="4562856" y="5081612"/>
            <a:ext cx="2971800" cy="1182028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F8B2-335F-F7C0-1CE2-C0AEBE19E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10F658-4D57-DCAF-726C-2AE945D219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 most applications, we will use the simpler expression because the sample is small relative to the population.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When sampling without replacement, the simpler formula is appropriate if the sample contains no more than 5% of the population:</a:t>
                </a:r>
              </a:p>
              <a:p>
                <a:pPr marL="457200" lvl="1" indent="0" algn="ctr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en-US" altLang="zh-TW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≤0.05</m:t>
                    </m:r>
                  </m:oMath>
                </a14:m>
                <a:endParaRPr lang="en-US" altLang="zh-TW" sz="20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Under this condition, the finite population correction factor is approximately equal to 1:</a:t>
                </a:r>
              </a:p>
              <a:p>
                <a:pPr marL="457200" lvl="1" indent="0" algn="ctr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TW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TW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altLang="zh-TW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TW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den>
                        </m:f>
                      </m:e>
                    </m:rad>
                    <m:r>
                      <a:rPr lang="en-US" altLang="zh-TW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altLang="zh-TW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TW" sz="2000" dirty="0">
                    <a:solidFill>
                      <a:schemeClr val="tx1"/>
                    </a:solidFill>
                  </a:rPr>
                  <a:t> 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</a:t>
                </a:r>
                <a:r>
                  <a:rPr lang="en-US" altLang="zh-TW" sz="2400" b="1" dirty="0"/>
                  <a:t>standard error </a:t>
                </a:r>
                <a:r>
                  <a:rPr lang="en-US" altLang="zh-TW" sz="2400" dirty="0"/>
                  <a:t>of a point estimator is the standard deviation of its sampling distribution.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Therefore,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000" i="1" dirty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sub>
                    </m:sSub>
                  </m:oMath>
                </a14:m>
                <a:r>
                  <a:rPr lang="en-US" altLang="zh-TW" sz="2000" dirty="0"/>
                  <a:t> is the standard error of the sample mean.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10F658-4D57-DCAF-726C-2AE945D219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557583E-4137-E1AC-171D-8A8E1E801D04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4EDA809-5259-A2B9-16D0-8A4256DE69D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The Standard Deviation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</a:t>
                </a:r>
                <a:endParaRPr lang="en-US" sz="40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4EDA809-5259-A2B9-16D0-8A4256DE69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2"/>
                <a:stretch>
                  <a:fillRect b="-16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431EF152-D937-DEED-9F64-8BEE9CC7B872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41FBF-B178-C39E-0FA6-49CFF913D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9C157D-5ED4-DA45-3F62-33BCF3EB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21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036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28E19-9498-23AE-2737-485A0A0F5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D86D6A-5F1B-25B1-716E-1755A92239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expected value and standard deviation of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do not depend on the shape of the population distribution.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To determine the shape of the sampling distribution, we consider two cases: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population is normally distributed.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population is not necessarily normally distributed.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If the population is normally distributed,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is normally distributed for any sample size.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If the population is not normally distributed,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is approximately normal when the sample size is sufficiently large.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D86D6A-5F1B-25B1-716E-1755A92239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ADA492F-8D6C-E8B8-7889-EC82B3213F76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3F950C7-9A87-9664-3F98-F9CD64B122B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The Form of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</a:t>
                </a:r>
                <a:endParaRPr lang="en-US" sz="40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3F950C7-9A87-9664-3F98-F9CD64B122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6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D6800121-40F8-C59D-175A-F79792ED3013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E00CC9-F88B-F78C-7D19-27AFFBED8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2A004D-660A-88BE-3E36-462DAFDC9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22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273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60642-0C2E-D867-79BB-BFD8A956B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CA782D-D7C6-7C43-EAF4-75747F9126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</a:t>
                </a:r>
                <a:r>
                  <a:rPr lang="en-US" altLang="zh-TW" sz="2400" b="1" dirty="0"/>
                  <a:t>central limit theorem</a:t>
                </a:r>
                <a:r>
                  <a:rPr lang="en-US" altLang="zh-TW" sz="2400" dirty="0"/>
                  <a:t> states that, as the sample size increases, the sampling distribution of the sample mean becomes approximately normal, even when the population distribution is not normal.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Slightly more formally, for a sufficiently large sample,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is approximately normally distributed with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mean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and standard error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type m:val="lin"/>
                            <m:ctrlPr>
                              <a:rPr lang="en-US" altLang="zh-TW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TW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altLang="zh-TW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TW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more strongly the population distribution departs from normality, the larger the sample generally needs to be.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Let’s examine the central limit theorem in action using real-world data.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CA782D-D7C6-7C43-EAF4-75747F9126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9F60FB5-5C4D-4413-3693-B573EDE4CA51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333F9B-1B57-EF49-D345-72D1B6760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The Central Limit Theorem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B633BA-D58A-353A-6B2F-43C2C0820E58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371AF-4246-A957-95C8-821D76E7E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45D58F-1957-C9B4-DC99-F9B931DA2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23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158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641CBE-5219-BC8B-5E11-69420AE99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634B926-AE3A-0EAE-8D45-6316835AEA9A}"/>
                  </a:ext>
                </a:extLst>
              </p:cNvPr>
              <p:cNvSpPr txBox="1"/>
              <p:nvPr/>
            </p:nvSpPr>
            <p:spPr>
              <a:xfrm>
                <a:off x="0" y="2705725"/>
                <a:ext cx="12188825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400" dirty="0">
                    <a:solidFill>
                      <a:schemeClr val="bg1"/>
                    </a:solidFill>
                  </a:rPr>
                  <a:t>Sampling Distribution of</a:t>
                </a:r>
                <a:r>
                  <a:rPr lang="en-US" altLang="zh-TW" sz="4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4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4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sz="4400" dirty="0">
                    <a:solidFill>
                      <a:schemeClr val="bg1"/>
                    </a:solidFill>
                  </a:rPr>
                  <a:t>:</a:t>
                </a:r>
                <a:br>
                  <a:rPr lang="en-US" sz="4400" dirty="0">
                    <a:solidFill>
                      <a:schemeClr val="bg1"/>
                    </a:solidFill>
                  </a:rPr>
                </a:br>
                <a:r>
                  <a:rPr lang="en-US" sz="4400" dirty="0">
                    <a:solidFill>
                      <a:schemeClr val="bg1"/>
                    </a:solidFill>
                  </a:rPr>
                  <a:t>Examining Real-World Data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634B926-AE3A-0EAE-8D45-6316835AE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05725"/>
                <a:ext cx="12188825" cy="1446550"/>
              </a:xfrm>
              <a:prstGeom prst="rect">
                <a:avLst/>
              </a:prstGeom>
              <a:blipFill>
                <a:blip r:embed="rId2"/>
                <a:stretch>
                  <a:fillRect t="-8439" b="-194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2527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E2131-FDA8-F1E2-2CCC-EE988BA37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DA2D0F-AF3F-715B-D7B6-2BB3638058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same logic applies to much larger populations.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Real-world data on 5,000 recent completed nonstop flights from FAR to ORD are available on the course LMS as </a:t>
                </a:r>
                <a:r>
                  <a:rPr lang="en-US" altLang="zh-TW" sz="2400" dirty="0">
                    <a:latin typeface="Rockwell" panose="02060603020205020403" pitchFamily="18" charset="0"/>
                  </a:rPr>
                  <a:t>busn320-ch07-flights.csv</a:t>
                </a:r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Setup: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Question: What is the mean airtime among these 5,000 FAR–ORD flights?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Population: The 5,000 flights contained in the dataset.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Parameter: The population mean airtime,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Sample: 100 flights randomly selected from the dataset.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Statistic: The sample mean airtime,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0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DA2D0F-AF3F-715B-D7B6-2BB3638058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4F908FD-EDFD-E1A8-A188-54F14DC0978C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0267F2-8DAC-F645-8C83-672ECAA81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6BABE9-FAD2-2A9E-E782-297C7FBFAD25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99E29-A49F-DFE7-DD9D-04C4E2060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3C08F-64AD-2465-974F-093323C3F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25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536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9533-ECBD-BE0F-3C79-46809FC52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5F59AE-16E7-37A9-8C20-F12CBEFAF5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43599" y="1300900"/>
                <a:ext cx="57034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This graph shows the airtimes of all 5,000 FAR–ORD flights in the population.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population parameters are: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Population mean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sz="2000" i="1" dirty="0">
                            <a:latin typeface="Cambria Math" panose="02040503050406030204" pitchFamily="18" charset="0"/>
                          </a:rPr>
                          <m:t>μ</m:t>
                        </m:r>
                      </m:e>
                    </m:d>
                  </m:oMath>
                </a14:m>
                <a:r>
                  <a:rPr lang="en-US" altLang="zh-TW" sz="2000" dirty="0"/>
                  <a:t> of </a:t>
                </a:r>
                <a:r>
                  <a:rPr lang="en-US" altLang="zh-TW" sz="2000" dirty="0">
                    <a:solidFill>
                      <a:schemeClr val="tx1"/>
                    </a:solidFill>
                  </a:rPr>
                  <a:t>82.5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Population standard deviation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 dirty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</m:oMath>
                </a14:m>
                <a:r>
                  <a:rPr lang="en-US" altLang="zh-TW" sz="2000" dirty="0"/>
                  <a:t> of 7.07</a:t>
                </a:r>
                <a:endParaRPr lang="en-US" altLang="zh-TW" sz="2000" dirty="0">
                  <a:solidFill>
                    <a:schemeClr val="tx1"/>
                  </a:solidFill>
                </a:endParaRP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population distribution is right-skewed rather than normal.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What will the distribution of sample means look like?</a:t>
                </a:r>
                <a:endParaRPr lang="en-US" altLang="zh-TW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5F59AE-16E7-37A9-8C20-F12CBEFAF5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43599" y="1300900"/>
                <a:ext cx="5703455" cy="5081046"/>
              </a:xfrm>
              <a:blipFill>
                <a:blip r:embed="rId2"/>
                <a:stretch>
                  <a:fillRect l="-1389" t="-959" r="-1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A6D2B27-835F-EE54-328D-186B26C767D8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E9E54-7600-A515-BCC8-A7FCD5D1A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70F523-CF55-EC01-D4E8-5555FA9F3C2E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79CC82-5275-BA75-5B2A-20F0F5196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16A1B6-9BC9-8CC6-85BA-0ABB3BBCA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26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01C9D2-FCC2-C2E3-92D5-A3040CAA04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199" y="1017028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82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93958-B7D4-FB74-11B5-9BB8942EE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41B7D9-7080-2E2B-F0BF-198FCF43D2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43599" y="1300900"/>
                <a:ext cx="5703455" cy="5081046"/>
              </a:xfrm>
            </p:spPr>
            <p:txBody>
              <a:bodyPr>
                <a:normAutofit lnSpcReduction="10000"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This graph shows the airtimes in one random sample of 100 FAR–ORD flights.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sample statistics are: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chemeClr val="tx1"/>
                    </a:solidFill>
                  </a:rPr>
                  <a:t>The sample mean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zh-TW" sz="2000" dirty="0">
                    <a:solidFill>
                      <a:schemeClr val="tx1"/>
                    </a:solidFill>
                  </a:rPr>
                  <a:t> is 82.06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sample standard deviation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s</m:t>
                        </m:r>
                      </m:e>
                    </m:d>
                  </m:oMath>
                </a14:m>
                <a:r>
                  <a:rPr lang="en-US" altLang="zh-TW" sz="2000" dirty="0"/>
                  <a:t> is 6.27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Like the population distribution, this sample distribution is right-skewed rather than normal. 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What happens when we examine the means from many random samples?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41B7D9-7080-2E2B-F0BF-198FCF43D2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43599" y="1300900"/>
                <a:ext cx="5703455" cy="5081046"/>
              </a:xfrm>
              <a:blipFill>
                <a:blip r:embed="rId2"/>
                <a:stretch>
                  <a:fillRect l="-1389" t="-1559" r="-2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304923F-719B-7072-59D0-A93D9A01A559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C7D9DC-31C8-CAF4-26FF-D981ADACC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11540B-51E8-1CAE-C9F9-36CDF171EF1C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ACBAAA-6BCC-37CA-64EC-81079EB44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531C5-27E7-2D3A-9E2D-680BF619B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27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FD3C1A-B109-6160-3F1F-3E9F76B875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199" y="1017028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5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55E0F-C801-295A-439A-0CFA56557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F7801-BD18-0253-3423-5A70F3DD2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599" y="1300900"/>
            <a:ext cx="5703455" cy="5081046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This graph shows the sampling distribution of the sample mean airtime.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Each observation represents the mean airtime from one random sample of 100 flights.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The graph contains 10,000 such sample means.</a:t>
            </a:r>
          </a:p>
          <a:p>
            <a:pPr lvl="3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5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The mean of these 10,000 sample means is approximately 82.5 minutes, matching the population mean.</a:t>
            </a:r>
          </a:p>
          <a:p>
            <a:pPr lvl="3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5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Notice that the sampling distribution is approximately normal, even though the population distribution is right-skewed.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D0E62C-AF85-5543-3C56-902F3BE825EA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E493ED-14E3-77CC-33A7-1138E6C98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04CAD7-7B51-358F-946E-75CB0F6E2812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FD1A0-9101-DD29-F9E1-6B2FFE01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80624F-2CF4-CAA4-CE72-FC1BEC37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28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D77B90-F0FC-F8DC-AE83-4AAD1ADEE3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7199" y="1017028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2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55C71-AC62-E63A-E4CB-144B31979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047F51-F200-581D-4020-E66881D341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43599" y="1300900"/>
                <a:ext cx="57034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theory tells us that the sampling distribution has: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000" i="1" dirty="0">
                            <a:latin typeface="Cambria Math" panose="02040503050406030204" pitchFamily="18" charset="0"/>
                          </a:rPr>
                          <m:t>μ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=82.5</m:t>
                    </m:r>
                  </m:oMath>
                </a14:m>
                <a:endParaRPr lang="en-US" altLang="zh-TW" sz="20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≃0.7</m:t>
                    </m:r>
                  </m:oMath>
                </a14:m>
                <a:endParaRPr lang="en-US" altLang="zh-TW" sz="20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curve shows the normal distribution with mean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μ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sub>
                    </m:sSub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400" dirty="0"/>
                  <a:t> and standard error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sub>
                    </m:sSub>
                  </m:oMath>
                </a14:m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close fit with our simulated results illustrates that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is approximately normal.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047F51-F200-581D-4020-E66881D341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43599" y="1300900"/>
                <a:ext cx="5703455" cy="5081046"/>
              </a:xfrm>
              <a:blipFill>
                <a:blip r:embed="rId2"/>
                <a:stretch>
                  <a:fillRect l="-1389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2898CAB-26D5-4B99-6A17-416E74B28740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A03236-AF89-3D89-6C3F-BD3E51BFD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A07C29-EC05-ECFF-7DBC-1792325636D4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D8B1D-17C0-E09A-1858-9BEF078FD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06DC1-9CB4-E208-2679-39B946CDD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29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999A07-055D-00B1-EDFC-05B343A6D5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199" y="1017028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09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832D2-7666-6822-58FC-8BC682927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88B4FA-0A22-9050-6427-01ED0F25C8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 practice, we usually observe only one random sample, not repeated samples.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sampling distribution tells us how much a statistic such as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would vary across repeated samples.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This allows us to evaluate how close a sample mean is likely to be to the unknown population mean.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Suppose we randomly select 100 flights and observe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How much confidence should we have that this estimate is close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88B4FA-0A22-9050-6427-01ED0F25C8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F1657E1-684E-91D8-BA35-3176B5715452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52AF0B8-F59E-E9FF-A04D-805C7A4402C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Practical Value of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endParaRPr lang="en-US" sz="40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52AF0B8-F59E-E9FF-A04D-805C7A4402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6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022175D0-9C1B-E5DB-4B6D-AC34AA97B1A9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6AFC2-E273-5508-F5B1-1051CCEFC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45563F-AB17-AA01-D2C4-F3B1DA229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30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954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CD4D5-B0A5-E93A-E106-114B6301C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5E8619-6496-CB38-9C67-FACF254C08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Let’s ask: “What is the probability that the sample mean airtime of 100 flights is within 1 minute of the population mean airtime?”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Theory tells us that the sampling distribution is approximately: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b="0" i="0" dirty="0" smtClean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b="0" i="0" dirty="0" smtClean="0">
                              <a:latin typeface="Rockwell" panose="02060603020205020403" pitchFamily="18" charset="0"/>
                            </a:rPr>
                            <m:t>X</m:t>
                          </m:r>
                        </m:e>
                      </m:acc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  <m:t>82.5, 0.7</m:t>
                              </m:r>
                            </m:e>
                            <m:sup>
                              <m: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Therefore, we want to calculate: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81.5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≤</m:t>
                          </m:r>
                          <m:acc>
                            <m:accPr>
                              <m:chr m:val="̅"/>
                              <m:ctrl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x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83.5</m:t>
                          </m:r>
                        </m:e>
                      </m:d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Standardizing, we must calculate: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−1.43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Z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1.43</m:t>
                          </m:r>
                        </m:e>
                      </m:d>
                    </m:oMath>
                  </m:oMathPara>
                </a14:m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5E8619-6496-CB38-9C67-FACF254C08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F063512-4FD5-F59E-6576-AD5F3B468543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3F46FE-C110-0CFF-275E-627165582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4E7A5D-A6C8-22D2-212E-B2D95F493CD8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53EF79-AFC2-474C-5871-BD65C55D9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02922C-2C6D-2BBD-5A8F-57F32490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31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577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188CD-12BA-874D-82BE-E3C9B7F94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9BF53D3-CE5F-FF1C-C273-E1DA0C8CF478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08B3DB-87B8-9F0B-A3CD-FF646F426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B1994-18C0-99CF-B79C-B16AD188D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32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11" name="Picture 10" descr="The image appears to be a table or chart with a range of numerical values, possibly representing a data set or graph.&#10;&#10;AI-generated content may be incorrect.">
            <a:extLst>
              <a:ext uri="{FF2B5EF4-FFF2-40B4-BE49-F238E27FC236}">
                <a16:creationId xmlns:a16="http://schemas.microsoft.com/office/drawing/2014/main" id="{83A518EF-B61B-EF06-8868-D9A4B69B6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977" y="970332"/>
            <a:ext cx="4954772" cy="5486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A22CF3-FA17-8469-13DC-A029588B6F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305" b="8305"/>
          <a:stretch>
            <a:fillRect/>
          </a:stretch>
        </p:blipFill>
        <p:spPr>
          <a:xfrm>
            <a:off x="6160654" y="1052598"/>
            <a:ext cx="5486400" cy="30938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5918D652-AEB4-E3B7-283C-02219DB3DF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43599" y="4222016"/>
                <a:ext cx="5703455" cy="2228038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b="0" dirty="0"/>
                  <a:t>	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sz="2400" i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zh-TW" sz="2400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altLang="zh-TW" sz="2400" b="0" i="0" smtClean="0">
                            <a:latin typeface="Cambria Math" panose="02040503050406030204" pitchFamily="18" charset="0"/>
                          </a:rPr>
                          <m:t>1.43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Z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m:rPr>
                            <m:nor/>
                          </m:rPr>
                          <a:rPr lang="en-US" altLang="zh-TW" sz="2400" i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TW" sz="2400" i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en-US" altLang="zh-TW" sz="2400" b="0" i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US" altLang="zh-TW" sz="2400" b="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	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Z</m:t>
                        </m:r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m:rPr>
                            <m:nor/>
                          </m:rPr>
                          <a:rPr lang="en-US" altLang="zh-TW" sz="2400" b="0" i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TW" sz="2400" i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en-US" altLang="zh-TW" sz="2400" b="0" i="0" smtClean="0">
                            <a:latin typeface="Cambria Math" panose="02040503050406030204" pitchFamily="18" charset="0"/>
                          </a:rPr>
                          <m:t>43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Z</m:t>
                        </m:r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m:rPr>
                            <m:nor/>
                          </m:rPr>
                          <a:rPr lang="en-US" altLang="zh-TW" sz="2400" i="0">
                            <a:latin typeface="Cambria Math" panose="02040503050406030204" pitchFamily="18" charset="0"/>
                          </a:rPr>
                          <m:t>−1.43</m:t>
                        </m:r>
                      </m:e>
                    </m:d>
                  </m:oMath>
                </a14:m>
                <a:endParaRPr lang="en-US" altLang="zh-TW" sz="24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	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=0.92364−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0.07636</m:t>
                    </m:r>
                  </m:oMath>
                </a14:m>
                <a:endParaRPr lang="en-US" altLang="zh-TW" sz="24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	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0.84728</m:t>
                    </m:r>
                  </m:oMath>
                </a14:m>
                <a:endParaRPr lang="en-US" altLang="zh-TW" sz="24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/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5918D652-AEB4-E3B7-283C-02219DB3DF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43599" y="4222016"/>
                <a:ext cx="5703455" cy="2228038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BA44746B-596C-BCE8-CFEE-E0EB2B738EF7}"/>
              </a:ext>
            </a:extLst>
          </p:cNvPr>
          <p:cNvGrpSpPr/>
          <p:nvPr/>
        </p:nvGrpSpPr>
        <p:grpSpPr>
          <a:xfrm>
            <a:off x="899977" y="1054263"/>
            <a:ext cx="2379505" cy="2479827"/>
            <a:chOff x="638766" y="-1788170"/>
            <a:chExt cx="2379505" cy="247982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02C3694-2C79-5142-9068-A60F9DE2AD8F}"/>
                </a:ext>
              </a:extLst>
            </p:cNvPr>
            <p:cNvSpPr/>
            <p:nvPr/>
          </p:nvSpPr>
          <p:spPr>
            <a:xfrm>
              <a:off x="638766" y="128184"/>
              <a:ext cx="522423" cy="135467"/>
            </a:xfrm>
            <a:prstGeom prst="rect">
              <a:avLst/>
            </a:prstGeom>
            <a:noFill/>
            <a:ln w="25400" cmpd="dbl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9E8E47D-A153-F1F3-9AEB-3E1E9BFD609F}"/>
                </a:ext>
              </a:extLst>
            </p:cNvPr>
            <p:cNvSpPr/>
            <p:nvPr/>
          </p:nvSpPr>
          <p:spPr>
            <a:xfrm>
              <a:off x="2409752" y="-1788170"/>
              <a:ext cx="522423" cy="135467"/>
            </a:xfrm>
            <a:prstGeom prst="rect">
              <a:avLst/>
            </a:prstGeom>
            <a:noFill/>
            <a:ln w="25400" cmpd="dbl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F16F1E0-1BDA-8023-784E-12E69344E9E0}"/>
                </a:ext>
              </a:extLst>
            </p:cNvPr>
            <p:cNvSpPr/>
            <p:nvPr/>
          </p:nvSpPr>
          <p:spPr>
            <a:xfrm>
              <a:off x="2409751" y="128184"/>
              <a:ext cx="522423" cy="135467"/>
            </a:xfrm>
            <a:prstGeom prst="rect">
              <a:avLst/>
            </a:prstGeom>
            <a:noFill/>
            <a:ln w="25400" cmpd="dbl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EA3B79C-1951-158E-754F-BF502562A843}"/>
                </a:ext>
              </a:extLst>
            </p:cNvPr>
            <p:cNvCxnSpPr>
              <a:cxnSpLocks/>
            </p:cNvCxnSpPr>
            <p:nvPr/>
          </p:nvCxnSpPr>
          <p:spPr>
            <a:xfrm>
              <a:off x="1214020" y="195917"/>
              <a:ext cx="1139953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1087C4A-2A0E-926D-957D-67CF98E5DD49}"/>
                </a:ext>
              </a:extLst>
            </p:cNvPr>
            <p:cNvCxnSpPr>
              <a:cxnSpLocks/>
            </p:cNvCxnSpPr>
            <p:nvPr/>
          </p:nvCxnSpPr>
          <p:spPr>
            <a:xfrm>
              <a:off x="2670962" y="-1591777"/>
              <a:ext cx="0" cy="164799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7CE9D730-117E-DC21-BAFF-600A13537E62}"/>
                    </a:ext>
                  </a:extLst>
                </p:cNvPr>
                <p:cNvSpPr/>
                <p:nvPr/>
              </p:nvSpPr>
              <p:spPr>
                <a:xfrm>
                  <a:off x="1430277" y="317401"/>
                  <a:ext cx="1587994" cy="374256"/>
                </a:xfrm>
                <a:prstGeom prst="roundRect">
                  <a:avLst/>
                </a:prstGeom>
                <a:solidFill>
                  <a:srgbClr val="77122C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>
                        <m:r>
                          <a:rPr lang="en-US" altLang="zh-TW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altLang="zh-TW" i="0" dirty="0">
                                <a:latin typeface="Rockwell" panose="02060603020205020403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altLang="zh-TW" i="0" dirty="0">
                                <a:latin typeface="Rockwell" panose="02060603020205020403" pitchFamily="18" charset="0"/>
                              </a:rPr>
                              <m:t>Z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≤−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43</m:t>
                            </m:r>
                          </m:e>
                        </m:d>
                      </m:oMath>
                    </m:oMathPara>
                  </a14:m>
                  <a:endParaRPr lang="en-US" dirty="0">
                    <a:solidFill>
                      <a:schemeClr val="bg1"/>
                    </a:solidFill>
                    <a:latin typeface="Garamond" panose="02020404030301010803" pitchFamily="18" charset="0"/>
                  </a:endParaRPr>
                </a:p>
              </p:txBody>
            </p:sp>
          </mc:Choice>
          <mc:Fallback xmlns=""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7CE9D730-117E-DC21-BAFF-600A13537E6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0277" y="317401"/>
                  <a:ext cx="1587994" cy="374256"/>
                </a:xfrm>
                <a:prstGeom prst="round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18FCB50A-78B1-7AF7-D525-7CA5082718FB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557235B3-C7A0-B03F-4572-F3E6F7573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66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D82DA-42AF-97D0-4864-77AFE7C7A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3F2745-B710-25EA-FB73-97FFAC06A6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Approximately 84.7% of random samples of 100 flights will produce a sample mean within 1 minute of the population mean.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What happens when the sample size changes?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As the sample size increases, the standard error decreases and sample means become more tightly concentrated around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As the sample size decreases, the standard error increases and sample means become more variable.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Larger samples produce more precise estimates, but they do not guarantee that any particular estimate will be accurate.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Let us examine what happens with a smaller sample size.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3F2745-B710-25EA-FB73-97FFAC06A6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0B3DDBE-A61B-71DA-F5C8-80524B21DB08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5CD892-97F8-07CC-25F8-3BD69E414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DAF4E8-64D7-40D2-27C0-4CF98C3A7D6A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EBE8E4-F097-E670-01ED-462BF6EFD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C17E6C-C581-0252-2B09-4AFFCDE73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33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96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99814-8695-236F-0046-E0BA06F56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2DE0DE-1E52-9FB1-BBA8-2B72683611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Let’s ask: “What is the probability that the sample mean airtime of 25 flights is within 1 minute of the population mean airtime?”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Theory tells us that the sampling distribution is approximately: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b="0" i="0" dirty="0" smtClean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b="0" i="0" dirty="0" smtClean="0">
                              <a:latin typeface="Rockwell" panose="02060603020205020403" pitchFamily="18" charset="0"/>
                            </a:rPr>
                            <m:t>X</m:t>
                          </m:r>
                        </m:e>
                      </m:acc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  <m:t>82.5, 1.41</m:t>
                              </m:r>
                            </m:e>
                            <m:sup>
                              <m: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Standardizing, we must calculate: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−0.71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Z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0.71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=0.52230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Thus, about 52.2% of random samples of 25 flights will have a sample mean within one minute of the population mean.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2DE0DE-1E52-9FB1-BBA8-2B72683611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7F1C4A6-7014-35E5-EB04-B569B181E230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EE1C70-F68A-D4EC-2A37-A707799A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5800F5-5C5E-75BB-C58C-7B1CF3815855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69FDDB-C2FC-CD77-F8A1-D20F3DE2D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2952BD-3F94-6B09-E98A-680C3B703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34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045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B6BAE-1BB3-B3EE-E08C-43C251EF9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BFFF90-1F22-9E1A-F0BC-FDBA827E9F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43599" y="1300900"/>
                <a:ext cx="57034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Each panel shows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for a different sample size.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horizontal scales differ so that we can compare the shapes.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altLang="zh-TW" sz="2400" dirty="0"/>
                  <a:t>, the sampling distribution remains noticeably right-skewed.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As the sample size increases, the sampling distribution becomes approximately normal.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BFFF90-1F22-9E1A-F0BC-FDBA827E9F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43599" y="1300900"/>
                <a:ext cx="5703455" cy="5081046"/>
              </a:xfrm>
              <a:blipFill>
                <a:blip r:embed="rId2"/>
                <a:stretch>
                  <a:fillRect l="-1389" t="-959" r="-2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72DB54D-D420-5579-EBE2-C49999F5053B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73DAB5-A2E9-51E3-1FAD-54F4053F1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8B6FF5-5B31-00FB-EA88-E8C29FD060B6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514DD9-FC29-2BC8-24D7-F11EF4CA3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8C76E4-39F2-D9F2-8C5C-F61917037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35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5EBBE4-B1D9-3885-7A62-317F6F632D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199" y="1017028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75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B747C-C087-80A8-407E-B4276EE89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A4B0D3-7EEB-69A5-BCA6-C902024F4F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43599" y="1300900"/>
                <a:ext cx="57034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These two distributions are shown using the same horizontal scale.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Both are centered near the population mean of 82.5 minutes.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sampling distribution for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=500</m:t>
                    </m:r>
                  </m:oMath>
                </a14:m>
                <a:r>
                  <a:rPr lang="en-US" altLang="zh-TW" sz="2400" dirty="0"/>
                  <a:t> is narrower than the distribution for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Larger samples produce smaller standard errors and more precise estimates.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000" i="1" dirty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sub>
                    </m:sSub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≃0.7</m:t>
                    </m:r>
                  </m:oMath>
                </a14:m>
                <a:r>
                  <a:rPr lang="en-US" altLang="zh-TW" sz="2000" dirty="0"/>
                  <a:t> when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endParaRPr lang="en-US" altLang="zh-TW" sz="20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000" i="1" dirty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sub>
                    </m:sSub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≃0.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altLang="zh-TW" sz="2000" dirty="0"/>
                  <a:t> when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=500</m:t>
                    </m:r>
                  </m:oMath>
                </a14:m>
                <a:endParaRPr lang="en-US" altLang="zh-TW" sz="20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A4B0D3-7EEB-69A5-BCA6-C902024F4F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43599" y="1300900"/>
                <a:ext cx="5703455" cy="5081046"/>
              </a:xfrm>
              <a:blipFill>
                <a:blip r:embed="rId2"/>
                <a:stretch>
                  <a:fillRect l="-1389" t="-959" r="-2671" b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0FB6484-302E-92E2-5660-24B2853D479C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967D96-11DD-CFA4-0AF5-07EC74F9F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A45A6E-2F4C-4605-9E11-62FCCF84FA60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6E3CB3-D2E1-0978-85C2-86EF40DD9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F05D55-076B-1D9C-BE0A-998FE42A0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36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28DE09-8BE1-EA65-97C2-D0E94A6922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199" y="1017028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5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F964BC-C13E-2547-C13F-C10847E91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A307F0B-ABD6-3D2F-D3D9-146EBF3220B3}"/>
                  </a:ext>
                </a:extLst>
              </p:cNvPr>
              <p:cNvSpPr txBox="1"/>
              <p:nvPr/>
            </p:nvSpPr>
            <p:spPr>
              <a:xfrm>
                <a:off x="0" y="3044279"/>
                <a:ext cx="1218882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400" dirty="0">
                    <a:solidFill>
                      <a:schemeClr val="bg1"/>
                    </a:solidFill>
                  </a:rPr>
                  <a:t>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400" b="1" i="0" dirty="0" smtClean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400" b="1" i="0" dirty="0" smtClean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sz="4400" dirty="0">
                    <a:solidFill>
                      <a:schemeClr val="bg1"/>
                    </a:solidFill>
                  </a:rPr>
                  <a:t> </a:t>
                </a:r>
                <a:endParaRPr sz="4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A307F0B-ABD6-3D2F-D3D9-146EBF322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44279"/>
                <a:ext cx="12188825" cy="769441"/>
              </a:xfrm>
              <a:prstGeom prst="rect">
                <a:avLst/>
              </a:prstGeom>
              <a:blipFill>
                <a:blip r:embed="rId2"/>
                <a:stretch>
                  <a:fillRect t="-14961" b="-37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5150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5B038-3C7D-231B-B619-E95EA3BFB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8D6CE3-DB18-C5D8-3F51-A2F2B6BB98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sample proportion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altLang="zh-TW" sz="2400" dirty="0"/>
                  <a:t> is the point estimator of the population proportion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p</m:t>
                          </m:r>
                        </m:e>
                      </m:acc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altLang="zh-TW" sz="24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sz="2000" dirty="0"/>
                  <a:t> is the number of observations possessing the characteristic of interest.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/>
                  <a:t> is the sample size.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 proportion can also be viewed as the mean of a binary variable coded as 1 or 0.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altLang="zh-TW" sz="2400" dirty="0"/>
                  <a:t> describes how sample proportions vary across all possible random samples of size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 marL="1371600" lvl="3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8D6CE3-DB18-C5D8-3F51-A2F2B6BB98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E6460689-21C0-1AF4-828E-321593692867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D08B45-0C23-81AC-A918-560BC8C197F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The Sample Proportion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endParaRPr lang="en-US" sz="40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D08B45-0C23-81AC-A918-560BC8C197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6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1A754191-A0C8-FED0-D178-255CCE0EF77F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128318-3B35-9B8A-B399-D19DED94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39962-BA71-1C73-9AB7-92031CD85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38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587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696C6-4831-0D95-057E-4A4852770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69620B-2DA5-6197-9A52-459B37E5CF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expected value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altLang="zh-TW" sz="2400" dirty="0"/>
                  <a:t> under random sampling equals the population proportion from which the samples are selected:</a:t>
                </a: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TW" sz="2400" b="0" i="0" dirty="0" smtClean="0">
                          <a:latin typeface="Rockwell" panose="02060603020205020403" pitchFamily="18" charset="0"/>
                        </a:rPr>
                        <m:t>E(</m:t>
                      </m:r>
                      <m:acc>
                        <m:accPr>
                          <m:chr m:val="̅"/>
                          <m:ctrlPr>
                            <a:rPr lang="en-US" altLang="zh-TW" sz="2400" b="0" i="0" dirty="0" smtClean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b="0" i="0" dirty="0" smtClean="0">
                              <a:latin typeface="Rockwell" panose="02060603020205020403" pitchFamily="18" charset="0"/>
                            </a:rPr>
                            <m:t>p</m:t>
                          </m:r>
                        </m:e>
                      </m:acc>
                      <m:r>
                        <m:rPr>
                          <m:nor/>
                        </m:rPr>
                        <a:rPr lang="en-US" altLang="zh-TW" sz="2400" b="0" i="0" dirty="0" smtClean="0">
                          <a:latin typeface="Rockwell" panose="02060603020205020403" pitchFamily="18" charset="0"/>
                        </a:rPr>
                        <m:t>)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TW" sz="2400" i="0" dirty="0">
                          <a:latin typeface="Rockwell" panose="02060603020205020403" pitchFamily="18" charset="0"/>
                        </a:rPr>
                        <m:t>p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Therefore, the sample proportion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altLang="zh-TW" sz="2400" dirty="0"/>
                  <a:t> is an unbiased estimator of the population proportion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When sampling from an infinite population, or sampling with replacement, the standard deviation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altLang="zh-TW" sz="2400" dirty="0"/>
                  <a:t> is:</a:t>
                </a:r>
              </a:p>
              <a:p>
                <a:pPr marL="0" indent="0" algn="ctr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p</m:t>
                              </m:r>
                            </m:e>
                          </m:acc>
                        </m:sub>
                      </m:sSub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p</m:t>
                              </m:r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⋅(1−</m:t>
                              </m:r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p</m:t>
                              </m:r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69620B-2DA5-6197-9A52-459B37E5CF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C50ACC4-344E-3A6B-438A-731F54BE0105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E6F72FF-39FD-02C3-B7E3-25EC914CC8E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The Expected Value and Standard Deviation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endParaRPr lang="en-US" sz="40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E6F72FF-39FD-02C3-B7E3-25EC914CC8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6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5FF5613-21D6-C673-DCEF-9BCBA5D2D275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E739F3-0CA2-0F7A-2E4F-A2C1C5F1F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495D0-21DB-E0A3-F0B8-AB0C2E172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39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E870A14-478E-CF3B-61BF-A2707D259292}"/>
              </a:ext>
            </a:extLst>
          </p:cNvPr>
          <p:cNvSpPr/>
          <p:nvPr/>
        </p:nvSpPr>
        <p:spPr>
          <a:xfrm>
            <a:off x="5276088" y="2039112"/>
            <a:ext cx="1545336" cy="457200"/>
          </a:xfrm>
          <a:prstGeom prst="roundRect">
            <a:avLst/>
          </a:prstGeom>
          <a:noFill/>
          <a:ln w="28575">
            <a:solidFill>
              <a:srgbClr val="7712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780A17-015F-ED62-C167-FFF68D452861}"/>
              </a:ext>
            </a:extLst>
          </p:cNvPr>
          <p:cNvSpPr/>
          <p:nvPr/>
        </p:nvSpPr>
        <p:spPr>
          <a:xfrm>
            <a:off x="4681728" y="4654296"/>
            <a:ext cx="2734056" cy="1182028"/>
          </a:xfrm>
          <a:prstGeom prst="roundRect">
            <a:avLst/>
          </a:prstGeom>
          <a:noFill/>
          <a:ln w="28575">
            <a:solidFill>
              <a:srgbClr val="7712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0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A0593-53EB-04D7-5C09-E2FA10EF5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791F8D-8E62-EC68-FD32-7317303652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Recall the normal approximation of the binomial distribution from Chapter 6.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sz="2000" dirty="0"/>
                  <a:t> represents the number of successes in a sample of size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When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nor/>
                      </m:rPr>
                      <a:rPr lang="en-US" altLang="zh-TW" sz="2000" i="0" dirty="0">
                        <a:latin typeface="Rockwell" panose="02060603020205020403" pitchFamily="18" charset="0"/>
                      </a:rPr>
                      <m:t>p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≥5</m:t>
                    </m:r>
                  </m:oMath>
                </a14:m>
                <a:r>
                  <a:rPr lang="en-US" altLang="zh-TW" sz="2000" dirty="0"/>
                  <a:t> and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(1−</m:t>
                    </m:r>
                    <m:r>
                      <m:rPr>
                        <m:nor/>
                      </m:rPr>
                      <a:rPr lang="en-US" altLang="zh-TW" sz="2000" i="0" dirty="0">
                        <a:latin typeface="Rockwell" panose="02060603020205020403" pitchFamily="18" charset="0"/>
                      </a:rPr>
                      <m:t>p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)≥5</m:t>
                    </m:r>
                  </m:oMath>
                </a14:m>
                <a:r>
                  <a:rPr lang="en-US" altLang="zh-TW" sz="2000" dirty="0"/>
                  <a:t>, the distribution of </a:t>
                </a:r>
                <a14:m>
                  <m:oMath xmlns:m="http://schemas.openxmlformats.org/officeDocument/2006/math"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TW" sz="2000" dirty="0"/>
                  <a:t> is approximately normal.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Because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/>
                  <a:t>,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altLang="zh-TW" sz="2000" dirty="0"/>
                  <a:t> is also approximately normal.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can approximate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altLang="zh-TW" sz="2400" dirty="0"/>
                  <a:t> using: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p</m:t>
                          </m:r>
                        </m:e>
                      </m:acc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p</m:t>
                          </m:r>
                          <m:r>
                            <m:rPr>
                              <m:nor/>
                            </m:rPr>
                            <a:rPr lang="en-US" altLang="zh-TW" sz="2400" b="0" i="0" dirty="0" smtClean="0">
                              <a:latin typeface="Rockwell" panose="02060603020205020403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TW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altLang="zh-TW" sz="2400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f>
                                        <m:fPr>
                                          <m:ctrlPr>
                                            <a:rPr lang="en-US" altLang="zh-TW" sz="2400" i="0" dirty="0">
                                              <a:latin typeface="Rockwell" panose="02060603020205020403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m:rPr>
                                              <m:nor/>
                                            </m:rPr>
                                            <a:rPr lang="en-US" altLang="zh-TW" sz="2400" i="0" dirty="0">
                                              <a:latin typeface="Rockwell" panose="02060603020205020403" pitchFamily="18" charset="0"/>
                                            </a:rPr>
                                            <m:t>p</m:t>
                                          </m:r>
                                          <m:r>
                                            <a:rPr lang="en-US" altLang="zh-TW" sz="2400" i="1" dirty="0">
                                              <a:latin typeface="Cambria Math" panose="02040503050406030204" pitchFamily="18" charset="0"/>
                                            </a:rPr>
                                            <m:t>⋅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altLang="zh-TW" sz="2400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altLang="zh-TW" sz="2400" i="1" dirty="0">
                                                  <a:latin typeface="Cambria Math" panose="02040503050406030204" pitchFamily="18" charset="0"/>
                                                </a:rPr>
                                                <m:t>1−</m:t>
                                              </m:r>
                                              <m:r>
                                                <m:rPr>
                                                  <m:nor/>
                                                </m:rPr>
                                                <a:rPr lang="en-US" altLang="zh-TW" sz="2400" i="0" dirty="0">
                                                  <a:latin typeface="Rockwell" panose="02060603020205020403" pitchFamily="18" charset="0"/>
                                                </a:rPr>
                                                <m:t>p</m:t>
                                              </m:r>
                                            </m:e>
                                          </m:d>
                                        </m:num>
                                        <m:den>
                                          <m:r>
                                            <a:rPr lang="en-US" altLang="zh-TW" sz="2400" i="1" dirty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TW" sz="24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distributions should remain centered at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000" i="0" dirty="0"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distributions should become narrower as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TW" altLang="en-US" sz="2000" dirty="0"/>
                  <a:t> </a:t>
                </a:r>
                <a:r>
                  <a:rPr lang="en-US" altLang="zh-TW" sz="2000" dirty="0"/>
                  <a:t>increases.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Once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nor/>
                      </m:rPr>
                      <a:rPr lang="en-US" altLang="zh-TW" sz="2000" i="0" dirty="0">
                        <a:latin typeface="Rockwell" panose="02060603020205020403" pitchFamily="18" charset="0"/>
                      </a:rPr>
                      <m:t>p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≥5</m:t>
                    </m:r>
                  </m:oMath>
                </a14:m>
                <a:r>
                  <a:rPr lang="en-US" altLang="zh-TW" sz="2000" dirty="0"/>
                  <a:t> and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(1−</m:t>
                    </m:r>
                    <m:r>
                      <m:rPr>
                        <m:nor/>
                      </m:rPr>
                      <a:rPr lang="en-US" altLang="zh-TW" sz="2000" i="0" dirty="0">
                        <a:latin typeface="Rockwell" panose="02060603020205020403" pitchFamily="18" charset="0"/>
                      </a:rPr>
                      <m:t>p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)≥5</m:t>
                    </m:r>
                  </m:oMath>
                </a14:m>
                <a:r>
                  <a:rPr lang="en-US" altLang="zh-TW" sz="2000" dirty="0"/>
                  <a:t>, its shape is approximately normal..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791F8D-8E62-EC68-FD32-7317303652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  <a:blipFill>
                <a:blip r:embed="rId2"/>
                <a:stretch>
                  <a:fillRect l="-599" t="-1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2D80C8C-DEFD-68D9-AD90-6A8F1EF6A4B7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3115FE0-0B81-C7CD-04BB-2E8122FD21D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The Form of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000" b="1" i="0" dirty="0" smtClean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000" b="1" i="0" dirty="0" smtClean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</a:t>
                </a:r>
                <a:endParaRPr lang="en-US" sz="40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3115FE0-0B81-C7CD-04BB-2E8122FD21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6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C00CD16-A783-8538-CB74-996CE142BA52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EC37F-B83E-95AD-E693-8FF045008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414A7C-F28E-0AD9-6CB5-73FD16E96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40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728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EF1AE-97B8-9D3D-92F3-38B6DBD9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83DBD1-33D1-C310-BE87-BD9AD309CC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Recall that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allowed us to evaluate how close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was likely to be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.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altLang="zh-TW" sz="2400" dirty="0"/>
                  <a:t> allows us to do the same for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Define a Fargo to Chicago flight with a gate-to-gate time of no more than 120 minutes as a successful flight.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Suppose we randomly select 100 flights.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What is the probability that the sample proportion is within 5 percentage points of the population proportion?</a:t>
                </a:r>
                <a:endParaRPr lang="en-US" altLang="zh-TW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83DBD1-33D1-C310-BE87-BD9AD309CC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  <a:blipFill>
                <a:blip r:embed="rId2"/>
                <a:stretch>
                  <a:fillRect l="-708" t="-959" r="-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DDC217C9-0ACA-7D46-9B03-593821DF9908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2AEDDE1-875E-3E38-AFE4-6FB34E9BE7A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Practical Value of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000" b="1" i="0" dirty="0" smtClean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000" b="1" i="0" dirty="0" smtClean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</a:t>
                </a:r>
                <a:endParaRPr lang="en-US" sz="4000" dirty="0">
                  <a:solidFill>
                    <a:schemeClr val="bg1"/>
                  </a:solidFill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2AEDDE1-875E-3E38-AFE4-6FB34E9BE7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6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55F17ADF-AB74-C8C5-9E54-BD6709F10AC3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47B2EB-E4FB-384E-8ABE-F2F9C8905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550FB2-F91A-4415-01DD-48ED79AC4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41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155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38D5E-8BF6-94E2-2FAF-F0630EA51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925822-B50A-98B0-EBDC-91EB10C1D9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Examining the data, we find that among the 5,000 flights in the population, 2,663 had a gate-to-gate time of no more than 120 minutes: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TW" sz="2400" b="0" i="0" dirty="0" smtClean="0">
                          <a:latin typeface="Rockwell" panose="02060603020205020403" pitchFamily="18" charset="0"/>
                        </a:rPr>
                        <m:t>p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2663</m:t>
                          </m:r>
                        </m:num>
                        <m:den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5000</m:t>
                          </m:r>
                        </m:den>
                      </m:f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=0.5326</m:t>
                      </m:r>
                    </m:oMath>
                  </m:oMathPara>
                </a14:m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a random sample of 100 flights, the normal-approximation conditions are satisfied: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m:rPr>
                        <m:nor/>
                      </m:rPr>
                      <a:rPr lang="en-US" altLang="zh-TW" sz="2000" i="0" dirty="0">
                        <a:latin typeface="Rockwell" panose="02060603020205020403" pitchFamily="18" charset="0"/>
                      </a:rPr>
                      <m:t>p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=100⋅0.5326=53.26≥5</m:t>
                    </m:r>
                  </m:oMath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=100⋅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1−0.5326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=46.74≥5</m:t>
                    </m:r>
                  </m:oMath>
                </a14:m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Therefore, the sampling distribution is approximately: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b="0" i="0" dirty="0" smtClean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b="0" i="0" dirty="0" smtClean="0">
                              <a:latin typeface="Rockwell" panose="02060603020205020403" pitchFamily="18" charset="0"/>
                            </a:rPr>
                            <m:t>p</m:t>
                          </m:r>
                        </m:e>
                      </m:acc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  <m:t>0.5326</m:t>
                              </m:r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  <m:t>0.0499</m:t>
                              </m:r>
                            </m:e>
                            <m:sup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925822-B50A-98B0-EBDC-91EB10C1D9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A129380-597F-8A83-1E87-5008CA6809C7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033EDE-BC02-B386-04EF-C96EB11A0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D1D538-946A-3DF5-6D31-3EBCE28B43BA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6A74E4-D7F4-F78F-452B-5429B9998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44FF18-DC0B-7410-8DCB-46A8A1885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42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72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2A6D1-F0F0-4FB0-6ADD-63B22FA37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222AB1-9E88-BF61-7427-6A8883B973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want to calculate the probability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altLang="zh-TW" sz="2400" dirty="0"/>
                  <a:t> is within 5 percentage points of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r>
                  <a:rPr lang="en-US" altLang="zh-TW" sz="2400" dirty="0"/>
                  <a:t>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0.4826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≤</m:t>
                          </m:r>
                          <m:acc>
                            <m:accPr>
                              <m:chr m:val="̅"/>
                              <m:ctrlPr>
                                <a:rPr lang="en-US" altLang="zh-TW" sz="2400" b="0" i="0" dirty="0" smtClean="0">
                                  <a:latin typeface="Rockwell" panose="02060603020205020403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nor/>
                                </m:rPr>
                                <a:rPr lang="en-US" altLang="zh-TW" sz="2400" b="0" i="0" dirty="0" smtClean="0">
                                  <a:latin typeface="Rockwell" panose="02060603020205020403" pitchFamily="18" charset="0"/>
                                </a:rPr>
                                <m:t>p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0.5826</m:t>
                          </m:r>
                        </m:e>
                      </m:d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Standardizing the endpoints gives: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−1.002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Z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1.002</m:t>
                          </m:r>
                        </m:e>
                      </m:d>
                    </m:oMath>
                  </m:oMathPara>
                </a14:m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Therefore,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0.4826≤</m:t>
                          </m:r>
                          <m:acc>
                            <m:accPr>
                              <m:chr m:val="̅"/>
                              <m:ctrl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p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≤0.5826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≃0.6837</m:t>
                      </m:r>
                    </m:oMath>
                  </m:oMathPara>
                </a14:m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Approximately 68.4% of random samples of 100 flights will produce a sample proportion within 5 percentage points of the population proportion.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222AB1-9E88-BF61-7427-6A8883B973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12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C3ED173-26B8-C6F8-BBDE-6DDD42DF170D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E6D42-4408-BD94-7DCA-1D7B9D18C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9EB605-BCF5-0BB5-45B0-4A4EFBE9B892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6AA2B-64EC-16F2-7619-DDF094B31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35E60-287A-5289-92AC-AE0A8B641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43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358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2B76A8-81FF-6ACC-FF6D-33378A17F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EC55FF-85C8-DD7B-13DB-8806BD601C86}"/>
              </a:ext>
            </a:extLst>
          </p:cNvPr>
          <p:cNvSpPr txBox="1"/>
          <p:nvPr/>
        </p:nvSpPr>
        <p:spPr>
          <a:xfrm>
            <a:off x="0" y="3044279"/>
            <a:ext cx="121888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400" dirty="0">
                <a:solidFill>
                  <a:schemeClr val="bg1"/>
                </a:solidFill>
              </a:rPr>
              <a:t>Properties of Point Estimators</a:t>
            </a:r>
          </a:p>
        </p:txBody>
      </p:sp>
    </p:spTree>
    <p:extLst>
      <p:ext uri="{BB962C8B-B14F-4D97-AF65-F5344CB8AC3E}">
        <p14:creationId xmlns:p14="http://schemas.microsoft.com/office/powerpoint/2010/main" val="104671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C21C5-9563-F806-0A5D-06A338660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3022BD-5D77-AD18-55D7-18106EA418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Let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altLang="zh-TW" sz="2400" dirty="0"/>
                  <a:t> represent a population parameter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altLang="zh-TW" sz="2400" dirty="0"/>
                  <a:t> represent an estimator of that parameter.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Before using a statistic as a point estimator, we should evaluate its statistical properties.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 good point estimator should demonstrate three properties: Unbiasedness, Efficiency, and Consistency.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These properties answer different questions.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Is the estimator centered on the correct value?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How much does the estimator vary?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Does the estimator improve as the sample size increases?</a:t>
                </a:r>
                <a:endParaRPr lang="en-US" altLang="zh-TW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3022BD-5D77-AD18-55D7-18106EA418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  <a:blipFill>
                <a:blip r:embed="rId2"/>
                <a:stretch>
                  <a:fillRect l="-708" t="-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E9B9E7FA-3FA3-6284-BC65-AE7C55F58D1C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4CD8BC-14E2-F956-B87F-0896A3884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Desired Properties of Point Estimators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BB6284-473C-CEB8-54D7-A60BCA6DD8BF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D42DAC-9420-65D4-3162-09605744B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E8F42-D385-C6A1-64D6-22F5BE7E7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45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943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9B124-C940-44B8-2FED-1F73CC360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D6DB9D-E40C-22B2-5A28-5BF68AB877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An estimator is </a:t>
                </a:r>
                <a:r>
                  <a:rPr lang="en-US" altLang="zh-TW" sz="2400" b="1" dirty="0"/>
                  <a:t>unbiased</a:t>
                </a:r>
                <a:r>
                  <a:rPr lang="en-US" altLang="zh-TW" sz="2400" dirty="0"/>
                  <a:t> when the mean of its sampling distribution equals the population parameter.</a:t>
                </a: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Individual estimates may be above or below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altLang="zh-TW" sz="2400" dirty="0"/>
                  <a:t>, but the estimation errors balance out across repeated samples.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 biased estimator systematically tends to overestimate or underestimate the parameter.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Important examples include:</a:t>
                </a:r>
              </a:p>
              <a:p>
                <a:pPr marL="0" indent="0" algn="ctr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E(</m:t>
                    </m:r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)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, 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E(</m:t>
                    </m:r>
                    <m:acc>
                      <m:accPr>
                        <m:chr m:val="̅"/>
                        <m:ctrl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)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r>
                  <a:rPr lang="en-US" altLang="zh-TW" sz="2400" dirty="0"/>
                  <a:t>, 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E(</m:t>
                    </m:r>
                    <m:sSup>
                      <m:sSupPr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s</m:t>
                        </m:r>
                      </m:e>
                      <m:sup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)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D6DB9D-E40C-22B2-5A28-5BF68AB877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DEE5BBD0-C8BF-6940-EDE2-9AD5C194763E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7A912F-2235-9FDA-3F0C-D5CA86123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Unbiasedness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A691B4-7276-10AF-5838-4CCAE4DFFD4C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01541-9121-299A-1106-FF91A9123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EFB47-BB6C-3FE2-8783-39826CD3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46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085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D6559-A30A-6FF6-F0B5-DC94F8B89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F650DB-28B7-6C56-5AF8-8B8FFCB5BD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Suppose two unbiased estimators are available for the same population parameter.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estimator with the smaller standard error is more </a:t>
                </a:r>
                <a:r>
                  <a:rPr lang="en-US" altLang="zh-TW" sz="2000" b="1" dirty="0"/>
                  <a:t>efficient</a:t>
                </a:r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Its sampling distribution is narrower, so its estimates tend to lie closer to the population parameter.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An estimator is </a:t>
                </a:r>
                <a:r>
                  <a:rPr lang="en-US" altLang="zh-TW" sz="2400" b="1" dirty="0"/>
                  <a:t>consistent</a:t>
                </a:r>
                <a:r>
                  <a:rPr lang="en-US" altLang="zh-TW" sz="2400" dirty="0"/>
                  <a:t> when it becomes increasingly concentrated around the population parameter as the sample size increases.</a:t>
                </a:r>
                <a:endParaRPr lang="en-US" altLang="zh-TW" sz="12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Both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00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b="0" i="0" dirty="0" smtClean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b="0" i="0" dirty="0" smtClean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altLang="zh-TW" sz="2000" dirty="0"/>
                  <a:t> are consistent because their standard errors decrease as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/>
                  <a:t> increases.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To summarize these desirable properties: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Unbiasedness concerns the center.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Efficiency concerns the spread.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Consistency concerns what happens as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000" dirty="0"/>
                  <a:t> increases.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F650DB-28B7-6C56-5AF8-8B8FFCB5BD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  <a:blipFill>
                <a:blip r:embed="rId2"/>
                <a:stretch>
                  <a:fillRect l="-708" t="-959" b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B4DBE42-B4C0-4C98-5221-6B5C97352723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CD9F87-9280-DE80-52A5-DC74767C9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Efficiency and Consistency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369CDC-D3DC-41CB-14B5-1F55BFE89E97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61245-8108-1F52-3440-62A615BA0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8E6DD2-71A9-3F67-F21D-7A2B472B9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47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510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DD3DE2-1A11-4FEB-192F-447055CB3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10F91-5596-2CCF-469F-52B42CF54929}"/>
              </a:ext>
            </a:extLst>
          </p:cNvPr>
          <p:cNvSpPr txBox="1"/>
          <p:nvPr/>
        </p:nvSpPr>
        <p:spPr>
          <a:xfrm>
            <a:off x="0" y="2705725"/>
            <a:ext cx="1218882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400" dirty="0">
                <a:solidFill>
                  <a:schemeClr val="bg1"/>
                </a:solidFill>
              </a:rPr>
              <a:t>Big Data and Standard Errors </a:t>
            </a:r>
          </a:p>
          <a:p>
            <a:pPr algn="ctr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400" dirty="0">
                <a:solidFill>
                  <a:schemeClr val="bg1"/>
                </a:solidFill>
              </a:rPr>
              <a:t>of Sampling Distributions</a:t>
            </a:r>
          </a:p>
        </p:txBody>
      </p:sp>
    </p:spTree>
    <p:extLst>
      <p:ext uri="{BB962C8B-B14F-4D97-AF65-F5344CB8AC3E}">
        <p14:creationId xmlns:p14="http://schemas.microsoft.com/office/powerpoint/2010/main" val="1256148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76D4A-4DB9-0903-0827-60F641F1B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416164-3D89-4629-3CE5-68BF99BB59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</p:spPr>
            <p:txBody>
              <a:bodyPr>
                <a:normAutofit lnSpcReduction="10000"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b="1" dirty="0"/>
                  <a:t>Sampling errors</a:t>
                </a:r>
                <a:r>
                  <a:rPr lang="en-US" altLang="zh-TW" sz="2400" dirty="0"/>
                  <a:t> are differences between a sample statistic and the population parameter caused by random sampling.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Random sampling does not guarantee that any one sample will perfectly represent the population.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Across many independent random samples, the sample means and sample proportions will be centered around their corresponding population parameters. 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Recall that the standard error measures how much a statistic is expected to vary across random samples.</a:t>
                </a:r>
              </a:p>
              <a:p>
                <a:pPr marL="0" indent="0" algn="ctr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sub>
                    </m:sSub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σ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zh-TW" sz="2400" dirty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  <m:t>p</m:t>
                            </m:r>
                          </m:e>
                        </m:acc>
                      </m:sub>
                    </m:sSub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  <m:t>p</m:t>
                            </m:r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⋅(1−</m:t>
                            </m:r>
                            <m:r>
                              <m:rPr>
                                <m:nor/>
                              </m:r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  <m:t>p</m:t>
                            </m:r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en-US" altLang="zh-TW" sz="2400" dirty="0"/>
              </a:p>
              <a:p>
                <a:pPr marL="0" indent="0" algn="ctr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sz="2000" dirty="0">
                    <a:solidFill>
                      <a:srgbClr val="000000"/>
                    </a:solidFill>
                    <a:latin typeface="Garamond"/>
                  </a:rPr>
                  <a:t>As the sample size increases, the standard error decreases and sample estimates tend to be more precise.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sz="2000" dirty="0">
                    <a:solidFill>
                      <a:srgbClr val="000000"/>
                    </a:solidFill>
                    <a:latin typeface="Garamond"/>
                  </a:rPr>
                  <a:t>The potential for sampling error remains unless the entire population is observed, but larger random samples generally reduce its likely magnitude.</a:t>
                </a:r>
                <a:endParaRPr lang="en-US" altLang="zh-TW" sz="20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416164-3D89-4629-3CE5-68BF99BB59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5487" y="1300900"/>
                <a:ext cx="11189855" cy="5081046"/>
              </a:xfrm>
              <a:blipFill>
                <a:blip r:embed="rId2"/>
                <a:stretch>
                  <a:fillRect l="-708" t="-1559" r="-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9F4B386-E6B1-5848-5CC1-87F4A26EBE81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984BCD-8193-DFB9-E1D6-A4B4AE37C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Sampling Error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41711-0A5B-50FC-B902-09B0B71EA848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855B03-C08D-51CE-1734-FFBAF2339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8BD95-54A7-5DD6-FD9E-8DEA1E7B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49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97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16FC6-FA8F-A865-94BC-7ADB30C19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E9918-03F6-357E-369D-7315B252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7" y="1300900"/>
            <a:ext cx="11189855" cy="5081046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b="1" dirty="0" err="1"/>
              <a:t>Nonsampling</a:t>
            </a:r>
            <a:r>
              <a:rPr lang="en-US" altLang="zh-TW" sz="2400" b="1" dirty="0"/>
              <a:t> errors</a:t>
            </a:r>
            <a:r>
              <a:rPr lang="en-US" altLang="zh-TW" sz="2400" dirty="0"/>
              <a:t> can occur in either samples or censuses when the collected data fail to represent the target population for reasons other than random sampling.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b="1" dirty="0"/>
              <a:t>Coverage error </a:t>
            </a:r>
            <a:r>
              <a:rPr lang="en-US" altLang="zh-TW" sz="2000" dirty="0"/>
              <a:t>occurs when the population being sampled does not align with the target population.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b="1" dirty="0"/>
              <a:t>Nonresponse error</a:t>
            </a:r>
            <a:r>
              <a:rPr lang="en-US" altLang="zh-TW" sz="2000" dirty="0"/>
              <a:t> occurs when some groups are systematically less likely to participate.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b="1" dirty="0"/>
              <a:t>Measurement error </a:t>
            </a:r>
            <a:r>
              <a:rPr lang="en-US" altLang="zh-TW" sz="2000" dirty="0"/>
              <a:t>occurs when questions or measurements do not accurately capture the characteristic of interest.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b="1" dirty="0"/>
              <a:t>Interviewer and processing errors </a:t>
            </a:r>
            <a:r>
              <a:rPr lang="en-US" altLang="zh-TW" sz="2000" dirty="0"/>
              <a:t>can occur while collecting, recording, or preparing the data.</a:t>
            </a:r>
          </a:p>
          <a:p>
            <a:pPr lvl="3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12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Increasing the sample size reduces sampling error, but it does not eliminate </a:t>
            </a:r>
            <a:r>
              <a:rPr lang="en-US" altLang="zh-TW" sz="2400" dirty="0" err="1"/>
              <a:t>nonsampling</a:t>
            </a:r>
            <a:r>
              <a:rPr lang="en-US" altLang="zh-TW" sz="2400" dirty="0"/>
              <a:t> error.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 err="1"/>
              <a:t>Nonsampling</a:t>
            </a:r>
            <a:r>
              <a:rPr lang="en-US" altLang="zh-TW" sz="2000" dirty="0"/>
              <a:t> error can be reduced by clearly defining the target population, using an appropriate sampling method, pretesting the data-collection process, and carefully training data collectors.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EBCF0B-2B38-8099-9C35-847E5F675FA6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ACE5D7-D97F-ACCD-4D93-C0E0C25AE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</a:t>
            </a:r>
            <a:r>
              <a:rPr lang="en-US" sz="4000" dirty="0" err="1">
                <a:solidFill>
                  <a:schemeClr val="bg1"/>
                </a:solidFill>
              </a:rPr>
              <a:t>Nonsampling</a:t>
            </a:r>
            <a:r>
              <a:rPr lang="en-US" sz="4000" dirty="0">
                <a:solidFill>
                  <a:schemeClr val="bg1"/>
                </a:solidFill>
              </a:rPr>
              <a:t> Error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76DA66-CFB9-4C72-92A5-C9436913B614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EA2FF5-2F5B-51C5-9B21-3A8C6A2E5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DD94D-A38C-E5A9-2F87-336575655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50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28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82468-EAEB-BDCF-2757-BBD520A4D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671DF-10BF-8DC7-1402-F9DC0E345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7" y="1300900"/>
            <a:ext cx="11189855" cy="5202528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b="1" dirty="0"/>
              <a:t>Big data</a:t>
            </a:r>
            <a:r>
              <a:rPr lang="en-US" altLang="zh-TW" sz="2400" dirty="0"/>
              <a:t> refers to data that are exceptionally large, complex, diverse, or rapidly generated.</a:t>
            </a:r>
          </a:p>
          <a:p>
            <a:pPr lvl="3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12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Big data are often described using the four Vs.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b="1" dirty="0"/>
              <a:t>Volume</a:t>
            </a:r>
            <a:r>
              <a:rPr lang="en-US" altLang="zh-TW" sz="2000" dirty="0"/>
              <a:t> refers to the amount of data.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b="1" dirty="0"/>
              <a:t>Variety</a:t>
            </a:r>
            <a:r>
              <a:rPr lang="en-US" altLang="zh-TW" sz="2000" dirty="0"/>
              <a:t> refers to the different types and structures of data.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b="1" dirty="0"/>
              <a:t>Velocity</a:t>
            </a:r>
            <a:r>
              <a:rPr lang="en-US" altLang="zh-TW" sz="2000" dirty="0"/>
              <a:t> refers to how rapidly data are generated.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b="1" dirty="0"/>
              <a:t>Veracity</a:t>
            </a:r>
            <a:r>
              <a:rPr lang="en-US" altLang="zh-TW" sz="2000" dirty="0"/>
              <a:t> refers to the reliability of the data.</a:t>
            </a:r>
          </a:p>
          <a:p>
            <a:pPr lvl="4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12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Big data may be tall, with many observations, wide, with many variables, or both.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2E3C45-FF73-6CA7-E064-29E0E280F805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790CC5-B91C-125B-170C-36147D498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Big Data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575117-5DA7-8A7B-8F16-554525EBDAD9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8F5A1-915A-2484-2197-D54A058FA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850EE-1D3A-3E68-3183-EAC8B7B91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51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424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C5EB1-92D9-328C-F3EF-849E00EB4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97F8C0-743F-CDD7-7520-010F32B7D0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5487" y="1300900"/>
                <a:ext cx="11189855" cy="5202528"/>
              </a:xfrm>
            </p:spPr>
            <p:txBody>
              <a:bodyPr>
                <a:normAutofit lnSpcReduction="10000"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When observations can be treated as a random sample, very large samples can produce very small standard errors.</a:t>
                </a:r>
              </a:p>
              <a:p>
                <a:pPr marL="0" indent="0" algn="ctr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sub>
                    </m:sSub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σ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zh-TW" sz="2400" dirty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  <m:t>p</m:t>
                            </m:r>
                          </m:e>
                        </m:acc>
                      </m:sub>
                    </m:sSub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  <m:t>p</m:t>
                            </m:r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⋅(1−</m:t>
                            </m:r>
                            <m:r>
                              <m:rPr>
                                <m:nor/>
                              </m:r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  <m:t>p</m:t>
                            </m:r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Increasing the sample size by a factor of 100 divides the standard error by 10.</a:t>
                </a:r>
                <a:endParaRPr lang="en-US" altLang="zh-TW" sz="12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Increasing an already large sample therefore produces diminishing improvements in precision.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 small standard error indicates greater precision, but it does not guarantee accuracy.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Large datasets may still suffer from coverage, measurement, processing, or other </a:t>
                </a:r>
                <a:r>
                  <a:rPr lang="en-US" altLang="zh-TW" sz="2000" dirty="0" err="1"/>
                  <a:t>nonsampling</a:t>
                </a:r>
                <a:r>
                  <a:rPr lang="en-US" altLang="zh-TW" sz="2000" dirty="0"/>
                  <a:t> errors.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These errors may create systematic bias that does not disappear as the sample size increases.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Big data can reduce sampling error, but it cannot correct biased or poor-quality data.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97F8C0-743F-CDD7-7520-010F32B7D0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5487" y="1300900"/>
                <a:ext cx="11189855" cy="5202528"/>
              </a:xfrm>
              <a:blipFill>
                <a:blip r:embed="rId2"/>
                <a:stretch>
                  <a:fillRect l="-708" t="-1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E46221AA-1699-BF3C-A98D-87C34D3D0465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EFBAAC-0FBC-0057-9420-1E8698645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Big Data and Sampling Error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042DEF-1618-CF15-8F44-9C26C7EF303D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F366B3-5AFE-3A4D-741E-CCA6B54F5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EAC79F-DD84-39AF-0CBB-8B7042AD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52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440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C50527-14DC-FE54-9886-C1E37C6CD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E30184-6F47-9252-BA1B-F75964B3C66A}"/>
              </a:ext>
            </a:extLst>
          </p:cNvPr>
          <p:cNvSpPr txBox="1"/>
          <p:nvPr/>
        </p:nvSpPr>
        <p:spPr>
          <a:xfrm>
            <a:off x="-1" y="3044279"/>
            <a:ext cx="121888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400" dirty="0">
                <a:solidFill>
                  <a:schemeClr val="bg1"/>
                </a:solidFill>
              </a:rPr>
              <a:t>Recap &amp; Preview</a:t>
            </a:r>
            <a:endParaRPr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131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AD0D3-75F9-AC66-E339-9901DE6F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835BB-90E6-3E0A-81B8-DDBC0DDEB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00900"/>
            <a:ext cx="11189855" cy="5081046"/>
          </a:xfrm>
        </p:spPr>
        <p:txBody>
          <a:bodyPr>
            <a:normAutofit lnSpcReduction="10000"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In this chapter, we learned how to.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Distinguish between finite and infinite populations and select an appropriate random sample.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Use sample statistics as point estimators of population parameters.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Describe the sampling distributions of the sample mean and sample proportion.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Calculate and interpret the expected value and standard error of a sampling distribution.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Apply the central limit theorem and determine when a normal approximation is appropriate.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Use sampling distributions to evaluate how close a sample statistic is likely to be to its population parameter.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Explain how sample size affects sampling error and precision.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Distinguish between sampling error and </a:t>
            </a:r>
            <a:r>
              <a:rPr lang="en-US" altLang="zh-TW" sz="2000" dirty="0" err="1"/>
              <a:t>nonsampling</a:t>
            </a:r>
            <a:r>
              <a:rPr lang="en-US" altLang="zh-TW" sz="2000" dirty="0"/>
              <a:t> error.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12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Takeaway: Sampling distributions allow us to evaluate the reliability of sample statistics as estimates of population parameters.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A48173-3450-13BF-C367-F600593798AE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F89FA8-2460-DC9C-C37C-7D20C806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Recap: Chapter 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D01E9F-E8C7-EA86-FD4B-1CFA8B6FAD8F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C57A6-7C71-3EE2-8512-42A25F53F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8D5CD8-1B68-70A0-AF3A-D57DDD461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54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03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1A8E4-E7C8-D19D-86D3-030AA6A6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49CAFF-9B43-78CA-BAEA-3A38D425E5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 the next chapter, we will learn how interval estimates can be used to estimate population parameters.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Topics include: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Estimating a population mean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000" dirty="0"/>
                  <a:t> is known.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Estimating a population mean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000" dirty="0"/>
                  <a:t> is unknown.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Determining the sample size needed to achieve a desired level of precision.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Estimating a population proportion.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Understanding the relationship between big data and confidence intervals.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49CAFF-9B43-78CA-BAEA-3A38D425E5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B63240C-8227-33CA-AF99-D0EF55886348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6EDD73-7133-E4AA-713D-AD3D76A81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Preview: Chapter 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564DE4-D134-77A0-9EFC-4F54285A0746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92F7BE-07A9-1D9E-9E4B-EFBF9303B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18A6A6-3FC1-60E7-8869-8C14CE5EA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55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8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178b066-ece4-42d6-be80-b911ff775fa2}" enabled="1" method="Privileged" siteId="{4881a8fa-b252-4912-b93a-7806c41bbe9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21014</TotalTime>
  <Words>4434</Words>
  <Application>Microsoft Office PowerPoint</Application>
  <PresentationFormat>Custom</PresentationFormat>
  <Paragraphs>612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2" baseType="lpstr">
      <vt:lpstr>Aptos</vt:lpstr>
      <vt:lpstr>Arial</vt:lpstr>
      <vt:lpstr>Calibri</vt:lpstr>
      <vt:lpstr>Cambria Math</vt:lpstr>
      <vt:lpstr>Garamond</vt:lpstr>
      <vt:lpstr>Rockwell</vt:lpstr>
      <vt:lpstr>Office Theme</vt:lpstr>
      <vt:lpstr>PowerPoint Presentation</vt:lpstr>
      <vt:lpstr>  Recap: The Sample and the Population</vt:lpstr>
      <vt:lpstr>PowerPoint Presentation</vt:lpstr>
      <vt:lpstr>  Finite Populations</vt:lpstr>
      <vt:lpstr>  Sampling from Finite Populations</vt:lpstr>
      <vt:lpstr>  Infinite Populations</vt:lpstr>
      <vt:lpstr>  Sampling from Infinite Populations</vt:lpstr>
      <vt:lpstr>  FYI: Various Sampling Methods</vt:lpstr>
      <vt:lpstr>PowerPoint Presentation</vt:lpstr>
      <vt:lpstr>  The Estimand, Estimator, and Estimate</vt:lpstr>
      <vt:lpstr>  Point Estimation</vt:lpstr>
      <vt:lpstr>  Example: Point Estimation</vt:lpstr>
      <vt:lpstr>  Example: Point Estimation</vt:lpstr>
      <vt:lpstr>PowerPoint Presentation</vt:lpstr>
      <vt:lpstr>  Example: Small-Scale Inquiry</vt:lpstr>
      <vt:lpstr>  Introduction to Sampling Distributions</vt:lpstr>
      <vt:lpstr>  Example: Sampling Distribution</vt:lpstr>
      <vt:lpstr>PowerPoint Presentation</vt:lpstr>
      <vt:lpstr>  The Expected Value of "x"  ̅ </vt:lpstr>
      <vt:lpstr>  The Standard Deviation of "x"  ̅ </vt:lpstr>
      <vt:lpstr>  The Standard Deviation of "x"  ̅ </vt:lpstr>
      <vt:lpstr>  The Form of the Sampling Distribution of "x"  ̅ </vt:lpstr>
      <vt:lpstr>  The Central Limit Theorem</vt:lpstr>
      <vt:lpstr>PowerPoint Presentation</vt:lpstr>
      <vt:lpstr>  Example: Real-World Flight Data from FAR to ORD</vt:lpstr>
      <vt:lpstr>  Example: Real-World Flight Data from FAR to ORD</vt:lpstr>
      <vt:lpstr>  Example: Real-World Flight Data from FAR to ORD</vt:lpstr>
      <vt:lpstr>  Example: Real-World Flight Data from FAR to ORD</vt:lpstr>
      <vt:lpstr>  Example: Real-World Flight Data from FAR to ORD</vt:lpstr>
      <vt:lpstr>  Practical Value of the Sampling Distribution of "x"  ̅</vt:lpstr>
      <vt:lpstr>  Example: Real-World Flight Data from FAR to ORD</vt:lpstr>
      <vt:lpstr>  Example: Real-World Flight Data from FAR to ORD</vt:lpstr>
      <vt:lpstr>  Example: Real-World Flight Data from FAR to ORD</vt:lpstr>
      <vt:lpstr>  Example: Real-World Flight Data from FAR to ORD</vt:lpstr>
      <vt:lpstr>  Example: Real-World Flight Data from FAR to ORD</vt:lpstr>
      <vt:lpstr>  Example: Real-World Flight Data from FAR to ORD</vt:lpstr>
      <vt:lpstr>PowerPoint Presentation</vt:lpstr>
      <vt:lpstr>  The Sample Proportion "p"  ̅</vt:lpstr>
      <vt:lpstr>  The Expected Value and Standard Deviation of "p"  ̅</vt:lpstr>
      <vt:lpstr>  The Form of the Sampling Distribution of "p"  ̅ </vt:lpstr>
      <vt:lpstr>  Practical Value of the Sampling Distribution of "p"  ̅ </vt:lpstr>
      <vt:lpstr>  Example: Real-World Flight Data from FAR to ORD</vt:lpstr>
      <vt:lpstr>  Example: Real-World Flight Data from FAR to ORD</vt:lpstr>
      <vt:lpstr>PowerPoint Presentation</vt:lpstr>
      <vt:lpstr>  Desired Properties of Point Estimators</vt:lpstr>
      <vt:lpstr>  Unbiasedness</vt:lpstr>
      <vt:lpstr>  Efficiency and Consistency</vt:lpstr>
      <vt:lpstr>PowerPoint Presentation</vt:lpstr>
      <vt:lpstr>  Sampling Error</vt:lpstr>
      <vt:lpstr>  Nonsampling Error</vt:lpstr>
      <vt:lpstr>  Big Data</vt:lpstr>
      <vt:lpstr>  Big Data and Sampling Error</vt:lpstr>
      <vt:lpstr>PowerPoint Presentation</vt:lpstr>
      <vt:lpstr>  Recap: Chapter 7</vt:lpstr>
      <vt:lpstr>  Preview: Chapter 8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Brian Park</dc:creator>
  <cp:keywords/>
  <dc:description>generated using python-pptx</dc:description>
  <cp:lastModifiedBy>Brian Park</cp:lastModifiedBy>
  <cp:revision>426</cp:revision>
  <dcterms:created xsi:type="dcterms:W3CDTF">2013-01-27T09:14:16Z</dcterms:created>
  <dcterms:modified xsi:type="dcterms:W3CDTF">2026-09-25T19:01:27Z</dcterms:modified>
  <cp:category/>
</cp:coreProperties>
</file>