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533" r:id="rId3"/>
    <p:sldId id="534" r:id="rId4"/>
    <p:sldId id="376" r:id="rId5"/>
    <p:sldId id="486" r:id="rId6"/>
    <p:sldId id="535" r:id="rId7"/>
    <p:sldId id="537" r:id="rId8"/>
    <p:sldId id="508" r:id="rId9"/>
    <p:sldId id="539" r:id="rId10"/>
    <p:sldId id="541" r:id="rId11"/>
    <p:sldId id="540" r:id="rId12"/>
    <p:sldId id="538" r:id="rId13"/>
    <p:sldId id="495" r:id="rId14"/>
    <p:sldId id="500" r:id="rId15"/>
    <p:sldId id="542" r:id="rId16"/>
    <p:sldId id="543" r:id="rId17"/>
    <p:sldId id="567" r:id="rId18"/>
    <p:sldId id="545" r:id="rId19"/>
    <p:sldId id="546" r:id="rId20"/>
    <p:sldId id="548" r:id="rId21"/>
    <p:sldId id="549" r:id="rId22"/>
    <p:sldId id="395" r:id="rId23"/>
    <p:sldId id="547" r:id="rId24"/>
    <p:sldId id="550" r:id="rId25"/>
    <p:sldId id="554" r:id="rId26"/>
    <p:sldId id="558" r:id="rId27"/>
    <p:sldId id="557" r:id="rId28"/>
    <p:sldId id="552" r:id="rId29"/>
    <p:sldId id="563" r:id="rId30"/>
    <p:sldId id="562" r:id="rId31"/>
    <p:sldId id="560" r:id="rId32"/>
    <p:sldId id="565" r:id="rId33"/>
    <p:sldId id="564" r:id="rId34"/>
    <p:sldId id="473" r:id="rId35"/>
    <p:sldId id="518" r:id="rId36"/>
    <p:sldId id="531" r:id="rId37"/>
    <p:sldId id="566" r:id="rId38"/>
    <p:sldId id="517" r:id="rId39"/>
    <p:sldId id="532" r:id="rId40"/>
    <p:sldId id="568" r:id="rId41"/>
    <p:sldId id="569" r:id="rId42"/>
    <p:sldId id="570" r:id="rId43"/>
    <p:sldId id="571" r:id="rId44"/>
    <p:sldId id="572" r:id="rId45"/>
    <p:sldId id="573" r:id="rId46"/>
    <p:sldId id="574" r:id="rId47"/>
    <p:sldId id="526" r:id="rId48"/>
    <p:sldId id="421" r:id="rId49"/>
    <p:sldId id="422" r:id="rId50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122C"/>
    <a:srgbClr val="FDB913"/>
    <a:srgbClr val="B89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5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82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59EC7-19C7-4638-A61A-0E2B5986157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7AAC7-CF25-414B-93E7-2A61E431E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What must the height of the PDF be?
https://www.polleverywhere.com/multiple_choice_polls/ToqZQyMciz7Tjsv03nIXz?state=opened&amp;flow=Default&amp;onscreen=persist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79A671-86C4-C48A-C509-B9B7F145B50D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26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According to our probability model, what is the probability that the package arrives at exactly 8:00 AM?
https://www.polleverywhere.com/multiple_choice_polls/UO2xsyt6Kss7MrTnrxWgR?state=opened&amp;flow=Default&amp;onscreen=persist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892DE2-8375-BBD7-3B33-F4B1D8672094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4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Compared with Normal A, the distribution Normal B has...
https://www.polleverywhere.com/multiple_choice_polls/5xSRrsYm7S7aCM6mwrmyX?state=opened&amp;flow=Default&amp;onscreen=persist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11A6E4-CB19-F68A-2D6D-5CF5CE99FB0D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86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Use the Z-table to find $$P(Z\\leq 0.81)$$.
https://www.polleverywhere.com/multiple_choice_polls/ocM4heCCsacDg6B0NQ26u?state=opened&amp;flow=Default&amp;onscreen=persist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F4CE63-9AD1-761F-CF48-7A1ED9FBD3AB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68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Use the Z-table to find $$P(-1.79 \\leq Z\\leq -0.62)$$.
https://www.polleverywhere.com/multiple_choice_polls/Odt3swjuhOyA1ZPd3c1Yi?state=opened&amp;flow=Default&amp;onscreen=persist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29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BDFE29-28DF-9519-25AB-A0EC07A62AD6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23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Use the Z-table to find $$P(Z\\geq 0.44)$$.
https://www.polleverywhere.com/multiple_choice_polls/OxtUs6ZIOpsmAAC1JVnzY?state=opened&amp;flow=Default&amp;onscreen=persist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6D61BE-897D-529D-0A98-0ABACB70E086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5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A80A-D5D2-49AE-A844-588E4255EDC7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895A3-83FA-4B14-A4CD-DB213D15B8AB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4B72-8FE6-4D0E-A593-D1637FA9144D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0916-4781-41E1-812B-F7EE09E7EC54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0C0A-9C35-410E-849D-9EEF5817A513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2F21-B93A-4F6F-BB58-7315062EDE8F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F068-B914-460D-9179-BFF897ADE07D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F716-81BD-4BA4-B31F-E45934BDA10B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429A-3A32-4FA5-8083-C1241B40DC91}" type="datetime1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8681-8559-4041-8182-1523BFD54070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741E-05A6-4FBA-B93A-7A6F416D9C37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73EE-CD09-4566-AB4B-2AE3BA2B94C1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50659"/>
            <a:ext cx="12188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DB913"/>
                </a:solidFill>
                <a:latin typeface="Garamond"/>
              </a:defRPr>
            </a:pPr>
            <a:r>
              <a:rPr lang="en-US" sz="4800" dirty="0"/>
              <a:t>B</a:t>
            </a:r>
            <a:r>
              <a:rPr lang="en-US" sz="4400" dirty="0"/>
              <a:t>USINESS </a:t>
            </a:r>
            <a:r>
              <a:rPr lang="en-US" sz="4800" dirty="0"/>
              <a:t>S</a:t>
            </a:r>
            <a:r>
              <a:rPr lang="en-US" sz="4400" dirty="0"/>
              <a:t>TATISTICS</a:t>
            </a:r>
            <a:endParaRPr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-1" y="3657600"/>
            <a:ext cx="12188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Garamond"/>
              </a:defRPr>
            </a:pPr>
            <a:r>
              <a:rPr lang="en-US" dirty="0"/>
              <a:t>Chapter 6: Continuous Probability Distributions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0D2D-A7DC-4279-22D6-AB0A12E26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According to our probability model, what is the probability that the package arrives at exactly 8:00 AM?
Slide 10</a:t>
            </a:r>
          </a:p>
        </p:txBody>
      </p:sp>
      <p:sp>
        <p:nvSpPr>
          <p:cNvPr id="3" name="Footer Placeholder 2" descr="Poll Everywhere multiple choice poll activity&#10;Activity Title: According to our probability model, what is the probability that the package arrives at exactly 8:00 AM?">
            <a:extLst>
              <a:ext uri="{FF2B5EF4-FFF2-40B4-BE49-F238E27FC236}">
                <a16:creationId xmlns:a16="http://schemas.microsoft.com/office/drawing/2014/main" id="{E82A880B-55AA-3524-4C3E-0C6421D12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84D066-1142-641C-E64D-03CD6F6130F6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8078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83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706E9-4C48-457A-B643-D4C9F970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676225-2B5A-90BF-8697-77EC2AB5DC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What is the probability that the package will arrive at exactly 8:00 AM?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corresponds to the event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“interval” has width 0.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Therefore, the area under the PDF is: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0×</m:t>
                    </m:r>
                    <m:f>
                      <m:fPr>
                        <m:type m:val="lin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Hence,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This does not mean that the package cannot arrive at exactly 8:00 AM. 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reason is that our probability model assigns probabilities to intervals, not points.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For continuous probability models, probabilities are assigned to intervals, not individual values.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676225-2B5A-90BF-8697-77EC2AB5DC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b="-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727CDB2-3D96-50EC-4CCE-866A8C8C872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7399F8-9E1C-E050-93C5-8195B95FF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F7D0DB-D370-551E-04E9-3817F88BE74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8A1BE-6A4D-F9C6-8168-D65651D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333C0B-664A-8A94-B167-C6AB290BB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67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5592D-7786-73AD-C008-473A3A9E0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61EFD7-B199-FC6E-D436-341CD62FCE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Generalizing, if a continuous random variable follows 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Then its probability density function is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d>
                                          <m:dPr>
                                            <m:ctrlPr>
                                              <a:rPr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  <m:r>
                                              <a:rPr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</m:d>
                                      </m:den>
                                    </m:f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2400" i="0" dirty="0"/>
                                      <m:t>for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≤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i="0" dirty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  <m:r>
                                      <a:rPr lang="en-US" altLang="zh-TW" sz="2400" i="1" dirty="0">
                                        <a:latin typeface="Cambria Math" panose="02040503050406030204" pitchFamily="18" charset="0"/>
                                      </a:rPr>
                                      <m:t>≤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    </m:t>
                                    </m:r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</m:e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       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i="0"/>
                                      <m:t>elsewhere     </m:t>
                                    </m: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2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61EFD7-B199-FC6E-D436-341CD62FCE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CC12DCA-EE74-DC77-A369-68CD159B25B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136EF1-0EC4-FD57-84DA-53B641D63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Uniform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AE0107-7CDC-1AA1-DCD9-92E196D659E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9D1EC-BD1C-B328-9F22-9F1819504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13EE-315E-99BD-3366-B52CAD5C4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894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AF7BBA-CAE5-36F2-1543-2337B66B7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8EE085-5BA4-E08C-5853-CB8139659B59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Normal Probability Distribution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398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25AB5-BEC0-A4DD-D980-D0ADAE273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A5A280-3D28-2885-4E5A-240D4D795D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normal probability distribution</a:t>
                </a:r>
                <a:r>
                  <a:rPr lang="en-US" altLang="zh-TW" sz="2400" dirty="0"/>
                  <a:t> is a continuous probability distribution with a bell-shaped probability density function that is determined by its mean and standard deviation.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Often simply called the normal distribution.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Widely used in statistical inference.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If a continuous random variable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follows a normal distribution with mean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sz="2400" dirty="0"/>
                  <a:t> and standard deviation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400" dirty="0"/>
                  <a:t>, we write:</a:t>
                </a: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zh-TW" sz="2400" b="0" i="0" dirty="0" smtClean="0">
                          <a:latin typeface="Rockwell" panose="02060603020205020403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70C0"/>
                    </a:solidFill>
                  </a:rPr>
                  <a:t>FYI: The probability density function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solidFill>
                          <a:srgbClr val="0070C0"/>
                        </a:solidFill>
                        <a:latin typeface="Rockwell" panose="02060603020205020403" pitchFamily="18" charset="0"/>
                      </a:rPr>
                      <m:t>X 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endParaRPr lang="en-US" altLang="zh-TW" sz="2400" dirty="0">
                  <a:solidFill>
                    <a:srgbClr val="0070C0"/>
                  </a:solidFill>
                  <a:latin typeface="Rockwell" panose="02060603020205020403" pitchFamily="18" charset="0"/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70C0"/>
                  </a:solidFill>
                  <a:latin typeface="Rockwell" panose="02060603020205020403" pitchFamily="18" charset="0"/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400" i="0" dirty="0">
                              <a:solidFill>
                                <a:srgbClr val="0070C0"/>
                              </a:solidFill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solidFill>
                                <a:srgbClr val="0070C0"/>
                              </a:solidFill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d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sz="2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i="0" dirty="0">
                                          <a:solidFill>
                                            <a:srgbClr val="0070C0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i="0" dirty="0">
                                          <a:solidFill>
                                            <a:srgbClr val="0070C0"/>
                                          </a:solidFill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  <m:r>
                                        <a:rPr lang="en-US" altLang="zh-TW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num>
                                    <m:den>
                                      <m:r>
                                        <a:rPr lang="en-US" altLang="zh-TW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altLang="zh-TW" sz="2400" dirty="0">
                  <a:solidFill>
                    <a:srgbClr val="0070C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A5A280-3D28-2885-4E5A-240D4D795D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5E37C33-5C0F-303C-E93E-34BC724B973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3E8F03-70D1-EEB7-62F7-1C712C9AD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Normal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733F4A-D90F-5E39-23A4-480E15D75A1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374B9-7AEC-37A0-1061-0EDE0CDE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1C074-E528-44F6-6AB6-85F1CBA5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520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07524-807B-514E-7AB8-E202BB040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D8FF4-3A3A-A8C2-402F-F239647AD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899"/>
            <a:ext cx="5788027" cy="5202529"/>
          </a:xfrm>
        </p:spPr>
        <p:txBody>
          <a:bodyPr>
            <a:normAutofit/>
          </a:bodyPr>
          <a:lstStyle/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Normal distributions are characterized entirely by two parameters: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mean </a:t>
            </a:r>
            <a:r>
              <a:rPr lang="zh-TW" altLang="en-US" sz="2000" dirty="0"/>
              <a:t>𝜇</a:t>
            </a:r>
            <a:r>
              <a:rPr lang="en-US" altLang="zh-TW" sz="2000" dirty="0"/>
              <a:t>,</a:t>
            </a:r>
            <a:r>
              <a:rPr lang="zh-TW" altLang="en-US" sz="2000" dirty="0"/>
              <a:t> </a:t>
            </a:r>
            <a:r>
              <a:rPr lang="en-US" altLang="zh-TW" sz="2000" dirty="0"/>
              <a:t>and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standard deviation </a:t>
            </a:r>
            <a:r>
              <a:rPr lang="zh-TW" altLang="en-US" sz="2000" dirty="0"/>
              <a:t>𝜎</a:t>
            </a:r>
            <a:r>
              <a:rPr lang="en-US" altLang="zh-TW" sz="2000" dirty="0"/>
              <a:t>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highest point of the normal PDF occurs at the mean,</a:t>
            </a: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which is also the median, and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which is also the mode.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normal distribution is symmetric about its mean, and the tails of the normal curve extend infinitely in both directions.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FC5E2-E7E4-9F66-81E5-A5A7D0556F4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11A50-4FB6-EC19-6D45-9341C19D8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Characteristics of the Normal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954C8F-5CFE-8143-9343-6880FE7B198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DB38E-A2C6-E593-7F7E-50F9B86CE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6DF93-96B4-9661-DA0C-0E934DFE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 descr="The image depicts a bell-shaped curve representing a normal distribution, with the x-axis labeled as 'x' and the y-axis as 'PDF(x)'.&#10;&#10;AI-generated content may be incorrect.">
            <a:extLst>
              <a:ext uri="{FF2B5EF4-FFF2-40B4-BE49-F238E27FC236}">
                <a16:creationId xmlns:a16="http://schemas.microsoft.com/office/drawing/2014/main" id="{4B5FC890-1633-9F7C-339A-E32F348A5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226" y="970332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4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38271-FCD7-9C0D-2BE9-42631C7BB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50CE6-035B-6E17-4505-D8B55FB11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5788027" cy="5081046"/>
          </a:xfrm>
        </p:spPr>
        <p:txBody>
          <a:bodyPr>
            <a:normAutofit/>
          </a:bodyPr>
          <a:lstStyle/>
          <a:p>
            <a:pPr marL="514350" indent="-457200">
              <a:spcBef>
                <a:spcPts val="1000"/>
              </a:spcBef>
              <a:buFont typeface="+mj-lt"/>
              <a:buAutoNum type="arabicPeriod" startAt="4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mean </a:t>
            </a:r>
            <a:r>
              <a:rPr lang="zh-TW" altLang="en-US" sz="2400" dirty="0"/>
              <a:t>𝜇 </a:t>
            </a:r>
            <a:r>
              <a:rPr lang="en-US" altLang="zh-TW" sz="2400" dirty="0"/>
              <a:t>determines the center (location) of the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Increasing </a:t>
            </a:r>
            <a:r>
              <a:rPr lang="zh-TW" altLang="en-US" sz="2000" dirty="0"/>
              <a:t>𝜇 </a:t>
            </a:r>
            <a:r>
              <a:rPr lang="en-US" altLang="zh-TW" sz="2000" dirty="0"/>
              <a:t>shifts the distribution to the right.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Decreasing </a:t>
            </a:r>
            <a:r>
              <a:rPr lang="zh-TW" altLang="en-US" sz="2000" dirty="0"/>
              <a:t>𝜇 </a:t>
            </a:r>
            <a:r>
              <a:rPr lang="en-US" altLang="zh-TW" sz="2000" dirty="0"/>
              <a:t>shifts the distribution to the left.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Changing </a:t>
            </a:r>
            <a:r>
              <a:rPr lang="zh-TW" altLang="en-US" sz="2000" dirty="0"/>
              <a:t>𝜇 </a:t>
            </a:r>
            <a:r>
              <a:rPr lang="en-US" altLang="zh-TW" sz="2000" dirty="0"/>
              <a:t>alone does not change the shape of the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Note: All three distributions have the same standard deviation.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BE0264-ECB1-D56E-34AA-F594AA14D17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B195B-6283-4B39-0CC0-9197E7DC7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Characteristics of the Normal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1AE2E1-22CF-D561-94B0-BA3A2D10B04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43660-93F9-9F2A-FF39-D67CE7FE3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46B42-B614-9D8C-77AE-CAC0155CC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498830-1294-7905-8083-81F9A5FF58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45226" y="970332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2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55497-CE9A-8D95-726D-EB97A335B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5CB5A-03F2-EBC3-1BE7-3F74AC234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899"/>
            <a:ext cx="5788027" cy="5202529"/>
          </a:xfrm>
        </p:spPr>
        <p:txBody>
          <a:bodyPr>
            <a:normAutofit/>
          </a:bodyPr>
          <a:lstStyle/>
          <a:p>
            <a:pPr marL="514350" indent="-457200">
              <a:spcBef>
                <a:spcPts val="1000"/>
              </a:spcBef>
              <a:buFont typeface="+mj-lt"/>
              <a:buAutoNum type="arabicPeriod" startAt="5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standard deviation </a:t>
            </a:r>
            <a:r>
              <a:rPr lang="zh-TW" altLang="en-US" sz="2400" dirty="0"/>
              <a:t>𝜎 </a:t>
            </a:r>
            <a:r>
              <a:rPr lang="en-US" altLang="zh-TW" sz="2400" dirty="0"/>
              <a:t>determines the spread of the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larger </a:t>
            </a:r>
            <a:r>
              <a:rPr lang="zh-TW" altLang="en-US" sz="2000" dirty="0"/>
              <a:t>𝜎 </a:t>
            </a:r>
            <a:r>
              <a:rPr lang="en-US" altLang="zh-TW" sz="2000" dirty="0"/>
              <a:t>leads to a wider and flatter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smaller </a:t>
            </a:r>
            <a:r>
              <a:rPr lang="zh-TW" altLang="en-US" sz="2000" dirty="0"/>
              <a:t>𝜎 </a:t>
            </a:r>
            <a:r>
              <a:rPr lang="en-US" altLang="zh-TW" sz="2000" dirty="0"/>
              <a:t>leads to a narrower and taller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Changing </a:t>
            </a:r>
            <a:r>
              <a:rPr lang="zh-TW" altLang="en-US" sz="2000" dirty="0"/>
              <a:t>𝜎 </a:t>
            </a:r>
            <a:r>
              <a:rPr lang="en-US" altLang="zh-TW" sz="2000" dirty="0"/>
              <a:t>alone does not change the center of the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Note: All three distributions have the same mean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3FEF69-0B9B-9319-7477-FF8F78ADBCB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20AEC1-2DE5-3CDA-EF7C-0A678F5EE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Characteristics of the Normal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29761D-1DC9-9649-708F-EB7FF995D7A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14D8D-6CEC-7F8F-BF76-579696AB3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9EADC-447C-0A59-39F4-0733FD97C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B03E8A-4392-85DC-6CE5-F7FA75E243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45226" y="970332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1BDDF-04B3-3D87-0B42-8F4DD4EEA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FE3DBE-922F-E4FA-01D2-52DC70BAAF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899"/>
                <a:ext cx="5788027" cy="5202529"/>
              </a:xfrm>
            </p:spPr>
            <p:txBody>
              <a:bodyPr>
                <a:normAutofit/>
              </a:bodyPr>
              <a:lstStyle/>
              <a:p>
                <a:pPr marL="514350" indent="-457200">
                  <a:spcBef>
                    <a:spcPts val="1000"/>
                  </a:spcBef>
                  <a:buFont typeface="+mj-lt"/>
                  <a:buAutoNum type="arabicPeriod" startAt="6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Probabilities for a normal random variable are represented by the area under the normal curve.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total area under the normal curve is 1.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Because the distribution is symmetric, half of the total area (0.5) lies on each side of the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shaded area represents the probability that the random variable falls between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Unlike the uniform distribution, there is no simple formula for computing the area under the normal curve.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FE3DBE-922F-E4FA-01D2-52DC70BAAF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899"/>
                <a:ext cx="5788027" cy="5202529"/>
              </a:xfrm>
              <a:blipFill>
                <a:blip r:embed="rId2"/>
                <a:stretch>
                  <a:fillRect l="-421" t="-937" r="-1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603FBF2-D38D-D3D3-BFC8-33CA5703777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CDCF81-9E21-89B2-219D-8D0627E0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Characteristics of the Normal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519F3E-1155-7171-D19D-F2ECD6AB718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8C422-CC02-D855-D25F-C0ADD20A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11551E-2320-52D8-B954-42464DE4C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011356-C779-256E-1E1F-8EE10859F6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45226" y="970332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CCB33-1D6D-D2F2-8602-3ADB1E03C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76C72-CC35-A83A-187C-F319596CA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899"/>
            <a:ext cx="11274427" cy="5202529"/>
          </a:xfrm>
        </p:spPr>
        <p:txBody>
          <a:bodyPr>
            <a:normAutofit/>
          </a:bodyPr>
          <a:lstStyle/>
          <a:p>
            <a:pPr marL="514350" indent="-457200">
              <a:spcBef>
                <a:spcPts val="1000"/>
              </a:spcBef>
              <a:buFont typeface="+mj-lt"/>
              <a:buAutoNum type="arabicPeriod" startAt="7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For a normally distributed random variable, the following approximate percentages apply: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68.3% of values are within plus or minus one standard deviation of its mean.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95.4% of values are within plus or minus two standard deviations of its mean.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99.7% of values are within plus or minus three standard deviations of its mean.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FF2AE8-9C0C-6B6E-22CC-3CFC51C8774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D5202E-3E59-02FA-C7C1-438024AE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Characteristics of the Normal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BCE8ED-442F-CB0B-F4A4-E528CEF0B40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7580C-E1CA-2DD6-81DC-A9BCA6954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83275-1B01-24E4-0CC9-9CA2701B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28" name="Picture 27" descr="The image depicts a bell-shaped normal distribution curve, indicating that approximately 68.3% of the data lies within one standard deviation (ￎﾼ-ￏﾃ) from the mean (ￎﾼ).&#10;&#10;AI-generated content may be incorrect.">
            <a:extLst>
              <a:ext uri="{FF2B5EF4-FFF2-40B4-BE49-F238E27FC236}">
                <a16:creationId xmlns:a16="http://schemas.microsoft.com/office/drawing/2014/main" id="{A86789E4-B430-5FC7-F123-089AC71C0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6" y="3269845"/>
            <a:ext cx="3697442" cy="3044952"/>
          </a:xfrm>
          <a:prstGeom prst="rect">
            <a:avLst/>
          </a:prstGeom>
        </p:spPr>
      </p:pic>
      <p:pic>
        <p:nvPicPr>
          <p:cNvPr id="30" name="Picture 29" descr="The diagram depicts a normal distribution curve with a shaded area representing 95.4% within two standard deviations from the mean.&#10;&#10;AI-generated content may be incorrect.">
            <a:extLst>
              <a:ext uri="{FF2B5EF4-FFF2-40B4-BE49-F238E27FC236}">
                <a16:creationId xmlns:a16="http://schemas.microsoft.com/office/drawing/2014/main" id="{31F61DE7-9A63-59A5-F022-D0C1D1411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690" y="3269845"/>
            <a:ext cx="3697442" cy="3044952"/>
          </a:xfrm>
          <a:prstGeom prst="rect">
            <a:avLst/>
          </a:prstGeom>
        </p:spPr>
      </p:pic>
      <p:pic>
        <p:nvPicPr>
          <p:cNvPr id="32" name="Picture 31" descr="The diagram illustrates a bell-shaped normal distribution, with the majority (99.7%) of data points within three standard deviations (ￂﾵ-30 and u+30) from the mean.&#10;&#10;AI-generated content may be incorrect.">
            <a:extLst>
              <a:ext uri="{FF2B5EF4-FFF2-40B4-BE49-F238E27FC236}">
                <a16:creationId xmlns:a16="http://schemas.microsoft.com/office/drawing/2014/main" id="{C275F47C-DE16-662B-CECC-9E7D2EC86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4184" y="3269845"/>
            <a:ext cx="3697442" cy="304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2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21F6E-2CE6-0CBC-9904-8FF516056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A4FC14-193D-15F7-F4C2-26BB8A8209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</a:t>
                </a:r>
                <a:r>
                  <a:rPr lang="en-US" altLang="zh-TW" sz="2400" b="1" dirty="0"/>
                  <a:t>continuous random variable </a:t>
                </a:r>
                <a:r>
                  <a:rPr lang="en-US" altLang="zh-TW" sz="2400" dirty="0"/>
                  <a:t>is a random variable that can take any value within a range of values.</a:t>
                </a:r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time a student spends studying statistics. </a:t>
                </a:r>
                <a:endParaRPr lang="en-US" altLang="zh-TW" sz="2000" dirty="0">
                  <a:latin typeface="Rockwell" panose="02060603020205020403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amount of water used at the local café today.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weight of defective items in a shipment.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fundamental difference between continuous and discrete random variables lies in how probabilities are computed: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Discrete: The </a:t>
                </a:r>
                <a:r>
                  <a:rPr lang="en-US" altLang="zh-TW" sz="2000" i="1" dirty="0"/>
                  <a:t>probability function</a:t>
                </a:r>
                <a:r>
                  <a:rPr lang="en-US" altLang="zh-TW" sz="2000" dirty="0"/>
                  <a:t>,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en-US" altLang="zh-TW" sz="2000" dirty="0"/>
                  <a:t>, gives us the probability of each possible value.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Continuous: The </a:t>
                </a:r>
                <a:r>
                  <a:rPr lang="en-US" altLang="zh-TW" sz="2000" i="1" dirty="0"/>
                  <a:t>probability density function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en-US" altLang="zh-TW" sz="2000" dirty="0"/>
                  <a:t> is used to calculate probabilities over intervals.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A4FC14-193D-15F7-F4C2-26BB8A8209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7BE069E-7BC8-79A0-BA20-B37AA1DA35E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E4D26-6DC8-DB75-EAEB-AD3A031B5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Recap: Continuous Random Variables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FB76CB-2B36-CDFD-ACA1-64B6BB893DA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D029D-85A8-1305-96DB-56899787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FB0B5-6D1B-342F-BCE3-6D6B778CF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128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01BB-E6F7-03A7-2BF7-4FB00538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Compared with Normal A, the distribution Normal B has...
Slide 20</a:t>
            </a:r>
          </a:p>
        </p:txBody>
      </p:sp>
      <p:sp>
        <p:nvSpPr>
          <p:cNvPr id="3" name="Footer Placeholder 2" descr="Poll Everywhere multiple choice poll activity&#10;Activity Title: Compared with Normal A, the distribution Normal B has...">
            <a:extLst>
              <a:ext uri="{FF2B5EF4-FFF2-40B4-BE49-F238E27FC236}">
                <a16:creationId xmlns:a16="http://schemas.microsoft.com/office/drawing/2014/main" id="{FFF9EF5B-EE09-72CE-05B0-263DB9A82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AE1146-4D57-9272-C916-F2DD64BDC1E4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8078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5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0F01C-D927-F071-4641-129ED7380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B2501-AB28-6F38-E383-62A18A0B1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599" y="1300900"/>
            <a:ext cx="57034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Comparing the centers: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Normal A’s peak is to the left of Normal B’s peak.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Therefore, Normal B has a higher mean than Normal A.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Comparing the spread: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Normal A is narrower and taller than Normal B.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Therefore, Normal B has a larger standard deviation than Normal A.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Normal B has a higher mean and larger standard deviation.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F3B6CB-4A05-4341-48BA-EA96728612C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C0BD82-336D-6E26-0887-92512819E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4B1DA-B6E8-8DC1-DD72-00AA12D3374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F69E9-42B5-03B7-EC91-294FB6C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BD367-FB00-C5E0-9153-F6A330B98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9" name="Picture 8" descr="The diagram illustrates two overlapping bell-shaped curves representing two separate normal distributions, labeled as NormalA and NormalB.&#10;&#10;AI-generated content may be incorrect.">
            <a:extLst>
              <a:ext uri="{FF2B5EF4-FFF2-40B4-BE49-F238E27FC236}">
                <a16:creationId xmlns:a16="http://schemas.microsoft.com/office/drawing/2014/main" id="{89FEA076-7FD4-BCDC-6AF7-E650B152F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970332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4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5E424-38D5-625F-D13B-76DC97B0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E12ED-8A05-C3FD-86EF-C022244421B5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Standard Normal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138795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930D2-C8AA-AAB2-7CE8-1E439370A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9B791-BB83-0791-ACBB-3CEA62E92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599" y="1300900"/>
            <a:ext cx="57034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</a:t>
            </a:r>
            <a:r>
              <a:rPr lang="en-US" altLang="zh-TW" sz="2400" b="1" dirty="0"/>
              <a:t>standard normal probability distribution</a:t>
            </a:r>
            <a:r>
              <a:rPr lang="en-US" altLang="zh-TW" sz="2400" dirty="0"/>
              <a:t> is a normal distribution with a mean of 0 and a standard deviation of 1.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Often simply called the standard normal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Random variables that follow a standard normal distribution are commonly denoted by </a:t>
            </a:r>
            <a:r>
              <a:rPr lang="en-US" altLang="zh-TW" sz="2000" dirty="0">
                <a:latin typeface="Rockwell" panose="02060603020205020403" pitchFamily="18" charset="0"/>
              </a:rPr>
              <a:t>Z</a:t>
            </a:r>
            <a:r>
              <a:rPr lang="en-US" altLang="zh-TW" sz="2000" dirty="0"/>
              <a:t>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</a:rPr>
              <a:t>The standard normal distribution has all the same properties as any other normal distribution because it is simply a special case of the normal distribution.</a:t>
            </a:r>
            <a:endParaRPr lang="en-US" altLang="zh-TW" sz="2400" dirty="0">
              <a:solidFill>
                <a:srgbClr val="0070C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E9B05D-7E86-FC89-DB95-A30B5853A2B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BCE155-902B-42B1-3FB2-38C2CD951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Standard Normal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578015-4681-A1A6-9260-57BC4AE179C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E4198-2B8C-7FCF-3D85-266807E48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9E877-E0C1-1471-FC85-2E25A8397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9" name="Picture 8" descr="The image depicts a bell-shaped curve, known as the Standard Normal Distribution, which represents the distribution of a set of data points that are symmetrically distributed around a mean of zero.&#10;&#10;AI-generated content may be incorrect.">
            <a:extLst>
              <a:ext uri="{FF2B5EF4-FFF2-40B4-BE49-F238E27FC236}">
                <a16:creationId xmlns:a16="http://schemas.microsoft.com/office/drawing/2014/main" id="{33516402-F3CC-5407-32D0-CB0988368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017028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E18E2-0E7E-A7AC-F433-B0578A70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EAD90D-F455-A85A-B1C8-322FF89C93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Even for the standard normal distribution, it is not practical to manually calculate probabilities.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With access to a computer, we can numerically calculate these probabilities.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Otherwise, we use a Z-table to find probabilities associated with a standard normal random variable.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Z-table</a:t>
                </a:r>
                <a:r>
                  <a:rPr lang="en-US" altLang="zh-TW" sz="2400" dirty="0"/>
                  <a:t> reports the probability that a standard normal random variable is less than or equal to a given Z-score.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That is, the Z-table is a table that reports </a:t>
                </a:r>
                <a:r>
                  <a:rPr lang="en-US" altLang="zh-TW" sz="2000" i="1" dirty="0"/>
                  <a:t>cumulative probabilities </a:t>
                </a:r>
                <a:r>
                  <a:rPr lang="en-US" altLang="zh-TW" sz="2000" dirty="0"/>
                  <a:t>for the standard normal distribution.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Each entry in the Z-table gives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z</m:t>
                        </m:r>
                      </m:e>
                    </m:d>
                  </m:oMath>
                </a14:m>
                <a:r>
                  <a:rPr lang="en-US" altLang="zh-TW" sz="2000" dirty="0"/>
                  <a:t> for a particular Z-score.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i="1" dirty="0"/>
                  <a:t>Recap: Z-scores measure how many standard deviations an observation is from the mean.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EAD90D-F455-A85A-B1C8-322FF89C93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1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0FDB561-93C8-639D-8A57-F945C5604A4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CB2DA-F0E4-5799-A26E-585731B1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Why Standard Normal?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1C6DA5-3481-DB9E-56FE-62BC04B6F01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4E7C7-BE84-4FFD-56F1-65EA46806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0FF25-8ACE-D3D5-5597-20EC18CFD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609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E07E9-7834-ECA7-F284-609E6594F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8827B7-AA35-372A-5BCE-001F3066267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50D424-641A-1B01-BDA3-0570326AE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</a:t>
            </a:r>
            <a:r>
              <a:rPr lang="en-US" sz="3900" dirty="0">
                <a:solidFill>
                  <a:schemeClr val="bg1"/>
                </a:solidFill>
              </a:rPr>
              <a:t>Probability that Z is less than or equal to a given value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A3D432-16CA-F703-A251-432F305188A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BE78F-8648-D4B7-3874-8D22E205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DE48F-D882-E914-1CF4-579E01EB7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 descr="The image appears to be a table or chart with a range of numerical values, possibly representing a data set or graph.&#10;&#10;AI-generated content may be incorrect.">
            <a:extLst>
              <a:ext uri="{FF2B5EF4-FFF2-40B4-BE49-F238E27FC236}">
                <a16:creationId xmlns:a16="http://schemas.microsoft.com/office/drawing/2014/main" id="{E1610044-549E-9AB3-6C30-58C6B2425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977" y="970332"/>
            <a:ext cx="4954772" cy="548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86D26A-E76F-B2A3-2665-D81B5E8D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145" b="7594"/>
          <a:stretch>
            <a:fillRect/>
          </a:stretch>
        </p:blipFill>
        <p:spPr>
          <a:xfrm>
            <a:off x="6115960" y="970332"/>
            <a:ext cx="5486400" cy="369015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4739F7B-9269-A8F0-2CDE-21F1D4F76E78}"/>
              </a:ext>
            </a:extLst>
          </p:cNvPr>
          <p:cNvSpPr/>
          <p:nvPr/>
        </p:nvSpPr>
        <p:spPr>
          <a:xfrm>
            <a:off x="899977" y="2709333"/>
            <a:ext cx="522423" cy="135467"/>
          </a:xfrm>
          <a:prstGeom prst="rect">
            <a:avLst/>
          </a:prstGeom>
          <a:noFill/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DB52F3-A169-5A66-B97C-02887D8200B0}"/>
              </a:ext>
            </a:extLst>
          </p:cNvPr>
          <p:cNvSpPr/>
          <p:nvPr/>
        </p:nvSpPr>
        <p:spPr>
          <a:xfrm>
            <a:off x="3539938" y="1052598"/>
            <a:ext cx="522423" cy="135467"/>
          </a:xfrm>
          <a:prstGeom prst="rect">
            <a:avLst/>
          </a:prstGeom>
          <a:noFill/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707C09-881A-A4EE-F899-580A35675A3A}"/>
              </a:ext>
            </a:extLst>
          </p:cNvPr>
          <p:cNvSpPr/>
          <p:nvPr/>
        </p:nvSpPr>
        <p:spPr>
          <a:xfrm>
            <a:off x="3539938" y="2709333"/>
            <a:ext cx="522423" cy="135467"/>
          </a:xfrm>
          <a:prstGeom prst="rect">
            <a:avLst/>
          </a:prstGeom>
          <a:noFill/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D1836FA-BE36-2184-E248-6EAE079A381A}"/>
              </a:ext>
            </a:extLst>
          </p:cNvPr>
          <p:cNvCxnSpPr/>
          <p:nvPr/>
        </p:nvCxnSpPr>
        <p:spPr>
          <a:xfrm>
            <a:off x="1524000" y="2777066"/>
            <a:ext cx="201593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689016E-53A0-C129-D72A-85E4B054618A}"/>
              </a:ext>
            </a:extLst>
          </p:cNvPr>
          <p:cNvCxnSpPr>
            <a:cxnSpLocks/>
          </p:cNvCxnSpPr>
          <p:nvPr/>
        </p:nvCxnSpPr>
        <p:spPr>
          <a:xfrm>
            <a:off x="3801149" y="1297311"/>
            <a:ext cx="0" cy="14120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E21084B5-FE7A-5BB1-112B-B4B33020DC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3599" y="4707186"/>
                <a:ext cx="5703455" cy="1674759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≤−1.25</m:t>
                        </m:r>
                      </m:e>
                    </m:d>
                  </m:oMath>
                </a14:m>
                <a:r>
                  <a:rPr lang="en-US" altLang="zh-TW" sz="2400" dirty="0"/>
                  <a:t> is approximately 0.10565.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“The probability that Z is less than (or equal to) -1.25 is approximately 10.565%.”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E21084B5-FE7A-5BB1-112B-B4B33020DC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3599" y="4707186"/>
                <a:ext cx="5703455" cy="1674759"/>
              </a:xfrm>
              <a:blipFill>
                <a:blip r:embed="rId4"/>
                <a:stretch>
                  <a:fillRect l="-1389" t="-2909" r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FB5849C-84F1-B213-1772-5C99591A9BD4}"/>
              </a:ext>
            </a:extLst>
          </p:cNvPr>
          <p:cNvSpPr/>
          <p:nvPr/>
        </p:nvSpPr>
        <p:spPr>
          <a:xfrm>
            <a:off x="262858" y="2267344"/>
            <a:ext cx="1796659" cy="374256"/>
          </a:xfrm>
          <a:prstGeom prst="roundRect">
            <a:avLst/>
          </a:prstGeom>
          <a:solidFill>
            <a:srgbClr val="77122C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ramond" panose="02020404030301010803" pitchFamily="18" charset="0"/>
              </a:rPr>
              <a:t>1. Select row -1.2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7AC55D1-FFF0-D931-D4CF-C4B9B8BA4BC9}"/>
              </a:ext>
            </a:extLst>
          </p:cNvPr>
          <p:cNvSpPr/>
          <p:nvPr/>
        </p:nvSpPr>
        <p:spPr>
          <a:xfrm>
            <a:off x="4127675" y="1154685"/>
            <a:ext cx="2117538" cy="374256"/>
          </a:xfrm>
          <a:prstGeom prst="roundRect">
            <a:avLst/>
          </a:prstGeom>
          <a:solidFill>
            <a:srgbClr val="77122C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ramond" panose="02020404030301010803" pitchFamily="18" charset="0"/>
              </a:rPr>
              <a:t>2. Select column 0.05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E097A7E-EEA7-D840-F469-C13519D2A47C}"/>
              </a:ext>
            </a:extLst>
          </p:cNvPr>
          <p:cNvSpPr/>
          <p:nvPr/>
        </p:nvSpPr>
        <p:spPr>
          <a:xfrm>
            <a:off x="2329464" y="2930814"/>
            <a:ext cx="3915749" cy="374256"/>
          </a:xfrm>
          <a:prstGeom prst="roundRect">
            <a:avLst/>
          </a:prstGeom>
          <a:solidFill>
            <a:srgbClr val="77122C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ramond" panose="02020404030301010803" pitchFamily="18" charset="0"/>
              </a:rPr>
              <a:t>3. Read the probability at the intersection</a:t>
            </a:r>
          </a:p>
        </p:txBody>
      </p:sp>
    </p:spTree>
    <p:extLst>
      <p:ext uri="{BB962C8B-B14F-4D97-AF65-F5344CB8AC3E}">
        <p14:creationId xmlns:p14="http://schemas.microsoft.com/office/powerpoint/2010/main" val="106449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5" grpId="0" animBg="1"/>
      <p:bldP spid="27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6036D-9EF1-6B6A-4657-888F3ECB5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Use the Z-table to find $$P(Z\\leq 0.81)$$.
Slide 26</a:t>
            </a:r>
          </a:p>
        </p:txBody>
      </p:sp>
      <p:sp>
        <p:nvSpPr>
          <p:cNvPr id="3" name="Footer Placeholder 2" descr="Poll Everywhere multiple choice poll activity&#10;Activity Title: Use the Z-table to find $$P(Z\\leq 0.81)$$.">
            <a:extLst>
              <a:ext uri="{FF2B5EF4-FFF2-40B4-BE49-F238E27FC236}">
                <a16:creationId xmlns:a16="http://schemas.microsoft.com/office/drawing/2014/main" id="{D169EBAC-DE5F-38CC-B854-D65EBF902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33230A-4E16-4276-5810-5ED3C264100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8078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6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C8666-4B51-5376-A426-67EC920B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1045E1-12CF-049E-F262-712D1603654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CD5245-E7D0-F6B7-FAE5-3F1CFC23F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C66917-2FED-3419-1EAE-C7131266CC1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F6313A-2C19-10F8-6C71-C8C9A462B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7EE3B-CA07-BD4C-3137-4BE67E4E7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97354C-326A-35B9-6DA9-D0147976D1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0321" y="970332"/>
            <a:ext cx="4954084" cy="548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7723A5-B42F-612A-2BAE-52F1D9F738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982"/>
          <a:stretch>
            <a:fillRect/>
          </a:stretch>
        </p:blipFill>
        <p:spPr>
          <a:xfrm>
            <a:off x="6160654" y="970332"/>
            <a:ext cx="5486400" cy="41157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D86D1-6C04-7D06-09CB-BFC231BAE3C2}"/>
              </a:ext>
            </a:extLst>
          </p:cNvPr>
          <p:cNvSpPr/>
          <p:nvPr/>
        </p:nvSpPr>
        <p:spPr>
          <a:xfrm>
            <a:off x="899977" y="2205479"/>
            <a:ext cx="522423" cy="135467"/>
          </a:xfrm>
          <a:prstGeom prst="rect">
            <a:avLst/>
          </a:prstGeom>
          <a:noFill/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11582F-66DF-F151-0732-5B04383F6E2F}"/>
              </a:ext>
            </a:extLst>
          </p:cNvPr>
          <p:cNvSpPr/>
          <p:nvPr/>
        </p:nvSpPr>
        <p:spPr>
          <a:xfrm>
            <a:off x="1776450" y="1052598"/>
            <a:ext cx="522423" cy="135467"/>
          </a:xfrm>
          <a:prstGeom prst="rect">
            <a:avLst/>
          </a:prstGeom>
          <a:noFill/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E5278D-04B0-4E21-0C8D-6FE975077154}"/>
              </a:ext>
            </a:extLst>
          </p:cNvPr>
          <p:cNvSpPr/>
          <p:nvPr/>
        </p:nvSpPr>
        <p:spPr>
          <a:xfrm>
            <a:off x="1770664" y="2205478"/>
            <a:ext cx="522423" cy="135467"/>
          </a:xfrm>
          <a:prstGeom prst="rect">
            <a:avLst/>
          </a:prstGeom>
          <a:noFill/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8DB1C30-42C8-09AA-04DE-EE145E07DD92}"/>
              </a:ext>
            </a:extLst>
          </p:cNvPr>
          <p:cNvCxnSpPr>
            <a:cxnSpLocks/>
          </p:cNvCxnSpPr>
          <p:nvPr/>
        </p:nvCxnSpPr>
        <p:spPr>
          <a:xfrm>
            <a:off x="1477345" y="2273212"/>
            <a:ext cx="25245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44A2540-9DF2-9D7A-1EE2-905C34E2D775}"/>
              </a:ext>
            </a:extLst>
          </p:cNvPr>
          <p:cNvCxnSpPr>
            <a:cxnSpLocks/>
          </p:cNvCxnSpPr>
          <p:nvPr/>
        </p:nvCxnSpPr>
        <p:spPr>
          <a:xfrm>
            <a:off x="2037661" y="1297311"/>
            <a:ext cx="0" cy="8393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BF8B985-2F0F-8D97-10DA-5D8BC38218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3599" y="4707186"/>
                <a:ext cx="5703455" cy="1674759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≤0.81</m:t>
                        </m:r>
                      </m:e>
                    </m:d>
                  </m:oMath>
                </a14:m>
                <a:r>
                  <a:rPr lang="en-US" altLang="zh-TW" sz="2400" dirty="0"/>
                  <a:t> is approximately 0.79103.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“The probability that Z is less than (or equal to) 0.81 is approximately 79.103%.”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BF8B985-2F0F-8D97-10DA-5D8BC38218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3599" y="4707186"/>
                <a:ext cx="5703455" cy="1674759"/>
              </a:xfrm>
              <a:blipFill>
                <a:blip r:embed="rId4"/>
                <a:stretch>
                  <a:fillRect l="-1389" t="-2909" r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500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B4A0A-EF10-77F7-99EA-DC81A68F3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9F485D-8C0E-93E2-6959-AF0A3D2693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chemeClr val="tx1"/>
                    </a:solidFill>
                  </a:rPr>
                  <a:t>The probability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400" i="0" dirty="0">
                            <a:solidFill>
                              <a:schemeClr val="tx1"/>
                            </a:solidFill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zh-TW" sz="2400" dirty="0">
                    <a:solidFill>
                      <a:schemeClr val="tx1"/>
                    </a:solidFill>
                  </a:rPr>
                  <a:t> can also be calculated using the Z-table: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Z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Z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Z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>
                  <a:solidFill>
                    <a:schemeClr val="tx1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desired probability,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zh-TW" sz="2000" dirty="0"/>
                  <a:t>, is shown in red.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purple area represents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altLang="zh-TW" sz="2000" dirty="0"/>
                  <a:t>, the blue area represents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Subtract the blue area from the purple area to obtain the desired probability.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solidFill>
                    <a:schemeClr val="tx1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9F485D-8C0E-93E2-6959-AF0A3D2693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616EC14-BFFB-1C4C-8206-9C6E7E099BC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00354-63DE-6A20-5627-A4F71FA06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altLang="zh-TW" sz="4000" dirty="0">
                <a:solidFill>
                  <a:schemeClr val="bg1"/>
                </a:solidFill>
              </a:rPr>
              <a:t>  </a:t>
            </a:r>
            <a:r>
              <a:rPr lang="en-US" altLang="zh-TW" sz="3900" dirty="0">
                <a:solidFill>
                  <a:schemeClr val="bg1"/>
                </a:solidFill>
              </a:rPr>
              <a:t>Probability that </a:t>
            </a:r>
            <a:r>
              <a:rPr lang="en-US" altLang="zh-TW" sz="3900" dirty="0">
                <a:solidFill>
                  <a:schemeClr val="bg1"/>
                </a:solidFill>
                <a:latin typeface="Rockwell" panose="02060603020205020403" pitchFamily="18" charset="0"/>
              </a:rPr>
              <a:t>Z</a:t>
            </a:r>
            <a:r>
              <a:rPr lang="en-US" altLang="zh-TW" sz="3900" dirty="0">
                <a:solidFill>
                  <a:schemeClr val="bg1"/>
                </a:solidFill>
              </a:rPr>
              <a:t> lies between two given values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097491-3C4B-0174-73DD-02250773C68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BF688E-0C5F-C4C5-BEED-E4786FD7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5932E-CD0B-F9D0-0D3B-13F5781D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73705BD-2499-46E1-56FE-3E684BEEA32C}"/>
              </a:ext>
            </a:extLst>
          </p:cNvPr>
          <p:cNvSpPr/>
          <p:nvPr/>
        </p:nvSpPr>
        <p:spPr>
          <a:xfrm>
            <a:off x="3396343" y="1810139"/>
            <a:ext cx="5271796" cy="559837"/>
          </a:xfrm>
          <a:prstGeom prst="roundRect">
            <a:avLst/>
          </a:prstGeom>
          <a:noFill/>
          <a:ln w="28575" cmpd="sng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The image depicts a probability distribution curve, likely a normal distribution, with the shaded area under the curve representing the probability of a random variable Z being between values a and b.&#10;&#10;AI-generated content may be incorrect.">
            <a:extLst>
              <a:ext uri="{FF2B5EF4-FFF2-40B4-BE49-F238E27FC236}">
                <a16:creationId xmlns:a16="http://schemas.microsoft.com/office/drawing/2014/main" id="{CCEA90F1-90FB-AC00-9B22-D4FCDA98D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350" b="7144"/>
          <a:stretch>
            <a:fillRect/>
          </a:stretch>
        </p:blipFill>
        <p:spPr>
          <a:xfrm>
            <a:off x="457199" y="3908808"/>
            <a:ext cx="3657600" cy="2542233"/>
          </a:xfrm>
          <a:prstGeom prst="rect">
            <a:avLst/>
          </a:prstGeom>
        </p:spPr>
      </p:pic>
      <p:pic>
        <p:nvPicPr>
          <p:cNvPr id="19" name="Picture 18" descr="The diagram displays a normal distribution curve, where P(Z ￢ﾉﾤ b) represents the cumulative probability that a standard normal variable Z is less than or equal to the value b.&#10;&#10;AI-generated content may be incorrect.">
            <a:extLst>
              <a:ext uri="{FF2B5EF4-FFF2-40B4-BE49-F238E27FC236}">
                <a16:creationId xmlns:a16="http://schemas.microsoft.com/office/drawing/2014/main" id="{C371AD57-DF67-7A83-4843-504132FBBA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350" b="7144"/>
          <a:stretch>
            <a:fillRect/>
          </a:stretch>
        </p:blipFill>
        <p:spPr>
          <a:xfrm>
            <a:off x="4223326" y="3908808"/>
            <a:ext cx="3657600" cy="2542233"/>
          </a:xfrm>
          <a:prstGeom prst="rect">
            <a:avLst/>
          </a:prstGeom>
        </p:spPr>
      </p:pic>
      <p:pic>
        <p:nvPicPr>
          <p:cNvPr id="21" name="Picture 20" descr="The diagram displays a normal distribution curve, with the area to the left of point 'a' representing the cumulative probability P(Z ￢ﾉﾤ a).&#10;&#10;AI-generated content may be incorrect.">
            <a:extLst>
              <a:ext uri="{FF2B5EF4-FFF2-40B4-BE49-F238E27FC236}">
                <a16:creationId xmlns:a16="http://schemas.microsoft.com/office/drawing/2014/main" id="{81C1FEDC-4DB3-A6E2-6194-9D51941A28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350" b="7144"/>
          <a:stretch>
            <a:fillRect/>
          </a:stretch>
        </p:blipFill>
        <p:spPr>
          <a:xfrm>
            <a:off x="7989454" y="3908808"/>
            <a:ext cx="3657600" cy="25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B94FD-3AD2-5778-28C3-319D25A23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Use the Z-table to find $$P(-1.79 \\leq Z\\leq -0.62)$$.
Slide 30</a:t>
            </a:r>
          </a:p>
        </p:txBody>
      </p:sp>
      <p:sp>
        <p:nvSpPr>
          <p:cNvPr id="3" name="Footer Placeholder 2" descr="Poll Everywhere multiple choice poll activity&#10;Activity Title: Use the Z-table to find $$P(-1.79 \\leq Z\\leq -0.62)$$.">
            <a:extLst>
              <a:ext uri="{FF2B5EF4-FFF2-40B4-BE49-F238E27FC236}">
                <a16:creationId xmlns:a16="http://schemas.microsoft.com/office/drawing/2014/main" id="{9CCDF69D-0A9F-7D0D-5F1A-E237FE016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A3FCB1-6CE4-9E78-E677-EDF5B7D19305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8078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9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2C411-D77D-6EAC-1C03-8E26F657E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809B7-2DB6-62CF-56C8-154F50C8F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probability density function</a:t>
            </a:r>
            <a:r>
              <a:rPr lang="en-US" altLang="zh-TW" sz="2400" dirty="0"/>
              <a:t> (PDF) is a function used to compute probabilities for a continuous random variable.</a:t>
            </a:r>
            <a:endParaRPr lang="en-US" altLang="zh-TW" sz="12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probability density function does not directly give probabilities.</a:t>
            </a:r>
            <a:endParaRPr lang="en-US" altLang="zh-TW" sz="24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Instead, the area under the graph of the probability density function over an interval represents the probability that the random variable falls within that interval.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Recap: A probability mass function (PMF) is a function that assigns probabilities to the possible values of a discrete random variable.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probability mass function directly gives probabilities.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This is possible because a discrete random variable has a countable set of possible outcomes.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8FAA8-60BD-AEC0-FCCB-D048832BC1A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51F82-ABF8-79E2-4E95-0E6F2C81B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The Probability Density Function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5EDF15-2223-B3AE-F5F4-9AB8F864913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72243A-956B-5DD4-A998-B72FF27F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DC390-FB32-7B44-65AF-DC5D6B0E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489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188CD-12BA-874D-82BE-E3C9B7F94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CCE895-23B7-E563-AD76-320FFCFD77F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8FD5D-CA64-12BC-5EBF-18F48B63C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F53D3-CE5F-FF1C-C273-E1DA0C8CF47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8B3DB-87B8-9F0B-A3CD-FF646F426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FB1994-18C0-99CF-B79C-B16AD188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 descr="The image appears to be a table or chart with a range of numerical values, possibly representing a data set or graph.&#10;&#10;AI-generated content may be incorrect.">
            <a:extLst>
              <a:ext uri="{FF2B5EF4-FFF2-40B4-BE49-F238E27FC236}">
                <a16:creationId xmlns:a16="http://schemas.microsoft.com/office/drawing/2014/main" id="{83A518EF-B61B-EF06-8868-D9A4B69B6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977" y="970332"/>
            <a:ext cx="4954772" cy="548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A22CF3-FA17-8469-13DC-A029588B6F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490" b="8120"/>
          <a:stretch>
            <a:fillRect/>
          </a:stretch>
        </p:blipFill>
        <p:spPr>
          <a:xfrm>
            <a:off x="6160654" y="1052598"/>
            <a:ext cx="5486400" cy="30938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918D652-AEB4-E3B7-283C-02219DB3DF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3599" y="4222016"/>
                <a:ext cx="5703455" cy="2228038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1.79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62</m:t>
                        </m:r>
                      </m:e>
                    </m:d>
                  </m:oMath>
                </a14:m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−0.62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79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0.26763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0.03673</m:t>
                    </m:r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0.2309</m:t>
                    </m:r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918D652-AEB4-E3B7-283C-02219DB3DF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3599" y="4222016"/>
                <a:ext cx="5703455" cy="2228038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7290D60C-100A-0355-B381-75BD67BBB80A}"/>
              </a:ext>
            </a:extLst>
          </p:cNvPr>
          <p:cNvGrpSpPr/>
          <p:nvPr/>
        </p:nvGrpSpPr>
        <p:grpSpPr>
          <a:xfrm>
            <a:off x="899977" y="1052598"/>
            <a:ext cx="5477314" cy="2885856"/>
            <a:chOff x="899977" y="1052598"/>
            <a:chExt cx="5477314" cy="288585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012A83-A24C-B0B9-D376-49C6BCB51208}"/>
                </a:ext>
              </a:extLst>
            </p:cNvPr>
            <p:cNvSpPr/>
            <p:nvPr/>
          </p:nvSpPr>
          <p:spPr>
            <a:xfrm>
              <a:off x="899977" y="3353143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72BD7BB-02B2-FCA6-F4E3-3C2758B17D66}"/>
                </a:ext>
              </a:extLst>
            </p:cNvPr>
            <p:cNvSpPr/>
            <p:nvPr/>
          </p:nvSpPr>
          <p:spPr>
            <a:xfrm>
              <a:off x="5322083" y="1052598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B7A701-1EA4-7ECF-6BE3-A702BB2E252C}"/>
                </a:ext>
              </a:extLst>
            </p:cNvPr>
            <p:cNvSpPr/>
            <p:nvPr/>
          </p:nvSpPr>
          <p:spPr>
            <a:xfrm>
              <a:off x="5322083" y="3353143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432E4B3-10F5-6027-EB8A-E770F297FF9D}"/>
                </a:ext>
              </a:extLst>
            </p:cNvPr>
            <p:cNvCxnSpPr>
              <a:cxnSpLocks/>
            </p:cNvCxnSpPr>
            <p:nvPr/>
          </p:nvCxnSpPr>
          <p:spPr>
            <a:xfrm>
              <a:off x="1477345" y="3420875"/>
              <a:ext cx="379808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896C6108-AB9E-0FC3-6039-3C94F3B35A0B}"/>
                </a:ext>
              </a:extLst>
            </p:cNvPr>
            <p:cNvCxnSpPr>
              <a:cxnSpLocks/>
            </p:cNvCxnSpPr>
            <p:nvPr/>
          </p:nvCxnSpPr>
          <p:spPr>
            <a:xfrm>
              <a:off x="5564641" y="1250656"/>
              <a:ext cx="0" cy="205583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id="{09AC34BA-D856-3223-3FB6-B445C646A24D}"/>
                    </a:ext>
                  </a:extLst>
                </p:cNvPr>
                <p:cNvSpPr/>
                <p:nvPr/>
              </p:nvSpPr>
              <p:spPr>
                <a:xfrm>
                  <a:off x="4789297" y="3564198"/>
                  <a:ext cx="1587994" cy="374256"/>
                </a:xfrm>
                <a:prstGeom prst="roundRect">
                  <a:avLst/>
                </a:prstGeom>
                <a:solidFill>
                  <a:srgbClr val="77122C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0" dirty="0">
                                <a:latin typeface="Rockwell" panose="02060603020205020403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zh-TW" i="0" dirty="0">
                                <a:latin typeface="Rockwell" panose="02060603020205020403" pitchFamily="18" charset="0"/>
                              </a:rPr>
                              <m:t>Z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≤−1.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79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id="{09AC34BA-D856-3223-3FB6-B445C646A2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9297" y="3564198"/>
                  <a:ext cx="1587994" cy="374256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44746B-596C-BCE8-CFEE-E0EB2B738EF7}"/>
              </a:ext>
            </a:extLst>
          </p:cNvPr>
          <p:cNvGrpSpPr/>
          <p:nvPr/>
        </p:nvGrpSpPr>
        <p:grpSpPr>
          <a:xfrm>
            <a:off x="899977" y="1045119"/>
            <a:ext cx="2379505" cy="1472205"/>
            <a:chOff x="638766" y="-780548"/>
            <a:chExt cx="2379505" cy="147220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2C3694-2C79-5142-9068-A60F9DE2AD8F}"/>
                </a:ext>
              </a:extLst>
            </p:cNvPr>
            <p:cNvSpPr/>
            <p:nvPr/>
          </p:nvSpPr>
          <p:spPr>
            <a:xfrm>
              <a:off x="638766" y="128184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E8E47D-A153-F1F3-9AEB-3E1E9BFD609F}"/>
                </a:ext>
              </a:extLst>
            </p:cNvPr>
            <p:cNvSpPr/>
            <p:nvPr/>
          </p:nvSpPr>
          <p:spPr>
            <a:xfrm>
              <a:off x="1963063" y="-780548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F16F1E0-1BDA-8023-784E-12E69344E9E0}"/>
                </a:ext>
              </a:extLst>
            </p:cNvPr>
            <p:cNvSpPr/>
            <p:nvPr/>
          </p:nvSpPr>
          <p:spPr>
            <a:xfrm>
              <a:off x="1963062" y="128183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EA3B79C-1951-158E-754F-BF502562A843}"/>
                </a:ext>
              </a:extLst>
            </p:cNvPr>
            <p:cNvCxnSpPr>
              <a:cxnSpLocks/>
            </p:cNvCxnSpPr>
            <p:nvPr/>
          </p:nvCxnSpPr>
          <p:spPr>
            <a:xfrm>
              <a:off x="1186588" y="195917"/>
              <a:ext cx="698242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1087C4A-2A0E-926D-957D-67CF98E5DD49}"/>
                </a:ext>
              </a:extLst>
            </p:cNvPr>
            <p:cNvCxnSpPr>
              <a:cxnSpLocks/>
            </p:cNvCxnSpPr>
            <p:nvPr/>
          </p:nvCxnSpPr>
          <p:spPr>
            <a:xfrm>
              <a:off x="2224274" y="-575011"/>
              <a:ext cx="0" cy="63412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7CE9D730-117E-DC21-BAFF-600A13537E62}"/>
                    </a:ext>
                  </a:extLst>
                </p:cNvPr>
                <p:cNvSpPr/>
                <p:nvPr/>
              </p:nvSpPr>
              <p:spPr>
                <a:xfrm>
                  <a:off x="1430277" y="317401"/>
                  <a:ext cx="1587994" cy="374256"/>
                </a:xfrm>
                <a:prstGeom prst="roundRect">
                  <a:avLst/>
                </a:prstGeom>
                <a:solidFill>
                  <a:srgbClr val="77122C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0" dirty="0">
                                <a:latin typeface="Rockwell" panose="02060603020205020403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zh-TW" i="0" dirty="0">
                                <a:latin typeface="Rockwell" panose="02060603020205020403" pitchFamily="18" charset="0"/>
                              </a:rPr>
                              <m:t>Z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≤−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62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7CE9D730-117E-DC21-BAFF-600A13537E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0277" y="317401"/>
                  <a:ext cx="1587994" cy="374256"/>
                </a:xfrm>
                <a:prstGeom prst="round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2700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8966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64754-8477-8C5D-4CB4-80C2FB6EF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955903-1C14-812A-51F2-A412704C77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chemeClr val="tx1"/>
                    </a:solidFill>
                  </a:rPr>
                  <a:t>The probability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altLang="zh-TW" sz="2400" dirty="0">
                    <a:solidFill>
                      <a:schemeClr val="tx1"/>
                    </a:solidFill>
                  </a:rPr>
                  <a:t> can also be calculated using the Z-table: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Z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400" i="0" dirty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Z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>
                  <a:solidFill>
                    <a:schemeClr val="tx1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desired probability,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altLang="zh-TW" sz="2000" dirty="0"/>
                  <a:t>, is shown in red.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purple area represents the total probability which is 1, and the blue area represents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Subtract the blue area from the purple area to obtain the desired probability.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solidFill>
                    <a:schemeClr val="tx1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955903-1C14-812A-51F2-A412704C77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8B3ED4B-3463-648B-409B-4BB218B7757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6F302-01F5-7021-E636-C4960B7EE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 fontScale="90000"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altLang="zh-TW" sz="4000" dirty="0">
                <a:solidFill>
                  <a:schemeClr val="bg1"/>
                </a:solidFill>
              </a:rPr>
              <a:t>  Probability that </a:t>
            </a:r>
            <a:r>
              <a:rPr lang="en-US" altLang="zh-TW" sz="4000" dirty="0">
                <a:solidFill>
                  <a:schemeClr val="bg1"/>
                </a:solidFill>
                <a:latin typeface="Rockwell" panose="02060603020205020403" pitchFamily="18" charset="0"/>
              </a:rPr>
              <a:t>Z</a:t>
            </a:r>
            <a:r>
              <a:rPr lang="en-US" altLang="zh-TW" sz="4000" dirty="0">
                <a:solidFill>
                  <a:schemeClr val="bg1"/>
                </a:solidFill>
              </a:rPr>
              <a:t> is greater than or equal to a given value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19517A-8C9B-99AA-C6BD-9843191309D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AC317-30D4-3DD7-C653-42B7B9848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48B64-E9DE-6E88-ADD8-DE76EDD7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F37C82-2068-C6F7-4D06-9A4736ADB599}"/>
              </a:ext>
            </a:extLst>
          </p:cNvPr>
          <p:cNvSpPr/>
          <p:nvPr/>
        </p:nvSpPr>
        <p:spPr>
          <a:xfrm>
            <a:off x="4225842" y="1810139"/>
            <a:ext cx="3612798" cy="559837"/>
          </a:xfrm>
          <a:prstGeom prst="roundRect">
            <a:avLst/>
          </a:prstGeom>
          <a:noFill/>
          <a:ln w="28575" cmpd="sng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The image depicts a bell-shaped curve, commonly known as a normal distribution, with a peak at the value of 1.&#10;&#10;AI-generated content may be incorrect.">
            <a:extLst>
              <a:ext uri="{FF2B5EF4-FFF2-40B4-BE49-F238E27FC236}">
                <a16:creationId xmlns:a16="http://schemas.microsoft.com/office/drawing/2014/main" id="{F22719CE-B37C-9A59-FDBD-079430F1E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599" b="6993"/>
          <a:stretch>
            <a:fillRect/>
          </a:stretch>
        </p:blipFill>
        <p:spPr>
          <a:xfrm>
            <a:off x="4223326" y="3881533"/>
            <a:ext cx="3657600" cy="2575240"/>
          </a:xfrm>
          <a:prstGeom prst="rect">
            <a:avLst/>
          </a:prstGeom>
        </p:spPr>
      </p:pic>
      <p:pic>
        <p:nvPicPr>
          <p:cNvPr id="20" name="Picture 19" descr="The image depicts a probability distribution curve with the area under the curve to the left of the value 'a' represented by P(Z ￢ﾉﾤ a).&#10;&#10;AI-generated content may be incorrect.">
            <a:extLst>
              <a:ext uri="{FF2B5EF4-FFF2-40B4-BE49-F238E27FC236}">
                <a16:creationId xmlns:a16="http://schemas.microsoft.com/office/drawing/2014/main" id="{01DA6D2D-D9D5-6ABE-C6EF-B648E5B953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9" b="6993"/>
          <a:stretch>
            <a:fillRect/>
          </a:stretch>
        </p:blipFill>
        <p:spPr>
          <a:xfrm>
            <a:off x="7989455" y="3881531"/>
            <a:ext cx="3657600" cy="2575241"/>
          </a:xfrm>
          <a:prstGeom prst="rect">
            <a:avLst/>
          </a:prstGeom>
        </p:spPr>
      </p:pic>
      <p:pic>
        <p:nvPicPr>
          <p:cNvPr id="23" name="Picture 22" descr="This is a probability distribution graph showing the area under the curve to the right of the point 'a'.&#10;&#10;AI-generated content may be incorrect.">
            <a:extLst>
              <a:ext uri="{FF2B5EF4-FFF2-40B4-BE49-F238E27FC236}">
                <a16:creationId xmlns:a16="http://schemas.microsoft.com/office/drawing/2014/main" id="{4ADE79A8-F4CF-3F22-2A8D-A334DF3036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599" b="6993"/>
          <a:stretch>
            <a:fillRect/>
          </a:stretch>
        </p:blipFill>
        <p:spPr>
          <a:xfrm>
            <a:off x="457199" y="3881531"/>
            <a:ext cx="3657600" cy="257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8C566-FFE0-A8DF-856A-E4E5828FF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Use the Z-table to find $$P(Z\\geq 0.44)$$.
Slide 33</a:t>
            </a:r>
          </a:p>
        </p:txBody>
      </p:sp>
      <p:sp>
        <p:nvSpPr>
          <p:cNvPr id="3" name="Footer Placeholder 2" descr="Poll Everywhere multiple choice poll activity&#10;Activity Title: Use the Z-table to find $$P(Z\\geq 0.44)$$.">
            <a:extLst>
              <a:ext uri="{FF2B5EF4-FFF2-40B4-BE49-F238E27FC236}">
                <a16:creationId xmlns:a16="http://schemas.microsoft.com/office/drawing/2014/main" id="{8E7C75A9-2BAB-3DAF-117F-182F0E55A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977D2-40C8-D87A-3668-CA5B87CB39A0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8078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67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CEAC7-CA93-0D14-F393-E2A1DEC89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288C5D-1782-8023-F640-AD33AC7D61A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7D1E55-61FB-674E-8818-36A5B42CB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0AA045-3903-F6FC-A127-76EE19D71AE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DA1DA-E69E-0542-5761-B1F0D942F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C3931-84DC-BC6E-B224-A90BFA408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E9CBD6-FE04-7BCA-BF74-196753DF1B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0321" y="970332"/>
            <a:ext cx="4954084" cy="548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F5C01D-6F7D-07E3-2364-CD0757E8BA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53" b="5716"/>
          <a:stretch>
            <a:fillRect/>
          </a:stretch>
        </p:blipFill>
        <p:spPr>
          <a:xfrm>
            <a:off x="6160654" y="1049051"/>
            <a:ext cx="5486400" cy="32058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9AFD612E-DA07-63DE-5C6E-7ECD00315E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3599" y="4222016"/>
                <a:ext cx="5703455" cy="2228038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TW" sz="2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44</m:t>
                        </m:r>
                      </m:e>
                    </m:d>
                  </m:oMath>
                </a14:m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400" i="0" dirty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400" i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.44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0.67003</m:t>
                    </m:r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	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0.32997</m:t>
                    </m:r>
                  </m:oMath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9AFD612E-DA07-63DE-5C6E-7ECD00315E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3599" y="4222016"/>
                <a:ext cx="5703455" cy="2228038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D902D0E0-21D7-5EE8-06E8-D5C65AD69142}"/>
              </a:ext>
            </a:extLst>
          </p:cNvPr>
          <p:cNvGrpSpPr/>
          <p:nvPr/>
        </p:nvGrpSpPr>
        <p:grpSpPr>
          <a:xfrm>
            <a:off x="899977" y="1045119"/>
            <a:ext cx="3190661" cy="1254659"/>
            <a:chOff x="638766" y="-780548"/>
            <a:chExt cx="3190661" cy="125465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1AFBE17-12E5-517E-8267-2F668FAD25ED}"/>
                </a:ext>
              </a:extLst>
            </p:cNvPr>
            <p:cNvSpPr/>
            <p:nvPr/>
          </p:nvSpPr>
          <p:spPr>
            <a:xfrm>
              <a:off x="638766" y="-137735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C4ABD2-22F1-CAE4-F470-F6F107A91C6D}"/>
                </a:ext>
              </a:extLst>
            </p:cNvPr>
            <p:cNvSpPr/>
            <p:nvPr/>
          </p:nvSpPr>
          <p:spPr>
            <a:xfrm>
              <a:off x="2858800" y="-780548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1E5A238-288E-90CD-1722-A9B141AE06A5}"/>
                </a:ext>
              </a:extLst>
            </p:cNvPr>
            <p:cNvSpPr/>
            <p:nvPr/>
          </p:nvSpPr>
          <p:spPr>
            <a:xfrm>
              <a:off x="2858800" y="-137736"/>
              <a:ext cx="522423" cy="135467"/>
            </a:xfrm>
            <a:prstGeom prst="rect">
              <a:avLst/>
            </a:prstGeom>
            <a:noFill/>
            <a:ln w="254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395B22D-157B-22DB-2605-A1ADBBA8D800}"/>
                </a:ext>
              </a:extLst>
            </p:cNvPr>
            <p:cNvCxnSpPr>
              <a:cxnSpLocks/>
            </p:cNvCxnSpPr>
            <p:nvPr/>
          </p:nvCxnSpPr>
          <p:spPr>
            <a:xfrm>
              <a:off x="1251902" y="-73162"/>
              <a:ext cx="152866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A2C226F-816F-40D7-60E6-88E65CC99F67}"/>
                </a:ext>
              </a:extLst>
            </p:cNvPr>
            <p:cNvCxnSpPr>
              <a:cxnSpLocks/>
            </p:cNvCxnSpPr>
            <p:nvPr/>
          </p:nvCxnSpPr>
          <p:spPr>
            <a:xfrm>
              <a:off x="3113905" y="-570977"/>
              <a:ext cx="0" cy="386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529FD08C-F0E5-1647-27B5-0AA3611FF2BC}"/>
                    </a:ext>
                  </a:extLst>
                </p:cNvPr>
                <p:cNvSpPr/>
                <p:nvPr/>
              </p:nvSpPr>
              <p:spPr>
                <a:xfrm>
                  <a:off x="2398383" y="99855"/>
                  <a:ext cx="1431044" cy="374256"/>
                </a:xfrm>
                <a:prstGeom prst="roundRect">
                  <a:avLst/>
                </a:prstGeom>
                <a:solidFill>
                  <a:srgbClr val="77122C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0" dirty="0">
                                <a:latin typeface="Rockwell" panose="02060603020205020403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zh-TW" i="0" dirty="0">
                                <a:latin typeface="Rockwell" panose="02060603020205020403" pitchFamily="18" charset="0"/>
                              </a:rPr>
                              <m:t>Z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44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529FD08C-F0E5-1647-27B5-0AA3611FF2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383" y="99855"/>
                  <a:ext cx="1431044" cy="374256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0888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F964BC-C13E-2547-C13F-C10847E9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307F0B-ABD6-3D2F-D3D9-146EBF3220B3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Probabilities for Normal Distributions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5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E5906-F9B4-D2CB-F870-0CF65B32B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350CDD-DFFD-A3DB-5258-345B93FB35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Probabilities for any normal distribution can be computed using the standard normal distribution by converting the normal random variable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to a standard normal random variable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Z</a:t>
                </a:r>
                <a:r>
                  <a:rPr lang="en-US" altLang="zh-TW" sz="2400" dirty="0"/>
                  <a:t>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Given some normal random variable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altLang="zh-TW" sz="2400" dirty="0"/>
                  <a:t>, e can convert it to a standard normal random variable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Z</a:t>
                </a:r>
                <a:r>
                  <a:rPr lang="en-US" altLang="zh-TW" sz="2400" dirty="0"/>
                  <a:t>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b="0" i="0" dirty="0" smtClean="0">
                          <a:latin typeface="Rockwell" panose="02060603020205020403" pitchFamily="18" charset="0"/>
                        </a:rPr>
                        <m:t>z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x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Recap: This is the Z-score.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Instead of creating a separate probability table for every normal distribution, we convert values to Z-scores and use one universal Z-table.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350CDD-DFFD-A3DB-5258-345B93FB35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50C8076-DEB5-D1C1-19EC-544C92E9E19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D5AAD8-CA71-CABB-C3C9-BB34B7677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Standardization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672E4C-DD82-2CB5-68C5-A8794A04D4E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9443C-7032-424D-FF95-1E6F4117F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C8A79E-E2C2-C729-798E-E3A4730F3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957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31CE-B91B-818E-EFA2-AC2CCD8B7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8A9584-3C2E-61EA-F88E-C2D5E39872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Suppose the flight time (in minutes) from FAR to ORD is normally distributed as follows: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0000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100,10</m:t>
                          </m:r>
                        </m:e>
                      </m:d>
                    </m:oMath>
                  </m:oMathPara>
                </a14:m>
                <a:endParaRPr lang="en-US" altLang="zh-TW" sz="12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Question: What is the probability that a flight from FAR to ORD takes between 110 and 120 minutes?</a:t>
                </a:r>
              </a:p>
              <a:p>
                <a:pPr marL="1771650" lvl="3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Step-by-step Guide: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Standardize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chemeClr val="tx1"/>
                    </a:solidFill>
                  </a:rPr>
                  <a:t>Use the Z-table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Calculate the desired probability</a:t>
                </a:r>
                <a:endParaRPr lang="en-US" altLang="zh-TW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8A9584-3C2E-61EA-F88E-C2D5E39872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2A89E23-2F6E-F794-091F-8E4E45DA856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14AB4E-2CB6-9E17-BC88-ED8990C6E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639CFA-C9F3-8E83-3E63-2F4A25A8F0E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69A09-8E55-6D42-E19C-00657FA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DD64E-DB08-5BDC-29F9-7F52900E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068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955D-F4BA-3DCE-057E-FAC53C5D2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C6E24F-9DB1-5A78-A27F-C458B81C1A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Standardize the cutoff points: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=110   </m:t>
                    </m:r>
                    <m:r>
                      <a:rPr lang="pl-PL" altLang="zh-TW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m:rPr>
                        <m:nor/>
                      </m:rPr>
                      <a:rPr lang="en-US" altLang="zh-TW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z</m:t>
                    </m:r>
                    <m:r>
                      <a:rPr lang="en-US" altLang="zh-TW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110−100</m:t>
                        </m:r>
                      </m:num>
                      <m:den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altLang="zh-TW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pl-PL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pl-PL" altLang="zh-TW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m:rPr>
                        <m:nor/>
                      </m:rPr>
                      <a:rPr lang="en-US" altLang="zh-TW" sz="20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z</m:t>
                    </m:r>
                    <m:r>
                      <a:rPr lang="en-US" altLang="zh-TW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0−100</m:t>
                        </m:r>
                      </m:num>
                      <m:den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sz="2000" dirty="0"/>
              </a:p>
              <a:p>
                <a:pPr marL="1714500" lvl="3" indent="-457200">
                  <a:spcBef>
                    <a:spcPts val="1000"/>
                  </a:spcBef>
                  <a:buFont typeface="+mj-lt"/>
                  <a:buAutoNum type="arabicPeriod" startAt="2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457200" indent="-457200">
                  <a:spcBef>
                    <a:spcPts val="1000"/>
                  </a:spcBef>
                  <a:buFont typeface="+mj-lt"/>
                  <a:buAutoNum type="arabicPeriod" startAt="2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Use the Z-table to find the probabilities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=0.84134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=0.9</m:t>
                    </m:r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7725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  <a:latin typeface="Garamond"/>
                </a:endParaRPr>
              </a:p>
              <a:p>
                <a:pPr marL="457200" indent="-457200">
                  <a:spcBef>
                    <a:spcPts val="1000"/>
                  </a:spcBef>
                  <a:buFont typeface="+mj-lt"/>
                  <a:buAutoNum type="arabicPeriod" startAt="3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  <a:latin typeface="Garamond"/>
                  </a:rPr>
                  <a:t>Calculate the desired probability</a:t>
                </a:r>
              </a:p>
              <a:p>
                <a:pPr marL="857250" lvl="1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1≤</m:t>
                        </m:r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≤2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≤2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0.97725−0.84134</m:t>
                    </m:r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=0.13591</m:t>
                    </m:r>
                  </m:oMath>
                </a14:m>
                <a:endParaRPr lang="en-US" altLang="zh-TW" sz="2000" b="0" dirty="0">
                  <a:solidFill>
                    <a:srgbClr val="000000"/>
                  </a:solidFill>
                  <a:latin typeface="Garamond"/>
                </a:endParaRPr>
              </a:p>
              <a:p>
                <a:pPr marL="857250" lvl="1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There is approximately a 13.6% chance that the flight time is between 110 and 120 minutes.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C6E24F-9DB1-5A78-A27F-C458B81C1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13B85E8-D1FF-C398-A4BE-11D1EE72517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73108-CCB7-DDE7-2ADA-EF42AAFB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06FA79-68B7-86D5-424B-4A6235D42F7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14A3D-029C-A5D5-8EBA-84E4FE476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D7970-6924-3F5D-70FC-DED408D86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33438A-D04A-0B73-D817-5D12BA5126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441"/>
          <a:stretch>
            <a:fillRect/>
          </a:stretch>
        </p:blipFill>
        <p:spPr>
          <a:xfrm>
            <a:off x="6692970" y="1300900"/>
            <a:ext cx="4954084" cy="381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6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2B76A8-81FF-6ACC-FF6D-33378A17F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C55FF-85C8-DD7B-13DB-8806BD601C86}"/>
              </a:ext>
            </a:extLst>
          </p:cNvPr>
          <p:cNvSpPr txBox="1"/>
          <p:nvPr/>
        </p:nvSpPr>
        <p:spPr>
          <a:xfrm>
            <a:off x="0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Examples of Some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Continuous Probability Distributions</a:t>
            </a:r>
          </a:p>
        </p:txBody>
      </p:sp>
    </p:spTree>
    <p:extLst>
      <p:ext uri="{BB962C8B-B14F-4D97-AF65-F5344CB8AC3E}">
        <p14:creationId xmlns:p14="http://schemas.microsoft.com/office/powerpoint/2010/main" val="104671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F5579-E3EF-032E-FE8D-78FF536F1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EC6339-7035-A3AE-B908-3DE943C20E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The normal distribution has applications beyond modeling continuous variables. Under certain conditions, it can also be used to approximate other probability distributions.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One important example is the binomial distribution: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The binomial distribution describes the number of successes in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independent Bernoulli trials, where each trial has probability of success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When both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are sufficiently large, the binomial distribution can be approximated by a normal distribution.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A common rule of thumb is that both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altLang="zh-TW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should be at least 5.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When these conditions are met, we approximate the binomial distribution with a normal distribution having mean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, and standard deviation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TW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𝑛𝑝</m:t>
                        </m:r>
                        <m:d>
                          <m:dPr>
                            <m:ctrlPr>
                              <a:rPr lang="en-US" altLang="zh-TW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TW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EC6339-7035-A3AE-B908-3DE943C20E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050F744-0F80-51B3-473A-8925830F10C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6DC232-8573-70A1-97C2-EF37164C0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Normal Approximation of Binomial Distributions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2AAA71-0A36-2AD1-C5F8-78CB8E9CF78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01BE71-BD1C-DFC4-92F9-8BD75D9E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77734-7A86-4800-0334-CB3BB76A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128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0DDB4B-70EB-D813-2CBD-F9DCC9FA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96D899-59D5-9E41-D3B6-CE5808862787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Uniform Distribution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26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53ED2-BF3F-0789-291F-D53A53134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D0372B-22A2-9651-0538-8ED380B98B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We can observe this approximation in action by simulating a binomial distribution in Excel.</a:t>
                </a:r>
              </a:p>
              <a:p>
                <a:pPr lvl="5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Download the file </a:t>
                </a:r>
                <a:r>
                  <a:rPr lang="en-US" altLang="zh-TW" sz="2400" dirty="0">
                    <a:solidFill>
                      <a:srgbClr val="000000"/>
                    </a:solidFill>
                    <a:latin typeface="Rockwell" panose="02060603020205020403" pitchFamily="18" charset="0"/>
                  </a:rPr>
                  <a:t>Excel file titled BUSN320-ch06-galton.xlsx</a:t>
                </a:r>
                <a:r>
                  <a:rPr lang="en-US" altLang="zh-TW" sz="2400" dirty="0">
                    <a:solidFill>
                      <a:srgbClr val="000000"/>
                    </a:solidFill>
                  </a:rPr>
                  <a:t> to follow along.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The function </a:t>
                </a:r>
                <a:r>
                  <a:rPr lang="en-US" altLang="zh-TW" sz="2000" dirty="0">
                    <a:solidFill>
                      <a:srgbClr val="000000"/>
                    </a:solidFill>
                    <a:latin typeface="Rockwell" panose="02060603020205020403" pitchFamily="18" charset="0"/>
                  </a:rPr>
                  <a:t>=RANDBETWEEN(0,1)</a:t>
                </a:r>
                <a:r>
                  <a:rPr lang="en-US" altLang="zh-TW" sz="2000" dirty="0">
                    <a:solidFill>
                      <a:srgbClr val="000000"/>
                    </a:solidFill>
                  </a:rPr>
                  <a:t> returns either 0 or 1, each with probability 0.5.</a:t>
                </a:r>
              </a:p>
              <a:p>
                <a:pPr lvl="5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Simulation setup: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Each column represents one independent Bernoulli trial with success probability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Each row represents one simulated binomial experiment.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There are 20 columns, so each experiment consists of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 trials.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</a:rPr>
                  <a:t>There are 100 rows, so we simulate 100 independent binomial experiments.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b="0" dirty="0">
                    <a:solidFill>
                      <a:srgbClr val="000000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)=10&gt;5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</a:rPr>
                  <a:t>, so the normal approximation </a:t>
                </a:r>
                <a:r>
                  <a:rPr lang="en-US" altLang="zh-TW" sz="2000" i="1" dirty="0">
                    <a:solidFill>
                      <a:srgbClr val="000000"/>
                    </a:solidFill>
                  </a:rPr>
                  <a:t>should</a:t>
                </a:r>
                <a:r>
                  <a:rPr lang="en-US" altLang="zh-TW" sz="2000" dirty="0">
                    <a:solidFill>
                      <a:srgbClr val="000000"/>
                    </a:solidFill>
                  </a:rPr>
                  <a:t> work well.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D0372B-22A2-9651-0538-8ED380B98B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b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9619547-1659-71A1-183E-B104CDA404E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94BCB7-0620-98B5-DA91-0AA9CD8DB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Binomial Simulation: Excel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D141E6-E63A-225D-E418-2AF5EC7A20C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DAB73-CA88-3130-40E0-BEE130FA2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6D83F-EFDA-0D27-002B-CA7F4C06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4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66AEA-C020-1996-79EA-43940A33E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B648A-41C8-B4F7-0D5A-B6D2DE68A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933" y="1300900"/>
            <a:ext cx="7312121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</a:rPr>
              <a:t>The two figures on the left show two possible outcomes from simulating the same binomial distribution.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000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</a:rPr>
              <a:t>Since each simulation is generated randomly, some histograms may appear more bell-shaped than others.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000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</a:rPr>
              <a:t>The main reason is that we are only simulating 100 independent binomial experiments.</a:t>
            </a:r>
            <a:endParaRPr lang="en-US" altLang="zh-TW" sz="1200" dirty="0">
              <a:solidFill>
                <a:srgbClr val="000000"/>
              </a:solidFill>
            </a:endParaRP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0000"/>
              </a:solidFill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</a:rPr>
              <a:t>Using a more powerful tool such as R, we can easily run 10,000 or more simulations, making the bell-shaped pattern much clearer.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DC38ED-19E9-63CC-7FCC-A87FF2F452B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980E9-9C39-AF29-B14C-75B8419CA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Binomial Simulation: Excel Results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D62790-7FA1-006B-2CC8-E58C912E7DE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C9AC0-223C-4663-467B-F8078354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0D2DE-4670-189E-4992-5A4F196A6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0" name="Picture 9" descr="The image is a histogram displaying the distribution of successes in 100 binomial simulations with n=20 trials and a success probability of p=0.5.&#10;&#10;AI-generated content may be incorrect.">
            <a:extLst>
              <a:ext uri="{FF2B5EF4-FFF2-40B4-BE49-F238E27FC236}">
                <a16:creationId xmlns:a16="http://schemas.microsoft.com/office/drawing/2014/main" id="{AA5CDD56-5005-A7B9-6372-0A64032D6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84" y="1298102"/>
            <a:ext cx="3808462" cy="2286000"/>
          </a:xfrm>
          <a:prstGeom prst="rect">
            <a:avLst/>
          </a:prstGeom>
        </p:spPr>
      </p:pic>
      <p:pic>
        <p:nvPicPr>
          <p:cNvPr id="12" name="Picture 11" descr="The image displays a binomial distribution with 20 trials and a success probability of 0.5, showing the number of successes (ranging from 0 to 14) across 100 simulation runs.&#10;&#10;AI-generated content may be incorrect.">
            <a:extLst>
              <a:ext uri="{FF2B5EF4-FFF2-40B4-BE49-F238E27FC236}">
                <a16:creationId xmlns:a16="http://schemas.microsoft.com/office/drawing/2014/main" id="{FE5ACF3E-64A3-7BC6-A854-1B8950F6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3" y="3958568"/>
            <a:ext cx="380846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1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E4F50-0473-9481-187A-FD63F079B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88E81-556F-29CB-EED9-70534C630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385" y="4470400"/>
            <a:ext cx="11192670" cy="1911546"/>
          </a:xfrm>
        </p:spPr>
        <p:txBody>
          <a:bodyPr>
            <a:normAutofit lnSpcReduction="10000"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</a:rPr>
              <a:t>The code above simulates 10,000 independent binomial experiments, each consisting of 50 Bernoulli trials.</a:t>
            </a:r>
            <a:endParaRPr lang="en-US" altLang="zh-TW" sz="1200" dirty="0">
              <a:solidFill>
                <a:srgbClr val="000000"/>
              </a:solidFill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</a:rPr>
              <a:t>The histogram shows the simulated binomial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</a:rPr>
              <a:t>The red curve is the normal distribution with the same mean and standard deviation, illustrating how closely the normal distribution approximates the binomial distribution.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EB3F26-11E8-56A6-198F-7C9039DDCB8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074E0-AF9C-8D13-3181-F76828FC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Binomial Simulation Using 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129F37-E91B-1140-E3A5-0F029347A41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A84E1-0582-1B7C-E872-49C2D7907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6EC19F-40C6-DA0E-873F-A99CE1657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9" name="Picture 8" descr="The image displays a snippet of R code for a simulation and plot, showing a binomial distribution and a normal distribution curve overlayed on a histogram.&#10;&#10;AI-generated content may be incorrect.">
            <a:extLst>
              <a:ext uri="{FF2B5EF4-FFF2-40B4-BE49-F238E27FC236}">
                <a16:creationId xmlns:a16="http://schemas.microsoft.com/office/drawing/2014/main" id="{F12D6CAE-EE65-8F67-9102-8A40543E65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52"/>
          <a:stretch>
            <a:fillRect/>
          </a:stretch>
        </p:blipFill>
        <p:spPr>
          <a:xfrm>
            <a:off x="454385" y="1293033"/>
            <a:ext cx="6858343" cy="3055885"/>
          </a:xfrm>
          <a:prstGeom prst="rect">
            <a:avLst/>
          </a:prstGeom>
        </p:spPr>
      </p:pic>
      <p:pic>
        <p:nvPicPr>
          <p:cNvPr id="13" name="Picture 12" descr="The image depicts a histogram representing the distribution of successes in a binomial simulation with a probability of success (P) of 0.5, 50 trials (N), and 10,000 simulations, alongside a normal distribution with a mean (M) of 25 and a standard deviation (SD) of 3.54.&#10;&#10;AI-generated content may be incorrect.">
            <a:extLst>
              <a:ext uri="{FF2B5EF4-FFF2-40B4-BE49-F238E27FC236}">
                <a16:creationId xmlns:a16="http://schemas.microsoft.com/office/drawing/2014/main" id="{3BAD590C-E2BC-36BE-8DCB-EF734FD1E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728" y="1294822"/>
            <a:ext cx="4470205" cy="305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6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708F-AD55-E395-F29F-455DD12BB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0CBB-49AC-5B15-91A9-3D18ACB4B8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</a:rPr>
                  <a:t>Suppose that a traveler takes 100 flights between FAR and ORD. Assume that each flight runs on schedule with probability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=0.9</m:t>
                    </m:r>
                  </m:oMath>
                </a14:m>
                <a:r>
                  <a:rPr lang="en-US" altLang="zh-TW" sz="2400" dirty="0">
                    <a:solidFill>
                      <a:srgbClr val="000000"/>
                    </a:solidFill>
                  </a:rPr>
                  <a:t>.</a:t>
                </a:r>
              </a:p>
              <a:p>
                <a:pPr marL="1371600" lvl="3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Question: What is the probability that this traveler experiences fewer than 84 on-time flights?</a:t>
                </a:r>
              </a:p>
              <a:p>
                <a:pPr marL="1771650" lvl="3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Step-by-step Guide: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Determine the appropriate binomial parameters.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Standardize the cutoff values.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chemeClr val="tx1"/>
                    </a:solidFill>
                  </a:rPr>
                  <a:t>Use the Z-table.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Calculate the desired probability.</a:t>
                </a:r>
                <a:endParaRPr lang="en-US" altLang="zh-TW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0CBB-49AC-5B15-91A9-3D18ACB4B8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6C12B23-654C-7609-EBD9-4A2EDD0900A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996CCF-CB76-B60C-D41B-FFA9D237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934A1E-5CAE-2ED0-41ED-302DFAD6C92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6A531-EC8E-23DC-BD82-6B4AC7EF6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F63A1-D3A7-2B4B-506E-7A15D48A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28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1258F-4C72-73A2-7D40-F562A67CF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F777DE-CAD7-0BD0-6B00-75895AC0C1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Determine the appropriate binomial parameters: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b="0" dirty="0"/>
                  <a:t>The traveler takes 100 flights which are each assumed to be Bernoulli trials: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=100 </m:t>
                    </m:r>
                  </m:oMath>
                </a14:m>
                <a:endParaRPr lang="pl-PL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probability that any flight runs on schedule is given as: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=0.9</m:t>
                    </m:r>
                  </m:oMath>
                </a14:m>
                <a:endParaRPr lang="en-US" altLang="zh-TW" sz="2000" b="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b="0" dirty="0"/>
                  <a:t>The normal approximation is appropriate, since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=90&gt;5 </m:t>
                    </m:r>
                  </m:oMath>
                </a14:m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=10&gt;5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/>
                  </a:rPr>
                  <a:t>The approximating normal distribution has mean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=90</m:t>
                    </m:r>
                  </m:oMath>
                </a14:m>
                <a:endParaRPr lang="en-US" altLang="zh-TW" sz="2000" dirty="0"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latin typeface="Garamond"/>
                  </a:rPr>
                  <a:t>The approximating normal distribution has standard deviation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𝑛𝑝</m:t>
                        </m:r>
                        <m:d>
                          <m:dPr>
                            <m:ctrlP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altLang="zh-TW" sz="2000" b="0" i="1" dirty="0">
                  <a:latin typeface="Cambria Math" panose="02040503050406030204" pitchFamily="18" charset="0"/>
                </a:endParaRP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457200" indent="-457200">
                  <a:spcBef>
                    <a:spcPts val="1000"/>
                  </a:spcBef>
                  <a:buFont typeface="+mj-lt"/>
                  <a:buAutoNum type="arabicPeriod" startAt="2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Standardize the cutoff values: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84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pl-PL" altLang="zh-TW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m:rPr>
                        <m:nor/>
                      </m:rPr>
                      <a:rPr lang="en-US" altLang="zh-TW" sz="20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z</m:t>
                    </m:r>
                    <m:r>
                      <a:rPr lang="en-US" altLang="zh-TW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84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90</m:t>
                        </m:r>
                      </m:num>
                      <m:den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altLang="zh-TW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=−2</m:t>
                    </m:r>
                  </m:oMath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 smtClean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represents the normal approximation where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X ~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90,3</m:t>
                        </m:r>
                      </m:e>
                    </m:d>
                  </m:oMath>
                </a14:m>
                <a:r>
                  <a:rPr lang="en-US" altLang="zh-TW" sz="2000" dirty="0"/>
                  <a:t>.</a:t>
                </a:r>
                <a:endParaRPr lang="pl-PL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F777DE-CAD7-0BD0-6B00-75895AC0C1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5478307-9186-8FE6-AB30-C1549CF2451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7A799-E8DF-6B66-ADDF-3C09A6C73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9CC545-D0A0-3164-699D-E4EF9A53961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1505D-5A4A-C8B7-1425-65E9A3B57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2C039-F91E-72EB-F582-0E9887DF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931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BD0BD-91BA-30EC-F2C6-4A8FB946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D1B765-ADC0-305F-3612-2C2BEC44E2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6223001" cy="5081046"/>
              </a:xfrm>
            </p:spPr>
            <p:txBody>
              <a:bodyPr>
                <a:normAutofit/>
              </a:bodyPr>
              <a:lstStyle/>
              <a:p>
                <a:pPr marL="514350" indent="-457200">
                  <a:spcBef>
                    <a:spcPts val="1000"/>
                  </a:spcBef>
                  <a:buFont typeface="+mj-lt"/>
                  <a:buAutoNum type="arabicPeriod" startAt="3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Use the Z-table: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0.02275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  <a:latin typeface="Garamond"/>
                </a:endParaRPr>
              </a:p>
              <a:p>
                <a:pPr marL="457200" indent="-457200">
                  <a:spcBef>
                    <a:spcPts val="1000"/>
                  </a:spcBef>
                  <a:buFont typeface="+mj-lt"/>
                  <a:buAutoNum type="arabicPeriod" startAt="3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  <a:latin typeface="Garamond"/>
                  </a:rPr>
                  <a:t>Calculate the desired probability</a:t>
                </a:r>
              </a:p>
              <a:p>
                <a:pPr marL="857250" lvl="1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000" i="0" dirty="0">
                            <a:latin typeface="Rockwell" panose="02060603020205020403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Z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=0.02275</m:t>
                    </m:r>
                  </m:oMath>
                </a14:m>
                <a:endParaRPr lang="en-US" altLang="zh-TW" sz="2000" b="0" dirty="0">
                  <a:solidFill>
                    <a:srgbClr val="000000"/>
                  </a:solidFill>
                  <a:latin typeface="Garamond"/>
                </a:endParaRPr>
              </a:p>
              <a:p>
                <a:pPr marL="857250" lvl="1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There is approximately a 2.28% chance that the traveler experiences fewer than 84 on-time flights.</a:t>
                </a:r>
              </a:p>
              <a:p>
                <a:pPr marL="857250" lvl="1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 other words, there is approximately a 2.28% chance that the traveler experiences more than 16 flight disruptions.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D1B765-ADC0-305F-3612-2C2BEC44E2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6223001" cy="5081046"/>
              </a:xfrm>
              <a:blipFill>
                <a:blip r:embed="rId2"/>
                <a:stretch>
                  <a:fillRect l="-1273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2BDE558A-A8C1-FDD4-C434-BC778480A7D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7F48A-4CBF-8C92-9D5B-7514C2EC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49686C-E94F-5FEC-3435-D3A5C6C69FB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15C983-CA8F-B20D-4C02-70372716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2428D-607E-2B76-5917-6525BE5F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3945AA-E948-8038-D1DF-AB834623E5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0" b="11791"/>
          <a:stretch>
            <a:fillRect/>
          </a:stretch>
        </p:blipFill>
        <p:spPr>
          <a:xfrm>
            <a:off x="6777542" y="1300900"/>
            <a:ext cx="4954084" cy="482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9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DBBD0-B283-2E14-90EB-5FAFF3779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8C27AF-AFB5-8A04-3212-5DB1AC103F8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847DEA-3E2E-B951-11AB-1C4D5133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692A38-4CE6-85FC-A704-13D0F962655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52C9D-38B4-E06B-2F37-4A6D52DC1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39E9C-74E3-88BC-AD3E-952A97BE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48E3672-B7DD-1BC9-F9EE-D3E81B858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9123" y="1300900"/>
            <a:ext cx="4416344" cy="5081046"/>
          </a:xfrm>
        </p:spPr>
        <p:txBody>
          <a:bodyPr>
            <a:normAutofit/>
          </a:bodyPr>
          <a:lstStyle/>
          <a:p>
            <a:pPr marL="514350" indent="-457200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Visually, this is what we are doing:</a:t>
            </a:r>
          </a:p>
          <a:p>
            <a:pPr marL="914400" lvl="1" indent="-457200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gray bars are simulations of 10,000 binomial experiments, where each experiment consists of 100 flights between FAR and ORD.</a:t>
            </a:r>
          </a:p>
          <a:p>
            <a:pPr marL="914400" lvl="1" indent="-457200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solid red curve is the normal distribution used to approximate the binomial distribution.</a:t>
            </a:r>
          </a:p>
          <a:p>
            <a:pPr marL="914400" lvl="1" indent="-457200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dashed blue line marks the cutoff of 84 on-time flights.</a:t>
            </a:r>
          </a:p>
        </p:txBody>
      </p:sp>
      <p:pic>
        <p:nvPicPr>
          <p:cNvPr id="8" name="Picture 7" descr="The image depicts a binomial probability distribution chart for a simulation with a success probability of 0.9, 100 trials, and a normal distribution PDF with a mean of 90 and a standard deviation of 3.&#10;&#10;AI-generated content may be incorrect.">
            <a:extLst>
              <a:ext uri="{FF2B5EF4-FFF2-40B4-BE49-F238E27FC236}">
                <a16:creationId xmlns:a16="http://schemas.microsoft.com/office/drawing/2014/main" id="{DD28616B-DED5-9B71-59E7-A374442CE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56678"/>
            <a:ext cx="6525536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4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C50527-14DC-FE54-9886-C1E37C6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E30184-6F47-9252-BA1B-F75964B3C66A}"/>
              </a:ext>
            </a:extLst>
          </p:cNvPr>
          <p:cNvSpPr txBox="1"/>
          <p:nvPr/>
        </p:nvSpPr>
        <p:spPr>
          <a:xfrm>
            <a:off x="-1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Recap &amp; Preview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31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D0D3-75F9-AC66-E339-9901DE6F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35BB-90E6-3E0A-81B8-DDBC0DDE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this chapter, we learned how to.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Distinguish between discrete and continuous probability distributions.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Compute probabilities for uniform and normal distributions.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Use Z-scores and the Z-table to calculate probabilities.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Approximate a binomial distribution using a normal distribution when appropriate.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Takeaway: Continuous probability distributions provide a powerful framework for modeling uncertainty and computing probabilities.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A48173-3450-13BF-C367-F600593798A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89FA8-2460-DC9C-C37C-7D20C806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Recap: Chapter 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D01E9F-E8C7-EA86-FD4B-1CFA8B6FAD8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C57A6-7C71-3EE2-8512-42A25F53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D5CD8-1B68-70A0-AF3A-D57DDD46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A8E4-E7C8-D19D-86D3-030AA6A6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9CAFF-9B43-78CA-BAEA-3A38D425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the next chapter, we will learn how samples can be used to understand populations.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Topics include: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Sampling and sampling distributions.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Central Limit Theorem.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sampling distribution of the sample mean.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sampling distribution of the sample proportion.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Standard errors.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3240C-8227-33CA-AF99-D0EF5588634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EDD73-7133-E4AA-713D-AD3D76A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Preview: Chapter 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564DE4-D134-77A0-9EFC-4F54285A07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2F7BE-07A9-1D9E-9E4B-EFBF9303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8A6A6-3FC1-60E7-8869-8C14CE5EA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0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BDF11-216F-8957-350E-B8F6AA5C7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F6C4B8-76F0-273A-D316-B441684BB6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(continuous) </a:t>
                </a:r>
                <a:r>
                  <a:rPr lang="en-US" altLang="zh-TW" sz="2400" b="1" dirty="0"/>
                  <a:t>uniform probability distribution </a:t>
                </a:r>
                <a:r>
                  <a:rPr lang="en-US" altLang="zh-TW" sz="2400" dirty="0"/>
                  <a:t>is a continuous probability distribution in which equal-length intervals have equal probabilities.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If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is a continuous random variable that follows a uniform distribution with lower bound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TW" sz="2400" dirty="0"/>
                  <a:t> and upper bound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zh-TW" sz="2400" dirty="0"/>
                  <a:t>, we write: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Suppose FedEx provides a delivery window of 8:00 AM – 11:00 AM.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Assume the package is equally likely to arrive at any time during the delivery window.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Let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000" dirty="0"/>
                  <a:t> denote the elapsed time (in hours) after 8:00 AM until the package arrives.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Then, we can write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altLang="zh-TW" sz="2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F6C4B8-76F0-273A-D316-B441684BB6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926" b="-1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4E61B19-02A2-7C0B-8ECD-C6379281411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CE2B44-0C02-4D4D-9EB9-8F1036544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Uniform Probability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5B158E-6B18-AD26-B53F-88A06B3BA4A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BBB2A-B0E3-E739-410F-B9C789AF5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D2810-F90A-806E-8F3E-F812CD464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293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8D070-87CC-2082-97C8-1AE3E40B7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C92D06-69C6-4D51-A76D-6DCBA5D916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Let us continue the FedEx example: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zh-TW" sz="2400" i="0" dirty="0">
                          <a:latin typeface="Rockwell" panose="02060603020205020403" pitchFamily="18" charset="0"/>
                        </a:rPr>
                        <m:t>X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0,3</m:t>
                          </m: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requirements for the probability density function (PDF) for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>
                    <a:latin typeface="Garamond"/>
                  </a:rPr>
                  <a:t>:</a:t>
                </a: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General Requirement #1: The total area under the PDF must equal 1.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General Requirement #2: The PDF cannot be negative.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Uniform Distribution: Equal-length intervals must have equal probabilities.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Key Observation: Since every equal-length interval has the same probability, the PDF must have a constant height.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C92D06-69C6-4D51-A76D-6DCBA5D916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90D8BE4-F61A-7E5B-1513-0F0AB8C8441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A27544-3304-2908-5DCE-1BCCE83D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Uniform Probability Distribution: FedEx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A66C7-858C-FDA1-CB93-8F7AE1D57B3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98517-42BB-2B20-FE95-F955E02D4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9C7283-D0E7-184A-56DF-D354AB955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977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7A520-1F3B-9A9B-3239-B0A83F5EC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What must the height of the PDF be?
Slide 7</a:t>
            </a:r>
          </a:p>
        </p:txBody>
      </p:sp>
      <p:sp>
        <p:nvSpPr>
          <p:cNvPr id="3" name="Footer Placeholder 2" descr="Poll Everywhere multiple choice poll activity&#10;Activity Title: What must the height of the PDF be?">
            <a:extLst>
              <a:ext uri="{FF2B5EF4-FFF2-40B4-BE49-F238E27FC236}">
                <a16:creationId xmlns:a16="http://schemas.microsoft.com/office/drawing/2014/main" id="{56B6A960-6716-BD7C-8748-E0C6D6A90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6B05AA-669B-1910-26D6-CC9DF02268B1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8078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3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8CF6F-FFEE-D973-3521-6DC53916C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0FC355-ED1A-6ED5-64BF-9CFD60D02A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We have one equation with one unknown: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width of the rectangle is 3, and the height of the rectangle is unknown.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area of the rectangle must equal 1.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Solving for the height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ℎ</m:t>
                    </m:r>
                  </m:oMath>
                </a14:m>
                <a:r>
                  <a:rPr lang="en-US" altLang="zh-TW" sz="2400" dirty="0"/>
                  <a:t>:</a:t>
                </a: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ℎ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×3=1   ⟹   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ℎ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So, the PDF for the random variable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in our FedEx example is: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2400" b="0" i="0" dirty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i="0" dirty="0"/>
                                      <m:t>for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b="0" i="0" dirty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i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≤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b="0" i="0" dirty="0" smtClean="0">
                                        <a:latin typeface="Rockwell" panose="02060603020205020403" pitchFamily="18" charset="0"/>
                                      </a:rPr>
                                      <m:t>x</m:t>
                                    </m:r>
                                    <m:r>
                                      <a:rPr lang="en-US" altLang="zh-TW" sz="2400" i="1" dirty="0">
                                        <a:latin typeface="Cambria Math" panose="02040503050406030204" pitchFamily="18" charset="0"/>
                                      </a:rPr>
                                      <m:t>≤3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     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zh-TW" sz="2400" i="0"/>
                                      <m:t>elsewhere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TW" sz="2400" b="0" i="0" smtClean="0"/>
                                      <m:t>     </m:t>
                                    </m: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0FC355-ED1A-6ED5-64BF-9CFD60D02A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B0D0BEC-A50D-C567-85B7-FD7A8E2E512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3C45A-39A3-F0D6-5A3A-9DB4A0D47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D2075-B1F0-81BC-1D38-82326D06FAD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63FB5-6EF6-0DB8-5819-9758F6A3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5E7F3-15F1-7935-055C-EB1D9556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153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97B63-3D40-84BC-F90C-4EBA13D9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01F81A-5DF9-E5EA-C560-DD6B4E565F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Let us continue the FedEx example, where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0,3</m:t>
                        </m:r>
                      </m:e>
                    </m:d>
                  </m:oMath>
                </a14:m>
                <a:r>
                  <a:rPr lang="en-US" altLang="zh-TW" sz="24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What is the probability that the package will arrive between 8:00 AM – 9:30 AM?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corresponds to the interval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≤1.5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width of the shaded rectangle is 1.5, and the height is 1/3.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Therefore, we can calculate the probability as:</a:t>
                </a: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0≤</m:t>
                          </m:r>
                          <m:r>
                            <m:rPr>
                              <m:nor/>
                            </m:rPr>
                            <a:rPr lang="en-US" altLang="zh-TW" sz="2000" i="0" dirty="0">
                              <a:latin typeface="Rockwell" panose="02060603020205020403" pitchFamily="18" charset="0"/>
                            </a:rPr>
                            <m:t>X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≤1.5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=1.5×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01F81A-5DF9-E5EA-C560-DD6B4E565F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C3EAB53-0D7C-D639-9C11-85F00E57E04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BEDD6-E341-C938-FFD1-CE784A16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Uniform Probability Distribution: FedEx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2C3BF6-AFFE-CEDE-EB7B-1C8D28900CD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A136F-EFBC-4B04-E512-97AA26F07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B8122-7207-7FAF-43AE-7C4A23BD1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687E294-B391-7406-714E-9C9CBAA63C68}"/>
              </a:ext>
            </a:extLst>
          </p:cNvPr>
          <p:cNvGrpSpPr/>
          <p:nvPr/>
        </p:nvGrpSpPr>
        <p:grpSpPr>
          <a:xfrm>
            <a:off x="3781557" y="4704387"/>
            <a:ext cx="4344416" cy="1628708"/>
            <a:chOff x="965200" y="3434850"/>
            <a:chExt cx="4344416" cy="1628708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AA80E3D-510A-6F9E-92E2-C16304F944C0}"/>
                </a:ext>
              </a:extLst>
            </p:cNvPr>
            <p:cNvCxnSpPr>
              <a:cxnSpLocks/>
            </p:cNvCxnSpPr>
            <p:nvPr/>
          </p:nvCxnSpPr>
          <p:spPr>
            <a:xfrm>
              <a:off x="965200" y="4597400"/>
              <a:ext cx="4344416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597C45-9336-5823-3A31-085B2192273D}"/>
                </a:ext>
              </a:extLst>
            </p:cNvPr>
            <p:cNvCxnSpPr/>
            <p:nvPr/>
          </p:nvCxnSpPr>
          <p:spPr>
            <a:xfrm>
              <a:off x="1524000" y="4514850"/>
              <a:ext cx="0" cy="17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C1BD92D-38BD-21B9-2AAB-C51E78105747}"/>
                </a:ext>
              </a:extLst>
            </p:cNvPr>
            <p:cNvCxnSpPr/>
            <p:nvPr/>
          </p:nvCxnSpPr>
          <p:spPr>
            <a:xfrm>
              <a:off x="2573867" y="4521200"/>
              <a:ext cx="0" cy="17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76AC9A3-ABF4-619F-ABE5-8F8F58746991}"/>
                </a:ext>
              </a:extLst>
            </p:cNvPr>
            <p:cNvCxnSpPr/>
            <p:nvPr/>
          </p:nvCxnSpPr>
          <p:spPr>
            <a:xfrm>
              <a:off x="3640668" y="4521200"/>
              <a:ext cx="0" cy="17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34C1BF3-A81A-62A0-28DC-65702B08FD29}"/>
                </a:ext>
              </a:extLst>
            </p:cNvPr>
            <p:cNvCxnSpPr/>
            <p:nvPr/>
          </p:nvCxnSpPr>
          <p:spPr>
            <a:xfrm>
              <a:off x="4690535" y="4514850"/>
              <a:ext cx="0" cy="17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DD7691-CDB8-ED44-839A-0A7A61AE2C35}"/>
                </a:ext>
              </a:extLst>
            </p:cNvPr>
            <p:cNvSpPr txBox="1"/>
            <p:nvPr/>
          </p:nvSpPr>
          <p:spPr>
            <a:xfrm>
              <a:off x="1341119" y="4692650"/>
              <a:ext cx="331469" cy="37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aramond" panose="02020404030301010803" pitchFamily="18" charset="0"/>
                </a:rPr>
                <a:t>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2CBCCB-3C6F-D603-D4AF-FC3496B71C57}"/>
                </a:ext>
              </a:extLst>
            </p:cNvPr>
            <p:cNvSpPr txBox="1"/>
            <p:nvPr/>
          </p:nvSpPr>
          <p:spPr>
            <a:xfrm>
              <a:off x="2408132" y="4686300"/>
              <a:ext cx="331469" cy="37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aramond" panose="02020404030301010803" pitchFamily="18" charset="0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1B505C-236A-DE91-480D-FC0447221B4C}"/>
                </a:ext>
              </a:extLst>
            </p:cNvPr>
            <p:cNvSpPr txBox="1"/>
            <p:nvPr/>
          </p:nvSpPr>
          <p:spPr>
            <a:xfrm>
              <a:off x="3475145" y="4686300"/>
              <a:ext cx="331469" cy="37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aramond" panose="02020404030301010803" pitchFamily="18" charset="0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A89502-FB84-AEB4-AE0F-F65E9F32CD09}"/>
                </a:ext>
              </a:extLst>
            </p:cNvPr>
            <p:cNvSpPr txBox="1"/>
            <p:nvPr/>
          </p:nvSpPr>
          <p:spPr>
            <a:xfrm>
              <a:off x="4524799" y="4679951"/>
              <a:ext cx="331469" cy="370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aramond" panose="02020404030301010803" pitchFamily="18" charset="0"/>
                </a:rPr>
                <a:t>3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E912D6B-BCAD-123F-B210-3A2E7748F25C}"/>
                </a:ext>
              </a:extLst>
            </p:cNvPr>
            <p:cNvCxnSpPr/>
            <p:nvPr/>
          </p:nvCxnSpPr>
          <p:spPr>
            <a:xfrm flipV="1">
              <a:off x="1524000" y="3441200"/>
              <a:ext cx="0" cy="1080000"/>
            </a:xfrm>
            <a:prstGeom prst="line">
              <a:avLst/>
            </a:prstGeom>
            <a:ln w="9525">
              <a:solidFill>
                <a:srgbClr val="77122C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6FEFE7F-9B79-0EAE-098E-AFEC89274E8B}"/>
                </a:ext>
              </a:extLst>
            </p:cNvPr>
            <p:cNvCxnSpPr/>
            <p:nvPr/>
          </p:nvCxnSpPr>
          <p:spPr>
            <a:xfrm flipV="1">
              <a:off x="4690533" y="3434850"/>
              <a:ext cx="0" cy="1080000"/>
            </a:xfrm>
            <a:prstGeom prst="line">
              <a:avLst/>
            </a:prstGeom>
            <a:ln w="9525">
              <a:solidFill>
                <a:srgbClr val="77122C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03E4AEC-D500-568A-E7AC-EAA7E5672E85}"/>
                </a:ext>
              </a:extLst>
            </p:cNvPr>
            <p:cNvCxnSpPr/>
            <p:nvPr/>
          </p:nvCxnSpPr>
          <p:spPr>
            <a:xfrm>
              <a:off x="1524000" y="3441200"/>
              <a:ext cx="3166535" cy="0"/>
            </a:xfrm>
            <a:prstGeom prst="line">
              <a:avLst/>
            </a:prstGeom>
            <a:ln w="28575"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EB4C013-CE0F-8E37-D5C7-E6B009C29134}"/>
              </a:ext>
            </a:extLst>
          </p:cNvPr>
          <p:cNvGrpSpPr/>
          <p:nvPr/>
        </p:nvGrpSpPr>
        <p:grpSpPr>
          <a:xfrm>
            <a:off x="4340357" y="4710737"/>
            <a:ext cx="1889761" cy="1618243"/>
            <a:chOff x="7946010" y="4709013"/>
            <a:chExt cx="1889761" cy="161824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E6E59FC-2286-83C4-22A2-E81974C22B5A}"/>
                </a:ext>
              </a:extLst>
            </p:cNvPr>
            <p:cNvSpPr/>
            <p:nvPr/>
          </p:nvSpPr>
          <p:spPr>
            <a:xfrm>
              <a:off x="7946010" y="4709013"/>
              <a:ext cx="1569928" cy="1156200"/>
            </a:xfrm>
            <a:prstGeom prst="rect">
              <a:avLst/>
            </a:prstGeom>
            <a:solidFill>
              <a:srgbClr val="77122C">
                <a:alpha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46A4493-844E-D14F-0C68-A534B19B7DA1}"/>
                </a:ext>
              </a:extLst>
            </p:cNvPr>
            <p:cNvCxnSpPr/>
            <p:nvPr/>
          </p:nvCxnSpPr>
          <p:spPr>
            <a:xfrm>
              <a:off x="9515942" y="5792823"/>
              <a:ext cx="0" cy="17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4795B9-B8A2-1256-506C-2E13AE3E4D12}"/>
                </a:ext>
              </a:extLst>
            </p:cNvPr>
            <p:cNvSpPr txBox="1"/>
            <p:nvPr/>
          </p:nvSpPr>
          <p:spPr>
            <a:xfrm>
              <a:off x="9196113" y="5957924"/>
              <a:ext cx="6396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aramond" panose="02020404030301010803" pitchFamily="18" charset="0"/>
                </a:rPr>
                <a:t>1.5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4A613ED-8FF5-13E5-D1EB-3C24C7D596D9}"/>
                </a:ext>
              </a:extLst>
            </p:cNvPr>
            <p:cNvCxnSpPr/>
            <p:nvPr/>
          </p:nvCxnSpPr>
          <p:spPr>
            <a:xfrm flipV="1">
              <a:off x="9515942" y="4709013"/>
              <a:ext cx="0" cy="1080000"/>
            </a:xfrm>
            <a:prstGeom prst="line">
              <a:avLst/>
            </a:prstGeom>
            <a:ln w="9525">
              <a:solidFill>
                <a:srgbClr val="77122C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055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9c5c24e9-b9d4-4520-bf34-da3bc171c1d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b69302d0-4508-485e-9170-6aceb689b59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44b0bd53-bc63-4e5d-9aab-581e2b8daa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e85d99d2-0e61-461f-8c3d-d848f01390cf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996f3fd0-86ce-4161-abe4-c52f727a268f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c3c88d54-b53a-4ace-a15e-c41a43fe620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178b066-ece4-42d6-be80-b911ff775fa2}" enabled="1" method="Privileged" siteId="{4881a8fa-b252-4912-b93a-7806c41bbe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14131</TotalTime>
  <Words>3529</Words>
  <Application>Microsoft Office PowerPoint</Application>
  <PresentationFormat>Custom</PresentationFormat>
  <Paragraphs>422</Paragraphs>
  <Slides>49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Garamond</vt:lpstr>
      <vt:lpstr>Rockwell</vt:lpstr>
      <vt:lpstr>Office Theme</vt:lpstr>
      <vt:lpstr>PowerPoint Presentation</vt:lpstr>
      <vt:lpstr>  Recap: Continuous Random Variables</vt:lpstr>
      <vt:lpstr>  The Probability Density Function</vt:lpstr>
      <vt:lpstr>PowerPoint Presentation</vt:lpstr>
      <vt:lpstr>  Uniform Probability Distribution</vt:lpstr>
      <vt:lpstr>  Uniform Probability Distribution: FedEx</vt:lpstr>
      <vt:lpstr>Poll Everywhere multiple choice poll activity
Activity Title: What must the height of the PDF be?
Slide 7</vt:lpstr>
      <vt:lpstr>  Solution to In-class Poll</vt:lpstr>
      <vt:lpstr>  Uniform Probability Distribution: FedEx</vt:lpstr>
      <vt:lpstr>Poll Everywhere multiple choice poll activity
Activity Title: According to our probability model, what is the probability that the package arrives at exactly 8:00 AM?
Slide 10</vt:lpstr>
      <vt:lpstr>  Solution to In-class Poll</vt:lpstr>
      <vt:lpstr>  Uniform Probability Distribution</vt:lpstr>
      <vt:lpstr>PowerPoint Presentation</vt:lpstr>
      <vt:lpstr>  Normal Probability Distribution</vt:lpstr>
      <vt:lpstr>  Characteristics of the Normal Distribution</vt:lpstr>
      <vt:lpstr>  Characteristics of the Normal Distribution</vt:lpstr>
      <vt:lpstr>  Characteristics of the Normal Distribution</vt:lpstr>
      <vt:lpstr>  Characteristics of the Normal Distribution</vt:lpstr>
      <vt:lpstr>  Characteristics of the Normal Distribution</vt:lpstr>
      <vt:lpstr>Poll Everywhere multiple choice poll activity
Activity Title: Compared with Normal A, the distribution Normal B has...
Slide 20</vt:lpstr>
      <vt:lpstr>  Solution to In-class Poll</vt:lpstr>
      <vt:lpstr>PowerPoint Presentation</vt:lpstr>
      <vt:lpstr>  Standard Normal Probability Distribution</vt:lpstr>
      <vt:lpstr>  Why Standard Normal?</vt:lpstr>
      <vt:lpstr>  Probability that Z is less than or equal to a given value</vt:lpstr>
      <vt:lpstr>Poll Everywhere multiple choice poll activity
Activity Title: Use the Z-table to find $$P(Z\\leq 0.81)$$.
Slide 26</vt:lpstr>
      <vt:lpstr>  Solution to In-class Poll</vt:lpstr>
      <vt:lpstr>  Probability that Z lies between two given values</vt:lpstr>
      <vt:lpstr>Poll Everywhere multiple choice poll activity
Activity Title: Use the Z-table to find $$P(-1.79 \\leq Z\\leq -0.62)$$.
Slide 30</vt:lpstr>
      <vt:lpstr>  Solution to In-class Poll</vt:lpstr>
      <vt:lpstr>  Probability that Z is greater than or equal to a given value</vt:lpstr>
      <vt:lpstr>Poll Everywhere multiple choice poll activity
Activity Title: Use the Z-table to find $$P(Z\\geq 0.44)$$.
Slide 33</vt:lpstr>
      <vt:lpstr>  Solution to In-class Poll</vt:lpstr>
      <vt:lpstr>PowerPoint Presentation</vt:lpstr>
      <vt:lpstr>  Standardization</vt:lpstr>
      <vt:lpstr>  In-class Exercise</vt:lpstr>
      <vt:lpstr>  Solution to In-class Exercise</vt:lpstr>
      <vt:lpstr>PowerPoint Presentation</vt:lpstr>
      <vt:lpstr>  Normal Approximation of Binomial Distributions</vt:lpstr>
      <vt:lpstr>  Binomial Simulation: Excel</vt:lpstr>
      <vt:lpstr>  Binomial Simulation: Excel Results</vt:lpstr>
      <vt:lpstr>  Detour: Binomial Simulation Using R</vt:lpstr>
      <vt:lpstr>  In-class Exercise</vt:lpstr>
      <vt:lpstr>  Solution to In-class Exercise</vt:lpstr>
      <vt:lpstr>  Solution to In-class Exercise</vt:lpstr>
      <vt:lpstr>  Solution to In-class Exercise</vt:lpstr>
      <vt:lpstr>PowerPoint Presentation</vt:lpstr>
      <vt:lpstr>  Recap: Chapter 6</vt:lpstr>
      <vt:lpstr>  Preview: Chapter 7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Brian Park</dc:creator>
  <cp:keywords/>
  <dc:description>generated using python-pptx</dc:description>
  <cp:lastModifiedBy>Brian Park</cp:lastModifiedBy>
  <cp:revision>371</cp:revision>
  <dcterms:created xsi:type="dcterms:W3CDTF">2013-01-27T09:14:16Z</dcterms:created>
  <dcterms:modified xsi:type="dcterms:W3CDTF">2026-07-23T20:06:32Z</dcterms:modified>
  <cp:category/>
</cp:coreProperties>
</file>