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486" r:id="rId3"/>
    <p:sldId id="509" r:id="rId4"/>
    <p:sldId id="508" r:id="rId5"/>
    <p:sldId id="495" r:id="rId6"/>
    <p:sldId id="500" r:id="rId7"/>
    <p:sldId id="511" r:id="rId8"/>
    <p:sldId id="510" r:id="rId9"/>
    <p:sldId id="512" r:id="rId10"/>
    <p:sldId id="504" r:id="rId11"/>
    <p:sldId id="505" r:id="rId12"/>
    <p:sldId id="395" r:id="rId13"/>
    <p:sldId id="507" r:id="rId14"/>
    <p:sldId id="513" r:id="rId15"/>
    <p:sldId id="514" r:id="rId16"/>
    <p:sldId id="516" r:id="rId17"/>
    <p:sldId id="515" r:id="rId18"/>
    <p:sldId id="473" r:id="rId19"/>
    <p:sldId id="518" r:id="rId20"/>
    <p:sldId id="520" r:id="rId21"/>
    <p:sldId id="519" r:id="rId22"/>
    <p:sldId id="522" r:id="rId23"/>
    <p:sldId id="523" r:id="rId24"/>
    <p:sldId id="524" r:id="rId25"/>
    <p:sldId id="525" r:id="rId26"/>
    <p:sldId id="527" r:id="rId27"/>
    <p:sldId id="528" r:id="rId28"/>
    <p:sldId id="529" r:id="rId29"/>
    <p:sldId id="542" r:id="rId30"/>
    <p:sldId id="531" r:id="rId31"/>
    <p:sldId id="517" r:id="rId32"/>
    <p:sldId id="536" r:id="rId33"/>
    <p:sldId id="537" r:id="rId34"/>
    <p:sldId id="538" r:id="rId35"/>
    <p:sldId id="534" r:id="rId36"/>
    <p:sldId id="540" r:id="rId37"/>
    <p:sldId id="535" r:id="rId38"/>
    <p:sldId id="539" r:id="rId39"/>
    <p:sldId id="541" r:id="rId40"/>
    <p:sldId id="526" r:id="rId41"/>
    <p:sldId id="421" r:id="rId42"/>
    <p:sldId id="422" r:id="rId43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122C"/>
    <a:srgbClr val="FDB913"/>
    <a:srgbClr val="B89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81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01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r>
              <a:rPr lang="en-US" sz="1400" b="0" i="0" u="none" strike="noStrike" baseline="0"/>
              <a:t> Probability Distribution of Flight Cancellations</a:t>
            </a:r>
            <a:endParaRPr lang="en-US">
              <a:latin typeface="Rockwell" panose="02060603020205020403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Sheet1!$C$3:$C$7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</c:numCache>
            </c:numRef>
          </c:cat>
          <c:val>
            <c:numRef>
              <c:f>Sheet1!$E$3:$E$7</c:f>
              <c:numCache>
                <c:formatCode>General</c:formatCode>
                <c:ptCount val="5"/>
                <c:pt idx="0">
                  <c:v>0.23333333333333334</c:v>
                </c:pt>
                <c:pt idx="1">
                  <c:v>0.26666666666666666</c:v>
                </c:pt>
                <c:pt idx="2">
                  <c:v>0.23333333333333334</c:v>
                </c:pt>
                <c:pt idx="3">
                  <c:v>0.16666666666666666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32-4A5B-9A53-6B185AB290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9586224"/>
        <c:axId val="1672072176"/>
      </c:barChart>
      <c:catAx>
        <c:axId val="18695862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r>
                  <a:rPr lang="en-US" baseline="0" dirty="0"/>
                  <a:t>Flight Cancellations (x)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aramond" panose="020204040303010108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672072176"/>
        <c:crosses val="autoZero"/>
        <c:auto val="1"/>
        <c:lblAlgn val="ctr"/>
        <c:lblOffset val="100"/>
        <c:noMultiLvlLbl val="0"/>
      </c:catAx>
      <c:valAx>
        <c:axId val="1672072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r>
                  <a:rPr lang="en-US" dirty="0"/>
                  <a:t>P(X=x)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aramond" panose="020204040303010108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186958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Garamond" panose="02020404030301010803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59EC7-19C7-4638-A61A-0E2B5986157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7AAC7-CF25-414B-93E7-2A61E431E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2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Which value of $$P(2)$$ makes this a valid probability function?
https://www.polleverywhere.com/multiple_choice_polls/Or9lVhCzRKy2A1ygfhLHN?state=opened&amp;flow=Default&amp;onscreen=persist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4B106E-1675-B814-1E49-2C10A5E951A6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931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7A80A-D5D2-49AE-A844-588E4255EDC7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895A3-83FA-4B14-A4CD-DB213D15B8AB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4B72-8FE6-4D0E-A593-D1637FA9144D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0916-4781-41E1-812B-F7EE09E7EC54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0C0A-9C35-410E-849D-9EEF5817A513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2F21-B93A-4F6F-BB58-7315062EDE8F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F068-B914-460D-9179-BFF897ADE07D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F716-81BD-4BA4-B31F-E45934BDA10B}" type="datetime1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429A-3A32-4FA5-8083-C1241B40DC91}" type="datetime1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8681-8559-4041-8182-1523BFD54070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741E-05A6-4FBA-B93A-7A6F416D9C37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473EE-CD09-4566-AB4B-2AE3BA2B94C1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50659"/>
            <a:ext cx="121888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DB913"/>
                </a:solidFill>
                <a:latin typeface="Garamond"/>
              </a:defRPr>
            </a:pPr>
            <a:r>
              <a:rPr lang="en-US" sz="4800" dirty="0"/>
              <a:t>B</a:t>
            </a:r>
            <a:r>
              <a:rPr lang="en-US" sz="4400" dirty="0"/>
              <a:t>USINESS </a:t>
            </a:r>
            <a:r>
              <a:rPr lang="en-US" sz="4800" dirty="0"/>
              <a:t>S</a:t>
            </a:r>
            <a:r>
              <a:rPr lang="en-US" sz="4400" dirty="0"/>
              <a:t>TATISTICS</a:t>
            </a:r>
            <a:endParaRPr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-1" y="3657600"/>
            <a:ext cx="12188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>
                <a:solidFill>
                  <a:srgbClr val="FFFFFF"/>
                </a:solidFill>
                <a:latin typeface="Garamond"/>
              </a:defRPr>
            </a:pPr>
            <a:r>
              <a:rPr lang="en-US" dirty="0"/>
              <a:t>Chapter 5: Discrete Probability Distributions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16A47-4536-3002-17D4-00B398DC2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DFF381-77B1-4D3E-D680-090737850A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Recall the two requirements for a probability function: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probabilities must be nonnegative.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probabilities must add up to 1.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Applying these rules, we find that:</a:t>
                </a: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b="0" dirty="0"/>
                  <a:t>					  </a:t>
                </a:r>
                <a14:m>
                  <m:oMath xmlns:m="http://schemas.openxmlformats.org/officeDocument/2006/math">
                    <m:r>
                      <a:rPr lang="en-US" altLang="zh-TW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zh-TW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b="0" dirty="0">
                    <a:ea typeface="Cambria Math" panose="02040503050406030204" pitchFamily="18" charset="0"/>
                  </a:rPr>
                  <a:t>				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 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0.1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+0.25+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+0.30+0.35=1</m:t>
                    </m:r>
                  </m:oMath>
                </a14:m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ea typeface="Cambria Math" panose="02040503050406030204" pitchFamily="18" charset="0"/>
                  </a:rPr>
                  <a:t>				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probability of 0 is allowed because probabilities must be nonnegative (not strictly positive)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DFF381-77B1-4D3E-D680-090737850A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FA28E56-9DAB-5151-BFDA-D45D3657E17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B049E0-393C-1C42-CCA8-8439AA718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9ADB34-29E7-6C3B-64DB-CA785FE5AA11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3B179-8FC0-6DD8-2642-6D02A046A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3C2040-4A59-4C27-1B89-7E486B4D4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788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E28BB-8BD6-E49A-5144-B83FC3051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AD49C-5332-5CE8-C156-C94457A76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standard way to graphically represent a discrete probability distribution is to: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Plot the values of the random variable on the horizontal axis, and 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Plot the corresponding probabilities on the vertical axis.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A4A4DC-99D1-CC1C-1C5E-43DEC9A21A4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74A76D-4AC1-00F9-4872-61A77C428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Graphical Representation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9F75E4-4359-F968-C739-26FB4F853110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67636-1DE7-66C3-B087-356BD6295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82EF79-EF75-738B-9303-BC1F778C8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3D191E48-E750-A0FA-0C3C-D538ED227EF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3509627"/>
                  </p:ext>
                </p:extLst>
              </p:nvPr>
            </p:nvGraphicFramePr>
            <p:xfrm>
              <a:off x="1016483" y="2708035"/>
              <a:ext cx="5583858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91929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279192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Flight Cancellations </a:t>
                          </a:r>
                          <a14:m>
                            <m:oMath xmlns:m="http://schemas.openxmlformats.org/officeDocument/2006/math"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P(</a:t>
                          </a:r>
                          <a:r>
                            <a:rPr lang="en-US" b="0" dirty="0">
                              <a:latin typeface="Rockwell" panose="02060603020205020403" pitchFamily="18" charset="0"/>
                            </a:rPr>
                            <a:t>X</a:t>
                          </a: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=</a:t>
                          </a:r>
                          <a:r>
                            <a:rPr lang="en-US" altLang="zh-TW" sz="1800" b="0" dirty="0">
                              <a:latin typeface="Rockwell" panose="02060603020205020403" pitchFamily="18" charset="0"/>
                            </a:rPr>
                            <a:t>x)</a:t>
                          </a:r>
                          <a:endParaRPr lang="en-US" b="0" dirty="0"/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 ≈ 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 ≈ 0.27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 ≈ 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 ≈ 0.17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 = 0.10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3D191E48-E750-A0FA-0C3C-D538ED227EF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3509627"/>
                  </p:ext>
                </p:extLst>
              </p:nvPr>
            </p:nvGraphicFramePr>
            <p:xfrm>
              <a:off x="1016483" y="2708035"/>
              <a:ext cx="5583858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91929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279192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18" t="-9836" r="-100654" b="-6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P(</a:t>
                          </a:r>
                          <a:r>
                            <a:rPr lang="en-US" b="0" dirty="0">
                              <a:latin typeface="Rockwell" panose="02060603020205020403" pitchFamily="18" charset="0"/>
                            </a:rPr>
                            <a:t>X</a:t>
                          </a: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=</a:t>
                          </a:r>
                          <a:r>
                            <a:rPr lang="en-US" altLang="zh-TW" sz="1800" b="0" dirty="0">
                              <a:latin typeface="Rockwell" panose="02060603020205020403" pitchFamily="18" charset="0"/>
                            </a:rPr>
                            <a:t>x)</a:t>
                          </a:r>
                          <a:endParaRPr lang="en-US" b="0" dirty="0"/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 ≈ 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 ≈ 0.27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 ≈ 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 ≈ 0.17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 = 0.10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9CFBAE-CD01-CF12-A4AE-64D34751ED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3298457"/>
              </p:ext>
            </p:extLst>
          </p:nvPr>
        </p:nvGraphicFramePr>
        <p:xfrm>
          <a:off x="6600341" y="270803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624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55E424-38D5-625F-D13B-76DC97B08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DE12ED-8A05-C3FD-86EF-C022244421B5}"/>
              </a:ext>
            </a:extLst>
          </p:cNvPr>
          <p:cNvSpPr txBox="1"/>
          <p:nvPr/>
        </p:nvSpPr>
        <p:spPr>
          <a:xfrm>
            <a:off x="0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Expected Value and Variance</a:t>
            </a:r>
          </a:p>
        </p:txBody>
      </p:sp>
    </p:spTree>
    <p:extLst>
      <p:ext uri="{BB962C8B-B14F-4D97-AF65-F5344CB8AC3E}">
        <p14:creationId xmlns:p14="http://schemas.microsoft.com/office/powerpoint/2010/main" val="1387955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88CA6-90F5-ACAD-1D40-7CBB3C35A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4B7ABA-9625-3A8B-F3C9-4EF7413D22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expected value</a:t>
                </a:r>
                <a:r>
                  <a:rPr lang="en-US" altLang="zh-TW" sz="2400" dirty="0"/>
                  <a:t>, denoted by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E</m:t>
                    </m:r>
                    <m:d>
                      <m:dPr>
                        <m:ctrlPr>
                          <a:rPr lang="en-US" altLang="zh-TW" sz="2400" b="0" i="0" dirty="0" smtClean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b="0" i="0" dirty="0" smtClean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d>
                  </m:oMath>
                </a14:m>
                <a:r>
                  <a:rPr lang="en-US" altLang="zh-TW" sz="2400" dirty="0"/>
                  <a:t> or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zh-TW" sz="2400" dirty="0"/>
                  <a:t>, is a weighted average of the possible values of a random variable, where the weights are the corresponding probabilities.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represents the random variable.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 smtClean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represents a possible value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expected value of a discrete random variable can be calculated using the formula: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Think of this as an average where some values count more than others where values with larger probabilities receive larger weights.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expected value does not have to be one of the possible values of the random variable.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4B7ABA-9625-3A8B-F3C9-4EF7413D22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DC9303C-5534-39E1-557A-470B55B58896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929187-DCCF-829F-FE71-0EB16DEFC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Expected Value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F21272-AABD-DE51-6A41-11A94663F541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C6FB5B-555A-F8AE-94D2-EFC35CFD4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216CA8-77A3-B175-A1CD-D5AB21F0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1646D71D-37C2-542B-1C16-F50F6372E17D}"/>
                  </a:ext>
                </a:extLst>
              </p:cNvPr>
              <p:cNvSpPr/>
              <p:nvPr/>
            </p:nvSpPr>
            <p:spPr>
              <a:xfrm>
                <a:off x="4142232" y="3813898"/>
                <a:ext cx="3904358" cy="1078141"/>
              </a:xfrm>
              <a:prstGeom prst="roundRect">
                <a:avLst/>
              </a:prstGeom>
              <a:solidFill>
                <a:srgbClr val="77122C"/>
              </a:solidFill>
              <a:ln>
                <a:solidFill>
                  <a:srgbClr val="77122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b="0" i="0" dirty="0" smtClean="0">
                          <a:latin typeface="Rockwell" panose="02060603020205020403" pitchFamily="18" charset="0"/>
                        </a:rPr>
                        <m:t>E</m:t>
                      </m:r>
                      <m:d>
                        <m:dPr>
                          <m:ctrlPr>
                            <a:rPr lang="en-US" altLang="zh-TW" sz="2400" i="0" dirty="0">
                              <a:latin typeface="Rockwell" panose="02060603020205020403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altLang="zh-TW" sz="2400" i="0" dirty="0">
                              <a:latin typeface="Rockwell" panose="02060603020205020403" pitchFamily="18" charset="0"/>
                            </a:rPr>
                          </m:ctrlPr>
                        </m:naryPr>
                        <m:sub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</m:sub>
                        <m:sup/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  <m:d>
                            <m:dPr>
                              <m:ctrl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1646D71D-37C2-542B-1C16-F50F6372E1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232" y="3813898"/>
                <a:ext cx="3904358" cy="107814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77122C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202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B413E-2AF8-B9DB-49CA-6861D745A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F7350-54A0-0BEF-8C0B-C35665DF0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Calculate the expected number of absences: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expected number of absences is approximately 1.63 per class meeting.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6F3D71-7975-5668-DE06-5BF994B2B56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3F2C0A-53A8-0EA7-50A5-A2C5871B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Exercise: Expected Value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0AD9CC-1B74-11E9-60D3-A0D2FC2E19E7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8B20-DFC2-4C22-9C4A-098B1C9EB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7569B3-A1F0-0C5E-350B-FA7112CC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43E0984B-1002-A674-CFFD-3F8356DF58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8680569"/>
                  </p:ext>
                </p:extLst>
              </p:nvPr>
            </p:nvGraphicFramePr>
            <p:xfrm>
              <a:off x="1016486" y="1769928"/>
              <a:ext cx="9581409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93803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3193803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3193803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14/30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15/30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12/30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limLoc m:val="subSup"/>
                                  <m:supHide m:val="on"/>
                                  <m:ctrl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nor/>
                                    </m:r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sub>
                                <m:sup/>
                                <m:e>
                                  <m:r>
                                    <a:rPr lang="en-US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limLoc m:val="subSup"/>
                                  <m:supHide m:val="on"/>
                                  <m:ctrl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nor/>
                                    </m:r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sub>
                                <m:sup/>
                                <m:e>
                                  <m:r>
                                    <m:rPr>
                                      <m:nor/>
                                    </m:r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  <m:r>
                                    <a:rPr lang="en-US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⋅</m:t>
                                  </m:r>
                                  <m:r>
                                    <a:rPr lang="en-US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 49/30 ≈ 1.63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43E0984B-1002-A674-CFFD-3F8356DF58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8680569"/>
                  </p:ext>
                </p:extLst>
              </p:nvPr>
            </p:nvGraphicFramePr>
            <p:xfrm>
              <a:off x="1016486" y="1769928"/>
              <a:ext cx="9581409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93803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3193803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3193803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91" t="-1639" r="-200954" b="-7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000" t="-1639" r="-100571" b="-7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82" t="-1639" r="-763" b="-7836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14/30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15/30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12/30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000" t="-601639" r="-100571" b="-1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82" t="-601639" r="-763" b="-1836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5357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CEBEB-8D9A-4BAF-B3D9-802F1A1CC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1297DB-576E-F41D-ABE7-748B999F0D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variance</a:t>
                </a:r>
                <a:r>
                  <a:rPr lang="en-US" altLang="zh-TW" sz="2400" dirty="0"/>
                  <a:t>, denoted by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b="0" i="0" dirty="0" smtClean="0">
                        <a:latin typeface="Rockwell" panose="02060603020205020403" pitchFamily="18" charset="0"/>
                      </a:rPr>
                      <m:t>Var</m:t>
                    </m:r>
                    <m:d>
                      <m:dPr>
                        <m:ctrlPr>
                          <a:rPr lang="en-US" altLang="zh-TW" sz="24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d>
                  </m:oMath>
                </a14:m>
                <a:r>
                  <a:rPr lang="en-US" altLang="zh-TW" sz="2400" dirty="0"/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400" dirty="0"/>
                  <a:t>, is a weighted average of the squared deviations between the possible values of a random variable and its expected value, where the weights are the corresponding probabilities.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variance of a discrete random variable can be calculated using the formula: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2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6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 smtClean="0">
                        <a:solidFill>
                          <a:schemeClr val="tx1"/>
                        </a:solidFill>
                        <a:latin typeface="Rockwell" panose="02060603020205020403" pitchFamily="18" charset="0"/>
                      </a:rPr>
                      <m:t>x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altLang="zh-TW" sz="2000" i="0" dirty="0">
                        <a:solidFill>
                          <a:schemeClr val="tx1"/>
                        </a:solidFill>
                        <a:latin typeface="Rockwell" panose="02060603020205020403" pitchFamily="18" charset="0"/>
                      </a:rPr>
                      <m:t>E</m:t>
                    </m:r>
                    <m:d>
                      <m:dPr>
                        <m:ctrlPr>
                          <a:rPr lang="en-US" altLang="zh-TW" sz="2000" i="0" dirty="0">
                            <a:solidFill>
                              <a:schemeClr val="tx1"/>
                            </a:solidFill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solidFill>
                              <a:schemeClr val="tx1"/>
                            </a:solidFill>
                            <a:latin typeface="Rockwell" panose="02060603020205020403" pitchFamily="18" charset="0"/>
                          </a:rPr>
                          <m:t>X</m:t>
                        </m:r>
                      </m:e>
                    </m:d>
                  </m:oMath>
                </a14:m>
                <a:r>
                  <a:rPr lang="en-US" altLang="zh-TW" sz="2000" dirty="0"/>
                  <a:t>: The deviation of a particular value of the random variable from the expected value.</a:t>
                </a:r>
                <a:endParaRPr lang="en-US" altLang="zh-TW" sz="12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This formula should remind you of the variance formula from Chapter 3.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Instead of an ordinary average squared distance from the mean, we are taking a </a:t>
                </a:r>
                <a:r>
                  <a:rPr lang="en-US" altLang="zh-TW" sz="2000" i="1" dirty="0"/>
                  <a:t>probability-weighted average of the squared distances from the expected value</a:t>
                </a:r>
                <a:r>
                  <a:rPr lang="en-US" altLang="zh-TW" sz="2000" dirty="0"/>
                  <a:t>.</a:t>
                </a:r>
                <a:endParaRPr lang="en-US" altLang="zh-TW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1297DB-576E-F41D-ABE7-748B999F0D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839" r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A6B983D-AEDF-C4A2-038C-FC86F3640CB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7C49BF-9D83-A95E-4FD8-0C4735EEB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Variance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104601-E078-1F35-E055-4593C27957CA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4B9273-51AC-1491-E1D6-24AC70D16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2C83A4-D078-B875-8F43-3599CB771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75AC8627-6EDB-C500-EA52-59E5CDB62FA8}"/>
                  </a:ext>
                </a:extLst>
              </p:cNvPr>
              <p:cNvSpPr/>
              <p:nvPr/>
            </p:nvSpPr>
            <p:spPr>
              <a:xfrm>
                <a:off x="3525589" y="3304846"/>
                <a:ext cx="5137644" cy="1031484"/>
              </a:xfrm>
              <a:prstGeom prst="roundRect">
                <a:avLst/>
              </a:prstGeom>
              <a:solidFill>
                <a:srgbClr val="77122C"/>
              </a:solidFill>
              <a:ln>
                <a:solidFill>
                  <a:srgbClr val="77122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i="0" dirty="0">
                          <a:latin typeface="Rockwell" panose="02060603020205020403" pitchFamily="18" charset="0"/>
                        </a:rPr>
                        <m:t>Var</m:t>
                      </m:r>
                      <m:d>
                        <m:dPr>
                          <m:ctrlPr>
                            <a:rPr lang="en-US" altLang="zh-TW" sz="2400" i="0" dirty="0">
                              <a:latin typeface="Rockwell" panose="02060603020205020403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altLang="zh-TW" sz="2400" i="0" dirty="0">
                              <a:latin typeface="Rockwell" panose="02060603020205020403" pitchFamily="18" charset="0"/>
                            </a:rPr>
                          </m:ctrlPr>
                        </m:naryPr>
                        <m:sub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400" i="0" dirty="0">
                                      <a:latin typeface="Rockwell" panose="02060603020205020403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altLang="zh-TW" sz="2400" i="0" dirty="0"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zh-TW" sz="2400" b="0" i="0" dirty="0" smtClean="0">
                                      <a:latin typeface="Rockwell" panose="02060603020205020403" pitchFamily="18" charset="0"/>
                                    </a:rPr>
                                    <m:t>E</m:t>
                                  </m:r>
                                  <m:d>
                                    <m:dPr>
                                      <m:ctrlPr>
                                        <a:rPr lang="en-US" altLang="zh-TW" sz="2400" i="0" dirty="0">
                                          <a:latin typeface="Rockwell" panose="02060603020205020403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2400" i="0" dirty="0"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  <m:d>
                            <m:dPr>
                              <m:ctrl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75AC8627-6EDB-C500-EA52-59E5CDB62F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589" y="3304846"/>
                <a:ext cx="5137644" cy="103148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77122C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634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2286C-287B-2C93-3C0E-C25AD40D0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D3A89D-3409-6153-E3A3-A79A71CB8A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standard deviation</a:t>
                </a:r>
                <a:r>
                  <a:rPr lang="en-US" altLang="zh-TW" sz="2400" dirty="0"/>
                  <a:t>, denoted by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400" dirty="0"/>
                  <a:t>, is the positive square root of the variance.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This should remind you of the standard deviation formula from Chapter 3.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Since the variance is measured in squared units, we usually report the standard deviation instead.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standard deviation measures the typical distance between the possible values of a random variable and its expected value.</a:t>
                </a:r>
                <a:endParaRPr lang="en-US" altLang="zh-TW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D3A89D-3409-6153-E3A3-A79A71CB8A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05B8C8A-0FF8-61FA-7EAA-57ADF4F9AC3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93DA12-4086-AB93-F1AD-0AC084556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Standard Deviation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BDF3B8-49F1-9B5D-C277-E643E8C14934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A1A4F1-AC3A-7345-90FB-1F3E1852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A3BAF7-910B-43EB-DB58-5AD8FD67A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1D22DE7B-315C-EF22-AE8A-6C6C151ED96B}"/>
                  </a:ext>
                </a:extLst>
              </p:cNvPr>
              <p:cNvSpPr/>
              <p:nvPr/>
            </p:nvSpPr>
            <p:spPr>
              <a:xfrm>
                <a:off x="3525589" y="1814374"/>
                <a:ext cx="5137644" cy="1031484"/>
              </a:xfrm>
              <a:prstGeom prst="roundRect">
                <a:avLst/>
              </a:prstGeom>
              <a:solidFill>
                <a:srgbClr val="77122C"/>
              </a:solidFill>
              <a:ln>
                <a:solidFill>
                  <a:srgbClr val="77122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Var</m:t>
                          </m:r>
                          <m:d>
                            <m:dPr>
                              <m:ctrl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1D22DE7B-315C-EF22-AE8A-6C6C151ED9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589" y="1814374"/>
                <a:ext cx="5137644" cy="103148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77122C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966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24D1A-5A50-EB1C-7564-FD8CAFCFA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AD510F-9ABB-92C5-C30C-7128C02CDE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For this exercise, use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E</m:t>
                    </m:r>
                    <m:d>
                      <m:dPr>
                        <m:ctrlPr>
                          <a:rPr lang="en-US" altLang="zh-TW" sz="24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d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TW" sz="2400" dirty="0"/>
                  <a:t> as an approximation for simplicity.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So, the variance is measured as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Var</m:t>
                    </m:r>
                    <m:d>
                      <m:dPr>
                        <m:ctrlPr>
                          <a:rPr lang="en-US" altLang="zh-TW" sz="24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d>
                    <m:r>
                      <m:rPr>
                        <m:nor/>
                      </m:rPr>
                      <a:rPr lang="en-US" sz="2400" i="0" dirty="0">
                        <a:latin typeface="Garamond" panose="02020404030301010803" pitchFamily="18" charset="0"/>
                      </a:rPr>
                      <m:t>≈</m:t>
                    </m:r>
                  </m:oMath>
                </a14:m>
                <a:r>
                  <a:rPr lang="en-US" altLang="zh-TW" sz="2400" dirty="0"/>
                  <a:t> 1.57.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Then, the standard deviation is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sz="2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Var</m:t>
                        </m:r>
                        <m:d>
                          <m:dPr>
                            <m:ctrlPr>
                              <a:rPr lang="en-US" altLang="zh-TW" sz="2400" i="0" dirty="0">
                                <a:latin typeface="Rockwell" panose="02060603020205020403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altLang="zh-TW" sz="2400" i="0" dirty="0">
                                <a:latin typeface="Rockwell" panose="02060603020205020403" pitchFamily="18" charset="0"/>
                              </a:rPr>
                              <m:t>X</m:t>
                            </m:r>
                          </m:e>
                        </m:d>
                      </m:e>
                    </m:rad>
                    <m:r>
                      <m:rPr>
                        <m:nor/>
                      </m:rPr>
                      <a:rPr lang="en-US" altLang="zh-TW" sz="24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i="0" dirty="0">
                        <a:latin typeface="Garamond" panose="02020404030301010803" pitchFamily="18" charset="0"/>
                      </a:rPr>
                      <m:t>≈</m:t>
                    </m:r>
                    <m:r>
                      <m:rPr>
                        <m:nor/>
                      </m:rPr>
                      <a:rPr lang="en-US" sz="2400" b="0" i="0" dirty="0" smtClean="0">
                        <a:latin typeface="Garamond" panose="02020404030301010803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altLang="zh-TW" sz="2400" i="0" dirty="0"/>
                          <m:t>1.57</m:t>
                        </m:r>
                      </m:e>
                    </m:ra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0" dirty="0">
                        <a:latin typeface="Garamond" panose="02020404030301010803" pitchFamily="18" charset="0"/>
                      </a:rPr>
                      <m:t>≈</m:t>
                    </m:r>
                  </m:oMath>
                </a14:m>
                <a:r>
                  <a:rPr lang="en-US" altLang="zh-TW" sz="2400" dirty="0"/>
                  <a:t> 1.25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AD510F-9ABB-92C5-C30C-7128C02CDE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9019DB0B-F005-3DC9-AAB2-F4FDD30FD0F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0B3B94-865E-BE48-6D89-70E220C29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Exercise: Variance &amp; Standard Deviation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431BF1-DBCE-3022-3327-240BAE93A5B3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B52FF-4000-9628-B97F-B3B46D1C0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1FD9C6-0F61-EEC0-0046-E5F8C9447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AD6129F8-126D-2937-19F2-BC2DF08848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9579041"/>
                  </p:ext>
                </p:extLst>
              </p:nvPr>
            </p:nvGraphicFramePr>
            <p:xfrm>
              <a:off x="1016486" y="1769928"/>
              <a:ext cx="9581412" cy="2966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86050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700784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1389888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600200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3904490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E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x</m:t>
                                        </m:r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x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x</m:t>
                                        </m:r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x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9/30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6/30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4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5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3738953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Total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limLoc m:val="subSup"/>
                                  <m:supHide m:val="on"/>
                                  <m:ctrl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nor/>
                                    </m:r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sub>
                                <m:sup/>
                                <m:e>
                                  <m:r>
                                    <a:rPr lang="en-US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AD6129F8-126D-2937-19F2-BC2DF08848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9579041"/>
                  </p:ext>
                </p:extLst>
              </p:nvPr>
            </p:nvGraphicFramePr>
            <p:xfrm>
              <a:off x="1016486" y="1769928"/>
              <a:ext cx="9581412" cy="2966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86050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700784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1389888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600200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3904490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17" t="-1639" r="-873457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8423" t="-1639" r="-407168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3860" t="-1639" r="-398246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54753" t="-1639" r="-245247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45554" t="-1639" r="-624" b="-8836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9/30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6/30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4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5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3738953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Total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8423" t="-701639" r="-407168" b="-1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D96B6906-2AF5-FB07-4729-422490D8B8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12360148"/>
                  </p:ext>
                </p:extLst>
              </p:nvPr>
            </p:nvGraphicFramePr>
            <p:xfrm>
              <a:off x="1016486" y="1769928"/>
              <a:ext cx="9581412" cy="2966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86050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700784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1389888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600200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3904490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E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x</m:t>
                                        </m:r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x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x</m:t>
                                        </m:r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x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9/30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6/30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4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5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3738953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Total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limLoc m:val="subSup"/>
                                  <m:supHide m:val="on"/>
                                  <m:ctrl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nor/>
                                    </m:r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sub>
                                <m:sup/>
                                <m:e>
                                  <m:r>
                                    <a:rPr lang="en-US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D96B6906-2AF5-FB07-4729-422490D8B8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12360148"/>
                  </p:ext>
                </p:extLst>
              </p:nvPr>
            </p:nvGraphicFramePr>
            <p:xfrm>
              <a:off x="1016486" y="1769928"/>
              <a:ext cx="9581412" cy="2966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86050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700784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1389888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600200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3904490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617" t="-1639" r="-873457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8423" t="-1639" r="-407168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93860" t="-1639" r="-398246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54753" t="-1639" r="-245247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45554" t="-1639" r="-624" b="-8836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9/30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6/30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4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5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3738953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Total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8423" t="-701639" r="-407168" b="-1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48B47B4E-A11B-17FF-1F54-6B9366129A4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0700140"/>
                  </p:ext>
                </p:extLst>
              </p:nvPr>
            </p:nvGraphicFramePr>
            <p:xfrm>
              <a:off x="1016486" y="1769928"/>
              <a:ext cx="9581412" cy="2966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86050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700784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1389888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600200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3904490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E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x</m:t>
                                        </m:r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x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x</m:t>
                                        </m:r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x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9/30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6/30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4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5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3738953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Total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limLoc m:val="subSup"/>
                                  <m:supHide m:val="on"/>
                                  <m:ctrl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nor/>
                                    </m:r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sub>
                                <m:sup/>
                                <m:e>
                                  <m:r>
                                    <a:rPr lang="en-US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48B47B4E-A11B-17FF-1F54-6B9366129A4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0700140"/>
                  </p:ext>
                </p:extLst>
              </p:nvPr>
            </p:nvGraphicFramePr>
            <p:xfrm>
              <a:off x="1016486" y="1769928"/>
              <a:ext cx="9581412" cy="2966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86050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700784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1389888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600200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3904490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17" t="-1639" r="-873457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8423" t="-1639" r="-407168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193860" t="-1639" r="-398246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254753" t="-1639" r="-245247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145554" t="-1639" r="-624" b="-8836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9/30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6/30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4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5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3738953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Total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8423" t="-701639" r="-407168" b="-1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4B133DD3-66BA-AF0A-72BD-BBA6F57D0C3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69745823"/>
                  </p:ext>
                </p:extLst>
              </p:nvPr>
            </p:nvGraphicFramePr>
            <p:xfrm>
              <a:off x="1016486" y="1769928"/>
              <a:ext cx="9581412" cy="29693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86050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700784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1389888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600200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3904490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E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x</m:t>
                                        </m:r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x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x</m:t>
                                        </m:r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x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18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12/30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8/30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9/30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6/30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6/30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4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12/30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5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9/30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3738953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Total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limLoc m:val="subSup"/>
                                  <m:supHide m:val="on"/>
                                  <m:ctrl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nor/>
                                    </m:r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sub>
                                <m:sup/>
                                <m:e>
                                  <m:r>
                                    <a:rPr lang="en-US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1800" b="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limLoc m:val="subSup"/>
                                  <m:supHide m:val="on"/>
                                  <m:ctrl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nor/>
                                    </m:rPr>
                                    <a:rPr lang="en-US" altLang="zh-TW" sz="1800" b="0" i="0" dirty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altLang="zh-TW" sz="1800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en-US" altLang="zh-TW" sz="1800" i="0" dirty="0">
                                              <a:solidFill>
                                                <a:schemeClr val="tx1"/>
                                              </a:solidFill>
                                              <a:latin typeface="Rockwell" panose="02060603020205020403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m:rPr>
                                              <m:nor/>
                                            </m:rPr>
                                            <a:rPr lang="en-US" altLang="zh-TW" sz="1800" i="0" dirty="0">
                                              <a:solidFill>
                                                <a:schemeClr val="tx1"/>
                                              </a:solidFill>
                                              <a:latin typeface="Rockwell" panose="02060603020205020403" pitchFamily="18" charset="0"/>
                                            </a:rPr>
                                            <m:t>x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altLang="zh-TW" sz="1800" b="0" i="0" dirty="0" smtClean="0">
                                              <a:solidFill>
                                                <a:schemeClr val="tx1"/>
                                              </a:solidFill>
                                              <a:latin typeface="Rockwell" panose="02060603020205020403" pitchFamily="18" charset="0"/>
                                            </a:rPr>
                                            <m:t>E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1800" i="0" dirty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Rockwell" panose="02060603020205020403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en-US" altLang="zh-TW" sz="1800" i="0" dirty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Rockwell" panose="02060603020205020403" pitchFamily="18" charset="0"/>
                                                </a:rPr>
                                                <m:t>X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⋅</m:t>
                                  </m:r>
                                  <m:r>
                                    <a:rPr lang="en-US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𝑷</m:t>
                                  </m:r>
                                  <m:d>
                                    <m:dPr>
                                      <m:ctrlPr>
                                        <a:rPr lang="en-US" altLang="zh-TW" sz="180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1800" i="0" dirty="0">
                                          <a:solidFill>
                                            <a:schemeClr val="tx1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</m:oMath>
                          </a14:m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47/30 </a:t>
                          </a: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≈ 1.57</a:t>
                          </a: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4B133DD3-66BA-AF0A-72BD-BBA6F57D0C3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69745823"/>
                  </p:ext>
                </p:extLst>
              </p:nvPr>
            </p:nvGraphicFramePr>
            <p:xfrm>
              <a:off x="1016486" y="1769928"/>
              <a:ext cx="9581412" cy="29693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86050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700784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1389888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600200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3904490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617" t="-1639" r="-873457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58423" t="-1639" r="-407168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193860" t="-1639" r="-398246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254753" t="-1639" r="-245247" b="-8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145554" t="-1639" r="-624" b="-8836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12/30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-1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8/30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9/30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6/30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6/30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4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2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12/30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5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1/30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3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9/30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37389535"/>
                      </a:ext>
                    </a:extLst>
                  </a:tr>
                  <a:tr h="3734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>
                              <a:latin typeface="Garamond" panose="02020404030301010803" pitchFamily="18" charset="0"/>
                            </a:rPr>
                            <a:t>Total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58423" t="-701639" r="-407168" b="-1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145554" t="-701639" r="-624" b="-1836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4470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F964BC-C13E-2547-C13F-C10847E91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307F0B-ABD6-3D2F-D3D9-146EBF3220B3}"/>
              </a:ext>
            </a:extLst>
          </p:cNvPr>
          <p:cNvSpPr txBox="1"/>
          <p:nvPr/>
        </p:nvSpPr>
        <p:spPr>
          <a:xfrm>
            <a:off x="-1" y="2705725"/>
            <a:ext cx="121888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Bivariate Distributions</a:t>
            </a:r>
          </a:p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and Covariance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15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E5906-F9B4-D2CB-F870-0CF65B32B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350CDD-DFFD-A3DB-5258-345B93FB35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Sometimes we are interested in the relationship between two random variables rather than just one.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</a:t>
                </a:r>
                <a:r>
                  <a:rPr lang="en-US" altLang="zh-TW" sz="2400" b="1" dirty="0"/>
                  <a:t>bivariate probability distribution </a:t>
                </a:r>
                <a:r>
                  <a:rPr lang="en-US" altLang="zh-TW" sz="2400" dirty="0"/>
                  <a:t>describes the probabilities associated with two random variables.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discrete bivariate probability distribution assigns a probability to every possible combination of values for the two random variables.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chemeClr val="tx1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chemeClr val="tx1"/>
                    </a:solidFill>
                  </a:rPr>
                  <a:t>Example</a:t>
                </a:r>
                <a:r>
                  <a:rPr lang="en-US" altLang="zh-TW" sz="2400" dirty="0"/>
                  <a:t>: Daily flight cancellations at two Chicago airports.</a:t>
                </a:r>
                <a:endParaRPr lang="en-US" altLang="zh-TW" sz="2400" dirty="0">
                  <a:solidFill>
                    <a:schemeClr val="tx1"/>
                  </a:solidFill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Let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>
                    <a:solidFill>
                      <a:schemeClr val="tx1"/>
                    </a:solidFill>
                  </a:rPr>
                  <a:t> be the number of cancelled flights</a:t>
                </a:r>
                <a:r>
                  <a:rPr lang="en-US" altLang="zh-TW" sz="2000" dirty="0"/>
                  <a:t> from</a:t>
                </a:r>
                <a:r>
                  <a:rPr lang="en-US" altLang="zh-TW" sz="2000" dirty="0">
                    <a:solidFill>
                      <a:schemeClr val="tx1"/>
                    </a:solidFill>
                  </a:rPr>
                  <a:t> Chicago O’Hare International Airport (ORD).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Let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b="0" i="0" dirty="0" smtClean="0">
                        <a:latin typeface="Rockwell" panose="02060603020205020403" pitchFamily="18" charset="0"/>
                      </a:rPr>
                      <m:t>Y</m:t>
                    </m:r>
                  </m:oMath>
                </a14:m>
                <a:r>
                  <a:rPr lang="en-US" altLang="zh-TW" sz="2000" dirty="0">
                    <a:solidFill>
                      <a:schemeClr val="tx1"/>
                    </a:solidFill>
                  </a:rPr>
                  <a:t> be the number of cancelled flights from Chicago Midway International Airport (MDW).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350CDD-DFFD-A3DB-5258-345B93FB35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50C8076-DEB5-D1C1-19EC-544C92E9E19F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D5AAD8-CA71-CABB-C3C9-BB34B7677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Bivariate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672E4C-DD82-2CB5-68C5-A8794A04D4E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59443C-7032-424D-FF95-1E6F4117F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C8A79E-E2C2-C729-798E-E3A4730F3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957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BDF11-216F-8957-350E-B8F6AA5C7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6C4B8-76F0-273A-D316-B441684BB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random variable</a:t>
            </a:r>
            <a:r>
              <a:rPr lang="en-US" altLang="zh-TW" sz="2400" dirty="0"/>
              <a:t> is a numerical description of the outcome of an experiment.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random variable assigns a numerical value to each possible outcome of an experiment.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value of the random variable depends on the outcome that occurs.</a:t>
            </a:r>
          </a:p>
          <a:p>
            <a:pPr marL="1828800" lvl="4" indent="0">
              <a:spcBef>
                <a:spcPts val="1000"/>
              </a:spcBef>
              <a:buNone/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Example: The random experiment of tossing two fair coins in succession.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Let </a:t>
            </a:r>
            <a:r>
              <a:rPr lang="en-US" altLang="zh-TW" sz="2000" dirty="0">
                <a:latin typeface="Rockwell" panose="02060603020205020403" pitchFamily="18" charset="0"/>
              </a:rPr>
              <a:t>x</a:t>
            </a:r>
            <a:r>
              <a:rPr lang="en-US" altLang="zh-TW" sz="2000" dirty="0"/>
              <a:t> denote the number of tails observed.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possible outcomes and corresponding values of </a:t>
            </a:r>
            <a:r>
              <a:rPr lang="en-US" altLang="zh-TW" sz="2000" dirty="0">
                <a:latin typeface="Rockwell" panose="02060603020205020403" pitchFamily="18" charset="0"/>
              </a:rPr>
              <a:t>x </a:t>
            </a:r>
            <a:r>
              <a:rPr lang="en-US" altLang="zh-TW" sz="2000" dirty="0"/>
              <a:t>are shown below.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outcome is what happens, and the random variable is the numerical value assigned to that outcome.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E61B19-02A2-7C0B-8ECD-C6379281411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CE2B44-0C02-4D4D-9EB9-8F1036544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Random Variables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5B158E-6B18-AD26-B53F-88A06B3BA4A1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9BBB2A-B0E3-E739-410F-B9C789AF5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D2810-F90A-806E-8F3E-F812CD464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C6D560D0-CF8D-08DD-2BC2-E2137C4609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0022257"/>
                  </p:ext>
                </p:extLst>
              </p:nvPr>
            </p:nvGraphicFramePr>
            <p:xfrm>
              <a:off x="1989183" y="4444580"/>
              <a:ext cx="8125885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25177">
                      <a:extLst>
                        <a:ext uri="{9D8B030D-6E8A-4147-A177-3AD203B41FA5}">
                          <a16:colId xmlns:a16="http://schemas.microsoft.com/office/drawing/2014/main" val="4239761759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061257628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556558892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958263266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85699379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Outcome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H,H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H,T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T,H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T,T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314248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430114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C6D560D0-CF8D-08DD-2BC2-E2137C4609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0022257"/>
                  </p:ext>
                </p:extLst>
              </p:nvPr>
            </p:nvGraphicFramePr>
            <p:xfrm>
              <a:off x="1989183" y="4444580"/>
              <a:ext cx="8125885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25177">
                      <a:extLst>
                        <a:ext uri="{9D8B030D-6E8A-4147-A177-3AD203B41FA5}">
                          <a16:colId xmlns:a16="http://schemas.microsoft.com/office/drawing/2014/main" val="4239761759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061257628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556558892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958263266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85699379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Outcome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H,H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H,T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T,H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T,T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314248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5" t="-108197" r="-401124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430114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38293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5F775-E7BA-41DC-63AB-7C453EC8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85B382-37AE-CB9F-8CEE-296FDA2BD6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8" y="1300900"/>
                <a:ext cx="3657600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Suppose we observe: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Day 1: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0" i="0" dirty="0" smtClean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b="0" i="0" dirty="0" smtClean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Day 2: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Day 3: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Day 4: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Day 5: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Day 6: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Day 7: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Day 8: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Day 9: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10: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85B382-37AE-CB9F-8CEE-296FDA2BD6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8" y="1300900"/>
                <a:ext cx="3657600" cy="5081046"/>
              </a:xfrm>
              <a:blipFill>
                <a:blip r:embed="rId2"/>
                <a:stretch>
                  <a:fillRect l="-2167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4D6D8640-CE45-807D-ED66-3023F9362C06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FFF20A-FE2C-7CB1-6B9F-9E75087EC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Example: Bivariate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93C2AC-7DB9-1FE3-C799-AF0E10043BA6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6FAAEC-EF8F-22F4-FDCE-024AC336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40576C-6CA2-001B-A58B-AEAE591C0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501AA08-E514-3DC0-0C6E-E582BC27D50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14798" y="1300304"/>
                <a:ext cx="3657600" cy="50810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11: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12: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13: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14: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15: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16: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17: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18: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19: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20: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altLang="zh-TW" sz="2400" dirty="0">
                  <a:solidFill>
                    <a:srgbClr val="000000"/>
                  </a:solidFill>
                  <a:latin typeface="Garamond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501AA08-E514-3DC0-0C6E-E582BC27D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798" y="1300304"/>
                <a:ext cx="3657600" cy="50810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CF5274A1-5180-F840-B2A2-E8DFEB42D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72398" y="1298516"/>
                <a:ext cx="3657600" cy="50810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21: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22: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23: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24: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25: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26: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27: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28: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29: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Day 30: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m:rPr>
                        <m:nor/>
                      </m:rPr>
                      <a:rPr lang="en-US" sz="2000" i="0" dirty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TW" sz="2400" dirty="0">
                  <a:solidFill>
                    <a:srgbClr val="000000"/>
                  </a:solidFill>
                  <a:latin typeface="Garamond"/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CF5274A1-5180-F840-B2A2-E8DFEB42DE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398" y="1298516"/>
                <a:ext cx="3657600" cy="50810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585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7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75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25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75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25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6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75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75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FF9F9-F158-8CAF-C3DD-190917261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4A78F-058C-D3C5-F20D-BF19EEBF4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We can summarize the observations in a joint frequency table. Each cell contains the number of observations for a particular combination of values of </a:t>
            </a:r>
            <a:r>
              <a:rPr lang="en-US" sz="2400" dirty="0">
                <a:latin typeface="Rockwell" panose="02060603020205020403" pitchFamily="18" charset="0"/>
              </a:rPr>
              <a:t>X </a:t>
            </a:r>
            <a:r>
              <a:rPr lang="en-US" altLang="zh-TW" sz="2400" dirty="0"/>
              <a:t>and </a:t>
            </a:r>
            <a:r>
              <a:rPr lang="en-US" sz="2400" dirty="0">
                <a:latin typeface="Rockwell" panose="02060603020205020403" pitchFamily="18" charset="0"/>
              </a:rPr>
              <a:t>Y</a:t>
            </a:r>
            <a:r>
              <a:rPr lang="en-US" altLang="zh-TW" sz="2400" dirty="0"/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How many days were there no flights cancelled in both ORD and MDW?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Four days: Days 1, 8, 19, and 29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9D3CD2-3BDD-2720-9C87-0258536FF96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563CD1-C905-8C28-C842-59BFEDAFA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Example: Bivariate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4505DC-666F-4347-FFFA-A04C94E18B5A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FC31CF-A5CE-BF1C-7323-F744B2712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7DD94-298E-9F75-9368-047E2B8E1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49A64BC-F7D2-00C6-887C-E237A5E4B9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847031"/>
              </p:ext>
            </p:extLst>
          </p:nvPr>
        </p:nvGraphicFramePr>
        <p:xfrm>
          <a:off x="962125" y="2216456"/>
          <a:ext cx="1018000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286">
                  <a:extLst>
                    <a:ext uri="{9D8B030D-6E8A-4147-A177-3AD203B41FA5}">
                      <a16:colId xmlns:a16="http://schemas.microsoft.com/office/drawing/2014/main" val="3269318500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1084937839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4200844973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844035428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990019285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019196937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620365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Rockwell" panose="02060603020205020403" pitchFamily="18" charset="0"/>
                        </a:rPr>
                        <a:t>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5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X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769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34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683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412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561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5840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0620581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372B983-422C-F9AB-D616-03EA33E707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886560"/>
              </p:ext>
            </p:extLst>
          </p:nvPr>
        </p:nvGraphicFramePr>
        <p:xfrm>
          <a:off x="962125" y="2216456"/>
          <a:ext cx="1018000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286">
                  <a:extLst>
                    <a:ext uri="{9D8B030D-6E8A-4147-A177-3AD203B41FA5}">
                      <a16:colId xmlns:a16="http://schemas.microsoft.com/office/drawing/2014/main" val="3269318500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1084937839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4200844973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844035428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990019285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019196937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620365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Rockwell" panose="02060603020205020403" pitchFamily="18" charset="0"/>
                        </a:rPr>
                        <a:t>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5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X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769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34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683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412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561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5840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0620581"/>
                  </a:ext>
                </a:extLst>
              </a:tr>
            </a:tbl>
          </a:graphicData>
        </a:graphic>
      </p:graphicFrame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A1A58A9-AF38-F531-7394-F836DC864814}"/>
              </a:ext>
            </a:extLst>
          </p:cNvPr>
          <p:cNvCxnSpPr/>
          <p:nvPr/>
        </p:nvCxnSpPr>
        <p:spPr>
          <a:xfrm>
            <a:off x="1874520" y="3147060"/>
            <a:ext cx="111252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68B4C66-7DAE-4A5A-1A23-8B377033A045}"/>
              </a:ext>
            </a:extLst>
          </p:cNvPr>
          <p:cNvCxnSpPr>
            <a:cxnSpLocks/>
          </p:cNvCxnSpPr>
          <p:nvPr/>
        </p:nvCxnSpPr>
        <p:spPr>
          <a:xfrm>
            <a:off x="3147060" y="2887980"/>
            <a:ext cx="0" cy="1600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62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2F0B9-139E-DF99-772A-28F054AEB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2B9AE-4CC3-49ED-54CF-CA341FCDC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Repeating this counting process for every combination of </a:t>
            </a:r>
            <a:r>
              <a:rPr lang="en-US" sz="2400" dirty="0">
                <a:latin typeface="Rockwell" panose="02060603020205020403" pitchFamily="18" charset="0"/>
              </a:rPr>
              <a:t>X </a:t>
            </a:r>
            <a:r>
              <a:rPr lang="en-US" altLang="zh-TW" sz="2400" dirty="0"/>
              <a:t>and </a:t>
            </a:r>
            <a:r>
              <a:rPr lang="en-US" sz="2400" dirty="0">
                <a:latin typeface="Rockwell" panose="02060603020205020403" pitchFamily="18" charset="0"/>
              </a:rPr>
              <a:t>Y </a:t>
            </a:r>
            <a:r>
              <a:rPr lang="en-US" sz="2400" dirty="0">
                <a:latin typeface="Garamond" panose="02020404030301010803" pitchFamily="18" charset="0"/>
              </a:rPr>
              <a:t>gives the completed joint frequency table.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>
              <a:latin typeface="Garamond"/>
            </a:endParaRP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>
              <a:latin typeface="Garamond"/>
            </a:endParaRP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>
              <a:latin typeface="Garamond"/>
            </a:endParaRP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>
              <a:latin typeface="Garamond"/>
            </a:endParaRP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>
              <a:latin typeface="Garamond"/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>
              <a:latin typeface="Garamond"/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>
              <a:latin typeface="Garamond"/>
            </a:endParaRP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row corresponds to a fixed value of </a:t>
            </a:r>
            <a:r>
              <a:rPr lang="en-US" sz="2000" dirty="0">
                <a:latin typeface="Rockwell" panose="02060603020205020403" pitchFamily="18" charset="0"/>
              </a:rPr>
              <a:t>X</a:t>
            </a:r>
            <a:r>
              <a:rPr lang="en-US" altLang="zh-TW" sz="2000" dirty="0"/>
              <a:t>, and a column corresponds to a fixed value of </a:t>
            </a:r>
            <a:r>
              <a:rPr lang="en-US" sz="2000" dirty="0">
                <a:latin typeface="Rockwell" panose="02060603020205020403" pitchFamily="18" charset="0"/>
              </a:rPr>
              <a:t>Y</a:t>
            </a:r>
            <a:r>
              <a:rPr lang="en-US" sz="2000" dirty="0">
                <a:latin typeface="Garamond" panose="02020404030301010803" pitchFamily="18" charset="0"/>
              </a:rPr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latin typeface="Garamond" panose="02020404030301010803" pitchFamily="18" charset="0"/>
              </a:rPr>
              <a:t>Each cell is a joint frequency, and the bottom-right corner is the total sample size.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09F285-FF84-5704-F2AF-C567885462A4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AB6AF2-DFDB-EDE5-9671-0E826C6CE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Example: Bivariate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85187A-B78C-2000-6FF5-15ACBB2A0C2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333A98-2341-4607-EC59-421DC96FF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F6BF1-1A81-0F4E-EF4B-47EE52EE0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91C92A4-0A69-78A4-1DB6-581CDF94E4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983722"/>
              </p:ext>
            </p:extLst>
          </p:nvPr>
        </p:nvGraphicFramePr>
        <p:xfrm>
          <a:off x="962125" y="2216456"/>
          <a:ext cx="1018000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286">
                  <a:extLst>
                    <a:ext uri="{9D8B030D-6E8A-4147-A177-3AD203B41FA5}">
                      <a16:colId xmlns:a16="http://schemas.microsoft.com/office/drawing/2014/main" val="3269318500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1084937839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4200844973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844035428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990019285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019196937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620365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Rockwell" panose="02060603020205020403" pitchFamily="18" charset="0"/>
                        </a:rPr>
                        <a:t>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5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X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769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34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683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412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561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5840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062058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DC70C12-7214-4BB4-99A4-7E41295F90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423538"/>
              </p:ext>
            </p:extLst>
          </p:nvPr>
        </p:nvGraphicFramePr>
        <p:xfrm>
          <a:off x="962125" y="2216456"/>
          <a:ext cx="1018000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286">
                  <a:extLst>
                    <a:ext uri="{9D8B030D-6E8A-4147-A177-3AD203B41FA5}">
                      <a16:colId xmlns:a16="http://schemas.microsoft.com/office/drawing/2014/main" val="3269318500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1084937839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4200844973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844035428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990019285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019196937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620365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Rockwell" panose="02060603020205020403" pitchFamily="18" charset="0"/>
                        </a:rPr>
                        <a:t>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5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X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769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34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683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412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561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5840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0620581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F5DE274-5304-83D0-37D6-154B4A351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043032"/>
              </p:ext>
            </p:extLst>
          </p:nvPr>
        </p:nvGraphicFramePr>
        <p:xfrm>
          <a:off x="962125" y="2216456"/>
          <a:ext cx="1018000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286">
                  <a:extLst>
                    <a:ext uri="{9D8B030D-6E8A-4147-A177-3AD203B41FA5}">
                      <a16:colId xmlns:a16="http://schemas.microsoft.com/office/drawing/2014/main" val="3269318500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1084937839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4200844973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844035428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990019285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019196937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620365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Rockwell" panose="02060603020205020403" pitchFamily="18" charset="0"/>
                        </a:rPr>
                        <a:t>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5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X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769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34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683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412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561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5840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062058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4DEF098-6092-1DD2-25CD-DD2C9257CF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948727"/>
              </p:ext>
            </p:extLst>
          </p:nvPr>
        </p:nvGraphicFramePr>
        <p:xfrm>
          <a:off x="962125" y="2216456"/>
          <a:ext cx="1018000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286">
                  <a:extLst>
                    <a:ext uri="{9D8B030D-6E8A-4147-A177-3AD203B41FA5}">
                      <a16:colId xmlns:a16="http://schemas.microsoft.com/office/drawing/2014/main" val="3269318500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1084937839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4200844973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844035428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990019285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019196937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620365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Rockwell" panose="02060603020205020403" pitchFamily="18" charset="0"/>
                        </a:rPr>
                        <a:t>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5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X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769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34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683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412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561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5840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0620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564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081AE-189B-A5D3-E313-734238BB4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908BF5-D3B5-F378-1572-F644B16FB3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We can convert the joint frequency table into a joint probability distribution by dividing every frequency by the total number of observations</a:t>
                </a:r>
                <a:r>
                  <a:rPr lang="en-US" sz="2400" dirty="0">
                    <a:latin typeface="Garamond" panose="02020404030301010803" pitchFamily="18" charset="0"/>
                  </a:rPr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latin typeface="Garamond"/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Each cell now represents the probability of observing a particular combination of values of </a:t>
                </a:r>
                <a:r>
                  <a:rPr lang="en-US" sz="2000" dirty="0">
                    <a:latin typeface="Rockwell" panose="02060603020205020403" pitchFamily="18" charset="0"/>
                  </a:rPr>
                  <a:t>X </a:t>
                </a:r>
                <a:r>
                  <a:rPr lang="en-US" altLang="zh-TW" sz="2000" dirty="0"/>
                  <a:t>and </a:t>
                </a:r>
                <a:r>
                  <a:rPr lang="en-US" sz="2000" dirty="0">
                    <a:latin typeface="Rockwell" panose="02060603020205020403" pitchFamily="18" charset="0"/>
                  </a:rPr>
                  <a:t>Y</a:t>
                </a:r>
                <a:r>
                  <a:rPr lang="en-US" altLang="zh-TW" sz="2000" dirty="0">
                    <a:latin typeface="Garamond" panose="02020404030301010803" pitchFamily="18" charset="0"/>
                  </a:rPr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latin typeface="Garamond" panose="02020404030301010803" pitchFamily="18" charset="0"/>
                  </a:rPr>
                  <a:t>For instance,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i="0" dirty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=0,</m:t>
                        </m:r>
                        <m:r>
                          <m:rPr>
                            <m:nor/>
                          </m:rPr>
                          <a:rPr lang="en-US" sz="2000" i="0" dirty="0">
                            <a:latin typeface="Rockwell" panose="02060603020205020403" pitchFamily="18" charset="0"/>
                          </a:rPr>
                          <m:t>Y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=4/30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≈0.13</m:t>
                    </m:r>
                  </m:oMath>
                </a14:m>
                <a:endParaRPr lang="en-US" altLang="zh-TW" sz="2000" dirty="0">
                  <a:latin typeface="Garamond" panose="02020404030301010803" pitchFamily="18" charset="0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908BF5-D3B5-F378-1572-F644B16FB3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1E9A38D-3847-6E4F-0A04-EE9CCFE4CB70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F0E68-AE57-7D00-6D3A-CC439A83A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Example: Bivariate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2D103F-D9EC-CA9C-F297-9B6E84D56DA4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C4EB6-0DEC-CB8B-8A30-65DE9C1B9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4C114-D694-E5D6-2D3D-278F98E7E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B63B7C7-44AE-4939-7DD3-A037835F84EF}"/>
              </a:ext>
            </a:extLst>
          </p:cNvPr>
          <p:cNvGraphicFramePr>
            <a:graphicFrameLocks noGrp="1"/>
          </p:cNvGraphicFramePr>
          <p:nvPr/>
        </p:nvGraphicFramePr>
        <p:xfrm>
          <a:off x="962125" y="2216456"/>
          <a:ext cx="1018000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286">
                  <a:extLst>
                    <a:ext uri="{9D8B030D-6E8A-4147-A177-3AD203B41FA5}">
                      <a16:colId xmlns:a16="http://schemas.microsoft.com/office/drawing/2014/main" val="3269318500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1084937839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4200844973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844035428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990019285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019196937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620365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Rockwell" panose="02060603020205020403" pitchFamily="18" charset="0"/>
                        </a:rPr>
                        <a:t>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5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X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769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4/30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7/30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34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4/30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8/30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683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3/30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7/30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412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5/30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561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3/30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5840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6/30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8/30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6/30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  <a:r>
                        <a:rPr lang="en-US" dirty="0">
                          <a:latin typeface="Garamond" panose="02020404030301010803" pitchFamily="18" charset="0"/>
                        </a:rPr>
                        <a:t>/30</a:t>
                      </a: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  <a:r>
                        <a:rPr lang="en-US" dirty="0">
                          <a:latin typeface="Garamond" panose="02020404030301010803" pitchFamily="18" charset="0"/>
                        </a:rPr>
                        <a:t>/30</a:t>
                      </a: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062058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EE6D0F1-B387-01F8-0806-20E23BAC89CB}"/>
              </a:ext>
            </a:extLst>
          </p:cNvPr>
          <p:cNvSpPr/>
          <p:nvPr/>
        </p:nvSpPr>
        <p:spPr>
          <a:xfrm>
            <a:off x="2428875" y="2971800"/>
            <a:ext cx="1409700" cy="323850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93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54050-64E4-779B-B3CA-A3598ACCA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095455-4D68-ED33-2A79-93DC47DAFE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totals along the margins are called </a:t>
                </a:r>
                <a:r>
                  <a:rPr lang="en-US" altLang="zh-TW" sz="2400" b="1" dirty="0"/>
                  <a:t>marginal probabilities</a:t>
                </a:r>
                <a:r>
                  <a:rPr lang="en-US" altLang="zh-TW" sz="2400" dirty="0"/>
                  <a:t>, and they give the probabilities of one random variable, regardless of the value of the other.</a:t>
                </a:r>
                <a:endParaRPr lang="en-US" sz="2400" dirty="0">
                  <a:latin typeface="Garamond" panose="02020404030301010803" pitchFamily="18" charset="0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latin typeface="Garamond"/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latin typeface="Garamond"/>
                  </a:rPr>
                  <a:t>The marginal probability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i="0" dirty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</m:oMath>
                </a14:m>
                <a:r>
                  <a:rPr lang="en-US" altLang="zh-TW" sz="2000" dirty="0"/>
                  <a:t> is obtained by adding the joint probabilities across the row.</a:t>
                </a:r>
                <a:endParaRPr lang="en-US" altLang="zh-TW" sz="2000" i="1" dirty="0">
                  <a:latin typeface="Cambria Math" panose="02040503050406030204" pitchFamily="18" charset="0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i="0" dirty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+0+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+0=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095455-4D68-ED33-2A79-93DC47DAFE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0AC6B5B-5EA5-E670-5B0C-EF6DB60368C1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1CB360-1562-7440-B98D-A8872A3B3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Example: Bivariate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5B9367-DD39-51CF-C8EE-53895F3DC06B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AF09A-7956-2640-6F0C-7C1863B3B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688615-C2F4-4AC1-B5E0-468FB102A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F2CB4C-FA3D-9C37-D4AF-29CA48E5FD36}"/>
              </a:ext>
            </a:extLst>
          </p:cNvPr>
          <p:cNvGraphicFramePr>
            <a:graphicFrameLocks noGrp="1"/>
          </p:cNvGraphicFramePr>
          <p:nvPr/>
        </p:nvGraphicFramePr>
        <p:xfrm>
          <a:off x="962125" y="2216456"/>
          <a:ext cx="1018000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286">
                  <a:extLst>
                    <a:ext uri="{9D8B030D-6E8A-4147-A177-3AD203B41FA5}">
                      <a16:colId xmlns:a16="http://schemas.microsoft.com/office/drawing/2014/main" val="3269318500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1084937839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4200844973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844035428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990019285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019196937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620365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Rockwell" panose="02060603020205020403" pitchFamily="18" charset="0"/>
                        </a:rPr>
                        <a:t>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5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X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769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4/30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7/30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34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4/30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8/30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683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3/30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7/30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412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5/30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561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3/30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5840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6/30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8/30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6/30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  <a:r>
                        <a:rPr lang="en-US" dirty="0">
                          <a:latin typeface="Garamond" panose="02020404030301010803" pitchFamily="18" charset="0"/>
                        </a:rPr>
                        <a:t>/30</a:t>
                      </a: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  <a:r>
                        <a:rPr lang="en-US" dirty="0">
                          <a:latin typeface="Garamond" panose="02020404030301010803" pitchFamily="18" charset="0"/>
                        </a:rPr>
                        <a:t>/30</a:t>
                      </a: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0620581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C6F682CE-80AF-6270-1B5E-407E2A7F0F16}"/>
              </a:ext>
            </a:extLst>
          </p:cNvPr>
          <p:cNvSpPr/>
          <p:nvPr/>
        </p:nvSpPr>
        <p:spPr>
          <a:xfrm>
            <a:off x="2446867" y="2964142"/>
            <a:ext cx="8656108" cy="323850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C38C4-6455-E6ED-A703-2BF7DAFF1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CB02D5-30A8-C3A1-CB25-9A2281DCD7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totals along the margins are called </a:t>
                </a:r>
                <a:r>
                  <a:rPr lang="en-US" altLang="zh-TW" sz="2400" b="1" dirty="0"/>
                  <a:t>marginal probabilities</a:t>
                </a:r>
                <a:r>
                  <a:rPr lang="en-US" altLang="zh-TW" sz="2400" dirty="0"/>
                  <a:t>, and they give the probabilities of one random variable, regardless of the value of the other.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latin typeface="Garamond"/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latin typeface="Garamond"/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latin typeface="Garamond"/>
                  </a:rPr>
                  <a:t>Similarly, the marginal probability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b="0" i="0" dirty="0" smtClean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b="0" i="0" dirty="0" smtClean="0">
                            <a:latin typeface="Rockwell" panose="02060603020205020403" pitchFamily="18" charset="0"/>
                          </a:rPr>
                          <m:t>Y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altLang="zh-TW" sz="2000" dirty="0"/>
                  <a:t> is obtained by adding the probabilities down the column.</a:t>
                </a:r>
                <a:endParaRPr lang="en-US" altLang="zh-TW" sz="2000" i="1" dirty="0">
                  <a:latin typeface="Cambria Math" panose="02040503050406030204" pitchFamily="18" charset="0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b="0" i="0" dirty="0" smtClean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b="0" i="0" dirty="0" smtClean="0">
                            <a:latin typeface="Rockwell" panose="02060603020205020403" pitchFamily="18" charset="0"/>
                          </a:rPr>
                          <m:t>Y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=0+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+0=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CB02D5-30A8-C3A1-CB25-9A2281DCD7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9436ED0A-769F-3BDF-798D-99452B3306D9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A32544-64AB-1AD7-6CD3-0D397FD8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Example: Bivariate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1468C8-8EEA-3EC2-EA75-263C49F0EA6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BF04C-E568-58DE-3307-010C6F113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51EB4-A92E-8202-A3C4-C6AC1DB53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5B5CD56-48A4-9110-44EA-7AAC04BB4689}"/>
              </a:ext>
            </a:extLst>
          </p:cNvPr>
          <p:cNvGraphicFramePr>
            <a:graphicFrameLocks noGrp="1"/>
          </p:cNvGraphicFramePr>
          <p:nvPr/>
        </p:nvGraphicFramePr>
        <p:xfrm>
          <a:off x="962125" y="2216456"/>
          <a:ext cx="1018000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286">
                  <a:extLst>
                    <a:ext uri="{9D8B030D-6E8A-4147-A177-3AD203B41FA5}">
                      <a16:colId xmlns:a16="http://schemas.microsoft.com/office/drawing/2014/main" val="3269318500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1084937839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4200844973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844035428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990019285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3019196937"/>
                    </a:ext>
                  </a:extLst>
                </a:gridCol>
                <a:gridCol w="1454286">
                  <a:extLst>
                    <a:ext uri="{9D8B030D-6E8A-4147-A177-3AD203B41FA5}">
                      <a16:colId xmlns:a16="http://schemas.microsoft.com/office/drawing/2014/main" val="2620365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Rockwell" panose="02060603020205020403" pitchFamily="18" charset="0"/>
                        </a:rPr>
                        <a:t>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5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X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769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4/30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7/30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34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4/30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8/30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683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3/30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7/30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412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5/30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561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3/30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5840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6/30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8/30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6/30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  <a:r>
                        <a:rPr lang="en-US" dirty="0">
                          <a:latin typeface="Garamond" panose="02020404030301010803" pitchFamily="18" charset="0"/>
                        </a:rPr>
                        <a:t>/30</a:t>
                      </a: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  <a:r>
                        <a:rPr lang="en-US" dirty="0">
                          <a:latin typeface="Garamond" panose="02020404030301010803" pitchFamily="18" charset="0"/>
                        </a:rPr>
                        <a:t>/30</a:t>
                      </a: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0620581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2A2BBA0F-C67D-FA2A-DCF2-947665FD7FC8}"/>
              </a:ext>
            </a:extLst>
          </p:cNvPr>
          <p:cNvSpPr/>
          <p:nvPr/>
        </p:nvSpPr>
        <p:spPr>
          <a:xfrm>
            <a:off x="5325533" y="2964142"/>
            <a:ext cx="1439334" cy="2219034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3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F0677-4EA3-DEAC-C266-5312797D7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BD20A82-063A-8BB3-AA1C-1305B808D6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Suppose we would like to determine the probability distribution of the total number of flight cancellations at Chicago’s two major airports over a month.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800" dirty="0">
                  <a:solidFill>
                    <a:schemeClr val="tx1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We define a new random variable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Z</a:t>
                </a:r>
                <a:r>
                  <a:rPr lang="en-US" altLang="zh-TW" sz="2400" dirty="0"/>
                  <a:t> as the total number of flight cancellations by adding the values of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400" dirty="0"/>
                  <a:t> and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Y </a:t>
                </a:r>
                <a:r>
                  <a:rPr lang="en-US" altLang="zh-TW" sz="2400" dirty="0"/>
                  <a:t>:</a:t>
                </a:r>
                <a:endParaRPr lang="en-US" altLang="zh-TW" sz="500" dirty="0"/>
              </a:p>
              <a:p>
                <a:pPr marL="0" indent="0" algn="ctr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i="0" dirty="0">
                          <a:latin typeface="Rockwell" panose="02060603020205020403" pitchFamily="18" charset="0"/>
                        </a:rPr>
                        <m:t>Z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zh-TW" sz="2400" b="0" i="0" dirty="0" smtClean="0">
                          <a:latin typeface="Rockwell" panose="02060603020205020403" pitchFamily="18" charset="0"/>
                        </a:rPr>
                        <m:t>X</m:t>
                      </m:r>
                      <m:r>
                        <a:rPr lang="en-US" altLang="zh-TW" sz="24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zh-TW" sz="2400" b="0" i="0" dirty="0" smtClean="0">
                          <a:latin typeface="Rockwell" panose="02060603020205020403" pitchFamily="18" charset="0"/>
                        </a:rPr>
                        <m:t>Y</m:t>
                      </m:r>
                    </m:oMath>
                  </m:oMathPara>
                </a14:m>
                <a:endParaRPr lang="en-US" altLang="zh-TW" sz="2400" b="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800" dirty="0">
                  <a:solidFill>
                    <a:schemeClr val="tx1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probability distribution of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Z</a:t>
                </a:r>
                <a:r>
                  <a:rPr lang="en-US" altLang="zh-TW" sz="2400" dirty="0"/>
                  <a:t> depends on how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400" dirty="0"/>
                  <a:t> and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Y</a:t>
                </a:r>
                <a:r>
                  <a:rPr lang="en-US" altLang="zh-TW" sz="2400" dirty="0">
                    <a:latin typeface="Garamond" panose="02020404030301010803" pitchFamily="18" charset="0"/>
                  </a:rPr>
                  <a:t> occur jointly</a:t>
                </a:r>
                <a:r>
                  <a:rPr lang="en-US" altLang="zh-TW" sz="2400" dirty="0">
                    <a:latin typeface="Garamond"/>
                  </a:rPr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latin typeface="Garamond"/>
                  </a:rPr>
                  <a:t>For instance, when is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Z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zh-TW" sz="2000" dirty="0">
                    <a:latin typeface="Garamond"/>
                  </a:rPr>
                  <a:t>?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latin typeface="Garamond"/>
                  </a:rPr>
                  <a:t>This occurs when two flights are cancelled out of Chicago:</a:t>
                </a:r>
              </a:p>
              <a:p>
                <a:pPr lvl="2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16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1600" i="0" dirty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160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altLang="zh-TW" sz="1600" b="0" i="0" dirty="0" smtClean="0">
                            <a:latin typeface="Rockwell" panose="02060603020205020403" pitchFamily="18" charset="0"/>
                          </a:rPr>
                          <m:t>Y</m:t>
                        </m:r>
                      </m:e>
                    </m:d>
                    <m:r>
                      <a:rPr lang="en-US" altLang="zh-TW" sz="1600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  <m:t>2,0</m:t>
                        </m:r>
                      </m:e>
                    </m:d>
                  </m:oMath>
                </a14:m>
                <a:r>
                  <a:rPr lang="en-US" altLang="zh-TW" sz="1600" dirty="0">
                    <a:latin typeface="Garamond"/>
                  </a:rPr>
                  <a:t> : Two cancellations at ORD, and none at MDW.</a:t>
                </a:r>
              </a:p>
              <a:p>
                <a:pPr lvl="2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16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1600" i="0" dirty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16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altLang="zh-TW" sz="1600" i="0" dirty="0">
                            <a:latin typeface="Rockwell" panose="02060603020205020403" pitchFamily="18" charset="0"/>
                          </a:rPr>
                          <m:t>Y</m:t>
                        </m:r>
                      </m:e>
                    </m:d>
                    <m:r>
                      <a:rPr lang="en-US" altLang="zh-TW" sz="1600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sz="16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altLang="zh-TW" sz="16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1600" dirty="0">
                    <a:latin typeface="Garamond"/>
                  </a:rPr>
                  <a:t>: One cancellation at each airport.</a:t>
                </a:r>
              </a:p>
              <a:p>
                <a:pPr lvl="2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16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1600" i="0" dirty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16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altLang="zh-TW" sz="1600" i="0" dirty="0">
                            <a:latin typeface="Rockwell" panose="02060603020205020403" pitchFamily="18" charset="0"/>
                          </a:rPr>
                          <m:t>Y</m:t>
                        </m:r>
                      </m:e>
                    </m:d>
                    <m:r>
                      <a:rPr lang="en-US" altLang="zh-TW" sz="1600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zh-TW" sz="16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altLang="zh-TW" sz="16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1600" dirty="0">
                    <a:latin typeface="Garamond"/>
                  </a:rPr>
                  <a:t>:  None at ORD, and two at MDW.</a:t>
                </a:r>
                <a:endParaRPr lang="en-US" altLang="zh-TW" sz="16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BD20A82-063A-8BB3-AA1C-1305B808D6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b="-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3A292D90-B7B9-01DE-56F1-7328C113C53F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B6713E-4401-C1FB-A77D-C2D8BB776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Bivariate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1CF9A-D85F-1EA8-966A-679B6D259E2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BDE9A-D25F-4DF4-8315-485F36A22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5B40D-F0F1-103F-086E-7B8C9A901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066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42AF9-A1E6-AEA4-B0B6-F169E378B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1CEA5-352C-C500-CF5E-E309FE181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Each probability in the distribution of </a:t>
            </a:r>
            <a:r>
              <a:rPr lang="en-US" altLang="zh-TW" sz="2400" dirty="0">
                <a:latin typeface="Rockwell" panose="02060603020205020403" pitchFamily="18" charset="0"/>
              </a:rPr>
              <a:t>Z</a:t>
            </a:r>
            <a:r>
              <a:rPr lang="en-US" altLang="zh-TW" sz="2400" dirty="0"/>
              <a:t> is obtained by adding the appropriate cells from the joint probability table.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D8D7ED-214D-FC60-9D58-F4AA4B43CB5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23C6A3-A10A-5391-943B-9A6B9734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Bivariate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DA70AF-57DE-0909-5AB4-4C994878AFC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EB5B8F-DBAC-3FBA-52E9-FF648F501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B05889-A39D-5B03-2334-21DED39FF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D0749F1-CB1D-A75C-E819-136B8C6AE5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161378"/>
              </p:ext>
            </p:extLst>
          </p:nvPr>
        </p:nvGraphicFramePr>
        <p:xfrm>
          <a:off x="860526" y="2216455"/>
          <a:ext cx="5159273" cy="4077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7039">
                  <a:extLst>
                    <a:ext uri="{9D8B030D-6E8A-4147-A177-3AD203B41FA5}">
                      <a16:colId xmlns:a16="http://schemas.microsoft.com/office/drawing/2014/main" val="3269318500"/>
                    </a:ext>
                  </a:extLst>
                </a:gridCol>
                <a:gridCol w="737039">
                  <a:extLst>
                    <a:ext uri="{9D8B030D-6E8A-4147-A177-3AD203B41FA5}">
                      <a16:colId xmlns:a16="http://schemas.microsoft.com/office/drawing/2014/main" val="1084937839"/>
                    </a:ext>
                  </a:extLst>
                </a:gridCol>
                <a:gridCol w="737039">
                  <a:extLst>
                    <a:ext uri="{9D8B030D-6E8A-4147-A177-3AD203B41FA5}">
                      <a16:colId xmlns:a16="http://schemas.microsoft.com/office/drawing/2014/main" val="4200844973"/>
                    </a:ext>
                  </a:extLst>
                </a:gridCol>
                <a:gridCol w="737039">
                  <a:extLst>
                    <a:ext uri="{9D8B030D-6E8A-4147-A177-3AD203B41FA5}">
                      <a16:colId xmlns:a16="http://schemas.microsoft.com/office/drawing/2014/main" val="3844035428"/>
                    </a:ext>
                  </a:extLst>
                </a:gridCol>
                <a:gridCol w="737039">
                  <a:extLst>
                    <a:ext uri="{9D8B030D-6E8A-4147-A177-3AD203B41FA5}">
                      <a16:colId xmlns:a16="http://schemas.microsoft.com/office/drawing/2014/main" val="2990019285"/>
                    </a:ext>
                  </a:extLst>
                </a:gridCol>
                <a:gridCol w="737039">
                  <a:extLst>
                    <a:ext uri="{9D8B030D-6E8A-4147-A177-3AD203B41FA5}">
                      <a16:colId xmlns:a16="http://schemas.microsoft.com/office/drawing/2014/main" val="3019196937"/>
                    </a:ext>
                  </a:extLst>
                </a:gridCol>
                <a:gridCol w="737039">
                  <a:extLst>
                    <a:ext uri="{9D8B030D-6E8A-4147-A177-3AD203B41FA5}">
                      <a16:colId xmlns:a16="http://schemas.microsoft.com/office/drawing/2014/main" val="2620365878"/>
                    </a:ext>
                  </a:extLst>
                </a:gridCol>
              </a:tblGrid>
              <a:tr h="509679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Rockwell" panose="02060603020205020403" pitchFamily="18" charset="0"/>
                        </a:rPr>
                        <a:t>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52933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X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769736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4/30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7/30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346893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4/30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8/30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683461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3/30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7/30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4123864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5/30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5618238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1/30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2/30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3/30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5840319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aramond" panose="02020404030301010803" pitchFamily="18" charset="0"/>
                        </a:rPr>
                        <a:t>6/30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8/30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6/30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  <a:r>
                        <a:rPr lang="en-US" dirty="0">
                          <a:latin typeface="Garamond" panose="02020404030301010803" pitchFamily="18" charset="0"/>
                        </a:rPr>
                        <a:t>/30</a:t>
                      </a: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  <a:r>
                        <a:rPr lang="en-US" dirty="0">
                          <a:latin typeface="Garamond" panose="02020404030301010803" pitchFamily="18" charset="0"/>
                        </a:rPr>
                        <a:t>/30</a:t>
                      </a:r>
                      <a:endParaRPr lang="en-US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062058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0774D952-1AA0-FBC7-6708-F8380BC4ACB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2410811"/>
                  </p:ext>
                </p:extLst>
              </p:nvPr>
            </p:nvGraphicFramePr>
            <p:xfrm>
              <a:off x="6094411" y="2214645"/>
              <a:ext cx="5159273" cy="40792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37039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262036587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 gridSpan="5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Possible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800" b="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  <m:r>
                                <a:rPr lang="en-US" altLang="zh-TW" sz="180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latin typeface="Rockwell" panose="02060603020205020403" pitchFamily="18" charset="0"/>
                                </a:rPr>
                                <m:t>Y)</m:t>
                              </m:r>
                            </m:oMath>
                          </a14:m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 values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(0,0)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(0,4)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(2,3)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(1,4)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(2,4)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0774D952-1AA0-FBC7-6708-F8380BC4ACB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2410811"/>
                  </p:ext>
                </p:extLst>
              </p:nvPr>
            </p:nvGraphicFramePr>
            <p:xfrm>
              <a:off x="6094411" y="2214645"/>
              <a:ext cx="5159273" cy="40792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37039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262036587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826" t="-9836" r="-502479" b="-1022951"/>
                          </a:stretch>
                        </a:blipFill>
                      </a:tcPr>
                    </a:tc>
                    <a:tc gridSpan="5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0099" t="-9836" r="-330" b="-1022951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(0,0)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(0,4)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(2,3)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(1,4)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(2,4)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FE1410E0-8699-86C9-797B-85A4D15A29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62747732"/>
                  </p:ext>
                </p:extLst>
              </p:nvPr>
            </p:nvGraphicFramePr>
            <p:xfrm>
              <a:off x="6094410" y="2214645"/>
              <a:ext cx="5159273" cy="40792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37039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262036587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 gridSpan="5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Possible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800" b="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  <m:r>
                                <a:rPr lang="en-US" altLang="zh-TW" sz="180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latin typeface="Rockwell" panose="02060603020205020403" pitchFamily="18" charset="0"/>
                                </a:rPr>
                                <m:t>Y)</m:t>
                              </m:r>
                            </m:oMath>
                          </a14:m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 values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(0,0)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(0,4)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(2,3)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(1,4)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(2,4)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FE1410E0-8699-86C9-797B-85A4D15A29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62747732"/>
                  </p:ext>
                </p:extLst>
              </p:nvPr>
            </p:nvGraphicFramePr>
            <p:xfrm>
              <a:off x="6094410" y="2214645"/>
              <a:ext cx="5159273" cy="40792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37039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  <a:gridCol w="737039">
                      <a:extLst>
                        <a:ext uri="{9D8B030D-6E8A-4147-A177-3AD203B41FA5}">
                          <a16:colId xmlns:a16="http://schemas.microsoft.com/office/drawing/2014/main" val="262036587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826" t="-9836" r="-502479" b="-1022951"/>
                          </a:stretch>
                        </a:blipFill>
                      </a:tcPr>
                    </a:tc>
                    <a:tc gridSpan="5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099" t="-9836" r="-330" b="-1022951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(0,0)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(4,0)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(2,2)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(1,3)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(0,4)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(4,1)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(2,3)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(1,4)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(4,2)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(2,4)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(4,3)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(3,4)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(4,4)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242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BE030-AD22-CF92-C811-F22223C44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8E978-CB08-8638-B726-9EE990E68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Fill out the following table, and find the expected value and variance of Z: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5F71E0-FE3A-BE45-D1B1-98BADC76910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A0102B-B8B0-C328-D9EE-FDF49491D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In-class Exercise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8AFB06-2845-C3C5-3597-3FA548CB305A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C9C2D-69AC-C947-CBD8-7220ACCD7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139C6-6439-18AB-0364-2CC1C3500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102B7F91-B8DA-32B9-CC38-DA7462A7153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421430"/>
                  </p:ext>
                </p:extLst>
              </p:nvPr>
            </p:nvGraphicFramePr>
            <p:xfrm>
              <a:off x="860525" y="1794769"/>
              <a:ext cx="10560146" cy="4163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301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067301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227666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3396343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z−E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z−E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Z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0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z−E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Z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0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1800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b="0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102B7F91-B8DA-32B9-CC38-DA7462A7153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421430"/>
                  </p:ext>
                </p:extLst>
              </p:nvPr>
            </p:nvGraphicFramePr>
            <p:xfrm>
              <a:off x="860525" y="1794769"/>
              <a:ext cx="10560146" cy="4163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301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067301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227666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3396343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</a:tblGrid>
                  <a:tr h="4552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571" t="-1333" r="-791429" b="-83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93850" t="-1333" r="-270321" b="-83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0796" t="-1333" r="-347345" b="-83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20796" t="-1333" r="-247345" b="-83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311" t="-1333" r="-359" b="-83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b="0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B0FB4C7E-12A4-C9DA-F49A-8E9CABFE2AC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7990339"/>
                  </p:ext>
                </p:extLst>
              </p:nvPr>
            </p:nvGraphicFramePr>
            <p:xfrm>
              <a:off x="860525" y="1794769"/>
              <a:ext cx="10560146" cy="4163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301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067301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227666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3396343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z−E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z−E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Z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0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z−E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Z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0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1800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solidFill>
                                    <a:schemeClr val="tx1"/>
                                  </a:solidFill>
                                  <a:latin typeface="Rockwell" panose="02060603020205020403" pitchFamily="18" charset="0"/>
                                </a:rPr>
                                <m:t>E</m:t>
                              </m:r>
                              <m:d>
                                <m:dPr>
                                  <m:ctrlPr>
                                    <a:rPr lang="en-US" b="0" i="0" dirty="0" smtClean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b="0" i="0" dirty="0" smtClean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Z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 = 103/30 ≈ 3.43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B0FB4C7E-12A4-C9DA-F49A-8E9CABFE2AC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7990339"/>
                  </p:ext>
                </p:extLst>
              </p:nvPr>
            </p:nvGraphicFramePr>
            <p:xfrm>
              <a:off x="860525" y="1794769"/>
              <a:ext cx="10560146" cy="4163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301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067301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227666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3396343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</a:tblGrid>
                  <a:tr h="4552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571" t="-1333" r="-791429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3850" t="-1333" r="-270321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0796" t="-1333" r="-347345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20796" t="-1333" r="-247345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11311" t="-1333" r="-359" b="-8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93850" t="-1022951" r="-270321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EA8947FA-DEB5-B8D8-51C9-1E0A6C2992B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9494702"/>
                  </p:ext>
                </p:extLst>
              </p:nvPr>
            </p:nvGraphicFramePr>
            <p:xfrm>
              <a:off x="860525" y="1794769"/>
              <a:ext cx="10560146" cy="4163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301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067301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227666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3396343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z−E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z−E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Z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0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z−E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Z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0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1800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-103/30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-73/30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-43/30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107/30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137/30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solidFill>
                                    <a:schemeClr val="tx1"/>
                                  </a:solidFill>
                                  <a:latin typeface="Rockwell" panose="02060603020205020403" pitchFamily="18" charset="0"/>
                                </a:rPr>
                                <m:t>E</m:t>
                              </m:r>
                              <m:d>
                                <m:dPr>
                                  <m:ctrlPr>
                                    <a:rPr lang="en-US" b="0" i="0" dirty="0" smtClean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b="0" i="0" dirty="0" smtClean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Z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 = 103/30 ≈ 3.43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N/A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EA8947FA-DEB5-B8D8-51C9-1E0A6C2992B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9494702"/>
                  </p:ext>
                </p:extLst>
              </p:nvPr>
            </p:nvGraphicFramePr>
            <p:xfrm>
              <a:off x="860525" y="1794769"/>
              <a:ext cx="10560146" cy="4163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301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067301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227666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3396343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</a:tblGrid>
                  <a:tr h="4552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571" t="-1333" r="-791429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93850" t="-1333" r="-270321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20796" t="-1333" r="-347345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20796" t="-1333" r="-247345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11311" t="-1333" r="-359" b="-8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-103/30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-73/30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-43/30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107/30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137/30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93850" t="-1022951" r="-270321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N/A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77D05B76-10E1-5927-6F8E-C9A8E98EF9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19162386"/>
                  </p:ext>
                </p:extLst>
              </p:nvPr>
            </p:nvGraphicFramePr>
            <p:xfrm>
              <a:off x="860525" y="1794769"/>
              <a:ext cx="10560146" cy="4163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301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067301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227666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3396343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z−E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z−E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Z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0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z−E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Z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0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1800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-103/30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10,609/900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-73/30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5,329/900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-43/30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1,849/900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289/900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2,209/900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5,929/900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107/30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11,449/900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137/30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18,769/900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solidFill>
                                    <a:schemeClr val="tx1"/>
                                  </a:solidFill>
                                  <a:latin typeface="Rockwell" panose="02060603020205020403" pitchFamily="18" charset="0"/>
                                </a:rPr>
                                <m:t>E</m:t>
                              </m:r>
                              <m:d>
                                <m:dPr>
                                  <m:ctrlPr>
                                    <a:rPr lang="en-US" b="0" i="0" dirty="0" smtClean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b="0" i="0" dirty="0" smtClean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Z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 = 103/30 ≈ 3.43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N/A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N/A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77D05B76-10E1-5927-6F8E-C9A8E98EF9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19162386"/>
                  </p:ext>
                </p:extLst>
              </p:nvPr>
            </p:nvGraphicFramePr>
            <p:xfrm>
              <a:off x="860525" y="1794769"/>
              <a:ext cx="10560146" cy="4163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301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067301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227666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3396343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</a:tblGrid>
                  <a:tr h="4552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571" t="-1333" r="-791429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93850" t="-1333" r="-270321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20796" t="-1333" r="-347345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20796" t="-1333" r="-247345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11311" t="-1333" r="-359" b="-8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-103/30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10,609/900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-73/30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5,329/900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-43/30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1,849/900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289/900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2,209/900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5,929/900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107/30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11,449/900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137/30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18,769/900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93850" t="-1022951" r="-270321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N/A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N/A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4" name="Table 13">
                <a:extLst>
                  <a:ext uri="{FF2B5EF4-FFF2-40B4-BE49-F238E27FC236}">
                    <a16:creationId xmlns:a16="http://schemas.microsoft.com/office/drawing/2014/main" id="{6FFB7EF7-15F1-71B0-4041-B6E5DD3676B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756513"/>
                  </p:ext>
                </p:extLst>
              </p:nvPr>
            </p:nvGraphicFramePr>
            <p:xfrm>
              <a:off x="860525" y="1794769"/>
              <a:ext cx="10560146" cy="4163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301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067301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227666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3396343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z−E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z−E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Z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0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altLang="zh-TW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TW" sz="1800" b="0" i="0" dirty="0" smtClean="0">
                                            <a:latin typeface="Rockwell" panose="02060603020205020403" pitchFamily="18" charset="0"/>
                                          </a:rPr>
                                          <m:t>z−E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US" altLang="zh-TW" sz="1800" b="0" i="0" dirty="0" smtClean="0">
                                                <a:latin typeface="Rockwell" panose="02060603020205020403" pitchFamily="18" charset="0"/>
                                              </a:rPr>
                                              <m:t>Z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1800" b="0" i="0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1800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z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-103/30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10,609/900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42,436/27,000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-73/30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5,329/900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21,316/27,000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-43/30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1,849/900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7,396/27,000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845/27,000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289/900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578/27,000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2,209/900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11,045/27,000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5,929/900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5,929/27,000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107/30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11,449/900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34,347/27,000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137/30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18,769/900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37,538/27,000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solidFill>
                                    <a:schemeClr val="tx1"/>
                                  </a:solidFill>
                                  <a:latin typeface="Rockwell" panose="02060603020205020403" pitchFamily="18" charset="0"/>
                                </a:rPr>
                                <m:t>E</m:t>
                              </m:r>
                              <m:d>
                                <m:dPr>
                                  <m:ctrlPr>
                                    <a:rPr lang="en-US" b="0" i="0" dirty="0" smtClean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b="0" i="0" dirty="0" smtClean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Z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 = 103/30 ≈ 3.43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N/A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N/A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solidFill>
                                    <a:schemeClr val="tx1"/>
                                  </a:solidFill>
                                  <a:latin typeface="Rockwell" panose="02060603020205020403" pitchFamily="18" charset="0"/>
                                </a:rPr>
                                <m:t>Var</m:t>
                              </m:r>
                              <m:d>
                                <m:dPr>
                                  <m:ctrlPr>
                                    <a:rPr lang="en-US" b="0" i="0" dirty="0" smtClean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b="0" i="0" dirty="0" smtClean="0">
                                      <a:solidFill>
                                        <a:schemeClr val="tx1"/>
                                      </a:solidFill>
                                      <a:latin typeface="Rockwell" panose="02060603020205020403" pitchFamily="18" charset="0"/>
                                    </a:rPr>
                                    <m:t>Z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 = 161,430/27,000 ≈ 5.98</a:t>
                          </a:r>
                          <a:endParaRPr lang="en-US" dirty="0">
                            <a:solidFill>
                              <a:schemeClr val="tx1"/>
                            </a:solidFill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4" name="Table 13">
                <a:extLst>
                  <a:ext uri="{FF2B5EF4-FFF2-40B4-BE49-F238E27FC236}">
                    <a16:creationId xmlns:a16="http://schemas.microsoft.com/office/drawing/2014/main" id="{6FFB7EF7-15F1-71B0-4041-B6E5DD3676B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756513"/>
                  </p:ext>
                </p:extLst>
              </p:nvPr>
            </p:nvGraphicFramePr>
            <p:xfrm>
              <a:off x="860525" y="1794769"/>
              <a:ext cx="10560146" cy="4163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301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1067301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2276669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3844035428"/>
                        </a:ext>
                      </a:extLst>
                    </a:gridCol>
                    <a:gridCol w="1376266">
                      <a:extLst>
                        <a:ext uri="{9D8B030D-6E8A-4147-A177-3AD203B41FA5}">
                          <a16:colId xmlns:a16="http://schemas.microsoft.com/office/drawing/2014/main" val="2990019285"/>
                        </a:ext>
                      </a:extLst>
                    </a:gridCol>
                    <a:gridCol w="3396343">
                      <a:extLst>
                        <a:ext uri="{9D8B030D-6E8A-4147-A177-3AD203B41FA5}">
                          <a16:colId xmlns:a16="http://schemas.microsoft.com/office/drawing/2014/main" val="3019196937"/>
                        </a:ext>
                      </a:extLst>
                    </a:gridCol>
                  </a:tblGrid>
                  <a:tr h="4552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bg1"/>
                              </a:solidFill>
                              <a:latin typeface="Rockwell" panose="02060603020205020403" pitchFamily="18" charset="0"/>
                            </a:rPr>
                            <a:t>Z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571" t="-1333" r="-791429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93850" t="-1333" r="-270321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20796" t="-1333" r="-347345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20796" t="-1333" r="-247345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11311" t="-1333" r="-359" b="-8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69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-103/30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10,609/900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>
                              <a:latin typeface="Garamond" panose="02020404030301010803" pitchFamily="18" charset="0"/>
                            </a:rPr>
                            <a:t>42,436/27,000</a:t>
                          </a:r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-73/30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5,329/900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21,316/27,000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-43/30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1,849/900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7,396/27,000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-13/30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845/27,000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289/900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578/27,000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25/30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2,209/900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11,045/27,000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6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5,929/900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5,929/27,000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178381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21/30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107/30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11,449/900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34,347/27,000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4356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16/30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137/30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18,769/900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37,538/27,000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50296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93850" t="-1022951" r="-270321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N/A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Garamond" panose="02020404030301010803" pitchFamily="18" charset="0"/>
                            </a:rPr>
                            <a:t>N/A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211311" t="-1022951" r="-359" b="-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5036094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3208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D57C2-2AC6-C1E3-1937-425BDC6FB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2163D8-BC15-5D32-B0A8-0493B92C82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At this point, you might be wondering: 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“Why aren’t we dividing by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 or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?”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“Is this a sample variance or a population variance?”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The variance formula for a random variable assumes that the true probability function is known. In practice, however, we usually do not know the true probability mass function.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Instead, we estimate the probability mass function from the observed data. If this empirical probability mass function is a reasonable approximation to the true one, then: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probabilities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/>
                  <a:t> already provide the appropriate weights in the average, so no additional division by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sz="2000" dirty="0"/>
                  <a:t> or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zh-TW" sz="2000" dirty="0"/>
                  <a:t> is required, and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expected value and variance computed from the table approximate the true parameters.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2163D8-BC15-5D32-B0A8-0493B92C82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6350B87-5313-DC55-B00F-7742C1AA42C6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0816FC-A72E-3605-5218-6EF728D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Caveats: The True Probabilities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73CFA8-68DB-9CBC-32D7-FE708AD7291C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9A48D-971C-DFEE-987B-DDE717D1D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F58F33-40D6-BF60-0C41-875677308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851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21F6E-2CE6-0CBC-9904-8FF516056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4FC14-193D-15F7-F4C2-26BB8A820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continuous random variable </a:t>
            </a:r>
            <a:r>
              <a:rPr lang="en-US" altLang="zh-TW" sz="2400" dirty="0"/>
              <a:t>is a random variable that can take any value within a range of values.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Some examples of continuous random variables: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time a student spends studying statistics.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amount of water used at the local café today.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weight of defective items in a shipment.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We return to discuss continuous random variables in Chapter 6.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BE069E-7BC8-79A0-BA20-B37AA1DA35E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E4D26-6DC8-DB75-EAEB-AD3A031B5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Continuous Random Variables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FB76CB-2B36-CDFD-ACA1-64B6BB893DA3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D029D-85A8-1305-96DB-56899787C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FB0B5-6D1B-342F-BCE3-6D6B778CF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68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931CE-B91B-818E-EFA2-AC2CCD8B7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8A9584-3C2E-61EA-F88E-C2D5E39872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The covariance between random variables </a:t>
                </a:r>
                <a:r>
                  <a:rPr lang="en-US" altLang="zh-TW" sz="2400" dirty="0">
                    <a:solidFill>
                      <a:srgbClr val="000000"/>
                    </a:solidFill>
                    <a:latin typeface="Rockwell" panose="02060603020205020403" pitchFamily="18" charset="0"/>
                  </a:rPr>
                  <a:t>X</a:t>
                </a:r>
                <a:r>
                  <a:rPr lang="en-US" altLang="zh-TW" sz="2400" dirty="0">
                    <a:solidFill>
                      <a:srgbClr val="000000"/>
                    </a:solidFill>
                  </a:rPr>
                  <a:t> and </a:t>
                </a:r>
                <a:r>
                  <a:rPr lang="en-US" altLang="zh-TW" sz="2400" dirty="0">
                    <a:solidFill>
                      <a:srgbClr val="000000"/>
                    </a:solidFill>
                    <a:latin typeface="Rockwell" panose="02060603020205020403" pitchFamily="18" charset="0"/>
                  </a:rPr>
                  <a:t>Y</a:t>
                </a:r>
                <a:r>
                  <a:rPr lang="en-US" altLang="zh-TW" sz="2400" dirty="0">
                    <a:solidFill>
                      <a:srgbClr val="000000"/>
                    </a:solidFill>
                  </a:rPr>
                  <a:t> can be calculated using the following formula:</a:t>
                </a: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TW" sz="2400" b="0" i="0" dirty="0" smtClean="0">
                              <a:solidFill>
                                <a:srgbClr val="000000"/>
                              </a:solidFill>
                              <a:latin typeface="Rockwell" panose="02060603020205020403" pitchFamily="18" charset="0"/>
                            </a:rPr>
                            <m:t>xy</m:t>
                          </m:r>
                        </m:sub>
                      </m:sSub>
                      <m:r>
                        <a:rPr lang="en-US" altLang="zh-TW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0" dirty="0">
                              <a:latin typeface="Rockwell" panose="02060603020205020403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Var</m:t>
                          </m:r>
                          <m:d>
                            <m:dPr>
                              <m:ctrlPr>
                                <a:rPr lang="en-US" sz="2400" i="0" dirty="0">
                                  <a:latin typeface="Rockwell" panose="02060603020205020403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sz="2400" i="0" dirty="0">
                                  <a:latin typeface="Rockwell" panose="02060603020205020403" pitchFamily="18" charset="0"/>
                                </a:rPr>
                                <m:t>X+Y</m:t>
                              </m:r>
                            </m:e>
                          </m:d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Var</m:t>
                          </m:r>
                          <m:d>
                            <m:dPr>
                              <m:ctrlPr>
                                <a:rPr lang="en-US" sz="2400" i="0" dirty="0">
                                  <a:latin typeface="Rockwell" panose="02060603020205020403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</m:d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Var</m:t>
                          </m:r>
                          <m:d>
                            <m:dPr>
                              <m:ctrlPr>
                                <a:rPr lang="en-US" sz="2400" i="0" dirty="0">
                                  <a:latin typeface="Rockwell" panose="02060603020205020403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sz="2400" i="0" dirty="0">
                                  <a:latin typeface="Rockwell" panose="02060603020205020403" pitchFamily="18" charset="0"/>
                                </a:rPr>
                                <m:t>Y</m:t>
                              </m:r>
                            </m:e>
                          </m:d>
                        </m:num>
                        <m:den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zh-TW" sz="2400" dirty="0">
                  <a:solidFill>
                    <a:schemeClr val="tx1"/>
                  </a:solidFill>
                </a:endParaRP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Try: Suppose that you are given the following information: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dirty="0">
                        <a:latin typeface="Rockwell" panose="02060603020205020403" pitchFamily="18" charset="0"/>
                      </a:rPr>
                      <m:t>Var</m:t>
                    </m:r>
                    <m:d>
                      <m:dPr>
                        <m:ctrlPr>
                          <a:rPr lang="en-US" sz="200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=1.63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dirty="0">
                        <a:latin typeface="Rockwell" panose="02060603020205020403" pitchFamily="18" charset="0"/>
                      </a:rPr>
                      <m:t>Var</m:t>
                    </m:r>
                    <m:d>
                      <m:dPr>
                        <m:ctrlPr>
                          <a:rPr lang="en-US" sz="2000" b="0" i="0" dirty="0" smtClean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b="0" i="0" dirty="0" smtClean="0">
                            <a:latin typeface="Rockwell" panose="02060603020205020403" pitchFamily="18" charset="0"/>
                          </a:rPr>
                          <m:t>Y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=1.76</m:t>
                    </m:r>
                  </m:oMath>
                </a14:m>
                <a:endParaRPr lang="en-US" altLang="zh-TW" sz="2000" dirty="0">
                  <a:solidFill>
                    <a:schemeClr val="tx1"/>
                  </a:solidFill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dirty="0">
                        <a:latin typeface="Rockwell" panose="02060603020205020403" pitchFamily="18" charset="0"/>
                      </a:rPr>
                      <m:t>Var</m:t>
                    </m:r>
                    <m:d>
                      <m:dPr>
                        <m:ctrlPr>
                          <a:rPr lang="en-US" sz="2000" b="0" i="0" dirty="0" smtClean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b="0" i="0" dirty="0" smtClean="0">
                            <a:latin typeface="Rockwell" panose="02060603020205020403" pitchFamily="18" charset="0"/>
                          </a:rPr>
                          <m:t>Z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zh-TW" sz="2000" dirty="0">
                        <a:latin typeface="Rockwell" panose="02060603020205020403" pitchFamily="18" charset="0"/>
                      </a:rPr>
                      <m:t>Var</m:t>
                    </m:r>
                    <m:d>
                      <m:dPr>
                        <m:ctrlPr>
                          <a:rPr lang="en-US" sz="2000" b="0" i="0" dirty="0" smtClean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b="0" i="0" dirty="0" smtClean="0">
                            <a:latin typeface="Rockwell" panose="02060603020205020403" pitchFamily="18" charset="0"/>
                          </a:rPr>
                          <m:t>X+Y</m:t>
                        </m:r>
                      </m:e>
                    </m:d>
                    <m:r>
                      <a:rPr lang="en-US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98</m:t>
                    </m:r>
                  </m:oMath>
                </a14:m>
                <a:endParaRPr lang="en-US" altLang="zh-TW" sz="20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    </a:t>
                </a:r>
                <a:r>
                  <a:rPr lang="en-US" altLang="zh-TW" sz="2400" dirty="0">
                    <a:solidFill>
                      <a:schemeClr val="tx1"/>
                    </a:solidFill>
                  </a:rPr>
                  <a:t>Calculate the covariance between </a:t>
                </a:r>
                <a:r>
                  <a:rPr lang="en-US" altLang="zh-TW" sz="2400" dirty="0">
                    <a:solidFill>
                      <a:schemeClr val="tx1"/>
                    </a:solidFill>
                    <a:latin typeface="Rockwell" panose="02060603020205020403" pitchFamily="18" charset="0"/>
                  </a:rPr>
                  <a:t>X</a:t>
                </a:r>
                <a:r>
                  <a:rPr lang="en-US" altLang="zh-TW" sz="2400" dirty="0">
                    <a:solidFill>
                      <a:schemeClr val="tx1"/>
                    </a:solidFill>
                  </a:rPr>
                  <a:t> and </a:t>
                </a:r>
                <a:r>
                  <a:rPr lang="en-US" altLang="zh-TW" sz="2400" dirty="0">
                    <a:solidFill>
                      <a:schemeClr val="tx1"/>
                    </a:solidFill>
                    <a:latin typeface="Rockwell" panose="02060603020205020403" pitchFamily="18" charset="0"/>
                  </a:rPr>
                  <a:t>Y</a:t>
                </a:r>
                <a:r>
                  <a:rPr lang="en-US" altLang="zh-TW" sz="2400" dirty="0">
                    <a:solidFill>
                      <a:schemeClr val="tx1"/>
                    </a:solidFill>
                  </a:rPr>
                  <a:t>, and interpret the result.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chemeClr val="tx1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8A9584-3C2E-61EA-F88E-C2D5E39872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11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2A89E23-2F6E-F794-091F-8E4E45DA856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14AB4E-2CB6-9E17-BC88-ED8990C6E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Covariance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639CFA-C9F3-8E83-3E63-2F4A25A8F0E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569A09-8E55-6D42-E19C-00657FAD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CDD64E-DB08-5BDC-29F9-7F52900E2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068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2B76A8-81FF-6ACC-FF6D-33378A17F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EC55FF-85C8-DD7B-13DB-8806BD601C86}"/>
              </a:ext>
            </a:extLst>
          </p:cNvPr>
          <p:cNvSpPr txBox="1"/>
          <p:nvPr/>
        </p:nvSpPr>
        <p:spPr>
          <a:xfrm>
            <a:off x="0" y="2705725"/>
            <a:ext cx="121888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Examples of Some</a:t>
            </a:r>
          </a:p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Discrete Probability Distributions</a:t>
            </a:r>
          </a:p>
        </p:txBody>
      </p:sp>
    </p:spTree>
    <p:extLst>
      <p:ext uri="{BB962C8B-B14F-4D97-AF65-F5344CB8AC3E}">
        <p14:creationId xmlns:p14="http://schemas.microsoft.com/office/powerpoint/2010/main" val="104671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7DC44-549B-2919-F34A-547124FB9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3670E9-1C93-C9F4-1862-E1FCAE8FEE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The </a:t>
                </a:r>
                <a:r>
                  <a:rPr lang="en-US" altLang="zh-TW" sz="2400" b="1" dirty="0">
                    <a:solidFill>
                      <a:srgbClr val="000000"/>
                    </a:solidFill>
                  </a:rPr>
                  <a:t>(discrete) uniform probability distribution </a:t>
                </a:r>
                <a:r>
                  <a:rPr lang="en-US" altLang="zh-TW" sz="2400" dirty="0">
                    <a:solidFill>
                      <a:srgbClr val="000000"/>
                    </a:solidFill>
                  </a:rPr>
                  <a:t>is a probability distribution in which each of a finite number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 of possible outcomes is equally likely to occur.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If a discrete random variable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 follows a uniform distribution, where the smallest possible value is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, and the largest possible value is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, we write: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>
                  <a:solidFill>
                    <a:srgbClr val="000000"/>
                  </a:solidFill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i="0" dirty="0">
                          <a:latin typeface="Rockwell" panose="02060603020205020403" pitchFamily="18" charset="0"/>
                        </a:rPr>
                        <m:t>X</m:t>
                      </m:r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~ 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B0F0"/>
                    </a:solidFill>
                  </a:rPr>
                  <a:t>FYI: The probability mass function is:</a:t>
                </a:r>
                <a:endParaRPr lang="en-US" altLang="zh-TW" sz="500" dirty="0">
                  <a:solidFill>
                    <a:srgbClr val="00B0F0"/>
                  </a:solidFill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a:rPr lang="en-US" altLang="zh-TW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400" i="0" dirty="0">
                              <a:solidFill>
                                <a:srgbClr val="00B0F0"/>
                              </a:solidFill>
                              <a:latin typeface="Rockwell" panose="02060603020205020403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solidFill>
                                <a:srgbClr val="00B0F0"/>
                              </a:solidFill>
                              <a:latin typeface="Rockwell" panose="02060603020205020403" pitchFamily="18" charset="0"/>
                            </a:rPr>
                            <m:t>X</m:t>
                          </m:r>
                          <m:r>
                            <a:rPr lang="en-US" altLang="zh-TW" sz="24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altLang="zh-TW" sz="2400" b="0" i="0" dirty="0" smtClean="0">
                              <a:solidFill>
                                <a:srgbClr val="00B0F0"/>
                              </a:solidFill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</m:d>
                      <m:r>
                        <a:rPr lang="en-US" altLang="zh-TW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altLang="zh-TW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altLang="zh-TW" sz="2400" dirty="0">
                  <a:solidFill>
                    <a:srgbClr val="00B0F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3670E9-1C93-C9F4-1862-E1FCAE8FEE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C976C87-4741-9E27-5638-B6ED9AE4F054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F2ECC-4242-F27C-CDC8-5427AAEDE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Uniform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D46A9B-1155-8D49-BEB1-634240CD93B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F6839-A334-EF27-6FB9-CAE99D60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FE0E72-6030-4564-6077-C6AFC0244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337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2997-0D7D-622D-2112-483DEDC20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DAD0B5-D0C8-3CE6-9173-C31DD2CD1F60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2AC709-A4EC-6BB4-6360-F2614FD8E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Detour: The German Tank Problem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179512-989F-1487-E94E-70269918B2C5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9C1C3-A5D3-1A87-006B-04F6AF361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3BD8F3-DCE5-3E26-7B94-328F9A707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FC77251-7F4D-F342-A57A-C88D446AC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467" y="1300900"/>
            <a:ext cx="8209587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B0F0"/>
                </a:solidFill>
              </a:rPr>
              <a:t>During World War II, the Allied forces wanted to estimate how many tanks Germany was producing.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B0F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B0F0"/>
                </a:solidFill>
              </a:rPr>
              <a:t>Conventional military intelligence estimated that 1,550 tanks would have been produced in August 1942.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B0F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B0F0"/>
                </a:solidFill>
              </a:rPr>
              <a:t>Instead, statisticians examined the serial numbers on a small sample of captured German tanks and estimated that only 327 tanks would have been produced in August 1942.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B0F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B0F0"/>
                </a:solidFill>
              </a:rPr>
              <a:t>Post-war German production records showed that 342 tanks were actually produced in August 1942. </a:t>
            </a:r>
          </a:p>
        </p:txBody>
      </p:sp>
      <p:pic>
        <p:nvPicPr>
          <p:cNvPr id="12" name="Picture 11" descr="The image depicts a large, industrial assembly line in a factory setting, with workers busy at various stations, and several large vehicles being assembled or repaired.&#10;&#10;AI-generated content may be incorrect.">
            <a:extLst>
              <a:ext uri="{FF2B5EF4-FFF2-40B4-BE49-F238E27FC236}">
                <a16:creationId xmlns:a16="http://schemas.microsoft.com/office/drawing/2014/main" id="{3800E98A-100A-E092-D38F-76E32578D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27532"/>
            <a:ext cx="290893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7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C196F-9420-685A-89BC-6CEBB39E9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5E37F0-A409-7CD4-DE75-90EBF3E81C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B0F0"/>
                    </a:solidFill>
                  </a:rPr>
                  <a:t>We assume that serial numbers begin at 1, with no missing numbers, and that each tank is equally likely to be captured, regardless of its serial number.</a:t>
                </a:r>
                <a:endParaRPr lang="en-US" altLang="zh-TW" sz="2000" dirty="0">
                  <a:solidFill>
                    <a:srgbClr val="00B0F0"/>
                  </a:solidFill>
                </a:endParaRP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B0F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B0F0"/>
                    </a:solidFill>
                  </a:rPr>
                  <a:t>The problem then becomes estimating the unknown upper bound,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zh-TW" sz="2400" dirty="0">
                    <a:solidFill>
                      <a:srgbClr val="00B0F0"/>
                    </a:solidFill>
                  </a:rPr>
                  <a:t>, where: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>
                  <a:solidFill>
                    <a:srgbClr val="00B0F0"/>
                  </a:solidFill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i="0" dirty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zh-TW" sz="2400" b="0" i="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~ </m:t>
                      </m:r>
                      <m:r>
                        <a:rPr lang="en-US" altLang="zh-TW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altLang="zh-TW" sz="24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sz="24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US" altLang="zh-TW" sz="2400" dirty="0">
                  <a:solidFill>
                    <a:srgbClr val="00B0F0"/>
                  </a:solidFill>
                </a:endParaRP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B0F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B0F0"/>
                    </a:solidFill>
                  </a:rPr>
                  <a:t>The uniformly minimum variance unbiased estimator (UMVUE) of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zh-TW" sz="2400" dirty="0">
                    <a:solidFill>
                      <a:srgbClr val="00B0F0"/>
                    </a:solidFill>
                  </a:rPr>
                  <a:t> is: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>
                  <a:solidFill>
                    <a:srgbClr val="00B0F0"/>
                  </a:solidFill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altLang="zh-TW" sz="24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sz="24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altLang="zh-TW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altLang="zh-TW" sz="2400" i="0" dirty="0">
                              <a:solidFill>
                                <a:srgbClr val="00B0F0"/>
                              </a:solidFill>
                              <a:latin typeface="Rockwell" panose="02060603020205020403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solidFill>
                                <a:srgbClr val="00B0F0"/>
                              </a:solidFill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  <m:sub>
                          <m:r>
                            <a:rPr lang="en-US" altLang="zh-TW" sz="24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altLang="zh-TW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400" i="1" dirty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0" dirty="0">
                                  <a:solidFill>
                                    <a:srgbClr val="00B0F0"/>
                                  </a:solidFill>
                                  <a:latin typeface="Rockwell" panose="02060603020205020403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solidFill>
                                    <a:srgbClr val="00B0F0"/>
                                  </a:solidFill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altLang="zh-TW" sz="2400" dirty="0">
                  <a:solidFill>
                    <a:srgbClr val="00B0F0"/>
                  </a:solidFill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i="1" dirty="0">
                  <a:solidFill>
                    <a:srgbClr val="00B0F0"/>
                  </a:solidFill>
                  <a:latin typeface="Cambria Math" panose="02040503050406030204" pitchFamily="18" charset="0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0" dirty="0">
                            <a:solidFill>
                              <a:srgbClr val="00B0F0"/>
                            </a:solidFill>
                            <a:latin typeface="Rockwell" panose="02060603020205020403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solidFill>
                              <a:srgbClr val="00B0F0"/>
                            </a:solidFill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altLang="zh-TW" sz="2000" dirty="0">
                    <a:solidFill>
                      <a:srgbClr val="00B0F0"/>
                    </a:solidFill>
                  </a:rPr>
                  <a:t> is the largest serial number observed in the sample.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sz="2000" dirty="0">
                    <a:solidFill>
                      <a:srgbClr val="00B0F0"/>
                    </a:solidFill>
                  </a:rPr>
                  <a:t> is the sample size.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5E37F0-A409-7CD4-DE75-90EBF3E81C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268FBC9-A96C-232E-0A7B-E6CCD0BF7D9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41A6C-F638-7BF4-5117-385C9CAC5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Detour: The German Tank Problem (with Math)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A3B1B7-8FBA-C0C7-A92A-F490D56AF264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B42FC-490E-E83C-1E91-D016851AB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21AC69-D521-0693-A1FE-F55A7D770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64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ECF12-89DD-9AFD-B483-3BA5B36B5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142431-AB6C-2ADC-0209-A5886F421D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92934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A </a:t>
                </a:r>
                <a:r>
                  <a:rPr lang="en-US" altLang="zh-TW" sz="2400" b="1" dirty="0">
                    <a:solidFill>
                      <a:srgbClr val="000000"/>
                    </a:solidFill>
                  </a:rPr>
                  <a:t>Bernoulli trial</a:t>
                </a:r>
                <a:r>
                  <a:rPr lang="en-US" altLang="zh-TW" sz="2400" dirty="0">
                    <a:solidFill>
                      <a:srgbClr val="000000"/>
                    </a:solidFill>
                  </a:rPr>
                  <a:t> is an experiment with exactly two possible outcomes, called success and failure. The probability of success is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, and the probability of failure is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e.g., Tossing a fair coin and observing tails.</a:t>
                </a:r>
                <a:endParaRPr lang="en-US" altLang="zh-TW" sz="2400" dirty="0">
                  <a:solidFill>
                    <a:srgbClr val="000000"/>
                  </a:solidFill>
                </a:endParaRPr>
              </a:p>
              <a:p>
                <a:pPr marL="1371600" lvl="3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The </a:t>
                </a:r>
                <a:r>
                  <a:rPr lang="en-US" altLang="zh-TW" sz="2400" b="1" dirty="0">
                    <a:solidFill>
                      <a:srgbClr val="000000"/>
                    </a:solidFill>
                  </a:rPr>
                  <a:t>binomial probability distribution</a:t>
                </a:r>
                <a:r>
                  <a:rPr lang="en-US" altLang="zh-TW" sz="2400" dirty="0">
                    <a:solidFill>
                      <a:srgbClr val="000000"/>
                    </a:solidFill>
                  </a:rPr>
                  <a:t> describes the probability of observing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 successes in </a:t>
                </a:r>
                <a14:m>
                  <m:oMath xmlns:m="http://schemas.openxmlformats.org/officeDocument/2006/math">
                    <m:r>
                      <a:rPr lang="en-US" altLang="zh-TW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 independent Bernoulli trials, where each trial has the same probability of success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e.g., Tossing a fair coin 5 times, and counting the number of tails.</a:t>
                </a:r>
              </a:p>
              <a:p>
                <a:pPr marL="1371600" lvl="3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If a discrete random variable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 follows a binomial distribution, with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 independent Bernoulli trials and the probability of success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, we write: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>
                  <a:solidFill>
                    <a:srgbClr val="000000"/>
                  </a:solidFill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i="0" dirty="0">
                          <a:latin typeface="Rockwell" panose="02060603020205020403" pitchFamily="18" charset="0"/>
                        </a:rPr>
                        <m:t>X</m:t>
                      </m:r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~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𝐵𝑖𝑛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142431-AB6C-2ADC-0209-A5886F421D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92934" cy="5081046"/>
              </a:xfrm>
              <a:blipFill>
                <a:blip r:embed="rId2"/>
                <a:stretch>
                  <a:fillRect l="-708" t="-959" r="-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0786AFB7-1BA2-360F-9DDC-20F1D9725D27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54D1E-10D9-CC1E-2775-107A59B2C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Bernoulli Trials and the Binomial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B6993C-681E-21EA-6B13-65F67C908AF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E9888D-0D53-E0EF-B029-6A2C173E5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E617A3-D7F6-9885-1272-4F0A4C306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259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E6F4D-86A0-84B0-AB95-EA9205FD1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161A56-BBED-D610-8223-B6FF6F6E2583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ACDE6-DF7C-5A28-D109-E0251AD99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Detour: Bernoulli’s Insurance Problem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53A373-D0C0-C9D8-6A5A-F22139110446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F4085B-66BC-B420-3817-F42EEC3C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55FA5B-0822-CD01-8780-F8C5FDC72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DEDBAAB-3800-2E44-2C6B-4493B37DC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533" y="1300900"/>
            <a:ext cx="7845521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B0F0"/>
                </a:solidFill>
              </a:rPr>
              <a:t>During the 1700s, merchants faced an important question: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B0F0"/>
                </a:solidFill>
              </a:rPr>
              <a:t>Should they purchase insurance before sending cargo overseas?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B0F0"/>
                </a:solidFill>
              </a:rPr>
              <a:t>Most voyages were successful, but some resulted in complete losses.</a:t>
            </a:r>
            <a:endParaRPr lang="en-US" altLang="zh-TW" sz="1200" dirty="0">
              <a:solidFill>
                <a:srgbClr val="00B0F0"/>
              </a:solidFill>
            </a:endParaRP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B0F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B0F0"/>
                </a:solidFill>
              </a:rPr>
              <a:t>Each voyage can be viewed as a Bernoulli trial: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B0F0"/>
                </a:solidFill>
              </a:rPr>
              <a:t>Success: The ship returns safely from its trade mission.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B0F0"/>
                </a:solidFill>
              </a:rPr>
              <a:t>Failure: The ship and cargo is lost.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B0F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B0F0"/>
                </a:solidFill>
              </a:rPr>
              <a:t>If each voyage is independent and has the same probability of loss, the binomial distribution can be used to predict how many ships are lost over many voyages.</a:t>
            </a:r>
          </a:p>
        </p:txBody>
      </p:sp>
      <p:pic>
        <p:nvPicPr>
          <p:cNvPr id="3" name="Picture 2" descr="The image is a vintage page featuring an excerpt from a publication by Jacques de Brescia, including works on mathematical conjectures, a treatise on infinite series, and a Latin epistle by Ludovico Pico.&#10;&#10;AI-generated content may be incorrect.">
            <a:extLst>
              <a:ext uri="{FF2B5EF4-FFF2-40B4-BE49-F238E27FC236}">
                <a16:creationId xmlns:a16="http://schemas.microsoft.com/office/drawing/2014/main" id="{44131849-8DF1-ABAC-B34C-0B0A90646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27532"/>
            <a:ext cx="327486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6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3362B-1DD8-8C3E-B9B6-68DA41BB1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3962D5-EF26-0D33-5CD6-381D7C8564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The </a:t>
                </a:r>
                <a:r>
                  <a:rPr lang="en-US" altLang="zh-TW" sz="2400" b="1" dirty="0">
                    <a:solidFill>
                      <a:srgbClr val="000000"/>
                    </a:solidFill>
                  </a:rPr>
                  <a:t>Poisson probability distribution</a:t>
                </a:r>
                <a:r>
                  <a:rPr lang="en-US" altLang="zh-TW" sz="2400" dirty="0">
                    <a:solidFill>
                      <a:srgbClr val="000000"/>
                    </a:solidFill>
                  </a:rPr>
                  <a:t> gives the probability of observing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b="0" i="0" dirty="0" smtClean="0">
                        <a:latin typeface="Rockwell" panose="02060603020205020403" pitchFamily="18" charset="0"/>
                      </a:rPr>
                      <m:t>k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 occurrences of an event during a specified interval of time or space, assuming the average number of occurrences is </a:t>
                </a:r>
                <a14:m>
                  <m:oMath xmlns:m="http://schemas.openxmlformats.org/officeDocument/2006/math">
                    <m:r>
                      <a:rPr lang="en-US" altLang="zh-TW" sz="2400" b="1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The Poisson distribution can be viewed as a limiting case of the binomial distribution when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 is very large and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 is very small, then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𝑛𝑝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If a discrete random variable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 follows a Poisson distribution, we write: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>
                  <a:solidFill>
                    <a:srgbClr val="000000"/>
                  </a:solidFill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i="0" dirty="0">
                          <a:latin typeface="Rockwell" panose="02060603020205020403" pitchFamily="18" charset="0"/>
                        </a:rPr>
                        <m:t>X</m:t>
                      </m:r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~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𝑃𝑜𝑖𝑠</m:t>
                      </m:r>
                      <m:d>
                        <m:dPr>
                          <m:ctrlPr>
                            <a:rPr lang="en-US" altLang="zh-TW" sz="2400" b="1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1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</m:d>
                    </m:oMath>
                  </m:oMathPara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B0F0"/>
                    </a:solidFill>
                  </a:rPr>
                  <a:t>FYI: The probability mass function is:</a:t>
                </a:r>
                <a:endParaRPr lang="en-US" altLang="zh-TW" sz="500" dirty="0">
                  <a:solidFill>
                    <a:srgbClr val="00B0F0"/>
                  </a:solidFill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a:rPr lang="en-US" altLang="zh-TW" sz="2400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400" i="0" dirty="0">
                              <a:solidFill>
                                <a:srgbClr val="00B0F0"/>
                              </a:solidFill>
                              <a:latin typeface="Rockwell" panose="02060603020205020403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solidFill>
                                <a:srgbClr val="00B0F0"/>
                              </a:solidFill>
                              <a:latin typeface="Rockwell" panose="02060603020205020403" pitchFamily="18" charset="0"/>
                            </a:rPr>
                            <m:t>X</m:t>
                          </m:r>
                          <m:r>
                            <a:rPr lang="en-US" altLang="zh-TW" sz="24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altLang="zh-TW" sz="2400" b="0" i="0" dirty="0" smtClean="0">
                              <a:solidFill>
                                <a:srgbClr val="00B0F0"/>
                              </a:solidFill>
                              <a:latin typeface="Rockwell" panose="02060603020205020403" pitchFamily="18" charset="0"/>
                            </a:rPr>
                            <m:t>k</m:t>
                          </m:r>
                        </m:e>
                      </m:d>
                      <m:r>
                        <a:rPr lang="en-US" altLang="zh-TW" sz="2400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400" b="1" i="1" dirty="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dirty="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p>
                              <m:r>
                                <m:rPr>
                                  <m:nor/>
                                </m:rPr>
                                <a:rPr lang="en-US" sz="2400" i="0" dirty="0">
                                  <a:solidFill>
                                    <a:srgbClr val="00B0F0"/>
                                  </a:solidFill>
                                  <a:latin typeface="Rockwell" panose="02060603020205020403" pitchFamily="18" charset="0"/>
                                </a:rPr>
                                <m:t>k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sz="2400" b="1" i="1" dirty="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dirty="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altLang="zh-TW" sz="2400" b="1" i="1" dirty="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400" b="1" i="1" dirty="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nor/>
                            </m:rPr>
                            <a:rPr lang="en-US" sz="2400" i="0" dirty="0">
                              <a:solidFill>
                                <a:srgbClr val="00B0F0"/>
                              </a:solidFill>
                              <a:latin typeface="Rockwell" panose="02060603020205020403" pitchFamily="18" charset="0"/>
                            </a:rPr>
                            <m:t>k</m:t>
                          </m:r>
                          <m:r>
                            <m:rPr>
                              <m:nor/>
                            </m:rPr>
                            <a:rPr lang="en-US" sz="2400" b="0" i="0" dirty="0" smtClean="0">
                              <a:solidFill>
                                <a:srgbClr val="00B0F0"/>
                              </a:solidFill>
                              <a:latin typeface="Rockwell" panose="02060603020205020403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US" altLang="zh-TW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3962D5-EF26-0D33-5CD6-381D7C8564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39D7A282-9AB0-7DF6-B53F-513D2BCE1CC7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9246CB-E5A1-0A5A-730F-CBF27B6DE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Poisson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A1E76A-969F-42F1-54DC-32FEF98B2C31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68703-DA53-DBFF-9604-7B33DE969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A67BBB-7278-FBAB-9B3F-E55AFE01B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2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D71B0-D050-2D7F-8A82-8677E7E01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F2A0FB-84D4-2B4B-AB9F-0813A8AD8999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36B19A-CB68-BB5F-9903-23D28C0D4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Detour: Death by Horse Kick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0038D1-957F-6149-99BA-A20AE04F30E0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FF5AF-F2DD-26A9-7130-79059FE5A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71ABD-AD89-8808-C2B6-1C7F06A3D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6225BCF-9365-0505-911D-716289A52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8400" y="1300900"/>
            <a:ext cx="7938654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B0F0"/>
                </a:solidFill>
              </a:rPr>
              <a:t>The Poisson distribution was long viewed primarily as a limited mathematical curiosity project.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B0F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B0F0"/>
                </a:solidFill>
              </a:rPr>
              <a:t>In the late 1890s, Russian economist and statistician Ladislaus </a:t>
            </a:r>
            <a:r>
              <a:rPr lang="en-US" altLang="zh-TW" sz="2400" dirty="0" err="1">
                <a:solidFill>
                  <a:srgbClr val="00B0F0"/>
                </a:solidFill>
              </a:rPr>
              <a:t>Bortkiewicz</a:t>
            </a:r>
            <a:r>
              <a:rPr lang="en-US" altLang="zh-TW" sz="2400" dirty="0">
                <a:solidFill>
                  <a:srgbClr val="00B0F0"/>
                </a:solidFill>
              </a:rPr>
              <a:t> analyzed records of soldiers in the Prussian army who were accidentally killed by horse kicks. 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B0F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B0F0"/>
                </a:solidFill>
              </a:rPr>
              <a:t>He found that the annual number of horse-kick deaths closely followed a Poisson distribution.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B0F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B0F0"/>
                </a:solidFill>
              </a:rPr>
              <a:t>This study became one of the most famous demonstrations that probability distributions can accurately model real-world events.</a:t>
            </a:r>
          </a:p>
        </p:txBody>
      </p:sp>
      <p:pic>
        <p:nvPicPr>
          <p:cNvPr id="3" name="Picture 2" descr="Kicking out when released into field … | Training Horses … Naturally!">
            <a:extLst>
              <a:ext uri="{FF2B5EF4-FFF2-40B4-BE49-F238E27FC236}">
                <a16:creationId xmlns:a16="http://schemas.microsoft.com/office/drawing/2014/main" id="{4FCB1BDE-30FB-843B-978A-7A19E9DE68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500" r="6402"/>
          <a:stretch>
            <a:fillRect/>
          </a:stretch>
        </p:blipFill>
        <p:spPr>
          <a:xfrm>
            <a:off x="457200" y="1427532"/>
            <a:ext cx="3149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0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1B0C1-2D93-E615-D464-59F10CC39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DB9654-ABCC-0AED-8B84-3E2D9DBBF86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DD8358-CB54-2303-1098-2187FA912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Detour: Binomial and Poisson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5EF153-2DFA-38FB-04D5-0D604CB00ED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67D56-3DEA-2433-11FF-D72B5CE9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F3713-C4B4-0019-2586-13E3C21D8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6F3FE01-EF0F-C04A-AE8F-DDCF6127A7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9200" y="1300900"/>
                <a:ext cx="6617854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B0F0"/>
                    </a:solidFill>
                  </a:rPr>
                  <a:t>The gray bars show the results of 1,000 simulated observations from a binomial random variable with: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sz="200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=0.00025</m:t>
                    </m:r>
                  </m:oMath>
                </a14:m>
                <a:r>
                  <a:rPr lang="en-US" altLang="zh-TW" sz="2000" dirty="0">
                    <a:solidFill>
                      <a:srgbClr val="00B0F0"/>
                    </a:solidFill>
                  </a:rPr>
                  <a:t> (a small probability of success)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00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=10,000</m:t>
                    </m:r>
                  </m:oMath>
                </a14:m>
                <a:r>
                  <a:rPr lang="en-US" altLang="zh-TW" sz="2000" dirty="0">
                    <a:solidFill>
                      <a:srgbClr val="00B0F0"/>
                    </a:solidFill>
                  </a:rPr>
                  <a:t> (a large number of Bernoulli trials)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B0F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B0F0"/>
                    </a:solidFill>
                  </a:rPr>
                  <a:t>The red points and line show the Poisson probability mass function (PMF) with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altLang="zh-TW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=2.5</m:t>
                    </m:r>
                  </m:oMath>
                </a14:m>
                <a:r>
                  <a:rPr lang="en-US" altLang="zh-TW" sz="2400" dirty="0">
                    <a:solidFill>
                      <a:srgbClr val="00B0F0"/>
                    </a:solidFill>
                  </a:rPr>
                  <a:t>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B0F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B0F0"/>
                    </a:solidFill>
                  </a:rPr>
                  <a:t>You may notice small differences between the simulated Binomial distribution and the Poisson PMF because the Poisson distribution is only an approximation to the Binomial distribution.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6F3FE01-EF0F-C04A-AE8F-DDCF6127A7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9200" y="1300900"/>
                <a:ext cx="6617854" cy="5081046"/>
              </a:xfrm>
              <a:blipFill>
                <a:blip r:embed="rId2"/>
                <a:stretch>
                  <a:fillRect l="-1197" t="-959" r="-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 descr="The image displays a binomial probability mass function (PMF) with a probability (P) of 0.00025, 10,000 trials (N), and the distribution of the number of successes (#) ranging from 2 to 250, plotted against their frequency.&#10;&#10;AI-generated content may be incorrect.">
            <a:extLst>
              <a:ext uri="{FF2B5EF4-FFF2-40B4-BE49-F238E27FC236}">
                <a16:creationId xmlns:a16="http://schemas.microsoft.com/office/drawing/2014/main" id="{ACAC9FDE-52E3-D5EA-31E9-8FADB37D5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009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08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8CF6F-FFEE-D973-3521-6DC53916C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FC355-ED1A-6ED5-64BF-9CFD60D02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discrete random variable </a:t>
            </a:r>
            <a:r>
              <a:rPr lang="en-US" altLang="zh-TW" sz="2400" dirty="0"/>
              <a:t>is a random variable that can take on a finite number of values or a countably infinite number of values.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 Discrete random variables arise from counting and can take only specific numerical values.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Some examples of discrete random variables: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Number of students who receive an A in BUSN 320.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Number of cups of coffee sold at the local café today.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Number of defective items in a shipment.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Since discrete random variables can take only specific values, we can assign a probability to each possible value.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0D0BEC-A50D-C567-85B7-FD7A8E2E512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3C45A-39A3-F0D6-5A3A-9DB4A0D47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Discrete Random Variables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D2075-B1F0-81BC-1D38-82326D06FADD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763FB5-6EF6-0DB8-5819-9758F6A3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5E7F3-15F1-7935-055C-EB1D95569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153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C50527-14DC-FE54-9886-C1E37C6CD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E30184-6F47-9252-BA1B-F75964B3C66A}"/>
              </a:ext>
            </a:extLst>
          </p:cNvPr>
          <p:cNvSpPr txBox="1"/>
          <p:nvPr/>
        </p:nvSpPr>
        <p:spPr>
          <a:xfrm>
            <a:off x="-1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Recap &amp; Preview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131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AD0D3-75F9-AC66-E339-9901DE6F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835BB-90E6-3E0A-81B8-DDBC0DDE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Today we introduced discrete probability distributions and learned how they describe random variables.</a:t>
            </a:r>
            <a:endParaRPr lang="en-US" altLang="zh-TW" sz="20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We covered: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Random variables and probability mass functions (PMFs).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Expected values, variances, and standard deviations.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Joint probability distributions and covariance.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Three important discrete probability distributions: Uniform, Binomial, and Poisson.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Probability distributions allow us to model uncertainty mathematically and summarize the behavior of random variables.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A48173-3450-13BF-C367-F600593798A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F89FA8-2460-DC9C-C37C-7D20C806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Recap: Chapter 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D01E9F-E8C7-EA86-FD4B-1CFA8B6FAD8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9C57A6-7C71-3EE2-8512-42A25F53F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8D5CD8-1B68-70A0-AF3A-D57DDD46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03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1A8E4-E7C8-D19D-86D3-030AA6A6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9CAFF-9B43-78CA-BAEA-3A38D425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the next chapter, we will extend our discussion of probability distributions to continuous random variables.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Topics include: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Continuous random variables.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Probability density functions.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normal probability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standard normal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Calculating probabilities for continuous random variables.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63240C-8227-33CA-AF99-D0EF5588634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6EDD73-7133-E4AA-713D-AD3D76A81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Preview: Chapter 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564DE4-D134-77A0-9EFC-4F54285A0746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2F7BE-07A9-1D9E-9E4B-EFBF9303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18A6A6-3FC1-60E7-8869-8C14CE5EA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08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29" end="1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charRg st="129" end="1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58" end="1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charRg st="158" end="18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89" end="2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charRg st="189" end="2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26" end="2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charRg st="226" end="2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60" end="3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charRg st="260" end="3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AF7BBA-CAE5-36F2-1543-2337B66B7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8EE085-5BA4-E08C-5853-CB8139659B59}"/>
              </a:ext>
            </a:extLst>
          </p:cNvPr>
          <p:cNvSpPr txBox="1"/>
          <p:nvPr/>
        </p:nvSpPr>
        <p:spPr>
          <a:xfrm>
            <a:off x="0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Discrete Probability Distributions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398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25AB5-BEC0-A4DD-D980-D0ADAE273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A5A280-3D28-2885-4E5A-240D4D795D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probability distribution </a:t>
                </a:r>
                <a:r>
                  <a:rPr lang="en-US" altLang="zh-TW" sz="2400" dirty="0"/>
                  <a:t>describes the probability associated with each possible value of a random variable.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The probability distribution for the number of tails resulting from tossing two fair coins in succession is shown below.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Because all four outcomes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000" dirty="0"/>
                  <a:t>are equally likely, we use the classical method of assigning probabilities.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When a large amount of data is available, these probabilities can be estimated using the relative frequency method.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A5A280-3D28-2885-4E5A-240D4D795D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5E37C33-5C0F-303C-E93E-34BC724B9730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3E8F03-70D1-EEB7-62F7-1C712C9AD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Discrete Probability Distributions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733F4A-D90F-5E39-23A4-480E15D75A1C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0374B9-7AEC-37A0-1061-0EDE0CDE2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1C074-E528-44F6-6AB6-85F1CBA5A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9FD6BEE0-32B1-1ADB-2059-5AA9F5C2BA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09210150"/>
                  </p:ext>
                </p:extLst>
              </p:nvPr>
            </p:nvGraphicFramePr>
            <p:xfrm>
              <a:off x="2031469" y="3310128"/>
              <a:ext cx="8125884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2942">
                      <a:extLst>
                        <a:ext uri="{9D8B030D-6E8A-4147-A177-3AD203B41FA5}">
                          <a16:colId xmlns:a16="http://schemas.microsoft.com/office/drawing/2014/main" val="595536492"/>
                        </a:ext>
                      </a:extLst>
                    </a:gridCol>
                    <a:gridCol w="4062942">
                      <a:extLst>
                        <a:ext uri="{9D8B030D-6E8A-4147-A177-3AD203B41FA5}">
                          <a16:colId xmlns:a16="http://schemas.microsoft.com/office/drawing/2014/main" val="91958822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nor/>
                                  </m:rPr>
                                  <a:rPr lang="en-US" altLang="zh-TW" sz="1800" b="0" i="0" dirty="0" smtClean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</m:oMath>
                            </m:oMathPara>
                          </a14:m>
                          <a:endParaRPr b="0" dirty="0"/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Probability of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oMath>
                          </a14:m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 occuring</a:t>
                          </a:r>
                          <a:endParaRPr lang="en-US" dirty="0"/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24872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4147061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9383667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115084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9FD6BEE0-32B1-1ADB-2059-5AA9F5C2BA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09210150"/>
                  </p:ext>
                </p:extLst>
              </p:nvPr>
            </p:nvGraphicFramePr>
            <p:xfrm>
              <a:off x="2031469" y="3310128"/>
              <a:ext cx="8125884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2942">
                      <a:extLst>
                        <a:ext uri="{9D8B030D-6E8A-4147-A177-3AD203B41FA5}">
                          <a16:colId xmlns:a16="http://schemas.microsoft.com/office/drawing/2014/main" val="595536492"/>
                        </a:ext>
                      </a:extLst>
                    </a:gridCol>
                    <a:gridCol w="4062942">
                      <a:extLst>
                        <a:ext uri="{9D8B030D-6E8A-4147-A177-3AD203B41FA5}">
                          <a16:colId xmlns:a16="http://schemas.microsoft.com/office/drawing/2014/main" val="91958822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0" t="-6557" r="-100600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150" t="-6557" r="-600" b="-3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24872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4147061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9383667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1/4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1150840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1520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A0260-D6A7-8A36-30A8-695C96085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23F57-E738-A586-06C6-98EC714A9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An </a:t>
            </a:r>
            <a:r>
              <a:rPr lang="en-US" altLang="zh-TW" sz="2400" b="1" dirty="0"/>
              <a:t>empirical discrete distribution </a:t>
            </a:r>
            <a:r>
              <a:rPr lang="en-US" altLang="zh-TW" sz="2400" dirty="0"/>
              <a:t>is obtained by estimating probabilities from observed data using the relative frequency method.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Example: Daily flight cancellations at Chicago O’Hare International Airport (ORD).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BA02B-5D4A-E753-FA89-B357E1BFB357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1A6F3-0050-2047-89A9-70FD8C622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Empirical Probability Distributions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A6857-8C8C-26E4-FB59-85810ACB542A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FFD8FB-6A7E-CDBE-C028-A810B8F8E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81BC88-7146-0DB0-B21F-3622F9D49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CAC1EE2B-8D71-75BE-DBFC-33353DEBEB4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6774934"/>
                  </p:ext>
                </p:extLst>
              </p:nvPr>
            </p:nvGraphicFramePr>
            <p:xfrm>
              <a:off x="1016486" y="3004368"/>
              <a:ext cx="9581409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93803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3193803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3193803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Number of Cancellations </a:t>
                          </a:r>
                          <a14:m>
                            <m:oMath xmlns:m="http://schemas.openxmlformats.org/officeDocument/2006/math"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altLang="zh-TW" sz="1800" b="0" i="0" dirty="0" smtClean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Number of Occurrences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Estimated Probability of </a:t>
                          </a:r>
                          <a:r>
                            <a:rPr lang="en-US" altLang="zh-TW" sz="1800" b="0" dirty="0">
                              <a:latin typeface="Rockwell" panose="02060603020205020403" pitchFamily="18" charset="0"/>
                            </a:rPr>
                            <a:t>x</a:t>
                          </a:r>
                          <a:endParaRPr lang="en-US" b="0" dirty="0"/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 ≈ 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 ≈ 0.27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 ≈ 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 ≈ 0.17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 = 0.10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CAC1EE2B-8D71-75BE-DBFC-33353DEBEB4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6774934"/>
                  </p:ext>
                </p:extLst>
              </p:nvPr>
            </p:nvGraphicFramePr>
            <p:xfrm>
              <a:off x="1016486" y="3004368"/>
              <a:ext cx="9581409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93803">
                      <a:extLst>
                        <a:ext uri="{9D8B030D-6E8A-4147-A177-3AD203B41FA5}">
                          <a16:colId xmlns:a16="http://schemas.microsoft.com/office/drawing/2014/main" val="3269318500"/>
                        </a:ext>
                      </a:extLst>
                    </a:gridCol>
                    <a:gridCol w="3193803">
                      <a:extLst>
                        <a:ext uri="{9D8B030D-6E8A-4147-A177-3AD203B41FA5}">
                          <a16:colId xmlns:a16="http://schemas.microsoft.com/office/drawing/2014/main" val="1084937839"/>
                        </a:ext>
                      </a:extLst>
                    </a:gridCol>
                    <a:gridCol w="3193803">
                      <a:extLst>
                        <a:ext uri="{9D8B030D-6E8A-4147-A177-3AD203B41FA5}">
                          <a16:colId xmlns:a16="http://schemas.microsoft.com/office/drawing/2014/main" val="42008449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91" t="-8197" r="-200954" b="-6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Number of Occurrences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Estimated Probability of </a:t>
                          </a:r>
                          <a:r>
                            <a:rPr lang="en-US" altLang="zh-TW" sz="1800" b="0" dirty="0">
                              <a:latin typeface="Rockwell" panose="02060603020205020403" pitchFamily="18" charset="0"/>
                            </a:rPr>
                            <a:t>x</a:t>
                          </a:r>
                          <a:endParaRPr lang="en-US" b="0" dirty="0"/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33529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 ≈ 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43468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8/30 ≈ 0.27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736834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7/30 ≈ 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841238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5/30 ≈ 0.17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5618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3/30 = 0.10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58403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Total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5062058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4415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3AE6A-5C49-9B94-ACDA-42C52C758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C60B6C-2726-B812-A8C8-C6A1B37232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274553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</a:t>
                </a:r>
                <a:r>
                  <a:rPr lang="en-US" altLang="zh-TW" sz="2400" b="1" dirty="0"/>
                  <a:t>probability mass function</a:t>
                </a:r>
                <a:r>
                  <a:rPr lang="en-US" altLang="zh-TW" sz="2400" dirty="0"/>
                  <a:t>, denoted by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,</a:t>
                </a:r>
                <a:r>
                  <a:rPr lang="en-US" altLang="zh-TW" sz="2400" b="1" dirty="0"/>
                  <a:t> </a:t>
                </a:r>
                <a:r>
                  <a:rPr lang="en-US" altLang="zh-TW" sz="2400" dirty="0"/>
                  <a:t>for a discrete random variable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b="0" i="0" dirty="0" smtClean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400" dirty="0"/>
                  <a:t> gives the probability associated with each value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400" dirty="0"/>
                  <a:t> of the random variable.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Requirements for a discrete probability function: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The random experiment of tossing two fair coins in succession.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 smtClean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dirty="0"/>
                  <a:t> is the number of tails observed, and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d>
                  </m:oMath>
                </a14:m>
                <a:r>
                  <a:rPr lang="en-US" dirty="0"/>
                  <a:t> is the probability that the random variable takes the value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C60B6C-2726-B812-A8C8-C6A1B37232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274553" cy="5081046"/>
              </a:xfrm>
              <a:blipFill>
                <a:blip r:embed="rId2"/>
                <a:stretch>
                  <a:fillRect l="-703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4F34DBD-F1C0-DD88-7BBC-AA247B2492C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3FC242-0E12-C59E-C66C-65299F1C3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Discrete Probability Functions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955DB9-71AC-8881-F87D-ABCC7FD62B9D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7B3C5-0908-AB54-FC94-860445CAB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BFFC11-6D3F-4048-8348-A7600C963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9B8D6E7D-AE50-9506-0776-85562F5875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2668889"/>
                  </p:ext>
                </p:extLst>
              </p:nvPr>
            </p:nvGraphicFramePr>
            <p:xfrm>
              <a:off x="1989183" y="5102948"/>
              <a:ext cx="8125885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25177">
                      <a:extLst>
                        <a:ext uri="{9D8B030D-6E8A-4147-A177-3AD203B41FA5}">
                          <a16:colId xmlns:a16="http://schemas.microsoft.com/office/drawing/2014/main" val="4239761759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061257628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556558892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958263266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85699379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Outcome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H,H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H,T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T,H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T,T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314248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430114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800" i="0" dirty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  <m:r>
                                  <a:rPr lang="en-US" altLang="zh-TW" sz="1800" b="0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0.25</a:t>
                          </a:r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0.5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0.25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588973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9B8D6E7D-AE50-9506-0776-85562F5875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2668889"/>
                  </p:ext>
                </p:extLst>
              </p:nvPr>
            </p:nvGraphicFramePr>
            <p:xfrm>
              <a:off x="1989183" y="5102948"/>
              <a:ext cx="8125885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25177">
                      <a:extLst>
                        <a:ext uri="{9D8B030D-6E8A-4147-A177-3AD203B41FA5}">
                          <a16:colId xmlns:a16="http://schemas.microsoft.com/office/drawing/2014/main" val="4239761759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061257628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556558892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958263266"/>
                        </a:ext>
                      </a:extLst>
                    </a:gridCol>
                    <a:gridCol w="1625177">
                      <a:extLst>
                        <a:ext uri="{9D8B030D-6E8A-4147-A177-3AD203B41FA5}">
                          <a16:colId xmlns:a16="http://schemas.microsoft.com/office/drawing/2014/main" val="285699379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Outcome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H,H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H,T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T,H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T,T</a:t>
                          </a:r>
                        </a:p>
                      </a:txBody>
                      <a:tcPr anchor="ctr">
                        <a:solidFill>
                          <a:srgbClr val="77122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314248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75" t="-108197" r="-401124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</a:t>
                          </a:r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1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430114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75" t="-208197" r="-401124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0.25</a:t>
                          </a:r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0.5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Garamond" panose="02020404030301010803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aramond" panose="02020404030301010803" pitchFamily="18" charset="0"/>
                            </a:rPr>
                            <a:t>0.25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5889735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22B49667-58F9-98AA-B2A9-A3516E62308C}"/>
                  </a:ext>
                </a:extLst>
              </p:cNvPr>
              <p:cNvSpPr/>
              <p:nvPr/>
            </p:nvSpPr>
            <p:spPr>
              <a:xfrm>
                <a:off x="1266379" y="2926931"/>
                <a:ext cx="9656064" cy="950126"/>
              </a:xfrm>
              <a:prstGeom prst="roundRect">
                <a:avLst/>
              </a:prstGeom>
              <a:solidFill>
                <a:srgbClr val="77122C"/>
              </a:solidFill>
              <a:ln>
                <a:solidFill>
                  <a:srgbClr val="77122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457200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chemeClr val="bg1"/>
                    </a:solidFill>
                  </a:rPr>
                  <a:t>The probability assigned to each value must be nonnegative: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solidFill>
                              <a:schemeClr val="bg1"/>
                            </a:solidFill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solidFill>
                              <a:schemeClr val="bg1"/>
                            </a:solidFill>
                            <a:latin typeface="Rockwell" panose="02060603020205020403" pitchFamily="18" charset="0"/>
                          </a:rPr>
                          <m:t>x</m:t>
                        </m:r>
                      </m:e>
                    </m:d>
                    <m:r>
                      <a:rPr lang="en-US" altLang="zh-TW" sz="20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zh-TW" sz="2000" dirty="0">
                    <a:solidFill>
                      <a:schemeClr val="bg1"/>
                    </a:solidFill>
                  </a:rPr>
                  <a:t> for all values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solidFill>
                          <a:schemeClr val="bg1"/>
                        </a:solidFill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>
                    <a:solidFill>
                      <a:schemeClr val="bg1"/>
                    </a:solidFill>
                  </a:rPr>
                  <a:t>.</a:t>
                </a:r>
              </a:p>
              <a:p>
                <a:pPr marL="457200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chemeClr val="bg1"/>
                    </a:solidFill>
                  </a:rPr>
                  <a:t>The probabilities must add up to 1: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000" i="0" dirty="0" smtClean="0">
                            <a:solidFill>
                              <a:schemeClr val="bg1"/>
                            </a:solidFill>
                            <a:latin typeface="Rockwell" panose="02060603020205020403" pitchFamily="18" charset="0"/>
                          </a:rPr>
                        </m:ctrlPr>
                      </m:naryPr>
                      <m:sub>
                        <m:r>
                          <m:rPr>
                            <m:nor/>
                          </m:rPr>
                          <a:rPr lang="en-US" altLang="zh-TW" sz="2000" i="0" dirty="0" smtClean="0">
                            <a:solidFill>
                              <a:schemeClr val="bg1"/>
                            </a:solidFill>
                            <a:latin typeface="Rockwell" panose="02060603020205020403" pitchFamily="18" charset="0"/>
                          </a:rPr>
                          <m:t>x</m:t>
                        </m:r>
                      </m:sub>
                      <m:sup/>
                      <m:e>
                        <m:r>
                          <a:rPr lang="en-US" altLang="zh-TW" sz="20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zh-TW" sz="20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sz="2000" i="0" dirty="0" smtClean="0">
                            <a:solidFill>
                              <a:schemeClr val="bg1"/>
                            </a:solidFill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20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 sz="20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altLang="zh-TW" sz="2000" dirty="0">
                    <a:solidFill>
                      <a:schemeClr val="bg1"/>
                    </a:solidFill>
                  </a:rPr>
                  <a:t> </a:t>
                </a:r>
              </a:p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22B49667-58F9-98AA-B2A9-A3516E6230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379" y="2926931"/>
                <a:ext cx="9656064" cy="950126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77122C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46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E0309-2533-E2A8-4C63-59EF9FF04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Which value of $$P(2)$$ makes this a valid probability function?
Slide 11</a:t>
            </a:r>
          </a:p>
        </p:txBody>
      </p:sp>
      <p:sp>
        <p:nvSpPr>
          <p:cNvPr id="3" name="Footer Placeholder 2" descr="Poll Everywhere multiple choice poll activity&#10;Activity Title: Which value of $$P(2)$$ makes this a valid probability function?">
            <a:extLst>
              <a:ext uri="{FF2B5EF4-FFF2-40B4-BE49-F238E27FC236}">
                <a16:creationId xmlns:a16="http://schemas.microsoft.com/office/drawing/2014/main" id="{1F26C6AF-1555-A0EA-CAFA-26E99C5A5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00D699-493A-7C40-A576-388051E16F53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7983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90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bbadb8cc-3321-42df-b505-eb5100c04ec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178b066-ece4-42d6-be80-b911ff775fa2}" enabled="1" method="Privileged" siteId="{4881a8fa-b252-4912-b93a-7806c41bbe9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8955</TotalTime>
  <Words>4518</Words>
  <Application>Microsoft Office PowerPoint</Application>
  <PresentationFormat>Custom</PresentationFormat>
  <Paragraphs>1350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Aptos</vt:lpstr>
      <vt:lpstr>Arial</vt:lpstr>
      <vt:lpstr>Calibri</vt:lpstr>
      <vt:lpstr>Cambria Math</vt:lpstr>
      <vt:lpstr>Garamond</vt:lpstr>
      <vt:lpstr>Rockwell</vt:lpstr>
      <vt:lpstr>Office Theme</vt:lpstr>
      <vt:lpstr>PowerPoint Presentation</vt:lpstr>
      <vt:lpstr>  Random Variables</vt:lpstr>
      <vt:lpstr>  Continuous Random Variables</vt:lpstr>
      <vt:lpstr>  Discrete Random Variables</vt:lpstr>
      <vt:lpstr>PowerPoint Presentation</vt:lpstr>
      <vt:lpstr>  Discrete Probability Distributions</vt:lpstr>
      <vt:lpstr>  Empirical Probability Distributions</vt:lpstr>
      <vt:lpstr>  Discrete Probability Functions</vt:lpstr>
      <vt:lpstr>Poll Everywhere multiple choice poll activity
Activity Title: Which value of $$P(2)$$ makes this a valid probability function?
Slide 11</vt:lpstr>
      <vt:lpstr>  Solution to In-class Poll</vt:lpstr>
      <vt:lpstr>  Graphical Representation</vt:lpstr>
      <vt:lpstr>PowerPoint Presentation</vt:lpstr>
      <vt:lpstr>  Expected Value</vt:lpstr>
      <vt:lpstr>  Exercise: Expected Value</vt:lpstr>
      <vt:lpstr>  Variance</vt:lpstr>
      <vt:lpstr>  Standard Deviation</vt:lpstr>
      <vt:lpstr>  Exercise: Variance &amp; Standard Deviation</vt:lpstr>
      <vt:lpstr>PowerPoint Presentation</vt:lpstr>
      <vt:lpstr>  Bivariate Probability Distribution</vt:lpstr>
      <vt:lpstr>  Example: Bivariate Probability Distribution</vt:lpstr>
      <vt:lpstr>  Example: Bivariate Probability Distribution</vt:lpstr>
      <vt:lpstr>  Example: Bivariate Probability Distribution</vt:lpstr>
      <vt:lpstr>  Example: Bivariate Probability Distribution</vt:lpstr>
      <vt:lpstr>  Example: Bivariate Probability Distribution</vt:lpstr>
      <vt:lpstr>  Example: Bivariate Probability Distribution</vt:lpstr>
      <vt:lpstr>  Bivariate Probability Distribution</vt:lpstr>
      <vt:lpstr>  Bivariate Probability Distribution</vt:lpstr>
      <vt:lpstr>  In-class Exercise</vt:lpstr>
      <vt:lpstr>  Caveats: The True Probabilities</vt:lpstr>
      <vt:lpstr>  Covariance</vt:lpstr>
      <vt:lpstr>PowerPoint Presentation</vt:lpstr>
      <vt:lpstr>  Uniform Distribution</vt:lpstr>
      <vt:lpstr>  Detour: The German Tank Problem</vt:lpstr>
      <vt:lpstr>  Detour: The German Tank Problem (with Math)</vt:lpstr>
      <vt:lpstr>  Bernoulli Trials and the Binomial Distribution</vt:lpstr>
      <vt:lpstr>  Detour: Bernoulli’s Insurance Problem</vt:lpstr>
      <vt:lpstr>  Poisson Distribution</vt:lpstr>
      <vt:lpstr>  Detour: Death by Horse Kick</vt:lpstr>
      <vt:lpstr>  Detour: Binomial and Poisson</vt:lpstr>
      <vt:lpstr>PowerPoint Presentation</vt:lpstr>
      <vt:lpstr>  Recap: Chapter 5</vt:lpstr>
      <vt:lpstr>  Preview: Chapter 6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Brian Park</dc:creator>
  <cp:keywords/>
  <dc:description>generated using python-pptx</dc:description>
  <cp:lastModifiedBy>Brian Park</cp:lastModifiedBy>
  <cp:revision>344</cp:revision>
  <dcterms:created xsi:type="dcterms:W3CDTF">2013-01-27T09:14:16Z</dcterms:created>
  <dcterms:modified xsi:type="dcterms:W3CDTF">2026-07-23T19:39:32Z</dcterms:modified>
  <cp:category/>
</cp:coreProperties>
</file>