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2.png" ContentType="image/jpeg"/>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40"/>
  </p:notesMasterIdLst>
  <p:sldIdLst>
    <p:sldId id="256" r:id="rId2"/>
    <p:sldId id="485" r:id="rId3"/>
    <p:sldId id="376" r:id="rId4"/>
    <p:sldId id="486" r:id="rId5"/>
    <p:sldId id="428" r:id="rId6"/>
    <p:sldId id="487" r:id="rId7"/>
    <p:sldId id="488" r:id="rId8"/>
    <p:sldId id="490" r:id="rId9"/>
    <p:sldId id="489" r:id="rId10"/>
    <p:sldId id="492" r:id="rId11"/>
    <p:sldId id="491" r:id="rId12"/>
    <p:sldId id="494" r:id="rId13"/>
    <p:sldId id="496" r:id="rId14"/>
    <p:sldId id="497" r:id="rId15"/>
    <p:sldId id="498" r:id="rId16"/>
    <p:sldId id="495" r:id="rId17"/>
    <p:sldId id="499" r:id="rId18"/>
    <p:sldId id="500" r:id="rId19"/>
    <p:sldId id="501" r:id="rId20"/>
    <p:sldId id="502" r:id="rId21"/>
    <p:sldId id="504" r:id="rId22"/>
    <p:sldId id="506" r:id="rId23"/>
    <p:sldId id="512" r:id="rId24"/>
    <p:sldId id="517" r:id="rId25"/>
    <p:sldId id="505" r:id="rId26"/>
    <p:sldId id="509" r:id="rId27"/>
    <p:sldId id="508" r:id="rId28"/>
    <p:sldId id="510" r:id="rId29"/>
    <p:sldId id="511" r:id="rId30"/>
    <p:sldId id="395" r:id="rId31"/>
    <p:sldId id="518" r:id="rId32"/>
    <p:sldId id="514" r:id="rId33"/>
    <p:sldId id="513" r:id="rId34"/>
    <p:sldId id="515" r:id="rId35"/>
    <p:sldId id="516" r:id="rId36"/>
    <p:sldId id="473" r:id="rId37"/>
    <p:sldId id="421" r:id="rId38"/>
    <p:sldId id="422" r:id="rId39"/>
  </p:sldIdLst>
  <p:sldSz cx="121888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122C"/>
    <a:srgbClr val="FDB913"/>
    <a:srgbClr val="B8964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04" autoAdjust="0"/>
    <p:restoredTop sz="94660"/>
  </p:normalViewPr>
  <p:slideViewPr>
    <p:cSldViewPr snapToGrid="0" snapToObjects="1">
      <p:cViewPr varScale="1">
        <p:scale>
          <a:sx n="82" d="100"/>
          <a:sy n="82" d="100"/>
        </p:scale>
        <p:origin x="96" y="25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359EC7-19C7-4638-A61A-0E2B59861576}" type="datetimeFigureOut">
              <a:rPr lang="en-US" smtClean="0"/>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87AAC7-CF25-414B-93E7-2A61E431E831}" type="slidenum">
              <a:rPr lang="en-US" smtClean="0"/>
              <a:t>‹#›</a:t>
            </a:fld>
            <a:endParaRPr lang="en-US"/>
          </a:p>
        </p:txBody>
      </p:sp>
    </p:spTree>
    <p:extLst>
      <p:ext uri="{BB962C8B-B14F-4D97-AF65-F5344CB8AC3E}">
        <p14:creationId xmlns:p14="http://schemas.microsoft.com/office/powerpoint/2010/main" val="410282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Do not modify the notes in this section to avoid tampering with the Poll Everywhere activity.
More info at polleverywhere.com/support
Consider the random experiment of rolling a fair six-sided die once. The sample space is $$S=\\{1,2,3,4,5,6\\}$$. Which of the following is NOT an event?
https://www.polleverywhere.com/multiple_choice_polls/hg4VQYxrKSJA0bNOZr9An?state=opened&amp;flow=Default&amp;onscreen=persist</a:t>
            </a:r>
          </a:p>
        </p:txBody>
      </p:sp>
      <p:sp>
        <p:nvSpPr>
          <p:cNvPr id="4" name="Slide Number Placeholder 3"/>
          <p:cNvSpPr>
            <a:spLocks noGrp="1"/>
          </p:cNvSpPr>
          <p:nvPr>
            <p:ph type="sldNum" sz="quarter" idx="5"/>
          </p:nvPr>
        </p:nvSpPr>
        <p:spPr/>
        <p:txBody>
          <a:bodyPr/>
          <a:lstStyle/>
          <a:p>
            <a:fld id="{C987AAC7-CF25-414B-93E7-2A61E431E831}" type="slidenum">
              <a:rPr lang="en-US" smtClean="0"/>
              <a:t>6</a:t>
            </a:fld>
            <a:endParaRPr lang="en-US"/>
          </a:p>
        </p:txBody>
      </p:sp>
      <p:sp>
        <p:nvSpPr>
          <p:cNvPr id="5" name="TextBox 4">
            <a:extLst>
              <a:ext uri="{FF2B5EF4-FFF2-40B4-BE49-F238E27FC236}">
                <a16:creationId xmlns:a16="http://schemas.microsoft.com/office/drawing/2014/main" id="{27B81F12-4D27-6C77-14A8-4E020D3061D0}"/>
              </a:ext>
            </a:extLst>
          </p:cNvPr>
          <p:cNvSpPr txBox="1"/>
          <p:nvPr/>
        </p:nvSpPr>
        <p:spPr>
          <a:xfrm>
            <a:off x="0" y="0"/>
            <a:ext cx="3810000" cy="1270000"/>
          </a:xfrm>
          <a:prstGeom prst="rect">
            <a:avLst/>
          </a:prstGeom>
          <a:noFill/>
        </p:spPr>
        <p:txBody>
          <a:bodyPr vert="horz" rtlCol="0">
            <a:spAutoFit/>
          </a:bodyPr>
          <a:lstStyle/>
          <a:p>
            <a:endParaRPr lang="en-US"/>
          </a:p>
        </p:txBody>
      </p:sp>
    </p:spTree>
    <p:extLst>
      <p:ext uri="{BB962C8B-B14F-4D97-AF65-F5344CB8AC3E}">
        <p14:creationId xmlns:p14="http://schemas.microsoft.com/office/powerpoint/2010/main" val="22527056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Do not modify the notes in this section to avoid tampering with the Poll Everywhere activity.
More info at polleverywhere.com/support
Suppose a fair coin is tossed twice. What is the probability that at least one toss is tails?
https://www.polleverywhere.com/multiple_choice_polls/I8HmOwFwu1wThzowZyyJf?state=opened&amp;flow=Default&amp;onscreen=persist</a:t>
            </a:r>
          </a:p>
        </p:txBody>
      </p:sp>
      <p:sp>
        <p:nvSpPr>
          <p:cNvPr id="4" name="Slide Number Placeholder 3"/>
          <p:cNvSpPr>
            <a:spLocks noGrp="1"/>
          </p:cNvSpPr>
          <p:nvPr>
            <p:ph type="sldNum" sz="quarter" idx="5"/>
          </p:nvPr>
        </p:nvSpPr>
        <p:spPr/>
        <p:txBody>
          <a:bodyPr/>
          <a:lstStyle/>
          <a:p>
            <a:fld id="{C987AAC7-CF25-414B-93E7-2A61E431E831}" type="slidenum">
              <a:rPr lang="en-US" smtClean="0"/>
              <a:t>14</a:t>
            </a:fld>
            <a:endParaRPr lang="en-US"/>
          </a:p>
        </p:txBody>
      </p:sp>
      <p:sp>
        <p:nvSpPr>
          <p:cNvPr id="5" name="TextBox 4">
            <a:extLst>
              <a:ext uri="{FF2B5EF4-FFF2-40B4-BE49-F238E27FC236}">
                <a16:creationId xmlns:a16="http://schemas.microsoft.com/office/drawing/2014/main" id="{92C2512E-B972-7DEF-8BAD-0CB29823F60B}"/>
              </a:ext>
            </a:extLst>
          </p:cNvPr>
          <p:cNvSpPr txBox="1"/>
          <p:nvPr/>
        </p:nvSpPr>
        <p:spPr>
          <a:xfrm>
            <a:off x="0" y="0"/>
            <a:ext cx="3810000" cy="1270000"/>
          </a:xfrm>
          <a:prstGeom prst="rect">
            <a:avLst/>
          </a:prstGeom>
          <a:noFill/>
        </p:spPr>
        <p:txBody>
          <a:bodyPr vert="horz" rtlCol="0">
            <a:spAutoFit/>
          </a:bodyPr>
          <a:lstStyle/>
          <a:p>
            <a:endParaRPr lang="en-US"/>
          </a:p>
        </p:txBody>
      </p:sp>
    </p:spTree>
    <p:extLst>
      <p:ext uri="{BB962C8B-B14F-4D97-AF65-F5344CB8AC3E}">
        <p14:creationId xmlns:p14="http://schemas.microsoft.com/office/powerpoint/2010/main" val="830342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Do not modify the notes in this section to avoid tampering with the Poll Everywhere activity.
More info at polleverywhere.com/support
Consider the following events from the experiment of tossing two fair coins in succession:$$A=\\{(T,H),(T,T)\\}\\quad $$ and $$\\quad B=\\{(H,T),(T,H)\\}$$What is $$A\\cap B^{\\prime}$$
https://www.polleverywhere.com/multiple_choice_polls/MHppLrgkpjNcKzHGcu67v?state=opened&amp;flow=Default&amp;onscreen=persist</a:t>
            </a:r>
          </a:p>
        </p:txBody>
      </p:sp>
      <p:sp>
        <p:nvSpPr>
          <p:cNvPr id="4" name="Slide Number Placeholder 3"/>
          <p:cNvSpPr>
            <a:spLocks noGrp="1"/>
          </p:cNvSpPr>
          <p:nvPr>
            <p:ph type="sldNum" sz="quarter" idx="5"/>
          </p:nvPr>
        </p:nvSpPr>
        <p:spPr/>
        <p:txBody>
          <a:bodyPr/>
          <a:lstStyle/>
          <a:p>
            <a:fld id="{C987AAC7-CF25-414B-93E7-2A61E431E831}" type="slidenum">
              <a:rPr lang="en-US" smtClean="0"/>
              <a:t>20</a:t>
            </a:fld>
            <a:endParaRPr lang="en-US"/>
          </a:p>
        </p:txBody>
      </p:sp>
      <p:sp>
        <p:nvSpPr>
          <p:cNvPr id="5" name="TextBox 4">
            <a:extLst>
              <a:ext uri="{FF2B5EF4-FFF2-40B4-BE49-F238E27FC236}">
                <a16:creationId xmlns:a16="http://schemas.microsoft.com/office/drawing/2014/main" id="{F1474A42-02AE-3107-79EF-6E9529168F28}"/>
              </a:ext>
            </a:extLst>
          </p:cNvPr>
          <p:cNvSpPr txBox="1"/>
          <p:nvPr/>
        </p:nvSpPr>
        <p:spPr>
          <a:xfrm>
            <a:off x="0" y="0"/>
            <a:ext cx="3810000" cy="1270000"/>
          </a:xfrm>
          <a:prstGeom prst="rect">
            <a:avLst/>
          </a:prstGeom>
          <a:noFill/>
        </p:spPr>
        <p:txBody>
          <a:bodyPr vert="horz" rtlCol="0">
            <a:spAutoFit/>
          </a:bodyPr>
          <a:lstStyle/>
          <a:p>
            <a:endParaRPr lang="en-US"/>
          </a:p>
        </p:txBody>
      </p:sp>
    </p:spTree>
    <p:extLst>
      <p:ext uri="{BB962C8B-B14F-4D97-AF65-F5344CB8AC3E}">
        <p14:creationId xmlns:p14="http://schemas.microsoft.com/office/powerpoint/2010/main" val="13428708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Do not modify the notes in this section to avoid tampering with the Poll Everywhere activity.
More info at polleverywhere.com/support
Suppose we have 23 people in a room. Assuming birthdays are equally likely to occur on any of the 365 days of the year, what is the approximate probability that at least two people share the same birthday?
https://www.polleverywhere.com/multiple_choice_polls/T6B3zrEZcC7AwVahnC4EZ?state=opened&amp;flow=Default&amp;onscreen=persist</a:t>
            </a:r>
          </a:p>
        </p:txBody>
      </p:sp>
      <p:sp>
        <p:nvSpPr>
          <p:cNvPr id="4" name="Slide Number Placeholder 3"/>
          <p:cNvSpPr>
            <a:spLocks noGrp="1"/>
          </p:cNvSpPr>
          <p:nvPr>
            <p:ph type="sldNum" sz="quarter" idx="5"/>
          </p:nvPr>
        </p:nvSpPr>
        <p:spPr/>
        <p:txBody>
          <a:bodyPr/>
          <a:lstStyle/>
          <a:p>
            <a:fld id="{C987AAC7-CF25-414B-93E7-2A61E431E831}" type="slidenum">
              <a:rPr lang="en-US" smtClean="0"/>
              <a:t>26</a:t>
            </a:fld>
            <a:endParaRPr lang="en-US"/>
          </a:p>
        </p:txBody>
      </p:sp>
      <p:sp>
        <p:nvSpPr>
          <p:cNvPr id="5" name="TextBox 4">
            <a:extLst>
              <a:ext uri="{FF2B5EF4-FFF2-40B4-BE49-F238E27FC236}">
                <a16:creationId xmlns:a16="http://schemas.microsoft.com/office/drawing/2014/main" id="{B1050056-A28A-FA4E-5EC2-373D628D9945}"/>
              </a:ext>
            </a:extLst>
          </p:cNvPr>
          <p:cNvSpPr txBox="1"/>
          <p:nvPr/>
        </p:nvSpPr>
        <p:spPr>
          <a:xfrm>
            <a:off x="0" y="0"/>
            <a:ext cx="3810000" cy="1270000"/>
          </a:xfrm>
          <a:prstGeom prst="rect">
            <a:avLst/>
          </a:prstGeom>
          <a:noFill/>
        </p:spPr>
        <p:txBody>
          <a:bodyPr vert="horz" rtlCol="0">
            <a:spAutoFit/>
          </a:bodyPr>
          <a:lstStyle/>
          <a:p>
            <a:endParaRPr lang="en-US"/>
          </a:p>
        </p:txBody>
      </p:sp>
    </p:spTree>
    <p:extLst>
      <p:ext uri="{BB962C8B-B14F-4D97-AF65-F5344CB8AC3E}">
        <p14:creationId xmlns:p14="http://schemas.microsoft.com/office/powerpoint/2010/main" val="1787437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Do not modify the notes in this section to avoid tampering with the Poll Everywhere activity.
More info at polleverywhere.com/support
There are two children in a family. You are told that at least one of the children is a boy. What is the probability that both children are boys?
https://www.polleverywhere.com/multiple_choice_polls/TB9s9cdCkpADLJ2fy6wWz?state=opened&amp;flow=Default&amp;onscreen=persist</a:t>
            </a:r>
          </a:p>
        </p:txBody>
      </p:sp>
      <p:sp>
        <p:nvSpPr>
          <p:cNvPr id="4" name="Slide Number Placeholder 3"/>
          <p:cNvSpPr>
            <a:spLocks noGrp="1"/>
          </p:cNvSpPr>
          <p:nvPr>
            <p:ph type="sldNum" sz="quarter" idx="5"/>
          </p:nvPr>
        </p:nvSpPr>
        <p:spPr/>
        <p:txBody>
          <a:bodyPr/>
          <a:lstStyle/>
          <a:p>
            <a:fld id="{C987AAC7-CF25-414B-93E7-2A61E431E831}" type="slidenum">
              <a:rPr lang="en-US" smtClean="0"/>
              <a:t>32</a:t>
            </a:fld>
            <a:endParaRPr lang="en-US"/>
          </a:p>
        </p:txBody>
      </p:sp>
      <p:sp>
        <p:nvSpPr>
          <p:cNvPr id="5" name="TextBox 4">
            <a:extLst>
              <a:ext uri="{FF2B5EF4-FFF2-40B4-BE49-F238E27FC236}">
                <a16:creationId xmlns:a16="http://schemas.microsoft.com/office/drawing/2014/main" id="{8FF1C2B3-9F8A-40B6-FA2A-BF0044CB2F86}"/>
              </a:ext>
            </a:extLst>
          </p:cNvPr>
          <p:cNvSpPr txBox="1"/>
          <p:nvPr/>
        </p:nvSpPr>
        <p:spPr>
          <a:xfrm>
            <a:off x="0" y="0"/>
            <a:ext cx="3810000" cy="1270000"/>
          </a:xfrm>
          <a:prstGeom prst="rect">
            <a:avLst/>
          </a:prstGeom>
          <a:noFill/>
        </p:spPr>
        <p:txBody>
          <a:bodyPr vert="horz" rtlCol="0">
            <a:spAutoFit/>
          </a:bodyPr>
          <a:lstStyle/>
          <a:p>
            <a:endParaRPr lang="en-US"/>
          </a:p>
        </p:txBody>
      </p:sp>
    </p:spTree>
    <p:extLst>
      <p:ext uri="{BB962C8B-B14F-4D97-AF65-F5344CB8AC3E}">
        <p14:creationId xmlns:p14="http://schemas.microsoft.com/office/powerpoint/2010/main" val="41769571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247A80A-D5D2-49AE-A844-588E4255EDC7}" type="datetime1">
              <a:rPr lang="en-US" smtClean="0"/>
              <a:t>7/22/2026</a:t>
            </a:fld>
            <a:endParaRPr lang="en-US"/>
          </a:p>
        </p:txBody>
      </p:sp>
      <p:sp>
        <p:nvSpPr>
          <p:cNvPr id="5" name="Footer Placeholder 4"/>
          <p:cNvSpPr>
            <a:spLocks noGrp="1"/>
          </p:cNvSpPr>
          <p:nvPr>
            <p:ph type="ftr" sz="quarter" idx="11"/>
          </p:nvPr>
        </p:nvSpPr>
        <p:spPr/>
        <p:txBody>
          <a:bodyPr/>
          <a:lstStyle/>
          <a:p>
            <a:r>
              <a:rPr lang="en-US"/>
              <a:t>BUSN 320 Business Statistics</a:t>
            </a:r>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5895A3-83FA-4B14-A4CD-DB213D15B8AB}" type="datetime1">
              <a:rPr lang="en-US" smtClean="0"/>
              <a:t>7/22/2026</a:t>
            </a:fld>
            <a:endParaRPr lang="en-US"/>
          </a:p>
        </p:txBody>
      </p:sp>
      <p:sp>
        <p:nvSpPr>
          <p:cNvPr id="5" name="Footer Placeholder 4"/>
          <p:cNvSpPr>
            <a:spLocks noGrp="1"/>
          </p:cNvSpPr>
          <p:nvPr>
            <p:ph type="ftr" sz="quarter" idx="11"/>
          </p:nvPr>
        </p:nvSpPr>
        <p:spPr/>
        <p:txBody>
          <a:bodyPr/>
          <a:lstStyle/>
          <a:p>
            <a:r>
              <a:rPr lang="en-US"/>
              <a:t>BUSN 320 Business Statistics</a:t>
            </a:r>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70A4B72-8FE6-4D0E-A593-D1637FA9144D}" type="datetime1">
              <a:rPr lang="en-US" smtClean="0"/>
              <a:t>7/22/2026</a:t>
            </a:fld>
            <a:endParaRPr lang="en-US"/>
          </a:p>
        </p:txBody>
      </p:sp>
      <p:sp>
        <p:nvSpPr>
          <p:cNvPr id="5" name="Footer Placeholder 4"/>
          <p:cNvSpPr>
            <a:spLocks noGrp="1"/>
          </p:cNvSpPr>
          <p:nvPr>
            <p:ph type="ftr" sz="quarter" idx="11"/>
          </p:nvPr>
        </p:nvSpPr>
        <p:spPr/>
        <p:txBody>
          <a:bodyPr/>
          <a:lstStyle/>
          <a:p>
            <a:r>
              <a:rPr lang="en-US"/>
              <a:t>BUSN 320 Business Statistics</a:t>
            </a:r>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380916-4781-41E1-812B-F7EE09E7EC54}" type="datetime1">
              <a:rPr lang="en-US" smtClean="0"/>
              <a:t>7/22/2026</a:t>
            </a:fld>
            <a:endParaRPr lang="en-US"/>
          </a:p>
        </p:txBody>
      </p:sp>
      <p:sp>
        <p:nvSpPr>
          <p:cNvPr id="5" name="Footer Placeholder 4"/>
          <p:cNvSpPr>
            <a:spLocks noGrp="1"/>
          </p:cNvSpPr>
          <p:nvPr>
            <p:ph type="ftr" sz="quarter" idx="11"/>
          </p:nvPr>
        </p:nvSpPr>
        <p:spPr/>
        <p:txBody>
          <a:bodyPr/>
          <a:lstStyle/>
          <a:p>
            <a:r>
              <a:rPr lang="en-US"/>
              <a:t>BUSN 320 Business Statistics</a:t>
            </a:r>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4F0C0A-9C35-410E-849D-9EEF5817A513}" type="datetime1">
              <a:rPr lang="en-US" smtClean="0"/>
              <a:t>7/22/2026</a:t>
            </a:fld>
            <a:endParaRPr lang="en-US"/>
          </a:p>
        </p:txBody>
      </p:sp>
      <p:sp>
        <p:nvSpPr>
          <p:cNvPr id="5" name="Footer Placeholder 4"/>
          <p:cNvSpPr>
            <a:spLocks noGrp="1"/>
          </p:cNvSpPr>
          <p:nvPr>
            <p:ph type="ftr" sz="quarter" idx="11"/>
          </p:nvPr>
        </p:nvSpPr>
        <p:spPr/>
        <p:txBody>
          <a:bodyPr/>
          <a:lstStyle/>
          <a:p>
            <a:r>
              <a:rPr lang="en-US"/>
              <a:t>BUSN 320 Business Statistics</a:t>
            </a:r>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9B32F21-B93A-4F6F-BB58-7315062EDE8F}" type="datetime1">
              <a:rPr lang="en-US" smtClean="0"/>
              <a:t>7/22/2026</a:t>
            </a:fld>
            <a:endParaRPr lang="en-US"/>
          </a:p>
        </p:txBody>
      </p:sp>
      <p:sp>
        <p:nvSpPr>
          <p:cNvPr id="6" name="Footer Placeholder 5"/>
          <p:cNvSpPr>
            <a:spLocks noGrp="1"/>
          </p:cNvSpPr>
          <p:nvPr>
            <p:ph type="ftr" sz="quarter" idx="11"/>
          </p:nvPr>
        </p:nvSpPr>
        <p:spPr/>
        <p:txBody>
          <a:bodyPr/>
          <a:lstStyle/>
          <a:p>
            <a:r>
              <a:rPr lang="en-US"/>
              <a:t>BUSN 320 Business Statistics</a:t>
            </a:r>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718F068-B914-460D-9179-BFF897ADE07D}" type="datetime1">
              <a:rPr lang="en-US" smtClean="0"/>
              <a:t>7/22/2026</a:t>
            </a:fld>
            <a:endParaRPr lang="en-US"/>
          </a:p>
        </p:txBody>
      </p:sp>
      <p:sp>
        <p:nvSpPr>
          <p:cNvPr id="8" name="Footer Placeholder 7"/>
          <p:cNvSpPr>
            <a:spLocks noGrp="1"/>
          </p:cNvSpPr>
          <p:nvPr>
            <p:ph type="ftr" sz="quarter" idx="11"/>
          </p:nvPr>
        </p:nvSpPr>
        <p:spPr/>
        <p:txBody>
          <a:bodyPr/>
          <a:lstStyle/>
          <a:p>
            <a:r>
              <a:rPr lang="en-US"/>
              <a:t>BUSN 320 Business Statistics</a:t>
            </a:r>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621F716-81BD-4BA4-B31F-E45934BDA10B}" type="datetime1">
              <a:rPr lang="en-US" smtClean="0"/>
              <a:t>7/22/2026</a:t>
            </a:fld>
            <a:endParaRPr lang="en-US"/>
          </a:p>
        </p:txBody>
      </p:sp>
      <p:sp>
        <p:nvSpPr>
          <p:cNvPr id="4" name="Footer Placeholder 3"/>
          <p:cNvSpPr>
            <a:spLocks noGrp="1"/>
          </p:cNvSpPr>
          <p:nvPr>
            <p:ph type="ftr" sz="quarter" idx="11"/>
          </p:nvPr>
        </p:nvSpPr>
        <p:spPr/>
        <p:txBody>
          <a:bodyPr/>
          <a:lstStyle/>
          <a:p>
            <a:r>
              <a:rPr lang="en-US"/>
              <a:t>BUSN 320 Business Statistics</a:t>
            </a:r>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D6429A-3A32-4FA5-8083-C1241B40DC91}" type="datetime1">
              <a:rPr lang="en-US" smtClean="0"/>
              <a:t>7/22/2026</a:t>
            </a:fld>
            <a:endParaRPr lang="en-US"/>
          </a:p>
        </p:txBody>
      </p:sp>
      <p:sp>
        <p:nvSpPr>
          <p:cNvPr id="3" name="Footer Placeholder 2"/>
          <p:cNvSpPr>
            <a:spLocks noGrp="1"/>
          </p:cNvSpPr>
          <p:nvPr>
            <p:ph type="ftr" sz="quarter" idx="11"/>
          </p:nvPr>
        </p:nvSpPr>
        <p:spPr/>
        <p:txBody>
          <a:bodyPr/>
          <a:lstStyle/>
          <a:p>
            <a:r>
              <a:rPr lang="en-US"/>
              <a:t>BUSN 320 Business Statistics</a:t>
            </a:r>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93B8681-8559-4041-8182-1523BFD54070}" type="datetime1">
              <a:rPr lang="en-US" smtClean="0"/>
              <a:t>7/22/2026</a:t>
            </a:fld>
            <a:endParaRPr lang="en-US"/>
          </a:p>
        </p:txBody>
      </p:sp>
      <p:sp>
        <p:nvSpPr>
          <p:cNvPr id="6" name="Footer Placeholder 5"/>
          <p:cNvSpPr>
            <a:spLocks noGrp="1"/>
          </p:cNvSpPr>
          <p:nvPr>
            <p:ph type="ftr" sz="quarter" idx="11"/>
          </p:nvPr>
        </p:nvSpPr>
        <p:spPr/>
        <p:txBody>
          <a:bodyPr/>
          <a:lstStyle/>
          <a:p>
            <a:r>
              <a:rPr lang="en-US"/>
              <a:t>BUSN 320 Business Statistics</a:t>
            </a:r>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BAE741E-05A6-4FBA-B93A-7A6F416D9C37}" type="datetime1">
              <a:rPr lang="en-US" smtClean="0"/>
              <a:t>7/22/2026</a:t>
            </a:fld>
            <a:endParaRPr lang="en-US"/>
          </a:p>
        </p:txBody>
      </p:sp>
      <p:sp>
        <p:nvSpPr>
          <p:cNvPr id="6" name="Footer Placeholder 5"/>
          <p:cNvSpPr>
            <a:spLocks noGrp="1"/>
          </p:cNvSpPr>
          <p:nvPr>
            <p:ph type="ftr" sz="quarter" idx="11"/>
          </p:nvPr>
        </p:nvSpPr>
        <p:spPr/>
        <p:txBody>
          <a:bodyPr/>
          <a:lstStyle/>
          <a:p>
            <a:r>
              <a:rPr lang="en-US"/>
              <a:t>BUSN 320 Business Statistics</a:t>
            </a:r>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6473EE-CD09-4566-AB4B-2AE3BA2B94C1}" type="datetime1">
              <a:rPr lang="en-US" smtClean="0"/>
              <a:t>7/22/2026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BUSN 320 Business Statistics</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4.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2" Type="http://schemas.openxmlformats.org/officeDocument/2006/relationships/image" Target="../media/image20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5.xml"/><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2" Type="http://schemas.openxmlformats.org/officeDocument/2006/relationships/image" Target="../media/image24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7122C"/>
        </a:solidFill>
        <a:effectLst/>
      </p:bgPr>
    </p:bg>
    <p:spTree>
      <p:nvGrpSpPr>
        <p:cNvPr id="1" name=""/>
        <p:cNvGrpSpPr/>
        <p:nvPr/>
      </p:nvGrpSpPr>
      <p:grpSpPr>
        <a:xfrm>
          <a:off x="0" y="0"/>
          <a:ext cx="0" cy="0"/>
          <a:chOff x="0" y="0"/>
          <a:chExt cx="0" cy="0"/>
        </a:xfrm>
      </p:grpSpPr>
      <p:sp>
        <p:nvSpPr>
          <p:cNvPr id="2" name="TextBox 1"/>
          <p:cNvSpPr txBox="1"/>
          <p:nvPr/>
        </p:nvSpPr>
        <p:spPr>
          <a:xfrm>
            <a:off x="0" y="2650659"/>
            <a:ext cx="12188824" cy="830997"/>
          </a:xfrm>
          <a:prstGeom prst="rect">
            <a:avLst/>
          </a:prstGeom>
          <a:noFill/>
        </p:spPr>
        <p:txBody>
          <a:bodyPr wrap="square">
            <a:spAutoFit/>
          </a:bodyPr>
          <a:lstStyle/>
          <a:p>
            <a:pPr algn="ctr">
              <a:defRPr sz="4400" b="1">
                <a:solidFill>
                  <a:srgbClr val="FDB913"/>
                </a:solidFill>
                <a:latin typeface="Garamond"/>
              </a:defRPr>
            </a:pPr>
            <a:r>
              <a:rPr lang="en-US" sz="4800" dirty="0"/>
              <a:t>B</a:t>
            </a:r>
            <a:r>
              <a:rPr lang="en-US" sz="4400" dirty="0"/>
              <a:t>USINESS </a:t>
            </a:r>
            <a:r>
              <a:rPr lang="en-US" sz="4800" dirty="0"/>
              <a:t>S</a:t>
            </a:r>
            <a:r>
              <a:rPr lang="en-US" sz="4400" dirty="0"/>
              <a:t>TATISTICS</a:t>
            </a:r>
            <a:endParaRPr sz="4400" dirty="0"/>
          </a:p>
        </p:txBody>
      </p:sp>
      <p:sp>
        <p:nvSpPr>
          <p:cNvPr id="3" name="TextBox 2"/>
          <p:cNvSpPr txBox="1"/>
          <p:nvPr/>
        </p:nvSpPr>
        <p:spPr>
          <a:xfrm>
            <a:off x="-1" y="3657600"/>
            <a:ext cx="12188825" cy="461665"/>
          </a:xfrm>
          <a:prstGeom prst="rect">
            <a:avLst/>
          </a:prstGeom>
          <a:noFill/>
        </p:spPr>
        <p:txBody>
          <a:bodyPr wrap="square">
            <a:spAutoFit/>
          </a:bodyPr>
          <a:lstStyle/>
          <a:p>
            <a:pPr algn="ctr">
              <a:defRPr sz="2400">
                <a:solidFill>
                  <a:srgbClr val="FFFFFF"/>
                </a:solidFill>
                <a:latin typeface="Garamond"/>
              </a:defRPr>
            </a:pPr>
            <a:r>
              <a:rPr lang="en-US" dirty="0"/>
              <a:t>Chapter 4: Introduction to Probability</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BCD08-16FF-9712-9C64-13E234780776}"/>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00F13A9-C6CF-903E-31D1-D96D9AC1048A}"/>
                  </a:ext>
                </a:extLst>
              </p:cNvPr>
              <p:cNvSpPr>
                <a:spLocks noGrp="1"/>
              </p:cNvSpPr>
              <p:nvPr>
                <p:ph idx="1"/>
              </p:nvPr>
            </p:nvSpPr>
            <p:spPr>
              <a:xfrm>
                <a:off x="457199" y="1300900"/>
                <a:ext cx="11189855" cy="5081046"/>
              </a:xfrm>
            </p:spPr>
            <p:txBody>
              <a:bodyPr>
                <a:normAutofit/>
              </a:bodyPr>
              <a:lstStyle/>
              <a:p>
                <a:pPr>
                  <a:spcBef>
                    <a:spcPts val="1000"/>
                  </a:spcBef>
                  <a:defRPr sz="2000">
                    <a:solidFill>
                      <a:srgbClr val="000000"/>
                    </a:solidFill>
                    <a:latin typeface="Garamond"/>
                  </a:defRPr>
                </a:pPr>
                <a:r>
                  <a:rPr lang="en-US" altLang="zh-TW" sz="2400" dirty="0"/>
                  <a:t>The </a:t>
                </a:r>
                <a:r>
                  <a:rPr lang="en-US" altLang="zh-TW" sz="2400" b="1" dirty="0"/>
                  <a:t>relative frequency method</a:t>
                </a:r>
                <a:r>
                  <a:rPr lang="en-US" altLang="zh-TW" sz="2400" dirty="0"/>
                  <a:t> is especially useful when data from repeated trials are available to estimate the probability of an outcome.</a:t>
                </a:r>
              </a:p>
              <a:p>
                <a:pPr>
                  <a:spcBef>
                    <a:spcPts val="1000"/>
                  </a:spcBef>
                  <a:defRPr sz="2000">
                    <a:solidFill>
                      <a:srgbClr val="000000"/>
                    </a:solidFill>
                    <a:latin typeface="Garamond"/>
                  </a:defRPr>
                </a:pPr>
                <a:endParaRPr lang="en-US" altLang="zh-TW" sz="500" dirty="0"/>
              </a:p>
              <a:p>
                <a:pPr marL="0" indent="0">
                  <a:spcBef>
                    <a:spcPts val="1000"/>
                  </a:spcBef>
                  <a:buNone/>
                  <a:defRPr sz="2000">
                    <a:solidFill>
                      <a:srgbClr val="000000"/>
                    </a:solidFill>
                    <a:latin typeface="Garamond"/>
                  </a:defRPr>
                </a:pPr>
                <a14:m>
                  <m:oMathPara xmlns:m="http://schemas.openxmlformats.org/officeDocument/2006/math">
                    <m:oMathParaPr>
                      <m:jc m:val="centerGroup"/>
                    </m:oMathParaPr>
                    <m:oMath xmlns:m="http://schemas.openxmlformats.org/officeDocument/2006/math">
                      <m:r>
                        <a:rPr lang="en-US" altLang="zh-TW" sz="2400" b="0" i="1" smtClean="0">
                          <a:latin typeface="Cambria Math" panose="02040503050406030204" pitchFamily="18" charset="0"/>
                        </a:rPr>
                        <m:t>𝑃</m:t>
                      </m:r>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𝐸</m:t>
                          </m:r>
                        </m:e>
                      </m:d>
                      <m:r>
                        <a:rPr lang="en-US" altLang="zh-TW" sz="2400" b="0" i="1" smtClean="0">
                          <a:latin typeface="Cambria Math" panose="02040503050406030204" pitchFamily="18" charset="0"/>
                        </a:rPr>
                        <m:t>=</m:t>
                      </m:r>
                      <m:f>
                        <m:fPr>
                          <m:ctrlPr>
                            <a:rPr lang="en-US" altLang="zh-TW" sz="2400" b="0" i="1" dirty="0" smtClean="0">
                              <a:latin typeface="Cambria Math" panose="02040503050406030204" pitchFamily="18" charset="0"/>
                            </a:rPr>
                          </m:ctrlPr>
                        </m:fPr>
                        <m:num>
                          <m:r>
                            <m:rPr>
                              <m:nor/>
                            </m:rPr>
                            <a:rPr lang="en-US" altLang="zh-TW" sz="2400" b="0" i="0" dirty="0" smtClean="0"/>
                            <m:t>Number</m:t>
                          </m:r>
                          <m:r>
                            <m:rPr>
                              <m:nor/>
                            </m:rPr>
                            <a:rPr lang="en-US" altLang="zh-TW" sz="2400" b="0" i="0" dirty="0" smtClean="0"/>
                            <m:t> </m:t>
                          </m:r>
                          <m:r>
                            <m:rPr>
                              <m:nor/>
                            </m:rPr>
                            <a:rPr lang="en-US" altLang="zh-TW" sz="2400" b="0" i="0" dirty="0" smtClean="0"/>
                            <m:t>of</m:t>
                          </m:r>
                          <m:r>
                            <m:rPr>
                              <m:nor/>
                            </m:rPr>
                            <a:rPr lang="en-US" altLang="zh-TW" sz="2400" b="0" i="0" dirty="0" smtClean="0"/>
                            <m:t> </m:t>
                          </m:r>
                          <m:r>
                            <m:rPr>
                              <m:nor/>
                            </m:rPr>
                            <a:rPr lang="en-US" altLang="zh-TW" sz="2400" b="0" i="0" dirty="0" smtClean="0"/>
                            <m:t>Times</m:t>
                          </m:r>
                          <m:r>
                            <m:rPr>
                              <m:nor/>
                            </m:rPr>
                            <a:rPr lang="en-US" altLang="zh-TW" sz="2400" b="0" i="0" dirty="0" smtClean="0"/>
                            <m:t> </m:t>
                          </m:r>
                          <m:r>
                            <a:rPr lang="en-US" altLang="zh-TW" sz="2400" i="1">
                              <a:latin typeface="Cambria Math" panose="02040503050406030204" pitchFamily="18" charset="0"/>
                            </a:rPr>
                            <m:t>𝐸</m:t>
                          </m:r>
                          <m:r>
                            <a:rPr lang="en-US" altLang="zh-TW" sz="2400" b="0" i="1" smtClean="0">
                              <a:latin typeface="Cambria Math" panose="02040503050406030204" pitchFamily="18" charset="0"/>
                            </a:rPr>
                            <m:t> </m:t>
                          </m:r>
                          <m:r>
                            <m:rPr>
                              <m:nor/>
                            </m:rPr>
                            <a:rPr lang="en-US" altLang="zh-TW" sz="2400" b="0" i="0" dirty="0" smtClean="0"/>
                            <m:t>Occurs</m:t>
                          </m:r>
                        </m:num>
                        <m:den>
                          <m:r>
                            <m:rPr>
                              <m:nor/>
                            </m:rPr>
                            <a:rPr lang="en-US" altLang="zh-TW" sz="2400" b="0" i="0" dirty="0" smtClean="0"/>
                            <m:t>Total</m:t>
                          </m:r>
                          <m:r>
                            <m:rPr>
                              <m:nor/>
                            </m:rPr>
                            <a:rPr lang="en-US" altLang="zh-TW" sz="2400" b="0" i="0" dirty="0" smtClean="0"/>
                            <m:t> </m:t>
                          </m:r>
                          <m:r>
                            <m:rPr>
                              <m:nor/>
                            </m:rPr>
                            <a:rPr lang="en-US" altLang="zh-TW" sz="2400" b="0" i="0" dirty="0" smtClean="0"/>
                            <m:t>Number</m:t>
                          </m:r>
                          <m:r>
                            <m:rPr>
                              <m:nor/>
                            </m:rPr>
                            <a:rPr lang="en-US" altLang="zh-TW" sz="2400" b="0" i="0" dirty="0" smtClean="0"/>
                            <m:t> </m:t>
                          </m:r>
                          <m:r>
                            <m:rPr>
                              <m:nor/>
                            </m:rPr>
                            <a:rPr lang="en-US" altLang="zh-TW" sz="2400" b="0" i="0" dirty="0" smtClean="0"/>
                            <m:t>of</m:t>
                          </m:r>
                          <m:r>
                            <m:rPr>
                              <m:nor/>
                            </m:rPr>
                            <a:rPr lang="en-US" altLang="zh-TW" sz="2400" b="0" i="0" dirty="0" smtClean="0"/>
                            <m:t> </m:t>
                          </m:r>
                          <m:r>
                            <m:rPr>
                              <m:nor/>
                            </m:rPr>
                            <a:rPr lang="en-US" altLang="zh-TW" sz="2400" b="0" i="0" dirty="0" smtClean="0"/>
                            <m:t>Trials</m:t>
                          </m:r>
                        </m:den>
                      </m:f>
                    </m:oMath>
                  </m:oMathPara>
                </a14:m>
                <a:endParaRPr lang="en-US" altLang="zh-TW" sz="2400" dirty="0"/>
              </a:p>
              <a:p>
                <a:pPr lvl="1">
                  <a:spcBef>
                    <a:spcPts val="1000"/>
                  </a:spcBef>
                  <a:defRPr sz="2000">
                    <a:solidFill>
                      <a:srgbClr val="000000"/>
                    </a:solidFill>
                    <a:latin typeface="Garamond"/>
                  </a:defRPr>
                </a:pPr>
                <a:endParaRPr lang="en-US" altLang="zh-TW" sz="100" dirty="0"/>
              </a:p>
              <a:p>
                <a:pPr lvl="1">
                  <a:spcBef>
                    <a:spcPts val="1000"/>
                  </a:spcBef>
                  <a:defRPr sz="2000">
                    <a:solidFill>
                      <a:srgbClr val="000000"/>
                    </a:solidFill>
                    <a:latin typeface="Garamond"/>
                  </a:defRPr>
                </a:pPr>
                <a:r>
                  <a:rPr lang="en-US" altLang="zh-TW" sz="2000" dirty="0"/>
                  <a:t>The classical method is important for understanding probability, but most of the statistics we do later in the semester will rely on observed data.</a:t>
                </a:r>
              </a:p>
              <a:p>
                <a:pPr lvl="1">
                  <a:spcBef>
                    <a:spcPts val="1000"/>
                  </a:spcBef>
                  <a:defRPr sz="2000">
                    <a:solidFill>
                      <a:srgbClr val="000000"/>
                    </a:solidFill>
                    <a:latin typeface="Garamond"/>
                  </a:defRPr>
                </a:pPr>
                <a:r>
                  <a:rPr lang="en-US" altLang="zh-TW" sz="2000" dirty="0"/>
                  <a:t>This is the main method we will use to estimate probabilities in this course.</a:t>
                </a:r>
                <a:endParaRPr lang="en-US" altLang="zh-TW" sz="2400" dirty="0"/>
              </a:p>
              <a:p>
                <a:pPr lvl="4">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Suppose we roll a fair die 6,000 times and observe that a 1 occurs 1,012 times. Then:</a:t>
                </a:r>
              </a:p>
              <a:p>
                <a:pPr>
                  <a:spcBef>
                    <a:spcPts val="1000"/>
                  </a:spcBef>
                  <a:defRPr sz="2000">
                    <a:solidFill>
                      <a:srgbClr val="000000"/>
                    </a:solidFill>
                    <a:latin typeface="Garamond"/>
                  </a:defRPr>
                </a:pPr>
                <a:endParaRPr lang="en-US" altLang="zh-TW" sz="500" dirty="0"/>
              </a:p>
              <a:p>
                <a:pPr marL="0" indent="0">
                  <a:spcBef>
                    <a:spcPts val="1000"/>
                  </a:spcBef>
                  <a:buNone/>
                  <a:defRPr sz="2000">
                    <a:solidFill>
                      <a:srgbClr val="000000"/>
                    </a:solidFill>
                    <a:latin typeface="Garamond"/>
                  </a:defRPr>
                </a:pPr>
                <a14:m>
                  <m:oMathPara xmlns:m="http://schemas.openxmlformats.org/officeDocument/2006/math">
                    <m:oMathParaPr>
                      <m:jc m:val="centerGroup"/>
                    </m:oMathParaPr>
                    <m:oMath xmlns:m="http://schemas.openxmlformats.org/officeDocument/2006/math">
                      <m:r>
                        <a:rPr lang="en-US" altLang="zh-TW" sz="2400" b="0" i="1" smtClean="0">
                          <a:latin typeface="Cambria Math" panose="02040503050406030204" pitchFamily="18" charset="0"/>
                        </a:rPr>
                        <m:t>𝑃</m:t>
                      </m:r>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1</m:t>
                          </m:r>
                        </m:e>
                      </m:d>
                      <m:r>
                        <a:rPr lang="en-US" altLang="zh-TW" sz="2400" b="0" i="1" smtClean="0">
                          <a:latin typeface="Cambria Math" panose="02040503050406030204" pitchFamily="18" charset="0"/>
                        </a:rPr>
                        <m:t>=</m:t>
                      </m:r>
                      <m:f>
                        <m:fPr>
                          <m:ctrlPr>
                            <a:rPr lang="en-US" altLang="zh-TW" sz="2400" b="0" i="1" smtClean="0">
                              <a:latin typeface="Cambria Math" panose="02040503050406030204" pitchFamily="18" charset="0"/>
                            </a:rPr>
                          </m:ctrlPr>
                        </m:fPr>
                        <m:num>
                          <m:r>
                            <a:rPr lang="en-US" altLang="zh-TW" sz="2400" b="0" i="1" smtClean="0">
                              <a:latin typeface="Cambria Math" panose="02040503050406030204" pitchFamily="18" charset="0"/>
                            </a:rPr>
                            <m:t>1,012</m:t>
                          </m:r>
                        </m:num>
                        <m:den>
                          <m:r>
                            <a:rPr lang="en-US" altLang="zh-TW" sz="2400" b="0" i="1" smtClean="0">
                              <a:latin typeface="Cambria Math" panose="02040503050406030204" pitchFamily="18" charset="0"/>
                            </a:rPr>
                            <m:t>6,000</m:t>
                          </m:r>
                        </m:den>
                      </m:f>
                      <m:r>
                        <a:rPr lang="en-US" altLang="zh-TW" sz="2400" b="0" i="1" smtClean="0">
                          <a:latin typeface="Cambria Math" panose="02040503050406030204" pitchFamily="18" charset="0"/>
                          <a:ea typeface="Cambria Math" panose="02040503050406030204" pitchFamily="18" charset="0"/>
                        </a:rPr>
                        <m:t>≈0.169</m:t>
                      </m:r>
                    </m:oMath>
                  </m:oMathPara>
                </a14:m>
                <a:endParaRPr lang="en-US" altLang="zh-TW" sz="2400" dirty="0"/>
              </a:p>
            </p:txBody>
          </p:sp>
        </mc:Choice>
        <mc:Fallback xmlns="">
          <p:sp>
            <p:nvSpPr>
              <p:cNvPr id="3" name="Content Placeholder 2">
                <a:extLst>
                  <a:ext uri="{FF2B5EF4-FFF2-40B4-BE49-F238E27FC236}">
                    <a16:creationId xmlns:a16="http://schemas.microsoft.com/office/drawing/2014/main" id="{800F13A9-C6CF-903E-31D1-D96D9AC1048A}"/>
                  </a:ext>
                </a:extLst>
              </p:cNvPr>
              <p:cNvSpPr>
                <a:spLocks noGrp="1" noRot="1" noChangeAspect="1" noMove="1" noResize="1" noEditPoints="1" noAdjustHandles="1" noChangeArrowheads="1" noChangeShapeType="1" noTextEdit="1"/>
              </p:cNvSpPr>
              <p:nvPr>
                <p:ph idx="1"/>
              </p:nvPr>
            </p:nvSpPr>
            <p:spPr>
              <a:xfrm>
                <a:off x="457199" y="1300900"/>
                <a:ext cx="11189855" cy="5081046"/>
              </a:xfrm>
              <a:blipFill>
                <a:blip r:embed="rId2"/>
                <a:stretch>
                  <a:fillRect l="-708" t="-959" r="-871"/>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6BAFFE82-1E11-9CC2-74B8-7BA999993016}"/>
              </a:ext>
            </a:extLst>
          </p:cNvPr>
          <p:cNvSpPr/>
          <p:nvPr/>
        </p:nvSpPr>
        <p:spPr>
          <a:xfrm>
            <a:off x="0" y="0"/>
            <a:ext cx="12188825" cy="923636"/>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F139BA-BE33-93E3-598A-85DD4347ED48}"/>
              </a:ext>
            </a:extLst>
          </p:cNvPr>
          <p:cNvSpPr>
            <a:spLocks noGrp="1"/>
          </p:cNvSpPr>
          <p:nvPr>
            <p:ph type="title"/>
          </p:nvPr>
        </p:nvSpPr>
        <p:spPr>
          <a:xfrm>
            <a:off x="0" y="0"/>
            <a:ext cx="12188825" cy="923636"/>
          </a:xfrm>
        </p:spPr>
        <p:txBody>
          <a:bodyPr>
            <a:normAutofit/>
          </a:bodyPr>
          <a:lstStyle/>
          <a:p>
            <a:pPr algn="l">
              <a:defRPr sz="4000" b="1">
                <a:solidFill>
                  <a:srgbClr val="FDB913"/>
                </a:solidFill>
                <a:latin typeface="Garamond"/>
              </a:defRPr>
            </a:pPr>
            <a:r>
              <a:rPr lang="en-US" sz="4000" dirty="0">
                <a:solidFill>
                  <a:schemeClr val="bg1"/>
                </a:solidFill>
              </a:rPr>
              <a:t>  The Relative Frequency Method</a:t>
            </a:r>
          </a:p>
        </p:txBody>
      </p:sp>
      <p:sp>
        <p:nvSpPr>
          <p:cNvPr id="5" name="Rectangle 4">
            <a:extLst>
              <a:ext uri="{FF2B5EF4-FFF2-40B4-BE49-F238E27FC236}">
                <a16:creationId xmlns:a16="http://schemas.microsoft.com/office/drawing/2014/main" id="{5560517A-9257-DF45-CEA0-E8AA9F09EFD0}"/>
              </a:ext>
            </a:extLst>
          </p:cNvPr>
          <p:cNvSpPr/>
          <p:nvPr/>
        </p:nvSpPr>
        <p:spPr>
          <a:xfrm>
            <a:off x="-1" y="6503428"/>
            <a:ext cx="12188825" cy="354572"/>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9CA0A231-5558-B782-96FB-C0B9D0355B5C}"/>
              </a:ext>
            </a:extLst>
          </p:cNvPr>
          <p:cNvSpPr>
            <a:spLocks noGrp="1"/>
          </p:cNvSpPr>
          <p:nvPr>
            <p:ph type="ftr" sz="quarter" idx="11"/>
          </p:nvPr>
        </p:nvSpPr>
        <p:spPr>
          <a:xfrm>
            <a:off x="-1" y="6503428"/>
            <a:ext cx="2895600" cy="354572"/>
          </a:xfrm>
        </p:spPr>
        <p:txBody>
          <a:bodyPr/>
          <a:lstStyle/>
          <a:p>
            <a:pPr algn="l"/>
            <a:r>
              <a:rPr lang="en-US">
                <a:solidFill>
                  <a:schemeClr val="bg1"/>
                </a:solidFill>
                <a:latin typeface="Garamond" panose="02020404030301010803" pitchFamily="18" charset="0"/>
              </a:rPr>
              <a:t>BUSN 320 Business Statistics</a:t>
            </a:r>
            <a:endParaRPr lang="en-US" dirty="0">
              <a:solidFill>
                <a:schemeClr val="bg1"/>
              </a:solidFill>
              <a:latin typeface="Garamond" panose="02020404030301010803" pitchFamily="18" charset="0"/>
            </a:endParaRPr>
          </a:p>
        </p:txBody>
      </p:sp>
      <p:sp>
        <p:nvSpPr>
          <p:cNvPr id="7" name="Slide Number Placeholder 6">
            <a:extLst>
              <a:ext uri="{FF2B5EF4-FFF2-40B4-BE49-F238E27FC236}">
                <a16:creationId xmlns:a16="http://schemas.microsoft.com/office/drawing/2014/main" id="{52D35F98-7EB5-9195-B9CD-C7B2C3C904C2}"/>
              </a:ext>
            </a:extLst>
          </p:cNvPr>
          <p:cNvSpPr>
            <a:spLocks noGrp="1"/>
          </p:cNvSpPr>
          <p:nvPr>
            <p:ph type="sldNum" sz="quarter" idx="12"/>
          </p:nvPr>
        </p:nvSpPr>
        <p:spPr>
          <a:xfrm>
            <a:off x="10055225" y="6503428"/>
            <a:ext cx="2133600" cy="354572"/>
          </a:xfrm>
        </p:spPr>
        <p:txBody>
          <a:bodyPr/>
          <a:lstStyle/>
          <a:p>
            <a:fld id="{C1FF6DA9-008F-8B48-92A6-B652298478BF}" type="slidenum">
              <a:rPr lang="en-US" b="1" smtClean="0">
                <a:solidFill>
                  <a:schemeClr val="bg1"/>
                </a:solidFill>
                <a:latin typeface="Garamond" panose="02020404030301010803" pitchFamily="18" charset="0"/>
              </a:rPr>
              <a:t>10</a:t>
            </a:fld>
            <a:r>
              <a:rPr lang="en-US" b="1" dirty="0">
                <a:solidFill>
                  <a:schemeClr val="bg1"/>
                </a:solidFill>
                <a:latin typeface="Garamond" panose="02020404030301010803" pitchFamily="18" charset="0"/>
              </a:rPr>
              <a:t> </a:t>
            </a:r>
          </a:p>
        </p:txBody>
      </p:sp>
    </p:spTree>
    <p:extLst>
      <p:ext uri="{BB962C8B-B14F-4D97-AF65-F5344CB8AC3E}">
        <p14:creationId xmlns:p14="http://schemas.microsoft.com/office/powerpoint/2010/main" val="4111836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fade">
                                      <p:cBhvr>
                                        <p:cTn id="21" dur="500"/>
                                        <p:tgtEl>
                                          <p:spTgt spid="3">
                                            <p:txEl>
                                              <p:pRg st="7" end="7"/>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9" end="9"/>
                                            </p:txEl>
                                          </p:spTgt>
                                        </p:tgtEl>
                                        <p:attrNameLst>
                                          <p:attrName>style.visibility</p:attrName>
                                        </p:attrNameLst>
                                      </p:cBhvr>
                                      <p:to>
                                        <p:strVal val="visible"/>
                                      </p:to>
                                    </p:set>
                                    <p:animEffect transition="in" filter="fade">
                                      <p:cBhvr>
                                        <p:cTn id="24"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9481C-22BC-221A-EA43-108C32B4F26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D7FCAA-D19E-52C6-6B05-80F25D5B945C}"/>
              </a:ext>
            </a:extLst>
          </p:cNvPr>
          <p:cNvSpPr>
            <a:spLocks noGrp="1"/>
          </p:cNvSpPr>
          <p:nvPr>
            <p:ph idx="1"/>
          </p:nvPr>
        </p:nvSpPr>
        <p:spPr>
          <a:xfrm>
            <a:off x="457199" y="1300900"/>
            <a:ext cx="11189855" cy="5081046"/>
          </a:xfrm>
        </p:spPr>
        <p:txBody>
          <a:bodyPr>
            <a:normAutofit/>
          </a:bodyPr>
          <a:lstStyle/>
          <a:p>
            <a:pPr>
              <a:spcBef>
                <a:spcPts val="1000"/>
              </a:spcBef>
              <a:defRPr sz="2000">
                <a:solidFill>
                  <a:srgbClr val="000000"/>
                </a:solidFill>
                <a:latin typeface="Garamond"/>
              </a:defRPr>
            </a:pPr>
            <a:r>
              <a:rPr lang="en-US" altLang="zh-TW" sz="2400" dirty="0"/>
              <a:t>Example: 6,000 repeated rolls of a six-sided die</a:t>
            </a:r>
          </a:p>
          <a:p>
            <a:pPr>
              <a:spcBef>
                <a:spcPts val="1000"/>
              </a:spcBef>
              <a:defRPr sz="2000">
                <a:solidFill>
                  <a:srgbClr val="000000"/>
                </a:solidFill>
                <a:latin typeface="Garamond"/>
              </a:defRPr>
            </a:pPr>
            <a:endParaRPr lang="en-US" altLang="zh-TW" sz="2400" dirty="0"/>
          </a:p>
        </p:txBody>
      </p:sp>
      <p:sp>
        <p:nvSpPr>
          <p:cNvPr id="4" name="Rectangle 3">
            <a:extLst>
              <a:ext uri="{FF2B5EF4-FFF2-40B4-BE49-F238E27FC236}">
                <a16:creationId xmlns:a16="http://schemas.microsoft.com/office/drawing/2014/main" id="{E01B49F6-CA5B-8169-0094-1BEC3C96F050}"/>
              </a:ext>
            </a:extLst>
          </p:cNvPr>
          <p:cNvSpPr/>
          <p:nvPr/>
        </p:nvSpPr>
        <p:spPr>
          <a:xfrm>
            <a:off x="0" y="0"/>
            <a:ext cx="12188825" cy="923636"/>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9C3123-C3BF-E6F6-66DB-DD41D972B885}"/>
              </a:ext>
            </a:extLst>
          </p:cNvPr>
          <p:cNvSpPr>
            <a:spLocks noGrp="1"/>
          </p:cNvSpPr>
          <p:nvPr>
            <p:ph type="title"/>
          </p:nvPr>
        </p:nvSpPr>
        <p:spPr>
          <a:xfrm>
            <a:off x="0" y="0"/>
            <a:ext cx="12188825" cy="923636"/>
          </a:xfrm>
        </p:spPr>
        <p:txBody>
          <a:bodyPr>
            <a:normAutofit/>
          </a:bodyPr>
          <a:lstStyle/>
          <a:p>
            <a:pPr algn="l">
              <a:defRPr sz="4000" b="1">
                <a:solidFill>
                  <a:srgbClr val="FDB913"/>
                </a:solidFill>
                <a:latin typeface="Garamond"/>
              </a:defRPr>
            </a:pPr>
            <a:r>
              <a:rPr lang="en-US" sz="4000" dirty="0">
                <a:solidFill>
                  <a:schemeClr val="bg1"/>
                </a:solidFill>
              </a:rPr>
              <a:t>  In-Class Exercise: Relative Frequency Method</a:t>
            </a:r>
          </a:p>
        </p:txBody>
      </p:sp>
      <p:sp>
        <p:nvSpPr>
          <p:cNvPr id="5" name="Rectangle 4">
            <a:extLst>
              <a:ext uri="{FF2B5EF4-FFF2-40B4-BE49-F238E27FC236}">
                <a16:creationId xmlns:a16="http://schemas.microsoft.com/office/drawing/2014/main" id="{A74E24C9-0429-C983-CC07-085538748BFA}"/>
              </a:ext>
            </a:extLst>
          </p:cNvPr>
          <p:cNvSpPr/>
          <p:nvPr/>
        </p:nvSpPr>
        <p:spPr>
          <a:xfrm>
            <a:off x="-1" y="6503428"/>
            <a:ext cx="12188825" cy="354572"/>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A7CE80D3-A0F8-AB8A-EE71-B3B4983D4DA9}"/>
              </a:ext>
            </a:extLst>
          </p:cNvPr>
          <p:cNvSpPr>
            <a:spLocks noGrp="1"/>
          </p:cNvSpPr>
          <p:nvPr>
            <p:ph type="ftr" sz="quarter" idx="11"/>
          </p:nvPr>
        </p:nvSpPr>
        <p:spPr>
          <a:xfrm>
            <a:off x="-1" y="6503428"/>
            <a:ext cx="2895600" cy="354572"/>
          </a:xfrm>
        </p:spPr>
        <p:txBody>
          <a:bodyPr/>
          <a:lstStyle/>
          <a:p>
            <a:pPr algn="l"/>
            <a:r>
              <a:rPr lang="en-US">
                <a:solidFill>
                  <a:schemeClr val="bg1"/>
                </a:solidFill>
                <a:latin typeface="Garamond" panose="02020404030301010803" pitchFamily="18" charset="0"/>
              </a:rPr>
              <a:t>BUSN 320 Business Statistics</a:t>
            </a:r>
            <a:endParaRPr lang="en-US" dirty="0">
              <a:solidFill>
                <a:schemeClr val="bg1"/>
              </a:solidFill>
              <a:latin typeface="Garamond" panose="02020404030301010803" pitchFamily="18" charset="0"/>
            </a:endParaRPr>
          </a:p>
        </p:txBody>
      </p:sp>
      <p:sp>
        <p:nvSpPr>
          <p:cNvPr id="7" name="Slide Number Placeholder 6">
            <a:extLst>
              <a:ext uri="{FF2B5EF4-FFF2-40B4-BE49-F238E27FC236}">
                <a16:creationId xmlns:a16="http://schemas.microsoft.com/office/drawing/2014/main" id="{C994C34A-4967-E407-3409-7CC3F0CA0031}"/>
              </a:ext>
            </a:extLst>
          </p:cNvPr>
          <p:cNvSpPr>
            <a:spLocks noGrp="1"/>
          </p:cNvSpPr>
          <p:nvPr>
            <p:ph type="sldNum" sz="quarter" idx="12"/>
          </p:nvPr>
        </p:nvSpPr>
        <p:spPr>
          <a:xfrm>
            <a:off x="10055225" y="6503428"/>
            <a:ext cx="2133600" cy="354572"/>
          </a:xfrm>
        </p:spPr>
        <p:txBody>
          <a:bodyPr/>
          <a:lstStyle/>
          <a:p>
            <a:fld id="{C1FF6DA9-008F-8B48-92A6-B652298478BF}" type="slidenum">
              <a:rPr lang="en-US" b="1" smtClean="0">
                <a:solidFill>
                  <a:schemeClr val="bg1"/>
                </a:solidFill>
                <a:latin typeface="Garamond" panose="02020404030301010803" pitchFamily="18" charset="0"/>
              </a:rPr>
              <a:t>11</a:t>
            </a:fld>
            <a:r>
              <a:rPr lang="en-US" b="1" dirty="0">
                <a:solidFill>
                  <a:schemeClr val="bg1"/>
                </a:solidFill>
                <a:latin typeface="Garamond" panose="02020404030301010803" pitchFamily="18" charset="0"/>
              </a:rPr>
              <a:t> </a:t>
            </a:r>
          </a:p>
        </p:txBody>
      </p:sp>
      <p:graphicFrame>
        <p:nvGraphicFramePr>
          <p:cNvPr id="8" name="Table 7">
            <a:extLst>
              <a:ext uri="{FF2B5EF4-FFF2-40B4-BE49-F238E27FC236}">
                <a16:creationId xmlns:a16="http://schemas.microsoft.com/office/drawing/2014/main" id="{30475D25-5293-6A8A-3044-F45B505AA1E5}"/>
              </a:ext>
            </a:extLst>
          </p:cNvPr>
          <p:cNvGraphicFramePr>
            <a:graphicFrameLocks noGrp="1"/>
          </p:cNvGraphicFramePr>
          <p:nvPr>
            <p:extLst>
              <p:ext uri="{D42A27DB-BD31-4B8C-83A1-F6EECF244321}">
                <p14:modId xmlns:p14="http://schemas.microsoft.com/office/powerpoint/2010/main" val="708573795"/>
              </p:ext>
            </p:extLst>
          </p:nvPr>
        </p:nvGraphicFramePr>
        <p:xfrm>
          <a:off x="457200" y="1843290"/>
          <a:ext cx="11189856" cy="4538655"/>
        </p:xfrm>
        <a:graphic>
          <a:graphicData uri="http://schemas.openxmlformats.org/drawingml/2006/table">
            <a:tbl>
              <a:tblPr firstRow="1" bandRow="1">
                <a:tableStyleId>{5C22544A-7EE6-4342-B048-85BDC9FD1C3A}</a:tableStyleId>
              </a:tblPr>
              <a:tblGrid>
                <a:gridCol w="3729952">
                  <a:extLst>
                    <a:ext uri="{9D8B030D-6E8A-4147-A177-3AD203B41FA5}">
                      <a16:colId xmlns:a16="http://schemas.microsoft.com/office/drawing/2014/main" val="3765676755"/>
                    </a:ext>
                  </a:extLst>
                </a:gridCol>
                <a:gridCol w="3729952">
                  <a:extLst>
                    <a:ext uri="{9D8B030D-6E8A-4147-A177-3AD203B41FA5}">
                      <a16:colId xmlns:a16="http://schemas.microsoft.com/office/drawing/2014/main" val="2922658211"/>
                    </a:ext>
                  </a:extLst>
                </a:gridCol>
                <a:gridCol w="3729952">
                  <a:extLst>
                    <a:ext uri="{9D8B030D-6E8A-4147-A177-3AD203B41FA5}">
                      <a16:colId xmlns:a16="http://schemas.microsoft.com/office/drawing/2014/main" val="2165210779"/>
                    </a:ext>
                  </a:extLst>
                </a:gridCol>
              </a:tblGrid>
              <a:tr h="650927">
                <a:tc>
                  <a:txBody>
                    <a:bodyPr/>
                    <a:lstStyle/>
                    <a:p>
                      <a:pPr algn="ctr"/>
                      <a:r>
                        <a:rPr lang="en-US" sz="2400" dirty="0">
                          <a:latin typeface="Garamond" panose="02020404030301010803" pitchFamily="18" charset="0"/>
                        </a:rPr>
                        <a:t>Outcome</a:t>
                      </a:r>
                    </a:p>
                  </a:txBody>
                  <a:tcPr anchor="ctr">
                    <a:solidFill>
                      <a:srgbClr val="77122C"/>
                    </a:solidFill>
                  </a:tcPr>
                </a:tc>
                <a:tc>
                  <a:txBody>
                    <a:bodyPr/>
                    <a:lstStyle/>
                    <a:p>
                      <a:pPr algn="ctr"/>
                      <a:r>
                        <a:rPr lang="en-US" sz="2400" dirty="0">
                          <a:latin typeface="Garamond" panose="02020404030301010803" pitchFamily="18" charset="0"/>
                        </a:rPr>
                        <a:t>#</a:t>
                      </a:r>
                    </a:p>
                  </a:txBody>
                  <a:tcPr anchor="ctr">
                    <a:solidFill>
                      <a:srgbClr val="77122C"/>
                    </a:solidFill>
                  </a:tcPr>
                </a:tc>
                <a:tc>
                  <a:txBody>
                    <a:bodyPr/>
                    <a:lstStyle/>
                    <a:p>
                      <a:pPr algn="ctr"/>
                      <a:r>
                        <a:rPr lang="en-US" sz="2400" dirty="0">
                          <a:latin typeface="Garamond" panose="02020404030301010803" pitchFamily="18" charset="0"/>
                        </a:rPr>
                        <a:t>Estimated Probability</a:t>
                      </a:r>
                    </a:p>
                  </a:txBody>
                  <a:tcPr anchor="ctr">
                    <a:solidFill>
                      <a:srgbClr val="77122C"/>
                    </a:solidFill>
                  </a:tcPr>
                </a:tc>
                <a:extLst>
                  <a:ext uri="{0D108BD9-81ED-4DB2-BD59-A6C34878D82A}">
                    <a16:rowId xmlns:a16="http://schemas.microsoft.com/office/drawing/2014/main" val="348272456"/>
                  </a:ext>
                </a:extLst>
              </a:tr>
              <a:tr h="650927">
                <a:tc>
                  <a:txBody>
                    <a:bodyPr/>
                    <a:lstStyle/>
                    <a:p>
                      <a:pPr algn="ctr"/>
                      <a:r>
                        <a:rPr lang="en-US" sz="2400" dirty="0">
                          <a:latin typeface="Garamond" panose="02020404030301010803" pitchFamily="18" charset="0"/>
                        </a:rPr>
                        <a:t>1</a:t>
                      </a:r>
                    </a:p>
                  </a:txBody>
                  <a:tcPr anchor="ctr"/>
                </a:tc>
                <a:tc>
                  <a:txBody>
                    <a:bodyPr/>
                    <a:lstStyle/>
                    <a:p>
                      <a:pPr algn="ctr"/>
                      <a:r>
                        <a:rPr lang="en-US" sz="2400" dirty="0">
                          <a:latin typeface="Garamond" panose="02020404030301010803" pitchFamily="18" charset="0"/>
                        </a:rPr>
                        <a:t>1,012</a:t>
                      </a:r>
                    </a:p>
                  </a:txBody>
                  <a:tcPr anchor="ctr"/>
                </a:tc>
                <a:tc>
                  <a:txBody>
                    <a:bodyPr/>
                    <a:lstStyle/>
                    <a:p>
                      <a:pPr algn="ctr"/>
                      <a:r>
                        <a:rPr lang="en-US" sz="2400" dirty="0">
                          <a:latin typeface="Garamond" panose="02020404030301010803" pitchFamily="18" charset="0"/>
                        </a:rPr>
                        <a:t>1,012/6,000 = 0.169</a:t>
                      </a:r>
                    </a:p>
                  </a:txBody>
                  <a:tcPr anchor="ctr"/>
                </a:tc>
                <a:extLst>
                  <a:ext uri="{0D108BD9-81ED-4DB2-BD59-A6C34878D82A}">
                    <a16:rowId xmlns:a16="http://schemas.microsoft.com/office/drawing/2014/main" val="3148603452"/>
                  </a:ext>
                </a:extLst>
              </a:tr>
              <a:tr h="650927">
                <a:tc>
                  <a:txBody>
                    <a:bodyPr/>
                    <a:lstStyle/>
                    <a:p>
                      <a:pPr algn="ctr"/>
                      <a:r>
                        <a:rPr lang="en-US" sz="2400" dirty="0">
                          <a:latin typeface="Garamond" panose="02020404030301010803" pitchFamily="18" charset="0"/>
                        </a:rPr>
                        <a:t>2</a:t>
                      </a:r>
                    </a:p>
                  </a:txBody>
                  <a:tcPr anchor="ctr"/>
                </a:tc>
                <a:tc>
                  <a:txBody>
                    <a:bodyPr/>
                    <a:lstStyle/>
                    <a:p>
                      <a:pPr algn="ctr"/>
                      <a:r>
                        <a:rPr lang="en-US" sz="2400" dirty="0">
                          <a:latin typeface="Garamond" panose="02020404030301010803" pitchFamily="18" charset="0"/>
                        </a:rPr>
                        <a:t>985</a:t>
                      </a:r>
                    </a:p>
                  </a:txBody>
                  <a:tcPr anchor="ctr"/>
                </a:tc>
                <a:tc>
                  <a:txBody>
                    <a:bodyPr/>
                    <a:lstStyle/>
                    <a:p>
                      <a:pPr algn="ctr"/>
                      <a:endParaRPr lang="en-US" sz="2400" dirty="0">
                        <a:latin typeface="Garamond" panose="02020404030301010803" pitchFamily="18" charset="0"/>
                      </a:endParaRPr>
                    </a:p>
                  </a:txBody>
                  <a:tcPr anchor="ctr"/>
                </a:tc>
                <a:extLst>
                  <a:ext uri="{0D108BD9-81ED-4DB2-BD59-A6C34878D82A}">
                    <a16:rowId xmlns:a16="http://schemas.microsoft.com/office/drawing/2014/main" val="1388219029"/>
                  </a:ext>
                </a:extLst>
              </a:tr>
              <a:tr h="650927">
                <a:tc>
                  <a:txBody>
                    <a:bodyPr/>
                    <a:lstStyle/>
                    <a:p>
                      <a:pPr algn="ctr"/>
                      <a:r>
                        <a:rPr lang="en-US" sz="2400" dirty="0">
                          <a:latin typeface="Garamond" panose="02020404030301010803" pitchFamily="18" charset="0"/>
                        </a:rPr>
                        <a:t>3</a:t>
                      </a:r>
                    </a:p>
                  </a:txBody>
                  <a:tcPr anchor="ctr"/>
                </a:tc>
                <a:tc>
                  <a:txBody>
                    <a:bodyPr/>
                    <a:lstStyle/>
                    <a:p>
                      <a:pPr algn="ctr"/>
                      <a:r>
                        <a:rPr lang="en-US" sz="2400" dirty="0">
                          <a:latin typeface="Garamond" panose="02020404030301010803" pitchFamily="18" charset="0"/>
                        </a:rPr>
                        <a:t>1,003</a:t>
                      </a:r>
                    </a:p>
                  </a:txBody>
                  <a:tcPr anchor="ctr"/>
                </a:tc>
                <a:tc>
                  <a:txBody>
                    <a:bodyPr/>
                    <a:lstStyle/>
                    <a:p>
                      <a:pPr algn="ctr"/>
                      <a:endParaRPr lang="en-US" sz="2400" dirty="0">
                        <a:latin typeface="Garamond" panose="02020404030301010803" pitchFamily="18" charset="0"/>
                      </a:endParaRPr>
                    </a:p>
                  </a:txBody>
                  <a:tcPr anchor="ctr"/>
                </a:tc>
                <a:extLst>
                  <a:ext uri="{0D108BD9-81ED-4DB2-BD59-A6C34878D82A}">
                    <a16:rowId xmlns:a16="http://schemas.microsoft.com/office/drawing/2014/main" val="215582856"/>
                  </a:ext>
                </a:extLst>
              </a:tr>
              <a:tr h="650927">
                <a:tc>
                  <a:txBody>
                    <a:bodyPr/>
                    <a:lstStyle/>
                    <a:p>
                      <a:pPr algn="ctr"/>
                      <a:r>
                        <a:rPr lang="en-US" sz="2400" dirty="0">
                          <a:latin typeface="Garamond" panose="02020404030301010803" pitchFamily="18" charset="0"/>
                        </a:rPr>
                        <a:t>4</a:t>
                      </a:r>
                    </a:p>
                  </a:txBody>
                  <a:tcPr anchor="ctr"/>
                </a:tc>
                <a:tc>
                  <a:txBody>
                    <a:bodyPr/>
                    <a:lstStyle/>
                    <a:p>
                      <a:pPr algn="ctr"/>
                      <a:r>
                        <a:rPr lang="en-US" sz="2400" dirty="0">
                          <a:latin typeface="Garamond" panose="02020404030301010803" pitchFamily="18" charset="0"/>
                        </a:rPr>
                        <a:t>997</a:t>
                      </a:r>
                    </a:p>
                  </a:txBody>
                  <a:tcPr anchor="ctr"/>
                </a:tc>
                <a:tc>
                  <a:txBody>
                    <a:bodyPr/>
                    <a:lstStyle/>
                    <a:p>
                      <a:pPr algn="ctr"/>
                      <a:endParaRPr lang="en-US" sz="2400" dirty="0">
                        <a:latin typeface="Garamond" panose="02020404030301010803" pitchFamily="18" charset="0"/>
                      </a:endParaRPr>
                    </a:p>
                  </a:txBody>
                  <a:tcPr anchor="ctr"/>
                </a:tc>
                <a:extLst>
                  <a:ext uri="{0D108BD9-81ED-4DB2-BD59-A6C34878D82A}">
                    <a16:rowId xmlns:a16="http://schemas.microsoft.com/office/drawing/2014/main" val="4222952326"/>
                  </a:ext>
                </a:extLst>
              </a:tr>
              <a:tr h="642010">
                <a:tc>
                  <a:txBody>
                    <a:bodyPr/>
                    <a:lstStyle/>
                    <a:p>
                      <a:pPr algn="ctr"/>
                      <a:r>
                        <a:rPr lang="en-US" sz="2400" dirty="0">
                          <a:latin typeface="Garamond" panose="02020404030301010803" pitchFamily="18" charset="0"/>
                        </a:rPr>
                        <a:t>5</a:t>
                      </a:r>
                    </a:p>
                  </a:txBody>
                  <a:tcPr anchor="ctr"/>
                </a:tc>
                <a:tc>
                  <a:txBody>
                    <a:bodyPr/>
                    <a:lstStyle/>
                    <a:p>
                      <a:pPr algn="ctr"/>
                      <a:r>
                        <a:rPr lang="en-US" sz="2400" dirty="0">
                          <a:latin typeface="Garamond" panose="02020404030301010803" pitchFamily="18" charset="0"/>
                        </a:rPr>
                        <a:t>1,010</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400" dirty="0">
                        <a:latin typeface="Garamond" panose="02020404030301010803" pitchFamily="18" charset="0"/>
                      </a:endParaRPr>
                    </a:p>
                  </a:txBody>
                  <a:tcPr anchor="ctr"/>
                </a:tc>
                <a:extLst>
                  <a:ext uri="{0D108BD9-81ED-4DB2-BD59-A6C34878D82A}">
                    <a16:rowId xmlns:a16="http://schemas.microsoft.com/office/drawing/2014/main" val="1262961273"/>
                  </a:ext>
                </a:extLst>
              </a:tr>
              <a:tr h="642010">
                <a:tc>
                  <a:txBody>
                    <a:bodyPr/>
                    <a:lstStyle/>
                    <a:p>
                      <a:pPr algn="ctr"/>
                      <a:r>
                        <a:rPr lang="en-US" sz="2400" dirty="0">
                          <a:latin typeface="Garamond" panose="02020404030301010803" pitchFamily="18" charset="0"/>
                        </a:rPr>
                        <a:t>6</a:t>
                      </a:r>
                    </a:p>
                  </a:txBody>
                  <a:tcPr anchor="ctr"/>
                </a:tc>
                <a:tc>
                  <a:txBody>
                    <a:bodyPr/>
                    <a:lstStyle/>
                    <a:p>
                      <a:pPr algn="ctr"/>
                      <a:r>
                        <a:rPr lang="en-US" sz="2400" dirty="0">
                          <a:latin typeface="Garamond" panose="02020404030301010803" pitchFamily="18" charset="0"/>
                        </a:rPr>
                        <a:t>993</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400" dirty="0">
                        <a:latin typeface="Garamond" panose="02020404030301010803" pitchFamily="18" charset="0"/>
                      </a:endParaRPr>
                    </a:p>
                  </a:txBody>
                  <a:tcPr anchor="ctr"/>
                </a:tc>
                <a:extLst>
                  <a:ext uri="{0D108BD9-81ED-4DB2-BD59-A6C34878D82A}">
                    <a16:rowId xmlns:a16="http://schemas.microsoft.com/office/drawing/2014/main" val="982598068"/>
                  </a:ext>
                </a:extLst>
              </a:tr>
            </a:tbl>
          </a:graphicData>
        </a:graphic>
      </p:graphicFrame>
      <p:graphicFrame>
        <p:nvGraphicFramePr>
          <p:cNvPr id="9" name="Table 8">
            <a:extLst>
              <a:ext uri="{FF2B5EF4-FFF2-40B4-BE49-F238E27FC236}">
                <a16:creationId xmlns:a16="http://schemas.microsoft.com/office/drawing/2014/main" id="{4337AA6C-65DC-EBB1-C38A-949E68519A6F}"/>
              </a:ext>
            </a:extLst>
          </p:cNvPr>
          <p:cNvGraphicFramePr>
            <a:graphicFrameLocks noGrp="1"/>
          </p:cNvGraphicFramePr>
          <p:nvPr>
            <p:extLst>
              <p:ext uri="{D42A27DB-BD31-4B8C-83A1-F6EECF244321}">
                <p14:modId xmlns:p14="http://schemas.microsoft.com/office/powerpoint/2010/main" val="2441621954"/>
              </p:ext>
            </p:extLst>
          </p:nvPr>
        </p:nvGraphicFramePr>
        <p:xfrm>
          <a:off x="457200" y="1843291"/>
          <a:ext cx="11189856" cy="4538655"/>
        </p:xfrm>
        <a:graphic>
          <a:graphicData uri="http://schemas.openxmlformats.org/drawingml/2006/table">
            <a:tbl>
              <a:tblPr firstRow="1" bandRow="1">
                <a:tableStyleId>{5C22544A-7EE6-4342-B048-85BDC9FD1C3A}</a:tableStyleId>
              </a:tblPr>
              <a:tblGrid>
                <a:gridCol w="3729952">
                  <a:extLst>
                    <a:ext uri="{9D8B030D-6E8A-4147-A177-3AD203B41FA5}">
                      <a16:colId xmlns:a16="http://schemas.microsoft.com/office/drawing/2014/main" val="3765676755"/>
                    </a:ext>
                  </a:extLst>
                </a:gridCol>
                <a:gridCol w="3729952">
                  <a:extLst>
                    <a:ext uri="{9D8B030D-6E8A-4147-A177-3AD203B41FA5}">
                      <a16:colId xmlns:a16="http://schemas.microsoft.com/office/drawing/2014/main" val="2922658211"/>
                    </a:ext>
                  </a:extLst>
                </a:gridCol>
                <a:gridCol w="3729952">
                  <a:extLst>
                    <a:ext uri="{9D8B030D-6E8A-4147-A177-3AD203B41FA5}">
                      <a16:colId xmlns:a16="http://schemas.microsoft.com/office/drawing/2014/main" val="2165210779"/>
                    </a:ext>
                  </a:extLst>
                </a:gridCol>
              </a:tblGrid>
              <a:tr h="650927">
                <a:tc>
                  <a:txBody>
                    <a:bodyPr/>
                    <a:lstStyle/>
                    <a:p>
                      <a:pPr algn="ctr"/>
                      <a:r>
                        <a:rPr lang="en-US" sz="2400" dirty="0">
                          <a:latin typeface="Garamond" panose="02020404030301010803" pitchFamily="18" charset="0"/>
                        </a:rPr>
                        <a:t>Outcome</a:t>
                      </a:r>
                    </a:p>
                  </a:txBody>
                  <a:tcPr anchor="ctr">
                    <a:solidFill>
                      <a:srgbClr val="77122C"/>
                    </a:solidFill>
                  </a:tcPr>
                </a:tc>
                <a:tc>
                  <a:txBody>
                    <a:bodyPr/>
                    <a:lstStyle/>
                    <a:p>
                      <a:pPr algn="ctr"/>
                      <a:r>
                        <a:rPr lang="en-US" sz="2400" dirty="0">
                          <a:latin typeface="Garamond" panose="02020404030301010803" pitchFamily="18" charset="0"/>
                        </a:rPr>
                        <a:t>#</a:t>
                      </a:r>
                    </a:p>
                  </a:txBody>
                  <a:tcPr anchor="ctr">
                    <a:solidFill>
                      <a:srgbClr val="77122C"/>
                    </a:solidFill>
                  </a:tcPr>
                </a:tc>
                <a:tc>
                  <a:txBody>
                    <a:bodyPr/>
                    <a:lstStyle/>
                    <a:p>
                      <a:pPr algn="ctr"/>
                      <a:r>
                        <a:rPr lang="en-US" sz="2400" dirty="0">
                          <a:latin typeface="Garamond" panose="02020404030301010803" pitchFamily="18" charset="0"/>
                        </a:rPr>
                        <a:t>Estimated Probability</a:t>
                      </a:r>
                    </a:p>
                  </a:txBody>
                  <a:tcPr anchor="ctr">
                    <a:solidFill>
                      <a:srgbClr val="77122C"/>
                    </a:solidFill>
                  </a:tcPr>
                </a:tc>
                <a:extLst>
                  <a:ext uri="{0D108BD9-81ED-4DB2-BD59-A6C34878D82A}">
                    <a16:rowId xmlns:a16="http://schemas.microsoft.com/office/drawing/2014/main" val="348272456"/>
                  </a:ext>
                </a:extLst>
              </a:tr>
              <a:tr h="650927">
                <a:tc>
                  <a:txBody>
                    <a:bodyPr/>
                    <a:lstStyle/>
                    <a:p>
                      <a:pPr algn="ctr"/>
                      <a:r>
                        <a:rPr lang="en-US" sz="2400" dirty="0">
                          <a:latin typeface="Garamond" panose="02020404030301010803" pitchFamily="18" charset="0"/>
                        </a:rPr>
                        <a:t>1</a:t>
                      </a:r>
                    </a:p>
                  </a:txBody>
                  <a:tcPr anchor="ctr"/>
                </a:tc>
                <a:tc>
                  <a:txBody>
                    <a:bodyPr/>
                    <a:lstStyle/>
                    <a:p>
                      <a:pPr algn="ctr"/>
                      <a:r>
                        <a:rPr lang="en-US" sz="2400" dirty="0">
                          <a:latin typeface="Garamond" panose="02020404030301010803" pitchFamily="18" charset="0"/>
                        </a:rPr>
                        <a:t>1,012</a:t>
                      </a:r>
                    </a:p>
                  </a:txBody>
                  <a:tcPr anchor="ctr"/>
                </a:tc>
                <a:tc>
                  <a:txBody>
                    <a:bodyPr/>
                    <a:lstStyle/>
                    <a:p>
                      <a:pPr algn="ctr"/>
                      <a:r>
                        <a:rPr lang="en-US" sz="2400" dirty="0">
                          <a:latin typeface="Garamond" panose="02020404030301010803" pitchFamily="18" charset="0"/>
                        </a:rPr>
                        <a:t>1,012/6,000 = 0.169</a:t>
                      </a:r>
                    </a:p>
                  </a:txBody>
                  <a:tcPr anchor="ctr"/>
                </a:tc>
                <a:extLst>
                  <a:ext uri="{0D108BD9-81ED-4DB2-BD59-A6C34878D82A}">
                    <a16:rowId xmlns:a16="http://schemas.microsoft.com/office/drawing/2014/main" val="3148603452"/>
                  </a:ext>
                </a:extLst>
              </a:tr>
              <a:tr h="650927">
                <a:tc>
                  <a:txBody>
                    <a:bodyPr/>
                    <a:lstStyle/>
                    <a:p>
                      <a:pPr algn="ctr"/>
                      <a:r>
                        <a:rPr lang="en-US" sz="2400" dirty="0">
                          <a:latin typeface="Garamond" panose="02020404030301010803" pitchFamily="18" charset="0"/>
                        </a:rPr>
                        <a:t>2</a:t>
                      </a:r>
                    </a:p>
                  </a:txBody>
                  <a:tcPr anchor="ctr"/>
                </a:tc>
                <a:tc>
                  <a:txBody>
                    <a:bodyPr/>
                    <a:lstStyle/>
                    <a:p>
                      <a:pPr algn="ctr"/>
                      <a:r>
                        <a:rPr lang="en-US" sz="2400" dirty="0">
                          <a:latin typeface="Garamond" panose="02020404030301010803" pitchFamily="18" charset="0"/>
                        </a:rPr>
                        <a:t>985</a:t>
                      </a:r>
                    </a:p>
                  </a:txBody>
                  <a:tcPr anchor="ctr"/>
                </a:tc>
                <a:tc>
                  <a:txBody>
                    <a:bodyPr/>
                    <a:lstStyle/>
                    <a:p>
                      <a:pPr algn="ctr"/>
                      <a:r>
                        <a:rPr lang="en-US" sz="2400" dirty="0">
                          <a:latin typeface="Garamond" panose="02020404030301010803" pitchFamily="18" charset="0"/>
                        </a:rPr>
                        <a:t>0.164</a:t>
                      </a:r>
                    </a:p>
                  </a:txBody>
                  <a:tcPr anchor="ctr"/>
                </a:tc>
                <a:extLst>
                  <a:ext uri="{0D108BD9-81ED-4DB2-BD59-A6C34878D82A}">
                    <a16:rowId xmlns:a16="http://schemas.microsoft.com/office/drawing/2014/main" val="1388219029"/>
                  </a:ext>
                </a:extLst>
              </a:tr>
              <a:tr h="650927">
                <a:tc>
                  <a:txBody>
                    <a:bodyPr/>
                    <a:lstStyle/>
                    <a:p>
                      <a:pPr algn="ctr"/>
                      <a:r>
                        <a:rPr lang="en-US" sz="2400" dirty="0">
                          <a:latin typeface="Garamond" panose="02020404030301010803" pitchFamily="18" charset="0"/>
                        </a:rPr>
                        <a:t>3</a:t>
                      </a:r>
                    </a:p>
                  </a:txBody>
                  <a:tcPr anchor="ctr"/>
                </a:tc>
                <a:tc>
                  <a:txBody>
                    <a:bodyPr/>
                    <a:lstStyle/>
                    <a:p>
                      <a:pPr algn="ctr"/>
                      <a:r>
                        <a:rPr lang="en-US" sz="2400" dirty="0">
                          <a:latin typeface="Garamond" panose="02020404030301010803" pitchFamily="18" charset="0"/>
                        </a:rPr>
                        <a:t>1,003</a:t>
                      </a:r>
                    </a:p>
                  </a:txBody>
                  <a:tcPr anchor="ctr"/>
                </a:tc>
                <a:tc>
                  <a:txBody>
                    <a:bodyPr/>
                    <a:lstStyle/>
                    <a:p>
                      <a:pPr algn="ctr"/>
                      <a:r>
                        <a:rPr lang="en-US" sz="2400" dirty="0">
                          <a:latin typeface="Garamond" panose="02020404030301010803" pitchFamily="18" charset="0"/>
                        </a:rPr>
                        <a:t>0.167</a:t>
                      </a:r>
                    </a:p>
                  </a:txBody>
                  <a:tcPr anchor="ctr"/>
                </a:tc>
                <a:extLst>
                  <a:ext uri="{0D108BD9-81ED-4DB2-BD59-A6C34878D82A}">
                    <a16:rowId xmlns:a16="http://schemas.microsoft.com/office/drawing/2014/main" val="215582856"/>
                  </a:ext>
                </a:extLst>
              </a:tr>
              <a:tr h="650927">
                <a:tc>
                  <a:txBody>
                    <a:bodyPr/>
                    <a:lstStyle/>
                    <a:p>
                      <a:pPr algn="ctr"/>
                      <a:r>
                        <a:rPr lang="en-US" sz="2400" dirty="0">
                          <a:latin typeface="Garamond" panose="02020404030301010803" pitchFamily="18" charset="0"/>
                        </a:rPr>
                        <a:t>4</a:t>
                      </a:r>
                    </a:p>
                  </a:txBody>
                  <a:tcPr anchor="ctr"/>
                </a:tc>
                <a:tc>
                  <a:txBody>
                    <a:bodyPr/>
                    <a:lstStyle/>
                    <a:p>
                      <a:pPr algn="ctr"/>
                      <a:r>
                        <a:rPr lang="en-US" sz="2400" dirty="0">
                          <a:latin typeface="Garamond" panose="02020404030301010803" pitchFamily="18" charset="0"/>
                        </a:rPr>
                        <a:t>997</a:t>
                      </a:r>
                    </a:p>
                  </a:txBody>
                  <a:tcPr anchor="ctr"/>
                </a:tc>
                <a:tc>
                  <a:txBody>
                    <a:bodyPr/>
                    <a:lstStyle/>
                    <a:p>
                      <a:pPr algn="ctr"/>
                      <a:r>
                        <a:rPr lang="en-US" sz="2400" dirty="0">
                          <a:latin typeface="Garamond" panose="02020404030301010803" pitchFamily="18" charset="0"/>
                        </a:rPr>
                        <a:t>0.166</a:t>
                      </a:r>
                    </a:p>
                  </a:txBody>
                  <a:tcPr anchor="ctr"/>
                </a:tc>
                <a:extLst>
                  <a:ext uri="{0D108BD9-81ED-4DB2-BD59-A6C34878D82A}">
                    <a16:rowId xmlns:a16="http://schemas.microsoft.com/office/drawing/2014/main" val="4222952326"/>
                  </a:ext>
                </a:extLst>
              </a:tr>
              <a:tr h="642010">
                <a:tc>
                  <a:txBody>
                    <a:bodyPr/>
                    <a:lstStyle/>
                    <a:p>
                      <a:pPr algn="ctr"/>
                      <a:r>
                        <a:rPr lang="en-US" sz="2400" dirty="0">
                          <a:latin typeface="Garamond" panose="02020404030301010803" pitchFamily="18" charset="0"/>
                        </a:rPr>
                        <a:t>5</a:t>
                      </a:r>
                    </a:p>
                  </a:txBody>
                  <a:tcPr anchor="ctr"/>
                </a:tc>
                <a:tc>
                  <a:txBody>
                    <a:bodyPr/>
                    <a:lstStyle/>
                    <a:p>
                      <a:pPr algn="ctr"/>
                      <a:r>
                        <a:rPr lang="en-US" sz="2400" dirty="0">
                          <a:latin typeface="Garamond" panose="02020404030301010803" pitchFamily="18" charset="0"/>
                        </a:rPr>
                        <a:t>1,010</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400" dirty="0">
                          <a:latin typeface="Garamond" panose="02020404030301010803" pitchFamily="18" charset="0"/>
                        </a:rPr>
                        <a:t>0.168</a:t>
                      </a:r>
                    </a:p>
                  </a:txBody>
                  <a:tcPr anchor="ctr"/>
                </a:tc>
                <a:extLst>
                  <a:ext uri="{0D108BD9-81ED-4DB2-BD59-A6C34878D82A}">
                    <a16:rowId xmlns:a16="http://schemas.microsoft.com/office/drawing/2014/main" val="1262961273"/>
                  </a:ext>
                </a:extLst>
              </a:tr>
              <a:tr h="642010">
                <a:tc>
                  <a:txBody>
                    <a:bodyPr/>
                    <a:lstStyle/>
                    <a:p>
                      <a:pPr algn="ctr"/>
                      <a:r>
                        <a:rPr lang="en-US" sz="2400" dirty="0">
                          <a:latin typeface="Garamond" panose="02020404030301010803" pitchFamily="18" charset="0"/>
                        </a:rPr>
                        <a:t>6</a:t>
                      </a:r>
                    </a:p>
                  </a:txBody>
                  <a:tcPr anchor="ctr"/>
                </a:tc>
                <a:tc>
                  <a:txBody>
                    <a:bodyPr/>
                    <a:lstStyle/>
                    <a:p>
                      <a:pPr algn="ctr"/>
                      <a:r>
                        <a:rPr lang="en-US" sz="2400" dirty="0">
                          <a:latin typeface="Garamond" panose="02020404030301010803" pitchFamily="18" charset="0"/>
                        </a:rPr>
                        <a:t>993</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400" dirty="0">
                          <a:latin typeface="Garamond" panose="02020404030301010803" pitchFamily="18" charset="0"/>
                        </a:rPr>
                        <a:t>0.166</a:t>
                      </a:r>
                    </a:p>
                  </a:txBody>
                  <a:tcPr anchor="ctr"/>
                </a:tc>
                <a:extLst>
                  <a:ext uri="{0D108BD9-81ED-4DB2-BD59-A6C34878D82A}">
                    <a16:rowId xmlns:a16="http://schemas.microsoft.com/office/drawing/2014/main" val="982598068"/>
                  </a:ext>
                </a:extLst>
              </a:tr>
            </a:tbl>
          </a:graphicData>
        </a:graphic>
      </p:graphicFrame>
    </p:spTree>
    <p:extLst>
      <p:ext uri="{BB962C8B-B14F-4D97-AF65-F5344CB8AC3E}">
        <p14:creationId xmlns:p14="http://schemas.microsoft.com/office/powerpoint/2010/main" val="319802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4C4D4-422B-9D6A-6868-891B9E86816D}"/>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5CE72C2-DAD0-E43E-BCFC-F9316BEA9F60}"/>
                  </a:ext>
                </a:extLst>
              </p:cNvPr>
              <p:cNvSpPr>
                <a:spLocks noGrp="1"/>
              </p:cNvSpPr>
              <p:nvPr>
                <p:ph idx="1"/>
              </p:nvPr>
            </p:nvSpPr>
            <p:spPr>
              <a:xfrm>
                <a:off x="457199" y="1300900"/>
                <a:ext cx="11189855" cy="5081046"/>
              </a:xfrm>
            </p:spPr>
            <p:txBody>
              <a:bodyPr>
                <a:normAutofit/>
              </a:bodyPr>
              <a:lstStyle/>
              <a:p>
                <a:pPr>
                  <a:spcBef>
                    <a:spcPts val="1000"/>
                  </a:spcBef>
                  <a:defRPr sz="2000">
                    <a:solidFill>
                      <a:srgbClr val="000000"/>
                    </a:solidFill>
                    <a:latin typeface="Garamond"/>
                  </a:defRPr>
                </a:pPr>
                <a:r>
                  <a:rPr lang="en-US" altLang="zh-TW" sz="2400" dirty="0"/>
                  <a:t>The </a:t>
                </a:r>
                <a:r>
                  <a:rPr lang="en-US" altLang="zh-TW" sz="2400" b="1" dirty="0"/>
                  <a:t>subjective method</a:t>
                </a:r>
                <a:r>
                  <a:rPr lang="en-US" altLang="zh-TW" sz="2400" dirty="0"/>
                  <a:t> is a method of assigning probabilities on the basis of judgment.</a:t>
                </a:r>
              </a:p>
              <a:p>
                <a:pPr>
                  <a:spcBef>
                    <a:spcPts val="1000"/>
                  </a:spcBef>
                  <a:defRPr sz="2000">
                    <a:solidFill>
                      <a:srgbClr val="000000"/>
                    </a:solidFill>
                    <a:latin typeface="Garamond"/>
                  </a:defRPr>
                </a:pPr>
                <a:endParaRPr lang="en-US" altLang="zh-TW" sz="500" dirty="0"/>
              </a:p>
              <a:p>
                <a:pPr marL="0" indent="0" algn="ctr">
                  <a:spcBef>
                    <a:spcPts val="1000"/>
                  </a:spcBef>
                  <a:buNone/>
                  <a:defRPr sz="2000">
                    <a:solidFill>
                      <a:srgbClr val="000000"/>
                    </a:solidFill>
                    <a:latin typeface="Garamond"/>
                  </a:defRPr>
                </a:pPr>
                <a14:m>
                  <m:oMath xmlns:m="http://schemas.openxmlformats.org/officeDocument/2006/math">
                    <m:r>
                      <a:rPr lang="en-US" altLang="zh-TW" sz="2400" b="0" i="1" smtClean="0">
                        <a:latin typeface="Cambria Math" panose="02040503050406030204" pitchFamily="18" charset="0"/>
                      </a:rPr>
                      <m:t>𝑃</m:t>
                    </m:r>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𝐸</m:t>
                        </m:r>
                      </m:e>
                    </m:d>
                    <m:r>
                      <a:rPr lang="en-US" altLang="zh-TW" sz="2400" b="0" i="1" smtClean="0">
                        <a:latin typeface="Cambria Math" panose="02040503050406030204" pitchFamily="18" charset="0"/>
                      </a:rPr>
                      <m:t>=</m:t>
                    </m:r>
                  </m:oMath>
                </a14:m>
                <a:r>
                  <a:rPr lang="en-US" altLang="zh-TW" sz="2400" dirty="0"/>
                  <a:t> Degree of belief that an outcome </a:t>
                </a:r>
                <a14:m>
                  <m:oMath xmlns:m="http://schemas.openxmlformats.org/officeDocument/2006/math">
                    <m:r>
                      <a:rPr lang="en-US" altLang="zh-TW" sz="2400" i="1">
                        <a:latin typeface="Cambria Math" panose="02040503050406030204" pitchFamily="18" charset="0"/>
                      </a:rPr>
                      <m:t>𝐸</m:t>
                    </m:r>
                  </m:oMath>
                </a14:m>
                <a:r>
                  <a:rPr lang="en-US" altLang="zh-TW" sz="2400" dirty="0"/>
                  <a:t> will occur.</a:t>
                </a:r>
              </a:p>
              <a:p>
                <a:pPr lvl="1">
                  <a:spcBef>
                    <a:spcPts val="1000"/>
                  </a:spcBef>
                  <a:defRPr sz="2000">
                    <a:solidFill>
                      <a:srgbClr val="000000"/>
                    </a:solidFill>
                    <a:latin typeface="Garamond"/>
                  </a:defRPr>
                </a:pPr>
                <a:endParaRPr lang="en-US" altLang="zh-TW" sz="100" dirty="0"/>
              </a:p>
              <a:p>
                <a:pPr lvl="1">
                  <a:spcBef>
                    <a:spcPts val="1000"/>
                  </a:spcBef>
                  <a:defRPr sz="2000">
                    <a:solidFill>
                      <a:srgbClr val="000000"/>
                    </a:solidFill>
                    <a:latin typeface="Garamond"/>
                  </a:defRPr>
                </a:pPr>
                <a:r>
                  <a:rPr lang="en-US" altLang="zh-TW" sz="2000" dirty="0"/>
                  <a:t>Appropriate when one cannot realistically assume that the experimental outcomes are equally likely and when little relevant data are available.</a:t>
                </a:r>
              </a:p>
              <a:p>
                <a:pPr lvl="1">
                  <a:spcBef>
                    <a:spcPts val="1000"/>
                  </a:spcBef>
                  <a:defRPr sz="2000">
                    <a:solidFill>
                      <a:srgbClr val="000000"/>
                    </a:solidFill>
                    <a:latin typeface="Garamond"/>
                  </a:defRPr>
                </a:pPr>
                <a:r>
                  <a:rPr lang="en-US" altLang="zh-TW" sz="2000" dirty="0"/>
                  <a:t>Because subjective probabilities rely on judgment, different experts may assign different probabilities to the same event.</a:t>
                </a:r>
              </a:p>
              <a:p>
                <a:pPr lvl="1">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solidFill>
                      <a:srgbClr val="0070C0"/>
                    </a:solidFill>
                  </a:rPr>
                  <a:t>FYI: Modern Bayesian statistics builds on the idea of subjective probabilities and updates them as new information becomes available.</a:t>
                </a:r>
                <a:endParaRPr lang="en-US" altLang="zh-TW" sz="2000" dirty="0">
                  <a:solidFill>
                    <a:srgbClr val="0070C0"/>
                  </a:solidFill>
                </a:endParaRPr>
              </a:p>
              <a:p>
                <a:pPr lvl="4">
                  <a:spcBef>
                    <a:spcPts val="1000"/>
                  </a:spcBef>
                  <a:defRPr sz="2000">
                    <a:solidFill>
                      <a:srgbClr val="000000"/>
                    </a:solidFill>
                    <a:latin typeface="Garamond"/>
                  </a:defRPr>
                </a:pPr>
                <a:endParaRPr lang="en-US" altLang="zh-TW" sz="1200" dirty="0"/>
              </a:p>
            </p:txBody>
          </p:sp>
        </mc:Choice>
        <mc:Fallback xmlns="">
          <p:sp>
            <p:nvSpPr>
              <p:cNvPr id="3" name="Content Placeholder 2">
                <a:extLst>
                  <a:ext uri="{FF2B5EF4-FFF2-40B4-BE49-F238E27FC236}">
                    <a16:creationId xmlns:a16="http://schemas.microsoft.com/office/drawing/2014/main" id="{D5CE72C2-DAD0-E43E-BCFC-F9316BEA9F60}"/>
                  </a:ext>
                </a:extLst>
              </p:cNvPr>
              <p:cNvSpPr>
                <a:spLocks noGrp="1" noRot="1" noChangeAspect="1" noMove="1" noResize="1" noEditPoints="1" noAdjustHandles="1" noChangeArrowheads="1" noChangeShapeType="1" noTextEdit="1"/>
              </p:cNvSpPr>
              <p:nvPr>
                <p:ph idx="1"/>
              </p:nvPr>
            </p:nvSpPr>
            <p:spPr>
              <a:xfrm>
                <a:off x="457199" y="1300900"/>
                <a:ext cx="11189855" cy="5081046"/>
              </a:xfrm>
              <a:blipFill>
                <a:blip r:embed="rId2"/>
                <a:stretch>
                  <a:fillRect l="-708" t="-959" r="-327"/>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27ABE681-DD88-C6ED-265F-237957B66F6D}"/>
              </a:ext>
            </a:extLst>
          </p:cNvPr>
          <p:cNvSpPr/>
          <p:nvPr/>
        </p:nvSpPr>
        <p:spPr>
          <a:xfrm>
            <a:off x="0" y="0"/>
            <a:ext cx="12188825" cy="923636"/>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060CF9-1F51-3B1C-3F27-D456EE18AE2C}"/>
              </a:ext>
            </a:extLst>
          </p:cNvPr>
          <p:cNvSpPr>
            <a:spLocks noGrp="1"/>
          </p:cNvSpPr>
          <p:nvPr>
            <p:ph type="title"/>
          </p:nvPr>
        </p:nvSpPr>
        <p:spPr>
          <a:xfrm>
            <a:off x="0" y="0"/>
            <a:ext cx="12188825" cy="923636"/>
          </a:xfrm>
        </p:spPr>
        <p:txBody>
          <a:bodyPr>
            <a:normAutofit/>
          </a:bodyPr>
          <a:lstStyle/>
          <a:p>
            <a:pPr algn="l">
              <a:defRPr sz="4000" b="1">
                <a:solidFill>
                  <a:srgbClr val="FDB913"/>
                </a:solidFill>
                <a:latin typeface="Garamond"/>
              </a:defRPr>
            </a:pPr>
            <a:r>
              <a:rPr lang="en-US" sz="4000" dirty="0">
                <a:solidFill>
                  <a:schemeClr val="bg1"/>
                </a:solidFill>
              </a:rPr>
              <a:t>  The Subjective Method</a:t>
            </a:r>
          </a:p>
        </p:txBody>
      </p:sp>
      <p:sp>
        <p:nvSpPr>
          <p:cNvPr id="5" name="Rectangle 4">
            <a:extLst>
              <a:ext uri="{FF2B5EF4-FFF2-40B4-BE49-F238E27FC236}">
                <a16:creationId xmlns:a16="http://schemas.microsoft.com/office/drawing/2014/main" id="{0E9615E2-9A76-D827-A6E3-EFB096F38AED}"/>
              </a:ext>
            </a:extLst>
          </p:cNvPr>
          <p:cNvSpPr/>
          <p:nvPr/>
        </p:nvSpPr>
        <p:spPr>
          <a:xfrm>
            <a:off x="-1" y="6503428"/>
            <a:ext cx="12188825" cy="354572"/>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FFAEDBBD-9F94-C364-2B1F-A00C01507DF1}"/>
              </a:ext>
            </a:extLst>
          </p:cNvPr>
          <p:cNvSpPr>
            <a:spLocks noGrp="1"/>
          </p:cNvSpPr>
          <p:nvPr>
            <p:ph type="ftr" sz="quarter" idx="11"/>
          </p:nvPr>
        </p:nvSpPr>
        <p:spPr>
          <a:xfrm>
            <a:off x="-1" y="6503428"/>
            <a:ext cx="2895600" cy="354572"/>
          </a:xfrm>
        </p:spPr>
        <p:txBody>
          <a:bodyPr/>
          <a:lstStyle/>
          <a:p>
            <a:pPr algn="l"/>
            <a:r>
              <a:rPr lang="en-US">
                <a:solidFill>
                  <a:schemeClr val="bg1"/>
                </a:solidFill>
                <a:latin typeface="Garamond" panose="02020404030301010803" pitchFamily="18" charset="0"/>
              </a:rPr>
              <a:t>BUSN 320 Business Statistics</a:t>
            </a:r>
            <a:endParaRPr lang="en-US" dirty="0">
              <a:solidFill>
                <a:schemeClr val="bg1"/>
              </a:solidFill>
              <a:latin typeface="Garamond" panose="02020404030301010803" pitchFamily="18" charset="0"/>
            </a:endParaRPr>
          </a:p>
        </p:txBody>
      </p:sp>
      <p:sp>
        <p:nvSpPr>
          <p:cNvPr id="7" name="Slide Number Placeholder 6">
            <a:extLst>
              <a:ext uri="{FF2B5EF4-FFF2-40B4-BE49-F238E27FC236}">
                <a16:creationId xmlns:a16="http://schemas.microsoft.com/office/drawing/2014/main" id="{DE71744E-2590-1A19-4FDD-5771A1D4A0E9}"/>
              </a:ext>
            </a:extLst>
          </p:cNvPr>
          <p:cNvSpPr>
            <a:spLocks noGrp="1"/>
          </p:cNvSpPr>
          <p:nvPr>
            <p:ph type="sldNum" sz="quarter" idx="12"/>
          </p:nvPr>
        </p:nvSpPr>
        <p:spPr>
          <a:xfrm>
            <a:off x="10055225" y="6503428"/>
            <a:ext cx="2133600" cy="354572"/>
          </a:xfrm>
        </p:spPr>
        <p:txBody>
          <a:bodyPr/>
          <a:lstStyle/>
          <a:p>
            <a:fld id="{C1FF6DA9-008F-8B48-92A6-B652298478BF}" type="slidenum">
              <a:rPr lang="en-US" b="1" smtClean="0">
                <a:solidFill>
                  <a:schemeClr val="bg1"/>
                </a:solidFill>
                <a:latin typeface="Garamond" panose="02020404030301010803" pitchFamily="18" charset="0"/>
              </a:rPr>
              <a:t>12</a:t>
            </a:fld>
            <a:r>
              <a:rPr lang="en-US" b="1" dirty="0">
                <a:solidFill>
                  <a:schemeClr val="bg1"/>
                </a:solidFill>
                <a:latin typeface="Garamond" panose="02020404030301010803" pitchFamily="18" charset="0"/>
              </a:rPr>
              <a:t> </a:t>
            </a:r>
          </a:p>
        </p:txBody>
      </p:sp>
    </p:spTree>
    <p:extLst>
      <p:ext uri="{BB962C8B-B14F-4D97-AF65-F5344CB8AC3E}">
        <p14:creationId xmlns:p14="http://schemas.microsoft.com/office/powerpoint/2010/main" val="2238669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fade">
                                      <p:cBhvr>
                                        <p:cTn id="2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23135-9E9B-2354-5005-2E458114C738}"/>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4D785DE-B64D-4E6F-9AE3-9A3243562735}"/>
                  </a:ext>
                </a:extLst>
              </p:cNvPr>
              <p:cNvSpPr>
                <a:spLocks noGrp="1"/>
              </p:cNvSpPr>
              <p:nvPr>
                <p:ph idx="1"/>
              </p:nvPr>
            </p:nvSpPr>
            <p:spPr>
              <a:xfrm>
                <a:off x="457199" y="1300900"/>
                <a:ext cx="11189855" cy="5081046"/>
              </a:xfrm>
            </p:spPr>
            <p:txBody>
              <a:bodyPr>
                <a:normAutofit/>
              </a:bodyPr>
              <a:lstStyle/>
              <a:p>
                <a:pPr>
                  <a:spcBef>
                    <a:spcPts val="1000"/>
                  </a:spcBef>
                  <a:defRPr sz="2000">
                    <a:solidFill>
                      <a:srgbClr val="000000"/>
                    </a:solidFill>
                    <a:latin typeface="Garamond"/>
                  </a:defRPr>
                </a:pPr>
                <a:r>
                  <a:rPr lang="en-US" altLang="zh-TW" sz="2400" dirty="0"/>
                  <a:t>The probability of an event equals the sum of the probabilities of all sample points in the event.</a:t>
                </a:r>
              </a:p>
              <a:p>
                <a:pPr lvl="4">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Example: Probability of rolling an even number with a fair six-sided die</a:t>
                </a:r>
              </a:p>
              <a:p>
                <a:pPr lvl="1">
                  <a:spcBef>
                    <a:spcPts val="1000"/>
                  </a:spcBef>
                  <a:defRPr sz="2000">
                    <a:solidFill>
                      <a:srgbClr val="000000"/>
                    </a:solidFill>
                    <a:latin typeface="Garamond"/>
                  </a:defRPr>
                </a:pPr>
                <a:r>
                  <a:rPr lang="en-US" altLang="zh-TW" sz="2000" dirty="0"/>
                  <a:t>Since the die is fair, we can use the classical method.</a:t>
                </a:r>
              </a:p>
              <a:p>
                <a:pPr lvl="1">
                  <a:spcBef>
                    <a:spcPts val="1000"/>
                  </a:spcBef>
                  <a:defRPr sz="2000">
                    <a:solidFill>
                      <a:srgbClr val="000000"/>
                    </a:solidFill>
                    <a:latin typeface="Garamond"/>
                  </a:defRPr>
                </a:pPr>
                <a:r>
                  <a:rPr lang="en-US" altLang="zh-TW" sz="2000" dirty="0"/>
                  <a:t>The event “rolling an even number” is </a:t>
                </a:r>
                <a14:m>
                  <m:oMath xmlns:m="http://schemas.openxmlformats.org/officeDocument/2006/math">
                    <m:r>
                      <a:rPr lang="en-US" altLang="zh-TW" sz="2000" b="0" i="1" smtClean="0">
                        <a:latin typeface="Cambria Math" panose="02040503050406030204" pitchFamily="18" charset="0"/>
                      </a:rPr>
                      <m:t>𝐸</m:t>
                    </m:r>
                    <m:r>
                      <a:rPr lang="en-US" altLang="zh-TW" sz="2000" b="0" i="1" smtClean="0">
                        <a:latin typeface="Cambria Math" panose="02040503050406030204" pitchFamily="18" charset="0"/>
                      </a:rPr>
                      <m:t>={2,4,6}</m:t>
                    </m:r>
                  </m:oMath>
                </a14:m>
                <a:endParaRPr lang="en-US" altLang="zh-TW" sz="2000" dirty="0"/>
              </a:p>
              <a:p>
                <a:pPr lvl="1">
                  <a:spcBef>
                    <a:spcPts val="1000"/>
                  </a:spcBef>
                  <a:defRPr sz="2000">
                    <a:solidFill>
                      <a:srgbClr val="000000"/>
                    </a:solidFill>
                    <a:latin typeface="Garamond"/>
                  </a:defRPr>
                </a:pPr>
                <a:r>
                  <a:rPr lang="en-US" altLang="zh-TW" sz="2000" dirty="0"/>
                  <a:t>Therefore, </a:t>
                </a:r>
                <a14:m>
                  <m:oMath xmlns:m="http://schemas.openxmlformats.org/officeDocument/2006/math">
                    <m:r>
                      <a:rPr lang="en-US" altLang="zh-TW" sz="2000" i="1">
                        <a:latin typeface="Cambria Math" panose="02040503050406030204" pitchFamily="18" charset="0"/>
                      </a:rPr>
                      <m:t>𝑃</m:t>
                    </m:r>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𝐸</m:t>
                        </m:r>
                      </m:e>
                    </m:d>
                    <m:r>
                      <a:rPr lang="en-US" altLang="zh-TW" sz="2000" i="1">
                        <a:latin typeface="Cambria Math" panose="02040503050406030204" pitchFamily="18" charset="0"/>
                      </a:rPr>
                      <m:t>=</m:t>
                    </m:r>
                    <m:r>
                      <a:rPr lang="en-US" altLang="zh-TW" sz="2000" i="1">
                        <a:latin typeface="Cambria Math" panose="02040503050406030204" pitchFamily="18" charset="0"/>
                      </a:rPr>
                      <m:t>𝑃</m:t>
                    </m:r>
                    <m:d>
                      <m:dPr>
                        <m:ctrlPr>
                          <a:rPr lang="en-US" altLang="zh-TW" sz="2000" i="1">
                            <a:latin typeface="Cambria Math" panose="02040503050406030204" pitchFamily="18" charset="0"/>
                          </a:rPr>
                        </m:ctrlPr>
                      </m:dPr>
                      <m:e>
                        <m:r>
                          <a:rPr lang="en-US" altLang="zh-TW" sz="2000" i="1">
                            <a:latin typeface="Cambria Math" panose="02040503050406030204" pitchFamily="18" charset="0"/>
                          </a:rPr>
                          <m:t>2</m:t>
                        </m:r>
                      </m:e>
                    </m:d>
                    <m:r>
                      <a:rPr lang="en-US" altLang="zh-TW" sz="2000" b="0" i="1" smtClean="0">
                        <a:latin typeface="Cambria Math" panose="02040503050406030204" pitchFamily="18" charset="0"/>
                      </a:rPr>
                      <m:t>+</m:t>
                    </m:r>
                    <m:r>
                      <a:rPr lang="en-US" altLang="zh-TW" sz="2000" i="1">
                        <a:latin typeface="Cambria Math" panose="02040503050406030204" pitchFamily="18" charset="0"/>
                      </a:rPr>
                      <m:t>𝑃</m:t>
                    </m:r>
                    <m:d>
                      <m:dPr>
                        <m:ctrlPr>
                          <a:rPr lang="en-US" altLang="zh-TW" sz="2000" i="1">
                            <a:latin typeface="Cambria Math" panose="02040503050406030204" pitchFamily="18" charset="0"/>
                          </a:rPr>
                        </m:ctrlPr>
                      </m:dPr>
                      <m:e>
                        <m:r>
                          <a:rPr lang="en-US" altLang="zh-TW" sz="2000" i="1">
                            <a:latin typeface="Cambria Math" panose="02040503050406030204" pitchFamily="18" charset="0"/>
                          </a:rPr>
                          <m:t>4</m:t>
                        </m:r>
                      </m:e>
                    </m:d>
                    <m:r>
                      <a:rPr lang="en-US" altLang="zh-TW" sz="2000" b="0" i="1" smtClean="0">
                        <a:latin typeface="Cambria Math" panose="02040503050406030204" pitchFamily="18" charset="0"/>
                      </a:rPr>
                      <m:t>+</m:t>
                    </m:r>
                    <m:r>
                      <a:rPr lang="en-US" altLang="zh-TW" sz="2000" i="1">
                        <a:latin typeface="Cambria Math" panose="02040503050406030204" pitchFamily="18" charset="0"/>
                      </a:rPr>
                      <m:t>𝑃</m:t>
                    </m:r>
                    <m:d>
                      <m:dPr>
                        <m:ctrlPr>
                          <a:rPr lang="en-US" altLang="zh-TW" sz="2000" i="1">
                            <a:latin typeface="Cambria Math" panose="02040503050406030204" pitchFamily="18" charset="0"/>
                          </a:rPr>
                        </m:ctrlPr>
                      </m:dPr>
                      <m:e>
                        <m:r>
                          <a:rPr lang="en-US" altLang="zh-TW" sz="2000" i="1">
                            <a:latin typeface="Cambria Math" panose="02040503050406030204" pitchFamily="18" charset="0"/>
                          </a:rPr>
                          <m:t>6</m:t>
                        </m:r>
                      </m:e>
                    </m:d>
                  </m:oMath>
                </a14:m>
                <a:endParaRPr lang="en-US" altLang="zh-TW" sz="2000" dirty="0"/>
              </a:p>
              <a:p>
                <a:pPr lvl="1">
                  <a:spcBef>
                    <a:spcPts val="1000"/>
                  </a:spcBef>
                  <a:defRPr sz="2000">
                    <a:solidFill>
                      <a:srgbClr val="000000"/>
                    </a:solidFill>
                    <a:latin typeface="Garamond"/>
                  </a:defRPr>
                </a:pPr>
                <a:r>
                  <a:rPr lang="en-US" altLang="zh-TW" sz="2000" dirty="0"/>
                  <a:t>Since each outcome has probability 1/6, we have </a:t>
                </a:r>
                <a14:m>
                  <m:oMath xmlns:m="http://schemas.openxmlformats.org/officeDocument/2006/math">
                    <m:r>
                      <a:rPr lang="en-US" altLang="zh-TW" sz="2000" i="1">
                        <a:latin typeface="Cambria Math" panose="02040503050406030204" pitchFamily="18" charset="0"/>
                      </a:rPr>
                      <m:t>𝑃</m:t>
                    </m:r>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𝐸</m:t>
                        </m:r>
                      </m:e>
                    </m:d>
                    <m:r>
                      <a:rPr lang="en-US" altLang="zh-TW" sz="2000" b="0" i="1" smtClean="0">
                        <a:latin typeface="Cambria Math" panose="02040503050406030204" pitchFamily="18" charset="0"/>
                      </a:rPr>
                      <m:t>=0.5</m:t>
                    </m:r>
                  </m:oMath>
                </a14:m>
                <a:endParaRPr lang="en-US" altLang="zh-TW" sz="2000" dirty="0"/>
              </a:p>
              <a:p>
                <a:pPr lvl="4">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Trial: Probability of rolling a number less than 7 with a fair six-sided die</a:t>
                </a:r>
              </a:p>
              <a:p>
                <a:pPr lvl="1">
                  <a:spcBef>
                    <a:spcPts val="1000"/>
                  </a:spcBef>
                  <a:defRPr sz="2000">
                    <a:solidFill>
                      <a:srgbClr val="000000"/>
                    </a:solidFill>
                    <a:latin typeface="Garamond"/>
                  </a:defRPr>
                </a:pPr>
                <a:endParaRPr lang="en-US" altLang="zh-TW" sz="2000" dirty="0"/>
              </a:p>
            </p:txBody>
          </p:sp>
        </mc:Choice>
        <mc:Fallback xmlns="">
          <p:sp>
            <p:nvSpPr>
              <p:cNvPr id="3" name="Content Placeholder 2">
                <a:extLst>
                  <a:ext uri="{FF2B5EF4-FFF2-40B4-BE49-F238E27FC236}">
                    <a16:creationId xmlns:a16="http://schemas.microsoft.com/office/drawing/2014/main" id="{34D785DE-B64D-4E6F-9AE3-9A3243562735}"/>
                  </a:ext>
                </a:extLst>
              </p:cNvPr>
              <p:cNvSpPr>
                <a:spLocks noGrp="1" noRot="1" noChangeAspect="1" noMove="1" noResize="1" noEditPoints="1" noAdjustHandles="1" noChangeArrowheads="1" noChangeShapeType="1" noTextEdit="1"/>
              </p:cNvSpPr>
              <p:nvPr>
                <p:ph idx="1"/>
              </p:nvPr>
            </p:nvSpPr>
            <p:spPr>
              <a:xfrm>
                <a:off x="457199" y="1300900"/>
                <a:ext cx="11189855" cy="5081046"/>
              </a:xfrm>
              <a:blipFill>
                <a:blip r:embed="rId2"/>
                <a:stretch>
                  <a:fillRect l="-708" t="-959" r="-926"/>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A8A23E66-38FA-A18E-F469-821CA57EB557}"/>
              </a:ext>
            </a:extLst>
          </p:cNvPr>
          <p:cNvSpPr/>
          <p:nvPr/>
        </p:nvSpPr>
        <p:spPr>
          <a:xfrm>
            <a:off x="0" y="0"/>
            <a:ext cx="12188825" cy="923636"/>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F5B6D4-4A79-BE4F-9DF1-BAE224C2D370}"/>
              </a:ext>
            </a:extLst>
          </p:cNvPr>
          <p:cNvSpPr>
            <a:spLocks noGrp="1"/>
          </p:cNvSpPr>
          <p:nvPr>
            <p:ph type="title"/>
          </p:nvPr>
        </p:nvSpPr>
        <p:spPr>
          <a:xfrm>
            <a:off x="0" y="0"/>
            <a:ext cx="12188825" cy="923636"/>
          </a:xfrm>
        </p:spPr>
        <p:txBody>
          <a:bodyPr>
            <a:normAutofit/>
          </a:bodyPr>
          <a:lstStyle/>
          <a:p>
            <a:pPr algn="l">
              <a:defRPr sz="4000" b="1">
                <a:solidFill>
                  <a:srgbClr val="FDB913"/>
                </a:solidFill>
                <a:latin typeface="Garamond"/>
              </a:defRPr>
            </a:pPr>
            <a:r>
              <a:rPr lang="en-US" sz="4000" dirty="0">
                <a:solidFill>
                  <a:schemeClr val="bg1"/>
                </a:solidFill>
              </a:rPr>
              <a:t>  Probability of Events</a:t>
            </a:r>
          </a:p>
        </p:txBody>
      </p:sp>
      <p:sp>
        <p:nvSpPr>
          <p:cNvPr id="5" name="Rectangle 4">
            <a:extLst>
              <a:ext uri="{FF2B5EF4-FFF2-40B4-BE49-F238E27FC236}">
                <a16:creationId xmlns:a16="http://schemas.microsoft.com/office/drawing/2014/main" id="{CC79E6B1-2DE2-36BE-8B47-F7CE07258A53}"/>
              </a:ext>
            </a:extLst>
          </p:cNvPr>
          <p:cNvSpPr/>
          <p:nvPr/>
        </p:nvSpPr>
        <p:spPr>
          <a:xfrm>
            <a:off x="-1" y="6503428"/>
            <a:ext cx="12188825" cy="354572"/>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51EF71EE-9310-2A25-1E05-6289F1E19A74}"/>
              </a:ext>
            </a:extLst>
          </p:cNvPr>
          <p:cNvSpPr>
            <a:spLocks noGrp="1"/>
          </p:cNvSpPr>
          <p:nvPr>
            <p:ph type="ftr" sz="quarter" idx="11"/>
          </p:nvPr>
        </p:nvSpPr>
        <p:spPr>
          <a:xfrm>
            <a:off x="-1" y="6503428"/>
            <a:ext cx="2895600" cy="354572"/>
          </a:xfrm>
        </p:spPr>
        <p:txBody>
          <a:bodyPr/>
          <a:lstStyle/>
          <a:p>
            <a:pPr algn="l"/>
            <a:r>
              <a:rPr lang="en-US">
                <a:solidFill>
                  <a:schemeClr val="bg1"/>
                </a:solidFill>
                <a:latin typeface="Garamond" panose="02020404030301010803" pitchFamily="18" charset="0"/>
              </a:rPr>
              <a:t>BUSN 320 Business Statistics</a:t>
            </a:r>
            <a:endParaRPr lang="en-US" dirty="0">
              <a:solidFill>
                <a:schemeClr val="bg1"/>
              </a:solidFill>
              <a:latin typeface="Garamond" panose="02020404030301010803" pitchFamily="18" charset="0"/>
            </a:endParaRPr>
          </a:p>
        </p:txBody>
      </p:sp>
      <p:sp>
        <p:nvSpPr>
          <p:cNvPr id="7" name="Slide Number Placeholder 6">
            <a:extLst>
              <a:ext uri="{FF2B5EF4-FFF2-40B4-BE49-F238E27FC236}">
                <a16:creationId xmlns:a16="http://schemas.microsoft.com/office/drawing/2014/main" id="{CA9E28D8-1FB9-FE1D-962C-7B297A146E2F}"/>
              </a:ext>
            </a:extLst>
          </p:cNvPr>
          <p:cNvSpPr>
            <a:spLocks noGrp="1"/>
          </p:cNvSpPr>
          <p:nvPr>
            <p:ph type="sldNum" sz="quarter" idx="12"/>
          </p:nvPr>
        </p:nvSpPr>
        <p:spPr>
          <a:xfrm>
            <a:off x="10055225" y="6503428"/>
            <a:ext cx="2133600" cy="354572"/>
          </a:xfrm>
        </p:spPr>
        <p:txBody>
          <a:bodyPr/>
          <a:lstStyle/>
          <a:p>
            <a:fld id="{C1FF6DA9-008F-8B48-92A6-B652298478BF}" type="slidenum">
              <a:rPr lang="en-US" b="1" smtClean="0">
                <a:solidFill>
                  <a:schemeClr val="bg1"/>
                </a:solidFill>
                <a:latin typeface="Garamond" panose="02020404030301010803" pitchFamily="18" charset="0"/>
              </a:rPr>
              <a:t>13</a:t>
            </a:fld>
            <a:r>
              <a:rPr lang="en-US" b="1" dirty="0">
                <a:solidFill>
                  <a:schemeClr val="bg1"/>
                </a:solidFill>
                <a:latin typeface="Garamond" panose="02020404030301010803" pitchFamily="18" charset="0"/>
              </a:rPr>
              <a:t> </a:t>
            </a:r>
          </a:p>
        </p:txBody>
      </p:sp>
    </p:spTree>
    <p:extLst>
      <p:ext uri="{BB962C8B-B14F-4D97-AF65-F5344CB8AC3E}">
        <p14:creationId xmlns:p14="http://schemas.microsoft.com/office/powerpoint/2010/main" val="3817418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fade">
                                      <p:cBhvr>
                                        <p:cTn id="29"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ADB38-81B7-B610-5F1F-5022611831D3}"/>
              </a:ext>
            </a:extLst>
          </p:cNvPr>
          <p:cNvSpPr>
            <a:spLocks noGrp="1"/>
          </p:cNvSpPr>
          <p:nvPr>
            <p:ph type="title"/>
          </p:nvPr>
        </p:nvSpPr>
        <p:spPr/>
        <p:txBody>
          <a:bodyPr>
            <a:normAutofit fontScale="90000"/>
          </a:bodyPr>
          <a:lstStyle/>
          <a:p>
            <a:r>
              <a:rPr lang="en-US">
                <a:solidFill>
                  <a:srgbClr val="000000">
                    <a:alpha val="0"/>
                  </a:srgbClr>
                </a:solidFill>
              </a:rPr>
              <a:t>Poll Everywhere multiple choice poll activity
Activity Title: Suppose a fair coin is tossed twice. What is the probability that at least one toss is tails?
Slide 14</a:t>
            </a:r>
          </a:p>
        </p:txBody>
      </p:sp>
      <p:sp>
        <p:nvSpPr>
          <p:cNvPr id="3" name="Footer Placeholder 2" descr="Poll Everywhere multiple choice poll activity&#10;Activity Title: Suppose a fair coin is tossed twice. What is the probability that at least one toss is tails?">
            <a:extLst>
              <a:ext uri="{FF2B5EF4-FFF2-40B4-BE49-F238E27FC236}">
                <a16:creationId xmlns:a16="http://schemas.microsoft.com/office/drawing/2014/main" id="{9D17DE62-4FAA-ABFF-855F-4FA00105850A}"/>
              </a:ext>
            </a:extLst>
          </p:cNvPr>
          <p:cNvSpPr>
            <a:spLocks noGrp="1"/>
          </p:cNvSpPr>
          <p:nvPr>
            <p:ph type="ftr" sz="quarter" idx="11"/>
          </p:nvPr>
        </p:nvSpPr>
        <p:spPr/>
        <p:txBody>
          <a:bodyPr/>
          <a:lstStyle/>
          <a:p>
            <a:r>
              <a:rPr lang="en-US"/>
              <a:t>BUSN 320 Business Statistics</a:t>
            </a:r>
          </a:p>
        </p:txBody>
      </p:sp>
      <p:pic>
        <p:nvPicPr>
          <p:cNvPr id="5" name="Picture 4">
            <a:extLst>
              <a:ext uri="{FF2B5EF4-FFF2-40B4-BE49-F238E27FC236}">
                <a16:creationId xmlns:a16="http://schemas.microsoft.com/office/drawing/2014/main" id="{035842EF-E938-6876-3622-6DA50EA45C89}"/>
              </a:ext>
            </a:extLst>
          </p:cNvPr>
          <p:cNvPicPr>
            <a:picLocks/>
          </p:cNvPicPr>
          <p:nvPr>
            <p:custDataLst>
              <p:tags r:id="rId1"/>
            </p:custDataLst>
          </p:nvPr>
        </p:nvPicPr>
        <p:blipFill>
          <a:blip r:embed="rId4"/>
          <a:stretch>
            <a:fillRect/>
          </a:stretch>
        </p:blipFill>
        <p:spPr>
          <a:xfrm>
            <a:off x="190500" y="190500"/>
            <a:ext cx="11798300" cy="6477000"/>
          </a:xfrm>
          <a:prstGeom prst="rect">
            <a:avLst/>
          </a:prstGeom>
        </p:spPr>
      </p:pic>
    </p:spTree>
    <p:extLst>
      <p:ext uri="{BB962C8B-B14F-4D97-AF65-F5344CB8AC3E}">
        <p14:creationId xmlns:p14="http://schemas.microsoft.com/office/powerpoint/2010/main" val="33762376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89715-9BFF-FC2C-E4CA-4379A7BBDC84}"/>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BF96239-0C10-0C5B-25A4-2416A10505D9}"/>
                  </a:ext>
                </a:extLst>
              </p:cNvPr>
              <p:cNvSpPr>
                <a:spLocks noGrp="1"/>
              </p:cNvSpPr>
              <p:nvPr>
                <p:ph idx="1"/>
              </p:nvPr>
            </p:nvSpPr>
            <p:spPr>
              <a:xfrm>
                <a:off x="457199" y="1300900"/>
                <a:ext cx="11189855" cy="5081046"/>
              </a:xfrm>
            </p:spPr>
            <p:txBody>
              <a:bodyPr>
                <a:normAutofit/>
              </a:bodyPr>
              <a:lstStyle/>
              <a:p>
                <a:pPr>
                  <a:spcBef>
                    <a:spcPts val="1000"/>
                  </a:spcBef>
                  <a:defRPr sz="2000">
                    <a:solidFill>
                      <a:srgbClr val="000000"/>
                    </a:solidFill>
                    <a:latin typeface="Garamond"/>
                  </a:defRPr>
                </a:pPr>
                <a:r>
                  <a:rPr lang="en-US" altLang="zh-TW" sz="2400" dirty="0"/>
                  <a:t>The sample space is:</a:t>
                </a:r>
              </a:p>
              <a:p>
                <a:pPr>
                  <a:spcBef>
                    <a:spcPts val="1000"/>
                  </a:spcBef>
                  <a:defRPr sz="2000">
                    <a:solidFill>
                      <a:srgbClr val="000000"/>
                    </a:solidFill>
                    <a:latin typeface="Garamond"/>
                  </a:defRPr>
                </a:pPr>
                <a:endParaRPr lang="en-US" altLang="zh-TW" sz="500" dirty="0"/>
              </a:p>
              <a:p>
                <a:pPr marL="0" indent="0">
                  <a:spcBef>
                    <a:spcPts val="1000"/>
                  </a:spcBef>
                  <a:buNone/>
                  <a:defRPr sz="2000">
                    <a:solidFill>
                      <a:srgbClr val="000000"/>
                    </a:solidFill>
                    <a:latin typeface="Garamond"/>
                  </a:defRPr>
                </a:pPr>
                <a14:m>
                  <m:oMathPara xmlns:m="http://schemas.openxmlformats.org/officeDocument/2006/math">
                    <m:oMathParaPr>
                      <m:jc m:val="centerGroup"/>
                    </m:oMathParaPr>
                    <m:oMath xmlns:m="http://schemas.openxmlformats.org/officeDocument/2006/math">
                      <m:r>
                        <a:rPr lang="en-US" altLang="zh-TW" sz="2400" b="0" i="1" smtClean="0">
                          <a:latin typeface="Cambria Math" panose="02040503050406030204" pitchFamily="18" charset="0"/>
                        </a:rPr>
                        <m:t>𝑆</m:t>
                      </m:r>
                      <m:r>
                        <a:rPr lang="en-US" altLang="zh-TW" sz="2400" b="0" i="1" smtClean="0">
                          <a:latin typeface="Cambria Math" panose="02040503050406030204" pitchFamily="18" charset="0"/>
                        </a:rPr>
                        <m:t>=</m:t>
                      </m:r>
                      <m:d>
                        <m:dPr>
                          <m:begChr m:val="{"/>
                          <m:endChr m:val="}"/>
                          <m:ctrlPr>
                            <a:rPr lang="en-US" altLang="zh-TW" sz="2400" b="0" i="1" smtClean="0">
                              <a:latin typeface="Cambria Math" panose="02040503050406030204" pitchFamily="18" charset="0"/>
                            </a:rPr>
                          </m:ctrlPr>
                        </m:dPr>
                        <m:e>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𝐻</m:t>
                              </m:r>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𝐻</m:t>
                              </m:r>
                            </m:e>
                          </m:d>
                          <m:r>
                            <a:rPr lang="en-US" altLang="zh-TW" sz="2400" b="0" i="1" smtClean="0">
                              <a:latin typeface="Cambria Math" panose="02040503050406030204" pitchFamily="18" charset="0"/>
                            </a:rPr>
                            <m:t>, </m:t>
                          </m:r>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𝐻</m:t>
                              </m:r>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𝑇</m:t>
                              </m:r>
                            </m:e>
                          </m:d>
                          <m:r>
                            <a:rPr lang="en-US" altLang="zh-TW" sz="2400" b="0" i="1" smtClean="0">
                              <a:latin typeface="Cambria Math" panose="02040503050406030204" pitchFamily="18" charset="0"/>
                            </a:rPr>
                            <m:t>,</m:t>
                          </m:r>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𝑇</m:t>
                              </m:r>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𝐻</m:t>
                              </m:r>
                            </m:e>
                          </m:d>
                          <m:r>
                            <a:rPr lang="en-US" altLang="zh-TW" sz="2400" b="0" i="1" smtClean="0">
                              <a:latin typeface="Cambria Math" panose="02040503050406030204" pitchFamily="18" charset="0"/>
                            </a:rPr>
                            <m:t>,</m:t>
                          </m:r>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𝑇</m:t>
                              </m:r>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𝑇</m:t>
                              </m:r>
                            </m:e>
                          </m:d>
                        </m:e>
                      </m:d>
                    </m:oMath>
                  </m:oMathPara>
                </a14:m>
                <a:endParaRPr lang="en-US" altLang="zh-TW" sz="2400" dirty="0"/>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The event “at least one toss is tails” is:</a:t>
                </a:r>
              </a:p>
              <a:p>
                <a:pPr>
                  <a:spcBef>
                    <a:spcPts val="1000"/>
                  </a:spcBef>
                  <a:defRPr sz="2000">
                    <a:solidFill>
                      <a:srgbClr val="000000"/>
                    </a:solidFill>
                    <a:latin typeface="Garamond"/>
                  </a:defRPr>
                </a:pPr>
                <a:endParaRPr lang="en-US" altLang="zh-TW" sz="500" dirty="0"/>
              </a:p>
              <a:p>
                <a:pPr marL="0" indent="0">
                  <a:spcBef>
                    <a:spcPts val="1000"/>
                  </a:spcBef>
                  <a:buNone/>
                  <a:defRPr sz="2000">
                    <a:solidFill>
                      <a:srgbClr val="000000"/>
                    </a:solidFill>
                    <a:latin typeface="Garamond"/>
                  </a:defRPr>
                </a:pPr>
                <a14:m>
                  <m:oMathPara xmlns:m="http://schemas.openxmlformats.org/officeDocument/2006/math">
                    <m:oMathParaPr>
                      <m:jc m:val="centerGroup"/>
                    </m:oMathParaPr>
                    <m:oMath xmlns:m="http://schemas.openxmlformats.org/officeDocument/2006/math">
                      <m:r>
                        <a:rPr lang="en-US" altLang="zh-TW" sz="2400" b="0" i="1" smtClean="0">
                          <a:latin typeface="Cambria Math" panose="02040503050406030204" pitchFamily="18" charset="0"/>
                        </a:rPr>
                        <m:t>𝐸</m:t>
                      </m:r>
                      <m:r>
                        <a:rPr lang="en-US" altLang="zh-TW" sz="2400" i="1">
                          <a:latin typeface="Cambria Math" panose="02040503050406030204" pitchFamily="18" charset="0"/>
                        </a:rPr>
                        <m:t>=</m:t>
                      </m:r>
                      <m:d>
                        <m:dPr>
                          <m:begChr m:val="{"/>
                          <m:endChr m:val="}"/>
                          <m:ctrlPr>
                            <a:rPr lang="en-US" altLang="zh-TW" sz="2400" i="1">
                              <a:latin typeface="Cambria Math" panose="02040503050406030204" pitchFamily="18" charset="0"/>
                            </a:rPr>
                          </m:ctrlPr>
                        </m:dPr>
                        <m:e>
                          <m:d>
                            <m:dPr>
                              <m:ctrlPr>
                                <a:rPr lang="en-US" altLang="zh-TW" sz="2400" i="1">
                                  <a:latin typeface="Cambria Math" panose="02040503050406030204" pitchFamily="18" charset="0"/>
                                </a:rPr>
                              </m:ctrlPr>
                            </m:dPr>
                            <m:e>
                              <m:r>
                                <a:rPr lang="en-US" altLang="zh-TW" sz="2400" i="1">
                                  <a:latin typeface="Cambria Math" panose="02040503050406030204" pitchFamily="18" charset="0"/>
                                </a:rPr>
                                <m:t>𝐻</m:t>
                              </m:r>
                              <m:r>
                                <a:rPr lang="en-US" altLang="zh-TW" sz="2400" i="1">
                                  <a:latin typeface="Cambria Math" panose="02040503050406030204" pitchFamily="18" charset="0"/>
                                </a:rPr>
                                <m:t>,</m:t>
                              </m:r>
                              <m:r>
                                <a:rPr lang="en-US" altLang="zh-TW" sz="2400" i="1">
                                  <a:latin typeface="Cambria Math" panose="02040503050406030204" pitchFamily="18" charset="0"/>
                                </a:rPr>
                                <m:t>𝑇</m:t>
                              </m:r>
                            </m:e>
                          </m:d>
                          <m:r>
                            <a:rPr lang="en-US" altLang="zh-TW" sz="2400" i="1">
                              <a:latin typeface="Cambria Math" panose="02040503050406030204" pitchFamily="18" charset="0"/>
                            </a:rPr>
                            <m:t>,</m:t>
                          </m:r>
                          <m:d>
                            <m:dPr>
                              <m:ctrlPr>
                                <a:rPr lang="en-US" altLang="zh-TW" sz="2400" i="1">
                                  <a:latin typeface="Cambria Math" panose="02040503050406030204" pitchFamily="18" charset="0"/>
                                </a:rPr>
                              </m:ctrlPr>
                            </m:dPr>
                            <m:e>
                              <m:r>
                                <a:rPr lang="en-US" altLang="zh-TW" sz="2400" i="1">
                                  <a:latin typeface="Cambria Math" panose="02040503050406030204" pitchFamily="18" charset="0"/>
                                </a:rPr>
                                <m:t>𝑇</m:t>
                              </m:r>
                              <m:r>
                                <a:rPr lang="en-US" altLang="zh-TW" sz="2400" i="1">
                                  <a:latin typeface="Cambria Math" panose="02040503050406030204" pitchFamily="18" charset="0"/>
                                </a:rPr>
                                <m:t>,</m:t>
                              </m:r>
                              <m:r>
                                <a:rPr lang="en-US" altLang="zh-TW" sz="2400" i="1">
                                  <a:latin typeface="Cambria Math" panose="02040503050406030204" pitchFamily="18" charset="0"/>
                                </a:rPr>
                                <m:t>𝐻</m:t>
                              </m:r>
                            </m:e>
                          </m:d>
                          <m:r>
                            <a:rPr lang="en-US" altLang="zh-TW" sz="2400" i="1">
                              <a:latin typeface="Cambria Math" panose="02040503050406030204" pitchFamily="18" charset="0"/>
                            </a:rPr>
                            <m:t>,</m:t>
                          </m:r>
                          <m:d>
                            <m:dPr>
                              <m:ctrlPr>
                                <a:rPr lang="en-US" altLang="zh-TW" sz="2400" i="1">
                                  <a:latin typeface="Cambria Math" panose="02040503050406030204" pitchFamily="18" charset="0"/>
                                </a:rPr>
                              </m:ctrlPr>
                            </m:dPr>
                            <m:e>
                              <m:r>
                                <a:rPr lang="en-US" altLang="zh-TW" sz="2400" i="1">
                                  <a:latin typeface="Cambria Math" panose="02040503050406030204" pitchFamily="18" charset="0"/>
                                </a:rPr>
                                <m:t>𝑇</m:t>
                              </m:r>
                              <m:r>
                                <a:rPr lang="en-US" altLang="zh-TW" sz="2400" i="1">
                                  <a:latin typeface="Cambria Math" panose="02040503050406030204" pitchFamily="18" charset="0"/>
                                </a:rPr>
                                <m:t>,</m:t>
                              </m:r>
                              <m:r>
                                <a:rPr lang="en-US" altLang="zh-TW" sz="2400" i="1">
                                  <a:latin typeface="Cambria Math" panose="02040503050406030204" pitchFamily="18" charset="0"/>
                                </a:rPr>
                                <m:t>𝑇</m:t>
                              </m:r>
                            </m:e>
                          </m:d>
                        </m:e>
                      </m:d>
                    </m:oMath>
                  </m:oMathPara>
                </a14:m>
                <a:endParaRPr lang="en-US" altLang="zh-TW" sz="2400" dirty="0"/>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All four outcomes in the sample space are equally likely, so:</a:t>
                </a:r>
              </a:p>
              <a:p>
                <a:pPr>
                  <a:spcBef>
                    <a:spcPts val="1000"/>
                  </a:spcBef>
                  <a:defRPr sz="2000">
                    <a:solidFill>
                      <a:srgbClr val="000000"/>
                    </a:solidFill>
                    <a:latin typeface="Garamond"/>
                  </a:defRPr>
                </a:pPr>
                <a:endParaRPr lang="en-US" altLang="zh-TW" sz="500" dirty="0"/>
              </a:p>
              <a:p>
                <a:pPr marL="0" indent="0">
                  <a:spcBef>
                    <a:spcPts val="1000"/>
                  </a:spcBef>
                  <a:buNone/>
                  <a:defRPr sz="2000">
                    <a:solidFill>
                      <a:srgbClr val="000000"/>
                    </a:solidFill>
                    <a:latin typeface="Garamond"/>
                  </a:defRPr>
                </a:pPr>
                <a14:m>
                  <m:oMathPara xmlns:m="http://schemas.openxmlformats.org/officeDocument/2006/math">
                    <m:oMathParaPr>
                      <m:jc m:val="centerGroup"/>
                    </m:oMathParaPr>
                    <m:oMath xmlns:m="http://schemas.openxmlformats.org/officeDocument/2006/math">
                      <m:r>
                        <a:rPr lang="en-US" altLang="zh-TW" sz="2400" b="0" i="1" smtClean="0">
                          <a:latin typeface="Cambria Math" panose="02040503050406030204" pitchFamily="18" charset="0"/>
                        </a:rPr>
                        <m:t>𝑃</m:t>
                      </m:r>
                      <m:d>
                        <m:dPr>
                          <m:ctrlPr>
                            <a:rPr lang="en-US" altLang="zh-TW" sz="2400" i="1">
                              <a:latin typeface="Cambria Math" panose="02040503050406030204" pitchFamily="18" charset="0"/>
                            </a:rPr>
                          </m:ctrlPr>
                        </m:dPr>
                        <m:e>
                          <m:r>
                            <a:rPr lang="en-US" altLang="zh-TW" sz="2400" i="1">
                              <a:latin typeface="Cambria Math" panose="02040503050406030204" pitchFamily="18" charset="0"/>
                            </a:rPr>
                            <m:t>𝐸</m:t>
                          </m:r>
                        </m:e>
                      </m:d>
                      <m:r>
                        <a:rPr lang="en-US" altLang="zh-TW" sz="2400" i="1">
                          <a:latin typeface="Cambria Math" panose="02040503050406030204" pitchFamily="18" charset="0"/>
                        </a:rPr>
                        <m:t>=</m:t>
                      </m:r>
                      <m:f>
                        <m:fPr>
                          <m:ctrlPr>
                            <a:rPr lang="en-US" altLang="zh-TW" sz="2400" b="0" i="1" smtClean="0">
                              <a:latin typeface="Cambria Math" panose="02040503050406030204" pitchFamily="18" charset="0"/>
                            </a:rPr>
                          </m:ctrlPr>
                        </m:fPr>
                        <m:num>
                          <m:r>
                            <a:rPr lang="en-US" altLang="zh-TW" sz="2400" b="0" i="1" smtClean="0">
                              <a:latin typeface="Cambria Math" panose="02040503050406030204" pitchFamily="18" charset="0"/>
                            </a:rPr>
                            <m:t>3</m:t>
                          </m:r>
                        </m:num>
                        <m:den>
                          <m:r>
                            <a:rPr lang="en-US" altLang="zh-TW" sz="2400" b="0" i="1" smtClean="0">
                              <a:latin typeface="Cambria Math" panose="02040503050406030204" pitchFamily="18" charset="0"/>
                            </a:rPr>
                            <m:t>4</m:t>
                          </m:r>
                        </m:den>
                      </m:f>
                    </m:oMath>
                  </m:oMathPara>
                </a14:m>
                <a:endParaRPr lang="en-US" altLang="zh-TW" sz="2400" dirty="0"/>
              </a:p>
            </p:txBody>
          </p:sp>
        </mc:Choice>
        <mc:Fallback xmlns="">
          <p:sp>
            <p:nvSpPr>
              <p:cNvPr id="3" name="Content Placeholder 2">
                <a:extLst>
                  <a:ext uri="{FF2B5EF4-FFF2-40B4-BE49-F238E27FC236}">
                    <a16:creationId xmlns:a16="http://schemas.microsoft.com/office/drawing/2014/main" id="{CBF96239-0C10-0C5B-25A4-2416A10505D9}"/>
                  </a:ext>
                </a:extLst>
              </p:cNvPr>
              <p:cNvSpPr>
                <a:spLocks noGrp="1" noRot="1" noChangeAspect="1" noMove="1" noResize="1" noEditPoints="1" noAdjustHandles="1" noChangeArrowheads="1" noChangeShapeType="1" noTextEdit="1"/>
              </p:cNvSpPr>
              <p:nvPr>
                <p:ph idx="1"/>
              </p:nvPr>
            </p:nvSpPr>
            <p:spPr>
              <a:xfrm>
                <a:off x="457199" y="1300900"/>
                <a:ext cx="11189855" cy="5081046"/>
              </a:xfrm>
              <a:blipFill>
                <a:blip r:embed="rId2"/>
                <a:stretch>
                  <a:fillRect l="-708" t="-959"/>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981C2DB3-B458-F70A-09EA-7CB1E73F56E7}"/>
              </a:ext>
            </a:extLst>
          </p:cNvPr>
          <p:cNvSpPr/>
          <p:nvPr/>
        </p:nvSpPr>
        <p:spPr>
          <a:xfrm>
            <a:off x="0" y="0"/>
            <a:ext cx="12188825" cy="923636"/>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F1CBFA-C19E-55EE-218A-A217FC72251B}"/>
              </a:ext>
            </a:extLst>
          </p:cNvPr>
          <p:cNvSpPr>
            <a:spLocks noGrp="1"/>
          </p:cNvSpPr>
          <p:nvPr>
            <p:ph type="title"/>
          </p:nvPr>
        </p:nvSpPr>
        <p:spPr>
          <a:xfrm>
            <a:off x="0" y="0"/>
            <a:ext cx="12188825" cy="923636"/>
          </a:xfrm>
        </p:spPr>
        <p:txBody>
          <a:bodyPr>
            <a:normAutofit/>
          </a:bodyPr>
          <a:lstStyle/>
          <a:p>
            <a:pPr algn="l">
              <a:defRPr sz="4000" b="1">
                <a:solidFill>
                  <a:srgbClr val="FDB913"/>
                </a:solidFill>
                <a:latin typeface="Garamond"/>
              </a:defRPr>
            </a:pPr>
            <a:r>
              <a:rPr lang="en-US" sz="4000" dirty="0">
                <a:solidFill>
                  <a:schemeClr val="bg1"/>
                </a:solidFill>
              </a:rPr>
              <a:t>  Solution to In-class Poll</a:t>
            </a:r>
          </a:p>
        </p:txBody>
      </p:sp>
      <p:sp>
        <p:nvSpPr>
          <p:cNvPr id="5" name="Rectangle 4">
            <a:extLst>
              <a:ext uri="{FF2B5EF4-FFF2-40B4-BE49-F238E27FC236}">
                <a16:creationId xmlns:a16="http://schemas.microsoft.com/office/drawing/2014/main" id="{70F927CD-F666-BAB8-47D3-1F9C77FF4BFA}"/>
              </a:ext>
            </a:extLst>
          </p:cNvPr>
          <p:cNvSpPr/>
          <p:nvPr/>
        </p:nvSpPr>
        <p:spPr>
          <a:xfrm>
            <a:off x="-1" y="6503428"/>
            <a:ext cx="12188825" cy="354572"/>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E947649D-2531-73A6-DBB4-FB49A70B5CA0}"/>
              </a:ext>
            </a:extLst>
          </p:cNvPr>
          <p:cNvSpPr>
            <a:spLocks noGrp="1"/>
          </p:cNvSpPr>
          <p:nvPr>
            <p:ph type="ftr" sz="quarter" idx="11"/>
          </p:nvPr>
        </p:nvSpPr>
        <p:spPr>
          <a:xfrm>
            <a:off x="-1" y="6503428"/>
            <a:ext cx="2895600" cy="354572"/>
          </a:xfrm>
        </p:spPr>
        <p:txBody>
          <a:bodyPr/>
          <a:lstStyle/>
          <a:p>
            <a:pPr algn="l"/>
            <a:r>
              <a:rPr lang="en-US">
                <a:solidFill>
                  <a:schemeClr val="bg1"/>
                </a:solidFill>
                <a:latin typeface="Garamond" panose="02020404030301010803" pitchFamily="18" charset="0"/>
              </a:rPr>
              <a:t>BUSN 320 Business Statistics</a:t>
            </a:r>
            <a:endParaRPr lang="en-US" dirty="0">
              <a:solidFill>
                <a:schemeClr val="bg1"/>
              </a:solidFill>
              <a:latin typeface="Garamond" panose="02020404030301010803" pitchFamily="18" charset="0"/>
            </a:endParaRPr>
          </a:p>
        </p:txBody>
      </p:sp>
      <p:sp>
        <p:nvSpPr>
          <p:cNvPr id="7" name="Slide Number Placeholder 6">
            <a:extLst>
              <a:ext uri="{FF2B5EF4-FFF2-40B4-BE49-F238E27FC236}">
                <a16:creationId xmlns:a16="http://schemas.microsoft.com/office/drawing/2014/main" id="{9B8C41E9-CC39-19C8-2B38-FE516A22564B}"/>
              </a:ext>
            </a:extLst>
          </p:cNvPr>
          <p:cNvSpPr>
            <a:spLocks noGrp="1"/>
          </p:cNvSpPr>
          <p:nvPr>
            <p:ph type="sldNum" sz="quarter" idx="12"/>
          </p:nvPr>
        </p:nvSpPr>
        <p:spPr>
          <a:xfrm>
            <a:off x="10055225" y="6503428"/>
            <a:ext cx="2133600" cy="354572"/>
          </a:xfrm>
        </p:spPr>
        <p:txBody>
          <a:bodyPr/>
          <a:lstStyle/>
          <a:p>
            <a:fld id="{C1FF6DA9-008F-8B48-92A6-B652298478BF}" type="slidenum">
              <a:rPr lang="en-US" b="1" smtClean="0">
                <a:solidFill>
                  <a:schemeClr val="bg1"/>
                </a:solidFill>
                <a:latin typeface="Garamond" panose="02020404030301010803" pitchFamily="18" charset="0"/>
              </a:rPr>
              <a:t>15</a:t>
            </a:fld>
            <a:r>
              <a:rPr lang="en-US" b="1" dirty="0">
                <a:solidFill>
                  <a:schemeClr val="bg1"/>
                </a:solidFill>
                <a:latin typeface="Garamond" panose="02020404030301010803" pitchFamily="18" charset="0"/>
              </a:rPr>
              <a:t> </a:t>
            </a:r>
          </a:p>
        </p:txBody>
      </p:sp>
    </p:spTree>
    <p:extLst>
      <p:ext uri="{BB962C8B-B14F-4D97-AF65-F5344CB8AC3E}">
        <p14:creationId xmlns:p14="http://schemas.microsoft.com/office/powerpoint/2010/main" val="2240167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fade">
                                      <p:cBhvr>
                                        <p:cTn id="18" dur="500"/>
                                        <p:tgtEl>
                                          <p:spTgt spid="3">
                                            <p:txEl>
                                              <p:pRg st="6" end="6"/>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Effect transition="in" filter="fade">
                                      <p:cBhvr>
                                        <p:cTn id="23" dur="500"/>
                                        <p:tgtEl>
                                          <p:spTgt spid="3">
                                            <p:txEl>
                                              <p:pRg st="8" end="8"/>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10" end="10"/>
                                            </p:txEl>
                                          </p:spTgt>
                                        </p:tgtEl>
                                        <p:attrNameLst>
                                          <p:attrName>style.visibility</p:attrName>
                                        </p:attrNameLst>
                                      </p:cBhvr>
                                      <p:to>
                                        <p:strVal val="visible"/>
                                      </p:to>
                                    </p:set>
                                    <p:animEffect transition="in" filter="fade">
                                      <p:cBhvr>
                                        <p:cTn id="26"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77122C"/>
        </a:solidFill>
        <a:effectLst/>
      </p:bgPr>
    </p:bg>
    <p:spTree>
      <p:nvGrpSpPr>
        <p:cNvPr id="1" name="">
          <a:extLst>
            <a:ext uri="{FF2B5EF4-FFF2-40B4-BE49-F238E27FC236}">
              <a16:creationId xmlns:a16="http://schemas.microsoft.com/office/drawing/2014/main" id="{71AF7BBA-CAE5-36F2-1543-2337B66B7E2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B8EE085-5BA4-E08C-5853-CB8139659B59}"/>
              </a:ext>
            </a:extLst>
          </p:cNvPr>
          <p:cNvSpPr txBox="1"/>
          <p:nvPr/>
        </p:nvSpPr>
        <p:spPr>
          <a:xfrm>
            <a:off x="0" y="3044279"/>
            <a:ext cx="12188825" cy="769441"/>
          </a:xfrm>
          <a:prstGeom prst="rect">
            <a:avLst/>
          </a:prstGeom>
          <a:noFill/>
        </p:spPr>
        <p:txBody>
          <a:bodyPr wrap="square">
            <a:spAutoFit/>
          </a:bodyPr>
          <a:lstStyle/>
          <a:p>
            <a:pPr algn="ctr">
              <a:defRPr sz="4000" b="1">
                <a:solidFill>
                  <a:srgbClr val="FDB913"/>
                </a:solidFill>
                <a:latin typeface="Garamond"/>
              </a:defRPr>
            </a:pPr>
            <a:r>
              <a:rPr lang="en-US" sz="4400" dirty="0">
                <a:solidFill>
                  <a:schemeClr val="bg1"/>
                </a:solidFill>
              </a:rPr>
              <a:t>Basic Probability Rules</a:t>
            </a:r>
            <a:endParaRPr sz="4400" dirty="0">
              <a:solidFill>
                <a:schemeClr val="bg1"/>
              </a:solidFill>
            </a:endParaRPr>
          </a:p>
        </p:txBody>
      </p:sp>
    </p:spTree>
    <p:extLst>
      <p:ext uri="{BB962C8B-B14F-4D97-AF65-F5344CB8AC3E}">
        <p14:creationId xmlns:p14="http://schemas.microsoft.com/office/powerpoint/2010/main" val="34273984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0FE7B-9760-058E-91B9-911EF224B028}"/>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D1E8375-D918-0C70-A56F-35C2C662B324}"/>
                  </a:ext>
                </a:extLst>
              </p:cNvPr>
              <p:cNvSpPr>
                <a:spLocks noGrp="1"/>
              </p:cNvSpPr>
              <p:nvPr>
                <p:ph idx="1"/>
              </p:nvPr>
            </p:nvSpPr>
            <p:spPr>
              <a:xfrm>
                <a:off x="457199" y="1300900"/>
                <a:ext cx="8951977" cy="5081046"/>
              </a:xfrm>
            </p:spPr>
            <p:txBody>
              <a:bodyPr>
                <a:normAutofit/>
              </a:bodyPr>
              <a:lstStyle/>
              <a:p>
                <a:pPr>
                  <a:spcBef>
                    <a:spcPts val="1000"/>
                  </a:spcBef>
                  <a:defRPr sz="2000">
                    <a:solidFill>
                      <a:srgbClr val="000000"/>
                    </a:solidFill>
                    <a:latin typeface="Garamond"/>
                  </a:defRPr>
                </a:pPr>
                <a14:m>
                  <m:oMath xmlns:m="http://schemas.openxmlformats.org/officeDocument/2006/math">
                    <m:r>
                      <a:rPr lang="en-US" altLang="zh-TW" sz="2400" i="1" dirty="0" smtClean="0">
                        <a:latin typeface="Cambria Math" panose="02040503050406030204" pitchFamily="18" charset="0"/>
                      </a:rPr>
                      <m:t>𝐴</m:t>
                    </m:r>
                    <m:r>
                      <a:rPr lang="en-US" altLang="zh-TW" sz="2400" i="1" dirty="0" smtClean="0">
                        <a:latin typeface="Cambria Math" panose="02040503050406030204" pitchFamily="18" charset="0"/>
                        <a:ea typeface="Cambria Math" panose="02040503050406030204" pitchFamily="18" charset="0"/>
                      </a:rPr>
                      <m:t>∪</m:t>
                    </m:r>
                    <m:r>
                      <a:rPr lang="en-US" altLang="zh-TW" sz="2400" b="0" i="1" dirty="0" smtClean="0">
                        <a:latin typeface="Cambria Math" panose="02040503050406030204" pitchFamily="18" charset="0"/>
                        <a:ea typeface="Cambria Math" panose="02040503050406030204" pitchFamily="18" charset="0"/>
                      </a:rPr>
                      <m:t>𝐵</m:t>
                    </m:r>
                  </m:oMath>
                </a14:m>
                <a:r>
                  <a:rPr lang="en-US" altLang="zh-TW" sz="2400" dirty="0"/>
                  <a:t>: The union of </a:t>
                </a:r>
                <a:r>
                  <a:rPr lang="zh-TW" altLang="en-US" sz="2400" dirty="0"/>
                  <a:t>𝐴 </a:t>
                </a:r>
                <a:r>
                  <a:rPr lang="en-US" altLang="zh-TW" sz="2400" dirty="0"/>
                  <a:t>and </a:t>
                </a:r>
                <a:r>
                  <a:rPr lang="zh-TW" altLang="en-US" sz="2400" dirty="0"/>
                  <a:t>𝐵</a:t>
                </a:r>
                <a:endParaRPr lang="en-US" altLang="zh-TW" sz="2000" dirty="0"/>
              </a:p>
              <a:p>
                <a:pPr lvl="1">
                  <a:spcBef>
                    <a:spcPts val="1000"/>
                  </a:spcBef>
                  <a:defRPr sz="2000">
                    <a:solidFill>
                      <a:srgbClr val="000000"/>
                    </a:solidFill>
                    <a:latin typeface="Garamond"/>
                  </a:defRPr>
                </a:pPr>
                <a:r>
                  <a:rPr lang="en-US" altLang="zh-TW" sz="2000" dirty="0"/>
                  <a:t>The event containing all sample points belonging to </a:t>
                </a:r>
                <a14:m>
                  <m:oMath xmlns:m="http://schemas.openxmlformats.org/officeDocument/2006/math">
                    <m:r>
                      <a:rPr lang="en-US" altLang="zh-TW" sz="2000" i="1" dirty="0" smtClean="0">
                        <a:latin typeface="Cambria Math" panose="02040503050406030204" pitchFamily="18" charset="0"/>
                      </a:rPr>
                      <m:t>𝐴</m:t>
                    </m:r>
                  </m:oMath>
                </a14:m>
                <a:r>
                  <a:rPr lang="en-US" altLang="zh-TW" sz="2000" dirty="0"/>
                  <a:t>, </a:t>
                </a:r>
                <a14:m>
                  <m:oMath xmlns:m="http://schemas.openxmlformats.org/officeDocument/2006/math">
                    <m:r>
                      <a:rPr lang="en-US" altLang="zh-TW" sz="2000" i="1" dirty="0" smtClean="0">
                        <a:latin typeface="Cambria Math" panose="02040503050406030204" pitchFamily="18" charset="0"/>
                      </a:rPr>
                      <m:t>𝐵</m:t>
                    </m:r>
                  </m:oMath>
                </a14:m>
                <a:r>
                  <a:rPr lang="en-US" altLang="zh-TW" sz="2000" dirty="0"/>
                  <a:t>, or both.</a:t>
                </a:r>
              </a:p>
              <a:p>
                <a:pPr lvl="1">
                  <a:spcBef>
                    <a:spcPts val="1000"/>
                  </a:spcBef>
                  <a:defRPr sz="2000">
                    <a:solidFill>
                      <a:srgbClr val="000000"/>
                    </a:solidFill>
                    <a:latin typeface="Garamond"/>
                  </a:defRPr>
                </a:pPr>
                <a:r>
                  <a:rPr lang="en-US" altLang="zh-TW" sz="2000" dirty="0"/>
                  <a:t>“OR”</a:t>
                </a:r>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14:m>
                  <m:oMath xmlns:m="http://schemas.openxmlformats.org/officeDocument/2006/math">
                    <m:r>
                      <a:rPr lang="en-US" altLang="zh-TW" sz="2400" i="1" dirty="0">
                        <a:latin typeface="Cambria Math" panose="02040503050406030204" pitchFamily="18" charset="0"/>
                      </a:rPr>
                      <m:t>𝐴</m:t>
                    </m:r>
                    <m:r>
                      <a:rPr lang="en-US" altLang="zh-TW" sz="2400" i="1" dirty="0" smtClean="0">
                        <a:latin typeface="Cambria Math" panose="02040503050406030204" pitchFamily="18" charset="0"/>
                        <a:ea typeface="Cambria Math" panose="02040503050406030204" pitchFamily="18" charset="0"/>
                      </a:rPr>
                      <m:t>∩</m:t>
                    </m:r>
                    <m:r>
                      <a:rPr lang="en-US" altLang="zh-TW" sz="2400" i="1" dirty="0">
                        <a:latin typeface="Cambria Math" panose="02040503050406030204" pitchFamily="18" charset="0"/>
                        <a:ea typeface="Cambria Math" panose="02040503050406030204" pitchFamily="18" charset="0"/>
                      </a:rPr>
                      <m:t>𝐵</m:t>
                    </m:r>
                  </m:oMath>
                </a14:m>
                <a:r>
                  <a:rPr lang="en-US" altLang="zh-TW" sz="2400" dirty="0"/>
                  <a:t>: The intersection of </a:t>
                </a:r>
                <a14:m>
                  <m:oMath xmlns:m="http://schemas.openxmlformats.org/officeDocument/2006/math">
                    <m:r>
                      <a:rPr lang="en-US" altLang="zh-TW" sz="2400" i="1" dirty="0">
                        <a:latin typeface="Cambria Math" panose="02040503050406030204" pitchFamily="18" charset="0"/>
                      </a:rPr>
                      <m:t>𝐴</m:t>
                    </m:r>
                  </m:oMath>
                </a14:m>
                <a:r>
                  <a:rPr lang="en-US" altLang="zh-TW" sz="2400" dirty="0"/>
                  <a:t> and </a:t>
                </a:r>
                <a14:m>
                  <m:oMath xmlns:m="http://schemas.openxmlformats.org/officeDocument/2006/math">
                    <m:r>
                      <a:rPr lang="en-US" altLang="zh-TW" sz="2400" i="1" dirty="0">
                        <a:latin typeface="Cambria Math" panose="02040503050406030204" pitchFamily="18" charset="0"/>
                      </a:rPr>
                      <m:t>𝐵</m:t>
                    </m:r>
                  </m:oMath>
                </a14:m>
                <a:endParaRPr lang="en-US" altLang="zh-TW" sz="2000" dirty="0"/>
              </a:p>
              <a:p>
                <a:pPr lvl="1">
                  <a:spcBef>
                    <a:spcPts val="1000"/>
                  </a:spcBef>
                  <a:defRPr sz="2000">
                    <a:solidFill>
                      <a:srgbClr val="000000"/>
                    </a:solidFill>
                    <a:latin typeface="Garamond"/>
                  </a:defRPr>
                </a:pPr>
                <a:r>
                  <a:rPr lang="en-US" altLang="zh-TW" sz="2000" dirty="0"/>
                  <a:t>The event containing all sample points belonging to both </a:t>
                </a:r>
                <a14:m>
                  <m:oMath xmlns:m="http://schemas.openxmlformats.org/officeDocument/2006/math">
                    <m:r>
                      <a:rPr lang="en-US" altLang="zh-TW" sz="2000" i="1" dirty="0" smtClean="0">
                        <a:latin typeface="Cambria Math" panose="02040503050406030204" pitchFamily="18" charset="0"/>
                      </a:rPr>
                      <m:t>𝐴</m:t>
                    </m:r>
                  </m:oMath>
                </a14:m>
                <a:r>
                  <a:rPr lang="en-US" altLang="zh-TW" sz="2000" dirty="0"/>
                  <a:t> and </a:t>
                </a:r>
                <a14:m>
                  <m:oMath xmlns:m="http://schemas.openxmlformats.org/officeDocument/2006/math">
                    <m:r>
                      <a:rPr lang="en-US" altLang="zh-TW" sz="2000" i="1" dirty="0" smtClean="0">
                        <a:latin typeface="Cambria Math" panose="02040503050406030204" pitchFamily="18" charset="0"/>
                      </a:rPr>
                      <m:t>𝐵</m:t>
                    </m:r>
                  </m:oMath>
                </a14:m>
                <a:r>
                  <a:rPr lang="en-US" altLang="zh-TW" sz="2000" dirty="0"/>
                  <a:t>.</a:t>
                </a:r>
              </a:p>
              <a:p>
                <a:pPr lvl="1">
                  <a:spcBef>
                    <a:spcPts val="1000"/>
                  </a:spcBef>
                  <a:defRPr sz="2000">
                    <a:solidFill>
                      <a:srgbClr val="000000"/>
                    </a:solidFill>
                    <a:latin typeface="Garamond"/>
                  </a:defRPr>
                </a:pPr>
                <a:r>
                  <a:rPr lang="en-US" altLang="zh-TW" sz="2000" dirty="0"/>
                  <a:t>“AND”</a:t>
                </a:r>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14:m>
                  <m:oMath xmlns:m="http://schemas.openxmlformats.org/officeDocument/2006/math">
                    <m:sSup>
                      <m:sSupPr>
                        <m:ctrlPr>
                          <a:rPr lang="en-US" altLang="zh-TW" sz="2400" i="1" dirty="0">
                            <a:latin typeface="Cambria Math" panose="02040503050406030204" pitchFamily="18" charset="0"/>
                          </a:rPr>
                        </m:ctrlPr>
                      </m:sSupPr>
                      <m:e>
                        <m:r>
                          <a:rPr lang="en-US" altLang="zh-TW" sz="2400" i="1" dirty="0">
                            <a:latin typeface="Cambria Math" panose="02040503050406030204" pitchFamily="18" charset="0"/>
                          </a:rPr>
                          <m:t>𝐴</m:t>
                        </m:r>
                      </m:e>
                      <m:sup>
                        <m:r>
                          <a:rPr lang="en-US" altLang="zh-TW" sz="2400" b="0" i="1" dirty="0" smtClean="0">
                            <a:latin typeface="Cambria Math" panose="02040503050406030204" pitchFamily="18" charset="0"/>
                          </a:rPr>
                          <m:t>′</m:t>
                        </m:r>
                      </m:sup>
                    </m:sSup>
                  </m:oMath>
                </a14:m>
                <a:r>
                  <a:rPr lang="en-US" altLang="zh-TW" sz="2400" dirty="0"/>
                  <a:t>: The complement of </a:t>
                </a:r>
                <a14:m>
                  <m:oMath xmlns:m="http://schemas.openxmlformats.org/officeDocument/2006/math">
                    <m:r>
                      <a:rPr lang="en-US" altLang="zh-TW" sz="2400" i="1" dirty="0">
                        <a:latin typeface="Cambria Math" panose="02040503050406030204" pitchFamily="18" charset="0"/>
                      </a:rPr>
                      <m:t>𝐴</m:t>
                    </m:r>
                  </m:oMath>
                </a14:m>
                <a:endParaRPr lang="en-US" altLang="zh-TW" sz="2000" dirty="0"/>
              </a:p>
              <a:p>
                <a:pPr lvl="1">
                  <a:spcBef>
                    <a:spcPts val="1000"/>
                  </a:spcBef>
                  <a:defRPr sz="2000">
                    <a:solidFill>
                      <a:srgbClr val="000000"/>
                    </a:solidFill>
                    <a:latin typeface="Garamond"/>
                  </a:defRPr>
                </a:pPr>
                <a:r>
                  <a:rPr lang="en-US" altLang="zh-TW" sz="2000" dirty="0"/>
                  <a:t>The event consisting of all sample points that are not in </a:t>
                </a:r>
                <a14:m>
                  <m:oMath xmlns:m="http://schemas.openxmlformats.org/officeDocument/2006/math">
                    <m:r>
                      <a:rPr lang="en-US" altLang="zh-TW" sz="2000" i="1" dirty="0">
                        <a:latin typeface="Cambria Math" panose="02040503050406030204" pitchFamily="18" charset="0"/>
                      </a:rPr>
                      <m:t>𝐴</m:t>
                    </m:r>
                  </m:oMath>
                </a14:m>
                <a:endParaRPr lang="en-US" altLang="zh-TW" sz="2000" dirty="0"/>
              </a:p>
              <a:p>
                <a:pPr lvl="1">
                  <a:spcBef>
                    <a:spcPts val="1000"/>
                  </a:spcBef>
                  <a:defRPr sz="2000">
                    <a:solidFill>
                      <a:srgbClr val="000000"/>
                    </a:solidFill>
                    <a:latin typeface="Garamond"/>
                  </a:defRPr>
                </a:pPr>
                <a:r>
                  <a:rPr lang="en-US" altLang="zh-TW" sz="2000" dirty="0"/>
                  <a:t>“NOT”</a:t>
                </a:r>
              </a:p>
            </p:txBody>
          </p:sp>
        </mc:Choice>
        <mc:Fallback xmlns="">
          <p:sp>
            <p:nvSpPr>
              <p:cNvPr id="3" name="Content Placeholder 2">
                <a:extLst>
                  <a:ext uri="{FF2B5EF4-FFF2-40B4-BE49-F238E27FC236}">
                    <a16:creationId xmlns:a16="http://schemas.microsoft.com/office/drawing/2014/main" id="{ED1E8375-D918-0C70-A56F-35C2C662B324}"/>
                  </a:ext>
                </a:extLst>
              </p:cNvPr>
              <p:cNvSpPr>
                <a:spLocks noGrp="1" noRot="1" noChangeAspect="1" noMove="1" noResize="1" noEditPoints="1" noAdjustHandles="1" noChangeArrowheads="1" noChangeShapeType="1" noTextEdit="1"/>
              </p:cNvSpPr>
              <p:nvPr>
                <p:ph idx="1"/>
              </p:nvPr>
            </p:nvSpPr>
            <p:spPr>
              <a:xfrm>
                <a:off x="457199" y="1300900"/>
                <a:ext cx="8951977" cy="5081046"/>
              </a:xfrm>
              <a:blipFill>
                <a:blip r:embed="rId2"/>
                <a:stretch>
                  <a:fillRect l="-885" t="-1199"/>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011EB243-63D7-2918-3C83-98DC8D46FCAC}"/>
              </a:ext>
            </a:extLst>
          </p:cNvPr>
          <p:cNvSpPr/>
          <p:nvPr/>
        </p:nvSpPr>
        <p:spPr>
          <a:xfrm>
            <a:off x="0" y="0"/>
            <a:ext cx="12188825" cy="923636"/>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6A47B4-69BA-E3B0-92C8-9DB8C6078D84}"/>
              </a:ext>
            </a:extLst>
          </p:cNvPr>
          <p:cNvSpPr>
            <a:spLocks noGrp="1"/>
          </p:cNvSpPr>
          <p:nvPr>
            <p:ph type="title"/>
          </p:nvPr>
        </p:nvSpPr>
        <p:spPr>
          <a:xfrm>
            <a:off x="0" y="0"/>
            <a:ext cx="12188825" cy="923636"/>
          </a:xfrm>
        </p:spPr>
        <p:txBody>
          <a:bodyPr>
            <a:normAutofit/>
          </a:bodyPr>
          <a:lstStyle/>
          <a:p>
            <a:pPr algn="l">
              <a:defRPr sz="4000" b="1">
                <a:solidFill>
                  <a:srgbClr val="FDB913"/>
                </a:solidFill>
                <a:latin typeface="Garamond"/>
              </a:defRPr>
            </a:pPr>
            <a:r>
              <a:rPr lang="en-US" sz="4000" dirty="0">
                <a:solidFill>
                  <a:schemeClr val="bg1"/>
                </a:solidFill>
              </a:rPr>
              <a:t>  Set Operations</a:t>
            </a:r>
          </a:p>
        </p:txBody>
      </p:sp>
      <p:sp>
        <p:nvSpPr>
          <p:cNvPr id="5" name="Rectangle 4">
            <a:extLst>
              <a:ext uri="{FF2B5EF4-FFF2-40B4-BE49-F238E27FC236}">
                <a16:creationId xmlns:a16="http://schemas.microsoft.com/office/drawing/2014/main" id="{3086515E-9F13-47C0-8416-490AB5852556}"/>
              </a:ext>
            </a:extLst>
          </p:cNvPr>
          <p:cNvSpPr/>
          <p:nvPr/>
        </p:nvSpPr>
        <p:spPr>
          <a:xfrm>
            <a:off x="-1" y="6503428"/>
            <a:ext cx="12188825" cy="354572"/>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EE7F09F6-24D6-B27B-388D-B4FF185CA62D}"/>
              </a:ext>
            </a:extLst>
          </p:cNvPr>
          <p:cNvSpPr>
            <a:spLocks noGrp="1"/>
          </p:cNvSpPr>
          <p:nvPr>
            <p:ph type="ftr" sz="quarter" idx="11"/>
          </p:nvPr>
        </p:nvSpPr>
        <p:spPr>
          <a:xfrm>
            <a:off x="-1" y="6503428"/>
            <a:ext cx="2895600" cy="354572"/>
          </a:xfrm>
        </p:spPr>
        <p:txBody>
          <a:bodyPr/>
          <a:lstStyle/>
          <a:p>
            <a:pPr algn="l"/>
            <a:r>
              <a:rPr lang="en-US">
                <a:solidFill>
                  <a:schemeClr val="bg1"/>
                </a:solidFill>
                <a:latin typeface="Garamond" panose="02020404030301010803" pitchFamily="18" charset="0"/>
              </a:rPr>
              <a:t>BUSN 320 Business Statistics</a:t>
            </a:r>
            <a:endParaRPr lang="en-US" dirty="0">
              <a:solidFill>
                <a:schemeClr val="bg1"/>
              </a:solidFill>
              <a:latin typeface="Garamond" panose="02020404030301010803" pitchFamily="18" charset="0"/>
            </a:endParaRPr>
          </a:p>
        </p:txBody>
      </p:sp>
      <p:sp>
        <p:nvSpPr>
          <p:cNvPr id="7" name="Slide Number Placeholder 6">
            <a:extLst>
              <a:ext uri="{FF2B5EF4-FFF2-40B4-BE49-F238E27FC236}">
                <a16:creationId xmlns:a16="http://schemas.microsoft.com/office/drawing/2014/main" id="{AA73CE6B-06FB-6A47-811B-A9D0F9606D7D}"/>
              </a:ext>
            </a:extLst>
          </p:cNvPr>
          <p:cNvSpPr>
            <a:spLocks noGrp="1"/>
          </p:cNvSpPr>
          <p:nvPr>
            <p:ph type="sldNum" sz="quarter" idx="12"/>
          </p:nvPr>
        </p:nvSpPr>
        <p:spPr>
          <a:xfrm>
            <a:off x="10055225" y="6503428"/>
            <a:ext cx="2133600" cy="354572"/>
          </a:xfrm>
        </p:spPr>
        <p:txBody>
          <a:bodyPr/>
          <a:lstStyle/>
          <a:p>
            <a:fld id="{C1FF6DA9-008F-8B48-92A6-B652298478BF}" type="slidenum">
              <a:rPr lang="en-US" b="1" smtClean="0">
                <a:solidFill>
                  <a:schemeClr val="bg1"/>
                </a:solidFill>
                <a:latin typeface="Garamond" panose="02020404030301010803" pitchFamily="18" charset="0"/>
              </a:rPr>
              <a:t>17</a:t>
            </a:fld>
            <a:r>
              <a:rPr lang="en-US" b="1" dirty="0">
                <a:solidFill>
                  <a:schemeClr val="bg1"/>
                </a:solidFill>
                <a:latin typeface="Garamond" panose="02020404030301010803" pitchFamily="18" charset="0"/>
              </a:rPr>
              <a:t> </a:t>
            </a:r>
          </a:p>
        </p:txBody>
      </p:sp>
      <p:pic>
        <p:nvPicPr>
          <p:cNvPr id="9" name="Picture 8">
            <a:extLst>
              <a:ext uri="{FF2B5EF4-FFF2-40B4-BE49-F238E27FC236}">
                <a16:creationId xmlns:a16="http://schemas.microsoft.com/office/drawing/2014/main" id="{432302F3-F340-E4C1-5A0D-07E0790B65EA}"/>
              </a:ext>
            </a:extLst>
          </p:cNvPr>
          <p:cNvPicPr>
            <a:picLocks noChangeAspect="1"/>
          </p:cNvPicPr>
          <p:nvPr/>
        </p:nvPicPr>
        <p:blipFill>
          <a:blip r:embed="rId3"/>
          <a:stretch>
            <a:fillRect/>
          </a:stretch>
        </p:blipFill>
        <p:spPr>
          <a:xfrm>
            <a:off x="9525670" y="970332"/>
            <a:ext cx="2205956" cy="5486400"/>
          </a:xfrm>
          <a:prstGeom prst="rect">
            <a:avLst/>
          </a:prstGeom>
        </p:spPr>
      </p:pic>
    </p:spTree>
    <p:extLst>
      <p:ext uri="{BB962C8B-B14F-4D97-AF65-F5344CB8AC3E}">
        <p14:creationId xmlns:p14="http://schemas.microsoft.com/office/powerpoint/2010/main" val="881309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fade">
                                      <p:cBhvr>
                                        <p:cTn id="29" dur="500"/>
                                        <p:tgtEl>
                                          <p:spTgt spid="3">
                                            <p:txEl>
                                              <p:pRg st="8" end="8"/>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fade">
                                      <p:cBhvr>
                                        <p:cTn id="32" dur="500"/>
                                        <p:tgtEl>
                                          <p:spTgt spid="3">
                                            <p:txEl>
                                              <p:pRg st="9" end="9"/>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animEffect transition="in" filter="fade">
                                      <p:cBhvr>
                                        <p:cTn id="35" dur="500"/>
                                        <p:tgtEl>
                                          <p:spTgt spid="3">
                                            <p:txEl>
                                              <p:pRg st="10" end="1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25AB5-BEC0-A4DD-D980-D0ADAE273789}"/>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7A5A280-3D28-2885-4E5A-240D4D795DE1}"/>
                  </a:ext>
                </a:extLst>
              </p:cNvPr>
              <p:cNvSpPr>
                <a:spLocks noGrp="1"/>
              </p:cNvSpPr>
              <p:nvPr>
                <p:ph idx="1"/>
              </p:nvPr>
            </p:nvSpPr>
            <p:spPr>
              <a:xfrm>
                <a:off x="457199" y="1300900"/>
                <a:ext cx="11189855" cy="5081046"/>
              </a:xfrm>
            </p:spPr>
            <p:txBody>
              <a:bodyPr>
                <a:normAutofit/>
              </a:bodyPr>
              <a:lstStyle/>
              <a:p>
                <a:pPr>
                  <a:spcBef>
                    <a:spcPts val="1000"/>
                  </a:spcBef>
                  <a:defRPr sz="2000">
                    <a:solidFill>
                      <a:srgbClr val="000000"/>
                    </a:solidFill>
                    <a:latin typeface="Garamond"/>
                  </a:defRPr>
                </a:pPr>
                <a:r>
                  <a:rPr lang="en-US" altLang="zh-TW" sz="2400" dirty="0"/>
                  <a:t>Consider the random experiment of tossing two fair coins in succession:</a:t>
                </a:r>
              </a:p>
              <a:p>
                <a:pPr lvl="1">
                  <a:spcBef>
                    <a:spcPts val="1000"/>
                  </a:spcBef>
                  <a:defRPr sz="2000">
                    <a:solidFill>
                      <a:srgbClr val="000000"/>
                    </a:solidFill>
                    <a:latin typeface="Garamond"/>
                  </a:defRPr>
                </a:pPr>
                <a14:m>
                  <m:oMath xmlns:m="http://schemas.openxmlformats.org/officeDocument/2006/math">
                    <m:r>
                      <a:rPr lang="en-US" altLang="zh-TW" sz="2000" i="1" dirty="0">
                        <a:latin typeface="Cambria Math" panose="02040503050406030204" pitchFamily="18" charset="0"/>
                      </a:rPr>
                      <m:t>𝐴</m:t>
                    </m:r>
                  </m:oMath>
                </a14:m>
                <a:r>
                  <a:rPr lang="en-US" altLang="zh-TW" sz="2000" dirty="0"/>
                  <a:t>: The first coin toss results in tails.</a:t>
                </a:r>
              </a:p>
              <a:p>
                <a:pPr lvl="1">
                  <a:spcBef>
                    <a:spcPts val="1000"/>
                  </a:spcBef>
                  <a:defRPr sz="2000">
                    <a:solidFill>
                      <a:srgbClr val="000000"/>
                    </a:solidFill>
                    <a:latin typeface="Garamond"/>
                  </a:defRPr>
                </a:pPr>
                <a14:m>
                  <m:oMath xmlns:m="http://schemas.openxmlformats.org/officeDocument/2006/math">
                    <m:r>
                      <a:rPr lang="en-US" altLang="zh-TW" sz="2000" i="1" dirty="0">
                        <a:latin typeface="Cambria Math" panose="02040503050406030204" pitchFamily="18" charset="0"/>
                      </a:rPr>
                      <m:t>𝐵</m:t>
                    </m:r>
                  </m:oMath>
                </a14:m>
                <a:r>
                  <a:rPr lang="en-US" altLang="zh-TW" sz="2000" dirty="0"/>
                  <a:t>: Exactly one of the coin tosses results in tails.</a:t>
                </a:r>
              </a:p>
              <a:p>
                <a:pPr lvl="4">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The sample space:</a:t>
                </a:r>
                <a:endParaRPr lang="en-US" altLang="zh-TW" sz="500" dirty="0"/>
              </a:p>
              <a:p>
                <a:pPr marL="0" indent="0">
                  <a:spcBef>
                    <a:spcPts val="1000"/>
                  </a:spcBef>
                  <a:buNone/>
                  <a:defRPr sz="2000">
                    <a:solidFill>
                      <a:srgbClr val="000000"/>
                    </a:solidFill>
                    <a:latin typeface="Garamond"/>
                  </a:defRPr>
                </a:pPr>
                <a14:m>
                  <m:oMathPara xmlns:m="http://schemas.openxmlformats.org/officeDocument/2006/math">
                    <m:oMathParaPr>
                      <m:jc m:val="centerGroup"/>
                    </m:oMathParaPr>
                    <m:oMath xmlns:m="http://schemas.openxmlformats.org/officeDocument/2006/math">
                      <m:r>
                        <a:rPr lang="en-US" altLang="zh-TW" sz="2400" i="1">
                          <a:latin typeface="Cambria Math" panose="02040503050406030204" pitchFamily="18" charset="0"/>
                        </a:rPr>
                        <m:t>𝑆</m:t>
                      </m:r>
                      <m:r>
                        <a:rPr lang="en-US" altLang="zh-TW" sz="2400" i="1">
                          <a:latin typeface="Cambria Math" panose="02040503050406030204" pitchFamily="18" charset="0"/>
                        </a:rPr>
                        <m:t>=</m:t>
                      </m:r>
                      <m:d>
                        <m:dPr>
                          <m:begChr m:val="{"/>
                          <m:endChr m:val="}"/>
                          <m:ctrlPr>
                            <a:rPr lang="en-US" altLang="zh-TW" sz="2400" i="1">
                              <a:latin typeface="Cambria Math" panose="02040503050406030204" pitchFamily="18" charset="0"/>
                            </a:rPr>
                          </m:ctrlPr>
                        </m:dPr>
                        <m:e>
                          <m:d>
                            <m:dPr>
                              <m:ctrlPr>
                                <a:rPr lang="en-US" altLang="zh-TW" sz="2400" i="1">
                                  <a:latin typeface="Cambria Math" panose="02040503050406030204" pitchFamily="18" charset="0"/>
                                </a:rPr>
                              </m:ctrlPr>
                            </m:dPr>
                            <m:e>
                              <m:r>
                                <a:rPr lang="en-US" altLang="zh-TW" sz="2400" i="1">
                                  <a:latin typeface="Cambria Math" panose="02040503050406030204" pitchFamily="18" charset="0"/>
                                </a:rPr>
                                <m:t>𝐻</m:t>
                              </m:r>
                              <m:r>
                                <a:rPr lang="en-US" altLang="zh-TW" sz="2400" i="1">
                                  <a:latin typeface="Cambria Math" panose="02040503050406030204" pitchFamily="18" charset="0"/>
                                </a:rPr>
                                <m:t>,</m:t>
                              </m:r>
                              <m:r>
                                <a:rPr lang="en-US" altLang="zh-TW" sz="2400" i="1">
                                  <a:latin typeface="Cambria Math" panose="02040503050406030204" pitchFamily="18" charset="0"/>
                                </a:rPr>
                                <m:t>𝐻</m:t>
                              </m:r>
                            </m:e>
                          </m:d>
                          <m:r>
                            <a:rPr lang="en-US" altLang="zh-TW" sz="2400" i="1">
                              <a:latin typeface="Cambria Math" panose="02040503050406030204" pitchFamily="18" charset="0"/>
                            </a:rPr>
                            <m:t>, </m:t>
                          </m:r>
                          <m:d>
                            <m:dPr>
                              <m:ctrlPr>
                                <a:rPr lang="en-US" altLang="zh-TW" sz="2400" i="1">
                                  <a:latin typeface="Cambria Math" panose="02040503050406030204" pitchFamily="18" charset="0"/>
                                </a:rPr>
                              </m:ctrlPr>
                            </m:dPr>
                            <m:e>
                              <m:r>
                                <a:rPr lang="en-US" altLang="zh-TW" sz="2400" i="1">
                                  <a:latin typeface="Cambria Math" panose="02040503050406030204" pitchFamily="18" charset="0"/>
                                </a:rPr>
                                <m:t>𝐻</m:t>
                              </m:r>
                              <m:r>
                                <a:rPr lang="en-US" altLang="zh-TW" sz="2400" i="1">
                                  <a:latin typeface="Cambria Math" panose="02040503050406030204" pitchFamily="18" charset="0"/>
                                </a:rPr>
                                <m:t>,</m:t>
                              </m:r>
                              <m:r>
                                <a:rPr lang="en-US" altLang="zh-TW" sz="2400" i="1">
                                  <a:latin typeface="Cambria Math" panose="02040503050406030204" pitchFamily="18" charset="0"/>
                                </a:rPr>
                                <m:t>𝑇</m:t>
                              </m:r>
                            </m:e>
                          </m:d>
                          <m:r>
                            <a:rPr lang="en-US" altLang="zh-TW" sz="2400" i="1">
                              <a:latin typeface="Cambria Math" panose="02040503050406030204" pitchFamily="18" charset="0"/>
                            </a:rPr>
                            <m:t>,</m:t>
                          </m:r>
                          <m:d>
                            <m:dPr>
                              <m:ctrlPr>
                                <a:rPr lang="en-US" altLang="zh-TW" sz="2400" i="1">
                                  <a:latin typeface="Cambria Math" panose="02040503050406030204" pitchFamily="18" charset="0"/>
                                </a:rPr>
                              </m:ctrlPr>
                            </m:dPr>
                            <m:e>
                              <m:r>
                                <a:rPr lang="en-US" altLang="zh-TW" sz="2400" i="1">
                                  <a:latin typeface="Cambria Math" panose="02040503050406030204" pitchFamily="18" charset="0"/>
                                </a:rPr>
                                <m:t>𝑇</m:t>
                              </m:r>
                              <m:r>
                                <a:rPr lang="en-US" altLang="zh-TW" sz="2400" i="1">
                                  <a:latin typeface="Cambria Math" panose="02040503050406030204" pitchFamily="18" charset="0"/>
                                </a:rPr>
                                <m:t>,</m:t>
                              </m:r>
                              <m:r>
                                <a:rPr lang="en-US" altLang="zh-TW" sz="2400" i="1">
                                  <a:latin typeface="Cambria Math" panose="02040503050406030204" pitchFamily="18" charset="0"/>
                                </a:rPr>
                                <m:t>𝐻</m:t>
                              </m:r>
                            </m:e>
                          </m:d>
                          <m:r>
                            <a:rPr lang="en-US" altLang="zh-TW" sz="2400" i="1">
                              <a:latin typeface="Cambria Math" panose="02040503050406030204" pitchFamily="18" charset="0"/>
                            </a:rPr>
                            <m:t>,</m:t>
                          </m:r>
                          <m:d>
                            <m:dPr>
                              <m:ctrlPr>
                                <a:rPr lang="en-US" altLang="zh-TW" sz="2400" i="1">
                                  <a:latin typeface="Cambria Math" panose="02040503050406030204" pitchFamily="18" charset="0"/>
                                </a:rPr>
                              </m:ctrlPr>
                            </m:dPr>
                            <m:e>
                              <m:r>
                                <a:rPr lang="en-US" altLang="zh-TW" sz="2400" i="1">
                                  <a:latin typeface="Cambria Math" panose="02040503050406030204" pitchFamily="18" charset="0"/>
                                </a:rPr>
                                <m:t>𝑇</m:t>
                              </m:r>
                              <m:r>
                                <a:rPr lang="en-US" altLang="zh-TW" sz="2400" i="1">
                                  <a:latin typeface="Cambria Math" panose="02040503050406030204" pitchFamily="18" charset="0"/>
                                </a:rPr>
                                <m:t>,</m:t>
                              </m:r>
                              <m:r>
                                <a:rPr lang="en-US" altLang="zh-TW" sz="2400" i="1">
                                  <a:latin typeface="Cambria Math" panose="02040503050406030204" pitchFamily="18" charset="0"/>
                                </a:rPr>
                                <m:t>𝑇</m:t>
                              </m:r>
                            </m:e>
                          </m:d>
                        </m:e>
                      </m:d>
                    </m:oMath>
                  </m:oMathPara>
                </a14:m>
                <a:endParaRPr lang="en-US" altLang="zh-TW" sz="2400" dirty="0"/>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Event </a:t>
                </a:r>
                <a14:m>
                  <m:oMath xmlns:m="http://schemas.openxmlformats.org/officeDocument/2006/math">
                    <m:r>
                      <a:rPr lang="en-US" altLang="zh-TW" sz="2400" i="1" dirty="0" smtClean="0">
                        <a:latin typeface="Cambria Math" panose="02040503050406030204" pitchFamily="18" charset="0"/>
                      </a:rPr>
                      <m:t>𝐴</m:t>
                    </m:r>
                  </m:oMath>
                </a14:m>
                <a:r>
                  <a:rPr lang="en-US" altLang="zh-TW" sz="2400" dirty="0"/>
                  <a:t>:</a:t>
                </a:r>
                <a:endParaRPr lang="en-US" altLang="zh-TW" sz="500" dirty="0"/>
              </a:p>
              <a:p>
                <a:pPr marL="0" indent="0">
                  <a:spcBef>
                    <a:spcPts val="1000"/>
                  </a:spcBef>
                  <a:buNone/>
                  <a:defRPr sz="2000">
                    <a:solidFill>
                      <a:srgbClr val="000000"/>
                    </a:solidFill>
                    <a:latin typeface="Garamond"/>
                  </a:defRPr>
                </a:pPr>
                <a14:m>
                  <m:oMathPara xmlns:m="http://schemas.openxmlformats.org/officeDocument/2006/math">
                    <m:oMathParaPr>
                      <m:jc m:val="centerGroup"/>
                    </m:oMathParaPr>
                    <m:oMath xmlns:m="http://schemas.openxmlformats.org/officeDocument/2006/math">
                      <m:r>
                        <a:rPr lang="en-US" altLang="zh-TW" sz="2400" b="0" i="1" smtClean="0">
                          <a:latin typeface="Cambria Math" panose="02040503050406030204" pitchFamily="18" charset="0"/>
                        </a:rPr>
                        <m:t>𝐴</m:t>
                      </m:r>
                      <m:r>
                        <a:rPr lang="en-US" altLang="zh-TW" sz="2400" i="1">
                          <a:latin typeface="Cambria Math" panose="02040503050406030204" pitchFamily="18" charset="0"/>
                        </a:rPr>
                        <m:t>=</m:t>
                      </m:r>
                      <m:d>
                        <m:dPr>
                          <m:begChr m:val="{"/>
                          <m:endChr m:val="}"/>
                          <m:ctrlPr>
                            <a:rPr lang="en-US" altLang="zh-TW" sz="2400" i="1">
                              <a:latin typeface="Cambria Math" panose="02040503050406030204" pitchFamily="18" charset="0"/>
                            </a:rPr>
                          </m:ctrlPr>
                        </m:dPr>
                        <m:e>
                          <m:d>
                            <m:dPr>
                              <m:ctrlPr>
                                <a:rPr lang="en-US" altLang="zh-TW" sz="2400" i="1">
                                  <a:latin typeface="Cambria Math" panose="02040503050406030204" pitchFamily="18" charset="0"/>
                                </a:rPr>
                              </m:ctrlPr>
                            </m:dPr>
                            <m:e>
                              <m:r>
                                <a:rPr lang="en-US" altLang="zh-TW" sz="2400" i="1">
                                  <a:latin typeface="Cambria Math" panose="02040503050406030204" pitchFamily="18" charset="0"/>
                                </a:rPr>
                                <m:t>𝑇</m:t>
                              </m:r>
                              <m:r>
                                <a:rPr lang="en-US" altLang="zh-TW" sz="2400" i="1">
                                  <a:latin typeface="Cambria Math" panose="02040503050406030204" pitchFamily="18" charset="0"/>
                                </a:rPr>
                                <m:t>,</m:t>
                              </m:r>
                              <m:r>
                                <a:rPr lang="en-US" altLang="zh-TW" sz="2400" i="1">
                                  <a:latin typeface="Cambria Math" panose="02040503050406030204" pitchFamily="18" charset="0"/>
                                </a:rPr>
                                <m:t>𝐻</m:t>
                              </m:r>
                            </m:e>
                          </m:d>
                          <m:r>
                            <a:rPr lang="en-US" altLang="zh-TW" sz="2400" i="1">
                              <a:latin typeface="Cambria Math" panose="02040503050406030204" pitchFamily="18" charset="0"/>
                            </a:rPr>
                            <m:t>,</m:t>
                          </m:r>
                          <m:d>
                            <m:dPr>
                              <m:ctrlPr>
                                <a:rPr lang="en-US" altLang="zh-TW" sz="2400" i="1">
                                  <a:latin typeface="Cambria Math" panose="02040503050406030204" pitchFamily="18" charset="0"/>
                                </a:rPr>
                              </m:ctrlPr>
                            </m:dPr>
                            <m:e>
                              <m:r>
                                <a:rPr lang="en-US" altLang="zh-TW" sz="2400" i="1">
                                  <a:latin typeface="Cambria Math" panose="02040503050406030204" pitchFamily="18" charset="0"/>
                                </a:rPr>
                                <m:t>𝑇</m:t>
                              </m:r>
                              <m:r>
                                <a:rPr lang="en-US" altLang="zh-TW" sz="2400" i="1">
                                  <a:latin typeface="Cambria Math" panose="02040503050406030204" pitchFamily="18" charset="0"/>
                                </a:rPr>
                                <m:t>,</m:t>
                              </m:r>
                              <m:r>
                                <a:rPr lang="en-US" altLang="zh-TW" sz="2400" i="1">
                                  <a:latin typeface="Cambria Math" panose="02040503050406030204" pitchFamily="18" charset="0"/>
                                </a:rPr>
                                <m:t>𝑇</m:t>
                              </m:r>
                            </m:e>
                          </m:d>
                        </m:e>
                      </m:d>
                    </m:oMath>
                  </m:oMathPara>
                </a14:m>
                <a:endParaRPr lang="en-US" altLang="zh-TW" sz="2400" dirty="0"/>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Event </a:t>
                </a:r>
                <a14:m>
                  <m:oMath xmlns:m="http://schemas.openxmlformats.org/officeDocument/2006/math">
                    <m:r>
                      <a:rPr lang="en-US" altLang="zh-TW" sz="2400" i="1" dirty="0" smtClean="0">
                        <a:latin typeface="Cambria Math" panose="02040503050406030204" pitchFamily="18" charset="0"/>
                      </a:rPr>
                      <m:t>𝐵</m:t>
                    </m:r>
                  </m:oMath>
                </a14:m>
                <a:r>
                  <a:rPr lang="en-US" altLang="zh-TW" sz="2400" dirty="0"/>
                  <a:t>:</a:t>
                </a:r>
                <a:endParaRPr lang="en-US" altLang="zh-TW" sz="500" dirty="0"/>
              </a:p>
              <a:p>
                <a:pPr marL="0" indent="0">
                  <a:spcBef>
                    <a:spcPts val="1000"/>
                  </a:spcBef>
                  <a:buNone/>
                  <a:defRPr sz="2000">
                    <a:solidFill>
                      <a:srgbClr val="000000"/>
                    </a:solidFill>
                    <a:latin typeface="Garamond"/>
                  </a:defRPr>
                </a:pPr>
                <a14:m>
                  <m:oMathPara xmlns:m="http://schemas.openxmlformats.org/officeDocument/2006/math">
                    <m:oMathParaPr>
                      <m:jc m:val="centerGroup"/>
                    </m:oMathParaPr>
                    <m:oMath xmlns:m="http://schemas.openxmlformats.org/officeDocument/2006/math">
                      <m:r>
                        <a:rPr lang="en-US" altLang="zh-TW" sz="2400" b="0" i="1" smtClean="0">
                          <a:latin typeface="Cambria Math" panose="02040503050406030204" pitchFamily="18" charset="0"/>
                        </a:rPr>
                        <m:t>𝐵</m:t>
                      </m:r>
                      <m:r>
                        <a:rPr lang="en-US" altLang="zh-TW" sz="2400" i="1">
                          <a:latin typeface="Cambria Math" panose="02040503050406030204" pitchFamily="18" charset="0"/>
                        </a:rPr>
                        <m:t>=</m:t>
                      </m:r>
                      <m:d>
                        <m:dPr>
                          <m:begChr m:val="{"/>
                          <m:endChr m:val="}"/>
                          <m:ctrlPr>
                            <a:rPr lang="en-US" altLang="zh-TW" sz="2400" i="1">
                              <a:latin typeface="Cambria Math" panose="02040503050406030204" pitchFamily="18" charset="0"/>
                            </a:rPr>
                          </m:ctrlPr>
                        </m:dPr>
                        <m:e>
                          <m:d>
                            <m:dPr>
                              <m:ctrlPr>
                                <a:rPr lang="en-US" altLang="zh-TW" sz="2400" i="1">
                                  <a:latin typeface="Cambria Math" panose="02040503050406030204" pitchFamily="18" charset="0"/>
                                </a:rPr>
                              </m:ctrlPr>
                            </m:dPr>
                            <m:e>
                              <m:r>
                                <a:rPr lang="en-US" altLang="zh-TW" sz="2400" i="1">
                                  <a:latin typeface="Cambria Math" panose="02040503050406030204" pitchFamily="18" charset="0"/>
                                </a:rPr>
                                <m:t>𝐻</m:t>
                              </m:r>
                              <m:r>
                                <a:rPr lang="en-US" altLang="zh-TW" sz="2400" i="1">
                                  <a:latin typeface="Cambria Math" panose="02040503050406030204" pitchFamily="18" charset="0"/>
                                </a:rPr>
                                <m:t>,</m:t>
                              </m:r>
                              <m:r>
                                <a:rPr lang="en-US" altLang="zh-TW" sz="2400" i="1">
                                  <a:latin typeface="Cambria Math" panose="02040503050406030204" pitchFamily="18" charset="0"/>
                                </a:rPr>
                                <m:t>𝑇</m:t>
                              </m:r>
                            </m:e>
                          </m:d>
                          <m:r>
                            <a:rPr lang="en-US" altLang="zh-TW" sz="2400" i="1">
                              <a:latin typeface="Cambria Math" panose="02040503050406030204" pitchFamily="18" charset="0"/>
                            </a:rPr>
                            <m:t>,</m:t>
                          </m:r>
                          <m:d>
                            <m:dPr>
                              <m:ctrlPr>
                                <a:rPr lang="en-US" altLang="zh-TW" sz="2400" i="1">
                                  <a:latin typeface="Cambria Math" panose="02040503050406030204" pitchFamily="18" charset="0"/>
                                </a:rPr>
                              </m:ctrlPr>
                            </m:dPr>
                            <m:e>
                              <m:r>
                                <a:rPr lang="en-US" altLang="zh-TW" sz="2400" i="1">
                                  <a:latin typeface="Cambria Math" panose="02040503050406030204" pitchFamily="18" charset="0"/>
                                </a:rPr>
                                <m:t>𝑇</m:t>
                              </m:r>
                              <m:r>
                                <a:rPr lang="en-US" altLang="zh-TW" sz="2400" i="1">
                                  <a:latin typeface="Cambria Math" panose="02040503050406030204" pitchFamily="18" charset="0"/>
                                </a:rPr>
                                <m:t>,</m:t>
                              </m:r>
                              <m:r>
                                <a:rPr lang="en-US" altLang="zh-TW" sz="2400" i="1">
                                  <a:latin typeface="Cambria Math" panose="02040503050406030204" pitchFamily="18" charset="0"/>
                                </a:rPr>
                                <m:t>𝐻</m:t>
                              </m:r>
                            </m:e>
                          </m:d>
                          <m:r>
                            <a:rPr lang="en-US" altLang="zh-TW" sz="2400" i="1" smtClean="0">
                              <a:latin typeface="Cambria Math" panose="02040503050406030204" pitchFamily="18" charset="0"/>
                            </a:rPr>
                            <m:t> </m:t>
                          </m:r>
                        </m:e>
                      </m:d>
                    </m:oMath>
                  </m:oMathPara>
                </a14:m>
                <a:endParaRPr lang="en-US" altLang="zh-TW" sz="2400" dirty="0"/>
              </a:p>
            </p:txBody>
          </p:sp>
        </mc:Choice>
        <mc:Fallback xmlns="">
          <p:sp>
            <p:nvSpPr>
              <p:cNvPr id="3" name="Content Placeholder 2">
                <a:extLst>
                  <a:ext uri="{FF2B5EF4-FFF2-40B4-BE49-F238E27FC236}">
                    <a16:creationId xmlns:a16="http://schemas.microsoft.com/office/drawing/2014/main" id="{87A5A280-3D28-2885-4E5A-240D4D795DE1}"/>
                  </a:ext>
                </a:extLst>
              </p:cNvPr>
              <p:cNvSpPr>
                <a:spLocks noGrp="1" noRot="1" noChangeAspect="1" noMove="1" noResize="1" noEditPoints="1" noAdjustHandles="1" noChangeArrowheads="1" noChangeShapeType="1" noTextEdit="1"/>
              </p:cNvSpPr>
              <p:nvPr>
                <p:ph idx="1"/>
              </p:nvPr>
            </p:nvSpPr>
            <p:spPr>
              <a:xfrm>
                <a:off x="457199" y="1300900"/>
                <a:ext cx="11189855" cy="5081046"/>
              </a:xfrm>
              <a:blipFill>
                <a:blip r:embed="rId2"/>
                <a:stretch>
                  <a:fillRect l="-708" t="-959"/>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85E37C33-5C0F-303C-E93E-34BC724B9730}"/>
              </a:ext>
            </a:extLst>
          </p:cNvPr>
          <p:cNvSpPr/>
          <p:nvPr/>
        </p:nvSpPr>
        <p:spPr>
          <a:xfrm>
            <a:off x="0" y="0"/>
            <a:ext cx="12188825" cy="923636"/>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3E8F03-70D1-EEB7-62F7-1C712C9ADD79}"/>
              </a:ext>
            </a:extLst>
          </p:cNvPr>
          <p:cNvSpPr>
            <a:spLocks noGrp="1"/>
          </p:cNvSpPr>
          <p:nvPr>
            <p:ph type="title"/>
          </p:nvPr>
        </p:nvSpPr>
        <p:spPr>
          <a:xfrm>
            <a:off x="0" y="0"/>
            <a:ext cx="12188825" cy="923636"/>
          </a:xfrm>
        </p:spPr>
        <p:txBody>
          <a:bodyPr>
            <a:normAutofit/>
          </a:bodyPr>
          <a:lstStyle/>
          <a:p>
            <a:pPr algn="l">
              <a:defRPr sz="4000" b="1">
                <a:solidFill>
                  <a:srgbClr val="FDB913"/>
                </a:solidFill>
                <a:latin typeface="Garamond"/>
              </a:defRPr>
            </a:pPr>
            <a:r>
              <a:rPr lang="en-US" sz="4000" dirty="0">
                <a:solidFill>
                  <a:schemeClr val="bg1"/>
                </a:solidFill>
              </a:rPr>
              <a:t>  Exercise: Set Operations</a:t>
            </a:r>
          </a:p>
        </p:txBody>
      </p:sp>
      <p:sp>
        <p:nvSpPr>
          <p:cNvPr id="5" name="Rectangle 4">
            <a:extLst>
              <a:ext uri="{FF2B5EF4-FFF2-40B4-BE49-F238E27FC236}">
                <a16:creationId xmlns:a16="http://schemas.microsoft.com/office/drawing/2014/main" id="{48733F4A-D90F-5E39-23A4-480E15D75A1C}"/>
              </a:ext>
            </a:extLst>
          </p:cNvPr>
          <p:cNvSpPr/>
          <p:nvPr/>
        </p:nvSpPr>
        <p:spPr>
          <a:xfrm>
            <a:off x="-1" y="6503428"/>
            <a:ext cx="12188825" cy="354572"/>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FF0374B9-7AEC-37A0-1061-0EDE0CDE215D}"/>
              </a:ext>
            </a:extLst>
          </p:cNvPr>
          <p:cNvSpPr>
            <a:spLocks noGrp="1"/>
          </p:cNvSpPr>
          <p:nvPr>
            <p:ph type="ftr" sz="quarter" idx="11"/>
          </p:nvPr>
        </p:nvSpPr>
        <p:spPr>
          <a:xfrm>
            <a:off x="-1" y="6503428"/>
            <a:ext cx="2895600" cy="354572"/>
          </a:xfrm>
        </p:spPr>
        <p:txBody>
          <a:bodyPr/>
          <a:lstStyle/>
          <a:p>
            <a:pPr algn="l"/>
            <a:r>
              <a:rPr lang="en-US">
                <a:solidFill>
                  <a:schemeClr val="bg1"/>
                </a:solidFill>
                <a:latin typeface="Garamond" panose="02020404030301010803" pitchFamily="18" charset="0"/>
              </a:rPr>
              <a:t>BUSN 320 Business Statistics</a:t>
            </a:r>
            <a:endParaRPr lang="en-US" dirty="0">
              <a:solidFill>
                <a:schemeClr val="bg1"/>
              </a:solidFill>
              <a:latin typeface="Garamond" panose="02020404030301010803" pitchFamily="18" charset="0"/>
            </a:endParaRPr>
          </a:p>
        </p:txBody>
      </p:sp>
      <p:sp>
        <p:nvSpPr>
          <p:cNvPr id="7" name="Slide Number Placeholder 6">
            <a:extLst>
              <a:ext uri="{FF2B5EF4-FFF2-40B4-BE49-F238E27FC236}">
                <a16:creationId xmlns:a16="http://schemas.microsoft.com/office/drawing/2014/main" id="{C751C074-E528-44F6-6AB6-85F1CBA5A8F2}"/>
              </a:ext>
            </a:extLst>
          </p:cNvPr>
          <p:cNvSpPr>
            <a:spLocks noGrp="1"/>
          </p:cNvSpPr>
          <p:nvPr>
            <p:ph type="sldNum" sz="quarter" idx="12"/>
          </p:nvPr>
        </p:nvSpPr>
        <p:spPr>
          <a:xfrm>
            <a:off x="10055225" y="6503428"/>
            <a:ext cx="2133600" cy="354572"/>
          </a:xfrm>
        </p:spPr>
        <p:txBody>
          <a:bodyPr/>
          <a:lstStyle/>
          <a:p>
            <a:fld id="{C1FF6DA9-008F-8B48-92A6-B652298478BF}" type="slidenum">
              <a:rPr lang="en-US" b="1" smtClean="0">
                <a:solidFill>
                  <a:schemeClr val="bg1"/>
                </a:solidFill>
                <a:latin typeface="Garamond" panose="02020404030301010803" pitchFamily="18" charset="0"/>
              </a:rPr>
              <a:t>18</a:t>
            </a:fld>
            <a:r>
              <a:rPr lang="en-US" b="1" dirty="0">
                <a:solidFill>
                  <a:schemeClr val="bg1"/>
                </a:solidFill>
                <a:latin typeface="Garamond" panose="02020404030301010803" pitchFamily="18" charset="0"/>
              </a:rPr>
              <a:t> </a:t>
            </a:r>
          </a:p>
        </p:txBody>
      </p:sp>
    </p:spTree>
    <p:extLst>
      <p:ext uri="{BB962C8B-B14F-4D97-AF65-F5344CB8AC3E}">
        <p14:creationId xmlns:p14="http://schemas.microsoft.com/office/powerpoint/2010/main" val="4215200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500"/>
                                        <p:tgtEl>
                                          <p:spTgt spid="3">
                                            <p:txEl>
                                              <p:pRg st="7" end="7"/>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fade">
                                      <p:cBhvr>
                                        <p:cTn id="29" dur="500"/>
                                        <p:tgtEl>
                                          <p:spTgt spid="3">
                                            <p:txEl>
                                              <p:pRg st="8" end="8"/>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10" end="10"/>
                                            </p:txEl>
                                          </p:spTgt>
                                        </p:tgtEl>
                                        <p:attrNameLst>
                                          <p:attrName>style.visibility</p:attrName>
                                        </p:attrNameLst>
                                      </p:cBhvr>
                                      <p:to>
                                        <p:strVal val="visible"/>
                                      </p:to>
                                    </p:set>
                                    <p:animEffect transition="in" filter="fade">
                                      <p:cBhvr>
                                        <p:cTn id="34" dur="500"/>
                                        <p:tgtEl>
                                          <p:spTgt spid="3">
                                            <p:txEl>
                                              <p:pRg st="10" end="10"/>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animEffect transition="in" filter="fade">
                                      <p:cBhvr>
                                        <p:cTn id="37"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BE62D-02DA-B7BD-E6B7-7A02A6C68C16}"/>
            </a:ext>
          </a:extLst>
        </p:cNvPr>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0A8EADAE-BC44-4873-1C96-E7237FF88CB0}"/>
                  </a:ext>
                </a:extLst>
              </p:cNvPr>
              <p:cNvSpPr>
                <a:spLocks noGrp="1"/>
              </p:cNvSpPr>
              <p:nvPr>
                <p:ph idx="1"/>
              </p:nvPr>
            </p:nvSpPr>
            <p:spPr>
              <a:xfrm>
                <a:off x="457199" y="1300900"/>
                <a:ext cx="11189855" cy="5081046"/>
              </a:xfrm>
            </p:spPr>
            <p:txBody>
              <a:bodyPr>
                <a:normAutofit/>
              </a:bodyPr>
              <a:lstStyle/>
              <a:p>
                <a:pPr>
                  <a:spcBef>
                    <a:spcPts val="1000"/>
                  </a:spcBef>
                  <a:defRPr sz="2000">
                    <a:solidFill>
                      <a:srgbClr val="000000"/>
                    </a:solidFill>
                    <a:latin typeface="Garamond"/>
                  </a:defRPr>
                </a:pPr>
                <a14:m>
                  <m:oMath xmlns:m="http://schemas.openxmlformats.org/officeDocument/2006/math">
                    <m:r>
                      <a:rPr lang="en-US" altLang="zh-TW" sz="2400" i="1" dirty="0">
                        <a:latin typeface="Cambria Math" panose="02040503050406030204" pitchFamily="18" charset="0"/>
                      </a:rPr>
                      <m:t>𝐴</m:t>
                    </m:r>
                    <m:r>
                      <a:rPr lang="en-US" altLang="zh-TW" sz="2400" i="1" dirty="0">
                        <a:latin typeface="Cambria Math" panose="02040503050406030204" pitchFamily="18" charset="0"/>
                        <a:ea typeface="Cambria Math" panose="02040503050406030204" pitchFamily="18" charset="0"/>
                      </a:rPr>
                      <m:t>∪</m:t>
                    </m:r>
                    <m:r>
                      <a:rPr lang="en-US" altLang="zh-TW" sz="2400" i="1" dirty="0">
                        <a:latin typeface="Cambria Math" panose="02040503050406030204" pitchFamily="18" charset="0"/>
                        <a:ea typeface="Cambria Math" panose="02040503050406030204" pitchFamily="18" charset="0"/>
                      </a:rPr>
                      <m:t>𝐵</m:t>
                    </m:r>
                  </m:oMath>
                </a14:m>
                <a:endParaRPr lang="en-US" altLang="zh-TW" sz="500" dirty="0"/>
              </a:p>
              <a:p>
                <a:pPr lvl="1">
                  <a:spcBef>
                    <a:spcPts val="1000"/>
                  </a:spcBef>
                  <a:defRPr sz="2000">
                    <a:solidFill>
                      <a:srgbClr val="000000"/>
                    </a:solidFill>
                    <a:latin typeface="Garamond"/>
                  </a:defRPr>
                </a:pPr>
                <a:r>
                  <a:rPr lang="en-US" altLang="zh-TW" sz="2000" dirty="0"/>
                  <a:t>The outcomes that show up in either event A </a:t>
                </a:r>
                <a:r>
                  <a:rPr lang="en-US" altLang="zh-TW" sz="2000" b="1" dirty="0"/>
                  <a:t>OR</a:t>
                </a:r>
                <a:r>
                  <a:rPr lang="en-US" altLang="zh-TW" sz="2000" dirty="0"/>
                  <a:t> event B.</a:t>
                </a:r>
              </a:p>
              <a:p>
                <a:pPr lvl="1">
                  <a:spcBef>
                    <a:spcPts val="1000"/>
                  </a:spcBef>
                  <a:defRPr sz="2000">
                    <a:solidFill>
                      <a:srgbClr val="000000"/>
                    </a:solidFill>
                    <a:latin typeface="Garamond"/>
                  </a:defRPr>
                </a:pPr>
                <a:endParaRPr lang="en-US" altLang="zh-TW" sz="500" dirty="0"/>
              </a:p>
              <a:p>
                <a:pPr marL="0" indent="0">
                  <a:spcBef>
                    <a:spcPts val="1000"/>
                  </a:spcBef>
                  <a:buNone/>
                  <a:defRPr sz="2000">
                    <a:solidFill>
                      <a:srgbClr val="000000"/>
                    </a:solidFill>
                    <a:latin typeface="Garamond"/>
                  </a:defRPr>
                </a:pPr>
                <a14:m>
                  <m:oMathPara xmlns:m="http://schemas.openxmlformats.org/officeDocument/2006/math">
                    <m:oMathParaPr>
                      <m:jc m:val="centerGroup"/>
                    </m:oMathParaPr>
                    <m:oMath xmlns:m="http://schemas.openxmlformats.org/officeDocument/2006/math">
                      <m:r>
                        <a:rPr lang="en-US" altLang="zh-TW" sz="2400" i="1" dirty="0">
                          <a:latin typeface="Cambria Math" panose="02040503050406030204" pitchFamily="18" charset="0"/>
                        </a:rPr>
                        <m:t>𝐴</m:t>
                      </m:r>
                      <m:r>
                        <a:rPr lang="en-US" altLang="zh-TW" sz="2400" i="1" dirty="0">
                          <a:latin typeface="Cambria Math" panose="02040503050406030204" pitchFamily="18" charset="0"/>
                          <a:ea typeface="Cambria Math" panose="02040503050406030204" pitchFamily="18" charset="0"/>
                        </a:rPr>
                        <m:t>∪</m:t>
                      </m:r>
                      <m:r>
                        <a:rPr lang="en-US" altLang="zh-TW" sz="2400" i="1" dirty="0">
                          <a:latin typeface="Cambria Math" panose="02040503050406030204" pitchFamily="18" charset="0"/>
                          <a:ea typeface="Cambria Math" panose="02040503050406030204" pitchFamily="18" charset="0"/>
                        </a:rPr>
                        <m:t>𝐵</m:t>
                      </m:r>
                      <m:r>
                        <a:rPr lang="en-US" altLang="zh-TW" sz="2400" i="1">
                          <a:latin typeface="Cambria Math" panose="02040503050406030204" pitchFamily="18" charset="0"/>
                        </a:rPr>
                        <m:t>=</m:t>
                      </m:r>
                      <m:d>
                        <m:dPr>
                          <m:begChr m:val="{"/>
                          <m:endChr m:val="}"/>
                          <m:ctrlPr>
                            <a:rPr lang="en-US" altLang="zh-TW" sz="2400" i="1">
                              <a:latin typeface="Cambria Math" panose="02040503050406030204" pitchFamily="18" charset="0"/>
                            </a:rPr>
                          </m:ctrlPr>
                        </m:dPr>
                        <m:e>
                          <m:d>
                            <m:dPr>
                              <m:ctrlPr>
                                <a:rPr lang="en-US" altLang="zh-TW" sz="2400" i="1">
                                  <a:latin typeface="Cambria Math" panose="02040503050406030204" pitchFamily="18" charset="0"/>
                                </a:rPr>
                              </m:ctrlPr>
                            </m:dPr>
                            <m:e>
                              <m:r>
                                <a:rPr lang="en-US" altLang="zh-TW" sz="2400" i="1">
                                  <a:latin typeface="Cambria Math" panose="02040503050406030204" pitchFamily="18" charset="0"/>
                                </a:rPr>
                                <m:t>𝐻</m:t>
                              </m:r>
                              <m:r>
                                <a:rPr lang="en-US" altLang="zh-TW" sz="2400" i="1">
                                  <a:latin typeface="Cambria Math" panose="02040503050406030204" pitchFamily="18" charset="0"/>
                                </a:rPr>
                                <m:t>,</m:t>
                              </m:r>
                              <m:r>
                                <a:rPr lang="en-US" altLang="zh-TW" sz="2400" i="1">
                                  <a:latin typeface="Cambria Math" panose="02040503050406030204" pitchFamily="18" charset="0"/>
                                </a:rPr>
                                <m:t>𝑇</m:t>
                              </m:r>
                            </m:e>
                          </m:d>
                          <m:r>
                            <a:rPr lang="en-US" altLang="zh-TW" sz="2400" i="1">
                              <a:latin typeface="Cambria Math" panose="02040503050406030204" pitchFamily="18" charset="0"/>
                            </a:rPr>
                            <m:t>,</m:t>
                          </m:r>
                          <m:d>
                            <m:dPr>
                              <m:ctrlPr>
                                <a:rPr lang="en-US" altLang="zh-TW" sz="2400" i="1">
                                  <a:latin typeface="Cambria Math" panose="02040503050406030204" pitchFamily="18" charset="0"/>
                                </a:rPr>
                              </m:ctrlPr>
                            </m:dPr>
                            <m:e>
                              <m:r>
                                <a:rPr lang="en-US" altLang="zh-TW" sz="2400" i="1">
                                  <a:latin typeface="Cambria Math" panose="02040503050406030204" pitchFamily="18" charset="0"/>
                                </a:rPr>
                                <m:t>𝑇</m:t>
                              </m:r>
                              <m:r>
                                <a:rPr lang="en-US" altLang="zh-TW" sz="2400" i="1">
                                  <a:latin typeface="Cambria Math" panose="02040503050406030204" pitchFamily="18" charset="0"/>
                                </a:rPr>
                                <m:t>,</m:t>
                              </m:r>
                              <m:r>
                                <a:rPr lang="en-US" altLang="zh-TW" sz="2400" i="1">
                                  <a:latin typeface="Cambria Math" panose="02040503050406030204" pitchFamily="18" charset="0"/>
                                </a:rPr>
                                <m:t>𝐻</m:t>
                              </m:r>
                            </m:e>
                          </m:d>
                          <m:r>
                            <a:rPr lang="en-US" altLang="zh-TW" sz="2400" i="1">
                              <a:latin typeface="Cambria Math" panose="02040503050406030204" pitchFamily="18" charset="0"/>
                            </a:rPr>
                            <m:t>,</m:t>
                          </m:r>
                          <m:d>
                            <m:dPr>
                              <m:ctrlPr>
                                <a:rPr lang="en-US" altLang="zh-TW" sz="2400" i="1">
                                  <a:latin typeface="Cambria Math" panose="02040503050406030204" pitchFamily="18" charset="0"/>
                                </a:rPr>
                              </m:ctrlPr>
                            </m:dPr>
                            <m:e>
                              <m:r>
                                <a:rPr lang="en-US" altLang="zh-TW" sz="2400" i="1">
                                  <a:latin typeface="Cambria Math" panose="02040503050406030204" pitchFamily="18" charset="0"/>
                                </a:rPr>
                                <m:t>𝑇</m:t>
                              </m:r>
                              <m:r>
                                <a:rPr lang="en-US" altLang="zh-TW" sz="2400" i="1">
                                  <a:latin typeface="Cambria Math" panose="02040503050406030204" pitchFamily="18" charset="0"/>
                                </a:rPr>
                                <m:t>,</m:t>
                              </m:r>
                              <m:r>
                                <a:rPr lang="en-US" altLang="zh-TW" sz="2400" i="1">
                                  <a:latin typeface="Cambria Math" panose="02040503050406030204" pitchFamily="18" charset="0"/>
                                </a:rPr>
                                <m:t>𝑇</m:t>
                              </m:r>
                            </m:e>
                          </m:d>
                        </m:e>
                      </m:d>
                    </m:oMath>
                  </m:oMathPara>
                </a14:m>
                <a:endParaRPr lang="en-US" altLang="zh-TW" sz="2400" dirty="0"/>
              </a:p>
              <a:p>
                <a:pPr lvl="3">
                  <a:spcBef>
                    <a:spcPts val="1000"/>
                  </a:spcBef>
                  <a:defRPr sz="2000">
                    <a:solidFill>
                      <a:srgbClr val="000000"/>
                    </a:solidFill>
                    <a:latin typeface="Garamond"/>
                  </a:defRPr>
                </a:pPr>
                <a:endParaRPr lang="en-US" altLang="zh-TW" sz="800" dirty="0"/>
              </a:p>
              <a:p>
                <a:pPr>
                  <a:spcBef>
                    <a:spcPts val="1000"/>
                  </a:spcBef>
                  <a:defRPr sz="2000">
                    <a:solidFill>
                      <a:srgbClr val="000000"/>
                    </a:solidFill>
                    <a:latin typeface="Garamond"/>
                  </a:defRPr>
                </a:pPr>
                <a14:m>
                  <m:oMath xmlns:m="http://schemas.openxmlformats.org/officeDocument/2006/math">
                    <m:r>
                      <a:rPr lang="en-US" altLang="zh-TW" sz="2400" i="1" dirty="0">
                        <a:latin typeface="Cambria Math" panose="02040503050406030204" pitchFamily="18" charset="0"/>
                      </a:rPr>
                      <m:t>𝐴</m:t>
                    </m:r>
                    <m:r>
                      <a:rPr lang="en-US" altLang="zh-TW" sz="2400" i="1" dirty="0">
                        <a:latin typeface="Cambria Math" panose="02040503050406030204" pitchFamily="18" charset="0"/>
                        <a:ea typeface="Cambria Math" panose="02040503050406030204" pitchFamily="18" charset="0"/>
                      </a:rPr>
                      <m:t>∩</m:t>
                    </m:r>
                    <m:r>
                      <a:rPr lang="en-US" altLang="zh-TW" sz="2400" i="1" dirty="0">
                        <a:latin typeface="Cambria Math" panose="02040503050406030204" pitchFamily="18" charset="0"/>
                        <a:ea typeface="Cambria Math" panose="02040503050406030204" pitchFamily="18" charset="0"/>
                      </a:rPr>
                      <m:t>𝐵</m:t>
                    </m:r>
                  </m:oMath>
                </a14:m>
                <a:endParaRPr lang="en-US" altLang="zh-TW" sz="500" dirty="0"/>
              </a:p>
              <a:p>
                <a:pPr lvl="1">
                  <a:spcBef>
                    <a:spcPts val="1000"/>
                  </a:spcBef>
                  <a:defRPr sz="2000">
                    <a:solidFill>
                      <a:srgbClr val="000000"/>
                    </a:solidFill>
                    <a:latin typeface="Garamond"/>
                  </a:defRPr>
                </a:pPr>
                <a:r>
                  <a:rPr lang="en-US" altLang="zh-TW" sz="2000" dirty="0"/>
                  <a:t>The outcomes that show up in both events A </a:t>
                </a:r>
                <a:r>
                  <a:rPr lang="en-US" altLang="zh-TW" sz="2000" b="1" dirty="0"/>
                  <a:t>AND</a:t>
                </a:r>
                <a:r>
                  <a:rPr lang="en-US" altLang="zh-TW" sz="2000" dirty="0"/>
                  <a:t> event B.</a:t>
                </a:r>
              </a:p>
              <a:p>
                <a:pPr>
                  <a:spcBef>
                    <a:spcPts val="1000"/>
                  </a:spcBef>
                  <a:defRPr sz="2000">
                    <a:solidFill>
                      <a:srgbClr val="000000"/>
                    </a:solidFill>
                    <a:latin typeface="Garamond"/>
                  </a:defRPr>
                </a:pPr>
                <a:endParaRPr lang="en-US" altLang="zh-TW" sz="500" dirty="0"/>
              </a:p>
              <a:p>
                <a:pPr marL="0" indent="0">
                  <a:spcBef>
                    <a:spcPts val="1000"/>
                  </a:spcBef>
                  <a:buNone/>
                  <a:defRPr sz="2000">
                    <a:solidFill>
                      <a:srgbClr val="000000"/>
                    </a:solidFill>
                    <a:latin typeface="Garamond"/>
                  </a:defRPr>
                </a:pPr>
                <a14:m>
                  <m:oMathPara xmlns:m="http://schemas.openxmlformats.org/officeDocument/2006/math">
                    <m:oMathParaPr>
                      <m:jc m:val="centerGroup"/>
                    </m:oMathParaPr>
                    <m:oMath xmlns:m="http://schemas.openxmlformats.org/officeDocument/2006/math">
                      <m:r>
                        <a:rPr lang="en-US" altLang="zh-TW" sz="2400" i="1" dirty="0">
                          <a:latin typeface="Cambria Math" panose="02040503050406030204" pitchFamily="18" charset="0"/>
                        </a:rPr>
                        <m:t>𝐴</m:t>
                      </m:r>
                      <m:r>
                        <a:rPr lang="en-US" altLang="zh-TW" sz="2400" i="1" dirty="0">
                          <a:latin typeface="Cambria Math" panose="02040503050406030204" pitchFamily="18" charset="0"/>
                          <a:ea typeface="Cambria Math" panose="02040503050406030204" pitchFamily="18" charset="0"/>
                        </a:rPr>
                        <m:t>∩</m:t>
                      </m:r>
                      <m:r>
                        <a:rPr lang="en-US" altLang="zh-TW" sz="2400" i="1" dirty="0">
                          <a:latin typeface="Cambria Math" panose="02040503050406030204" pitchFamily="18" charset="0"/>
                          <a:ea typeface="Cambria Math" panose="02040503050406030204" pitchFamily="18" charset="0"/>
                        </a:rPr>
                        <m:t>𝐵</m:t>
                      </m:r>
                      <m:r>
                        <a:rPr lang="en-US" altLang="zh-TW" sz="2400" i="1">
                          <a:latin typeface="Cambria Math" panose="02040503050406030204" pitchFamily="18" charset="0"/>
                        </a:rPr>
                        <m:t>=</m:t>
                      </m:r>
                      <m:d>
                        <m:dPr>
                          <m:begChr m:val="{"/>
                          <m:endChr m:val="}"/>
                          <m:ctrlPr>
                            <a:rPr lang="en-US" altLang="zh-TW" sz="2400" i="1">
                              <a:latin typeface="Cambria Math" panose="02040503050406030204" pitchFamily="18" charset="0"/>
                            </a:rPr>
                          </m:ctrlPr>
                        </m:dPr>
                        <m:e>
                          <m:d>
                            <m:dPr>
                              <m:ctrlPr>
                                <a:rPr lang="en-US" altLang="zh-TW" sz="2400" i="1">
                                  <a:latin typeface="Cambria Math" panose="02040503050406030204" pitchFamily="18" charset="0"/>
                                </a:rPr>
                              </m:ctrlPr>
                            </m:dPr>
                            <m:e>
                              <m:r>
                                <a:rPr lang="en-US" altLang="zh-TW" sz="2400" i="1">
                                  <a:latin typeface="Cambria Math" panose="02040503050406030204" pitchFamily="18" charset="0"/>
                                </a:rPr>
                                <m:t>𝑇</m:t>
                              </m:r>
                              <m:r>
                                <a:rPr lang="en-US" altLang="zh-TW" sz="2400" i="1">
                                  <a:latin typeface="Cambria Math" panose="02040503050406030204" pitchFamily="18" charset="0"/>
                                </a:rPr>
                                <m:t>,</m:t>
                              </m:r>
                              <m:r>
                                <a:rPr lang="en-US" altLang="zh-TW" sz="2400" i="1">
                                  <a:latin typeface="Cambria Math" panose="02040503050406030204" pitchFamily="18" charset="0"/>
                                </a:rPr>
                                <m:t>𝐻</m:t>
                              </m:r>
                            </m:e>
                          </m:d>
                        </m:e>
                      </m:d>
                    </m:oMath>
                  </m:oMathPara>
                </a14:m>
                <a:endParaRPr lang="en-US" altLang="zh-TW" sz="2400" dirty="0"/>
              </a:p>
              <a:p>
                <a:pPr lvl="3">
                  <a:spcBef>
                    <a:spcPts val="1000"/>
                  </a:spcBef>
                  <a:defRPr sz="2000">
                    <a:solidFill>
                      <a:srgbClr val="000000"/>
                    </a:solidFill>
                    <a:latin typeface="Garamond"/>
                  </a:defRPr>
                </a:pPr>
                <a:endParaRPr lang="en-US" altLang="zh-TW" sz="800" dirty="0"/>
              </a:p>
              <a:p>
                <a:pPr>
                  <a:spcBef>
                    <a:spcPts val="1000"/>
                  </a:spcBef>
                  <a:defRPr sz="2000">
                    <a:solidFill>
                      <a:srgbClr val="000000"/>
                    </a:solidFill>
                    <a:latin typeface="Garamond"/>
                  </a:defRPr>
                </a:pPr>
                <a14:m>
                  <m:oMath xmlns:m="http://schemas.openxmlformats.org/officeDocument/2006/math">
                    <m:sSup>
                      <m:sSupPr>
                        <m:ctrlPr>
                          <a:rPr lang="en-US" altLang="zh-TW" sz="2400" i="1" dirty="0">
                            <a:latin typeface="Cambria Math" panose="02040503050406030204" pitchFamily="18" charset="0"/>
                          </a:rPr>
                        </m:ctrlPr>
                      </m:sSupPr>
                      <m:e>
                        <m:r>
                          <a:rPr lang="en-US" altLang="zh-TW" sz="2400" i="1" dirty="0">
                            <a:latin typeface="Cambria Math" panose="02040503050406030204" pitchFamily="18" charset="0"/>
                          </a:rPr>
                          <m:t>𝐴</m:t>
                        </m:r>
                      </m:e>
                      <m:sup>
                        <m:r>
                          <a:rPr lang="en-US" altLang="zh-TW" sz="2400" i="1" dirty="0">
                            <a:latin typeface="Cambria Math" panose="02040503050406030204" pitchFamily="18" charset="0"/>
                          </a:rPr>
                          <m:t>′</m:t>
                        </m:r>
                      </m:sup>
                    </m:sSup>
                  </m:oMath>
                </a14:m>
                <a:endParaRPr lang="en-US" altLang="zh-TW" sz="500" dirty="0"/>
              </a:p>
              <a:p>
                <a:pPr lvl="1">
                  <a:spcBef>
                    <a:spcPts val="1000"/>
                  </a:spcBef>
                  <a:defRPr sz="2000">
                    <a:solidFill>
                      <a:srgbClr val="000000"/>
                    </a:solidFill>
                    <a:latin typeface="Garamond"/>
                  </a:defRPr>
                </a:pPr>
                <a:r>
                  <a:rPr lang="en-US" altLang="zh-TW" sz="2000" dirty="0"/>
                  <a:t>The outcomes that do </a:t>
                </a:r>
                <a:r>
                  <a:rPr lang="en-US" altLang="zh-TW" sz="2000" b="1" dirty="0"/>
                  <a:t>NOT</a:t>
                </a:r>
                <a:r>
                  <a:rPr lang="en-US" altLang="zh-TW" sz="2000" dirty="0"/>
                  <a:t> show up in event A.</a:t>
                </a:r>
              </a:p>
              <a:p>
                <a:pPr>
                  <a:spcBef>
                    <a:spcPts val="1000"/>
                  </a:spcBef>
                  <a:defRPr sz="2000">
                    <a:solidFill>
                      <a:srgbClr val="000000"/>
                    </a:solidFill>
                    <a:latin typeface="Garamond"/>
                  </a:defRPr>
                </a:pPr>
                <a:endParaRPr lang="en-US" altLang="zh-TW" sz="500" dirty="0"/>
              </a:p>
              <a:p>
                <a:pPr marL="0" indent="0">
                  <a:spcBef>
                    <a:spcPts val="1000"/>
                  </a:spcBef>
                  <a:buNone/>
                  <a:defRPr sz="2000">
                    <a:solidFill>
                      <a:srgbClr val="000000"/>
                    </a:solidFill>
                    <a:latin typeface="Garamond"/>
                  </a:defRPr>
                </a:pPr>
                <a14:m>
                  <m:oMathPara xmlns:m="http://schemas.openxmlformats.org/officeDocument/2006/math">
                    <m:oMathParaPr>
                      <m:jc m:val="centerGroup"/>
                    </m:oMathParaPr>
                    <m:oMath xmlns:m="http://schemas.openxmlformats.org/officeDocument/2006/math">
                      <m:sSup>
                        <m:sSupPr>
                          <m:ctrlPr>
                            <a:rPr lang="en-US" altLang="zh-TW" sz="2400" i="1" dirty="0">
                              <a:latin typeface="Cambria Math" panose="02040503050406030204" pitchFamily="18" charset="0"/>
                            </a:rPr>
                          </m:ctrlPr>
                        </m:sSupPr>
                        <m:e>
                          <m:r>
                            <a:rPr lang="en-US" altLang="zh-TW" sz="2400" i="1" dirty="0">
                              <a:latin typeface="Cambria Math" panose="02040503050406030204" pitchFamily="18" charset="0"/>
                            </a:rPr>
                            <m:t>𝐴</m:t>
                          </m:r>
                        </m:e>
                        <m:sup>
                          <m:r>
                            <a:rPr lang="en-US" altLang="zh-TW" sz="2400" i="1" dirty="0">
                              <a:latin typeface="Cambria Math" panose="02040503050406030204" pitchFamily="18" charset="0"/>
                            </a:rPr>
                            <m:t>′</m:t>
                          </m:r>
                        </m:sup>
                      </m:sSup>
                      <m:r>
                        <a:rPr lang="en-US" altLang="zh-TW" sz="2400" i="1">
                          <a:latin typeface="Cambria Math" panose="02040503050406030204" pitchFamily="18" charset="0"/>
                        </a:rPr>
                        <m:t>=</m:t>
                      </m:r>
                      <m:d>
                        <m:dPr>
                          <m:begChr m:val="{"/>
                          <m:endChr m:val="}"/>
                          <m:ctrlPr>
                            <a:rPr lang="en-US" altLang="zh-TW" sz="2400" i="1">
                              <a:latin typeface="Cambria Math" panose="02040503050406030204" pitchFamily="18" charset="0"/>
                            </a:rPr>
                          </m:ctrlPr>
                        </m:dPr>
                        <m:e>
                          <m:d>
                            <m:dPr>
                              <m:ctrlPr>
                                <a:rPr lang="en-US" altLang="zh-TW" sz="2400" i="1">
                                  <a:latin typeface="Cambria Math" panose="02040503050406030204" pitchFamily="18" charset="0"/>
                                </a:rPr>
                              </m:ctrlPr>
                            </m:dPr>
                            <m:e>
                              <m:r>
                                <a:rPr lang="en-US" altLang="zh-TW" sz="2400" i="1">
                                  <a:latin typeface="Cambria Math" panose="02040503050406030204" pitchFamily="18" charset="0"/>
                                </a:rPr>
                                <m:t>𝐻</m:t>
                              </m:r>
                              <m:r>
                                <a:rPr lang="en-US" altLang="zh-TW" sz="2400" i="1">
                                  <a:latin typeface="Cambria Math" panose="02040503050406030204" pitchFamily="18" charset="0"/>
                                </a:rPr>
                                <m:t>,</m:t>
                              </m:r>
                              <m:r>
                                <a:rPr lang="en-US" altLang="zh-TW" sz="2400" i="1">
                                  <a:latin typeface="Cambria Math" panose="02040503050406030204" pitchFamily="18" charset="0"/>
                                </a:rPr>
                                <m:t>𝐻</m:t>
                              </m:r>
                            </m:e>
                          </m:d>
                          <m:r>
                            <a:rPr lang="en-US" altLang="zh-TW" sz="2400" i="1">
                              <a:latin typeface="Cambria Math" panose="02040503050406030204" pitchFamily="18" charset="0"/>
                            </a:rPr>
                            <m:t>, </m:t>
                          </m:r>
                          <m:d>
                            <m:dPr>
                              <m:ctrlPr>
                                <a:rPr lang="en-US" altLang="zh-TW" sz="2400" i="1">
                                  <a:latin typeface="Cambria Math" panose="02040503050406030204" pitchFamily="18" charset="0"/>
                                </a:rPr>
                              </m:ctrlPr>
                            </m:dPr>
                            <m:e>
                              <m:r>
                                <a:rPr lang="en-US" altLang="zh-TW" sz="2400" i="1">
                                  <a:latin typeface="Cambria Math" panose="02040503050406030204" pitchFamily="18" charset="0"/>
                                </a:rPr>
                                <m:t>𝐻</m:t>
                              </m:r>
                              <m:r>
                                <a:rPr lang="en-US" altLang="zh-TW" sz="2400" i="1">
                                  <a:latin typeface="Cambria Math" panose="02040503050406030204" pitchFamily="18" charset="0"/>
                                </a:rPr>
                                <m:t>,</m:t>
                              </m:r>
                              <m:r>
                                <a:rPr lang="en-US" altLang="zh-TW" sz="2400" i="1">
                                  <a:latin typeface="Cambria Math" panose="02040503050406030204" pitchFamily="18" charset="0"/>
                                </a:rPr>
                                <m:t>𝑇</m:t>
                              </m:r>
                            </m:e>
                          </m:d>
                        </m:e>
                      </m:d>
                    </m:oMath>
                  </m:oMathPara>
                </a14:m>
                <a:endParaRPr lang="en-US" altLang="zh-TW" sz="2400" dirty="0"/>
              </a:p>
            </p:txBody>
          </p:sp>
        </mc:Choice>
        <mc:Fallback>
          <p:sp>
            <p:nvSpPr>
              <p:cNvPr id="3" name="Content Placeholder 2">
                <a:extLst>
                  <a:ext uri="{FF2B5EF4-FFF2-40B4-BE49-F238E27FC236}">
                    <a16:creationId xmlns:a16="http://schemas.microsoft.com/office/drawing/2014/main" id="{0A8EADAE-BC44-4873-1C96-E7237FF88CB0}"/>
                  </a:ext>
                </a:extLst>
              </p:cNvPr>
              <p:cNvSpPr>
                <a:spLocks noGrp="1" noRot="1" noChangeAspect="1" noMove="1" noResize="1" noEditPoints="1" noAdjustHandles="1" noChangeArrowheads="1" noChangeShapeType="1" noTextEdit="1"/>
              </p:cNvSpPr>
              <p:nvPr>
                <p:ph idx="1"/>
              </p:nvPr>
            </p:nvSpPr>
            <p:spPr>
              <a:xfrm>
                <a:off x="457199" y="1300900"/>
                <a:ext cx="11189855" cy="5081046"/>
              </a:xfrm>
              <a:blipFill>
                <a:blip r:embed="rId2"/>
                <a:stretch>
                  <a:fillRect l="-708" t="-719"/>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924A4CB7-D238-E993-352D-96967B12C32B}"/>
              </a:ext>
            </a:extLst>
          </p:cNvPr>
          <p:cNvSpPr/>
          <p:nvPr/>
        </p:nvSpPr>
        <p:spPr>
          <a:xfrm>
            <a:off x="0" y="0"/>
            <a:ext cx="12188825" cy="923636"/>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7295AD-22A3-D2DC-B18C-0A3EA8808D3A}"/>
              </a:ext>
            </a:extLst>
          </p:cNvPr>
          <p:cNvSpPr>
            <a:spLocks noGrp="1"/>
          </p:cNvSpPr>
          <p:nvPr>
            <p:ph type="title"/>
          </p:nvPr>
        </p:nvSpPr>
        <p:spPr>
          <a:xfrm>
            <a:off x="0" y="0"/>
            <a:ext cx="12188825" cy="923636"/>
          </a:xfrm>
        </p:spPr>
        <p:txBody>
          <a:bodyPr>
            <a:normAutofit/>
          </a:bodyPr>
          <a:lstStyle/>
          <a:p>
            <a:pPr algn="l">
              <a:defRPr sz="4000" b="1">
                <a:solidFill>
                  <a:srgbClr val="FDB913"/>
                </a:solidFill>
                <a:latin typeface="Garamond"/>
              </a:defRPr>
            </a:pPr>
            <a:r>
              <a:rPr lang="en-US" sz="4000" dirty="0">
                <a:solidFill>
                  <a:schemeClr val="bg1"/>
                </a:solidFill>
              </a:rPr>
              <a:t>  Exercise: Set Operations</a:t>
            </a:r>
          </a:p>
        </p:txBody>
      </p:sp>
      <p:sp>
        <p:nvSpPr>
          <p:cNvPr id="5" name="Rectangle 4">
            <a:extLst>
              <a:ext uri="{FF2B5EF4-FFF2-40B4-BE49-F238E27FC236}">
                <a16:creationId xmlns:a16="http://schemas.microsoft.com/office/drawing/2014/main" id="{65A28594-04A8-13AF-C00F-F346B5DDE3FC}"/>
              </a:ext>
            </a:extLst>
          </p:cNvPr>
          <p:cNvSpPr/>
          <p:nvPr/>
        </p:nvSpPr>
        <p:spPr>
          <a:xfrm>
            <a:off x="-1" y="6503428"/>
            <a:ext cx="12188825" cy="354572"/>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397D1D53-0D67-F2DE-0476-22D5F52B180E}"/>
              </a:ext>
            </a:extLst>
          </p:cNvPr>
          <p:cNvSpPr>
            <a:spLocks noGrp="1"/>
          </p:cNvSpPr>
          <p:nvPr>
            <p:ph type="ftr" sz="quarter" idx="11"/>
          </p:nvPr>
        </p:nvSpPr>
        <p:spPr>
          <a:xfrm>
            <a:off x="-1" y="6503428"/>
            <a:ext cx="2895600" cy="354572"/>
          </a:xfrm>
        </p:spPr>
        <p:txBody>
          <a:bodyPr/>
          <a:lstStyle/>
          <a:p>
            <a:pPr algn="l"/>
            <a:r>
              <a:rPr lang="en-US">
                <a:solidFill>
                  <a:schemeClr val="bg1"/>
                </a:solidFill>
                <a:latin typeface="Garamond" panose="02020404030301010803" pitchFamily="18" charset="0"/>
              </a:rPr>
              <a:t>BUSN 320 Business Statistics</a:t>
            </a:r>
            <a:endParaRPr lang="en-US" dirty="0">
              <a:solidFill>
                <a:schemeClr val="bg1"/>
              </a:solidFill>
              <a:latin typeface="Garamond" panose="02020404030301010803" pitchFamily="18" charset="0"/>
            </a:endParaRPr>
          </a:p>
        </p:txBody>
      </p:sp>
      <p:sp>
        <p:nvSpPr>
          <p:cNvPr id="7" name="Slide Number Placeholder 6">
            <a:extLst>
              <a:ext uri="{FF2B5EF4-FFF2-40B4-BE49-F238E27FC236}">
                <a16:creationId xmlns:a16="http://schemas.microsoft.com/office/drawing/2014/main" id="{9458DB6A-6337-2FE3-F23D-C133677A7E42}"/>
              </a:ext>
            </a:extLst>
          </p:cNvPr>
          <p:cNvSpPr>
            <a:spLocks noGrp="1"/>
          </p:cNvSpPr>
          <p:nvPr>
            <p:ph type="sldNum" sz="quarter" idx="12"/>
          </p:nvPr>
        </p:nvSpPr>
        <p:spPr>
          <a:xfrm>
            <a:off x="10055225" y="6503428"/>
            <a:ext cx="2133600" cy="354572"/>
          </a:xfrm>
        </p:spPr>
        <p:txBody>
          <a:bodyPr/>
          <a:lstStyle/>
          <a:p>
            <a:fld id="{C1FF6DA9-008F-8B48-92A6-B652298478BF}" type="slidenum">
              <a:rPr lang="en-US" b="1" smtClean="0">
                <a:solidFill>
                  <a:schemeClr val="bg1"/>
                </a:solidFill>
                <a:latin typeface="Garamond" panose="02020404030301010803" pitchFamily="18" charset="0"/>
              </a:rPr>
              <a:t>19</a:t>
            </a:fld>
            <a:r>
              <a:rPr lang="en-US" b="1" dirty="0">
                <a:solidFill>
                  <a:schemeClr val="bg1"/>
                </a:solidFill>
                <a:latin typeface="Garamond" panose="02020404030301010803" pitchFamily="18" charset="0"/>
              </a:rPr>
              <a:t> </a:t>
            </a:r>
          </a:p>
        </p:txBody>
      </p:sp>
    </p:spTree>
    <p:extLst>
      <p:ext uri="{BB962C8B-B14F-4D97-AF65-F5344CB8AC3E}">
        <p14:creationId xmlns:p14="http://schemas.microsoft.com/office/powerpoint/2010/main" val="491868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500"/>
                                        <p:tgtEl>
                                          <p:spTgt spid="3">
                                            <p:txEl>
                                              <p:pRg st="6" end="6"/>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8" end="8"/>
                                            </p:txEl>
                                          </p:spTgt>
                                        </p:tgtEl>
                                        <p:attrNameLst>
                                          <p:attrName>style.visibility</p:attrName>
                                        </p:attrNameLst>
                                      </p:cBhvr>
                                      <p:to>
                                        <p:strVal val="visible"/>
                                      </p:to>
                                    </p:set>
                                    <p:animEffect transition="in" filter="fade">
                                      <p:cBhvr>
                                        <p:cTn id="24" dur="500"/>
                                        <p:tgtEl>
                                          <p:spTgt spid="3">
                                            <p:txEl>
                                              <p:pRg st="8" end="8"/>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animEffect transition="in" filter="fade">
                                      <p:cBhvr>
                                        <p:cTn id="29" dur="500"/>
                                        <p:tgtEl>
                                          <p:spTgt spid="3">
                                            <p:txEl>
                                              <p:pRg st="10" end="10"/>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11" end="11"/>
                                            </p:txEl>
                                          </p:spTgt>
                                        </p:tgtEl>
                                        <p:attrNameLst>
                                          <p:attrName>style.visibility</p:attrName>
                                        </p:attrNameLst>
                                      </p:cBhvr>
                                      <p:to>
                                        <p:strVal val="visible"/>
                                      </p:to>
                                    </p:set>
                                    <p:animEffect transition="in" filter="fade">
                                      <p:cBhvr>
                                        <p:cTn id="32" dur="500"/>
                                        <p:tgtEl>
                                          <p:spTgt spid="3">
                                            <p:txEl>
                                              <p:pRg st="11" end="11"/>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13" end="13"/>
                                            </p:txEl>
                                          </p:spTgt>
                                        </p:tgtEl>
                                        <p:attrNameLst>
                                          <p:attrName>style.visibility</p:attrName>
                                        </p:attrNameLst>
                                      </p:cBhvr>
                                      <p:to>
                                        <p:strVal val="visible"/>
                                      </p:to>
                                    </p:set>
                                    <p:animEffect transition="in" filter="fade">
                                      <p:cBhvr>
                                        <p:cTn id="35"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9D0F0-04AD-5EA4-B9CF-DA65482CC87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9153D4-640E-9908-0E26-D406E76B8416}"/>
              </a:ext>
            </a:extLst>
          </p:cNvPr>
          <p:cNvSpPr>
            <a:spLocks noGrp="1"/>
          </p:cNvSpPr>
          <p:nvPr>
            <p:ph idx="1"/>
          </p:nvPr>
        </p:nvSpPr>
        <p:spPr>
          <a:xfrm>
            <a:off x="457199" y="1300900"/>
            <a:ext cx="11189855" cy="5081046"/>
          </a:xfrm>
        </p:spPr>
        <p:txBody>
          <a:bodyPr>
            <a:normAutofit/>
          </a:bodyPr>
          <a:lstStyle/>
          <a:p>
            <a:pPr>
              <a:spcBef>
                <a:spcPts val="1000"/>
              </a:spcBef>
              <a:defRPr sz="2000">
                <a:solidFill>
                  <a:srgbClr val="000000"/>
                </a:solidFill>
                <a:latin typeface="Garamond"/>
              </a:defRPr>
            </a:pPr>
            <a:r>
              <a:rPr lang="en-US" altLang="zh-TW" sz="2400" b="1" dirty="0"/>
              <a:t>Probability</a:t>
            </a:r>
            <a:r>
              <a:rPr lang="en-US" altLang="zh-TW" sz="2400" dirty="0"/>
              <a:t> is a numerical measure of how likely an event is to occur.</a:t>
            </a:r>
          </a:p>
          <a:p>
            <a:pPr lvl="1">
              <a:spcBef>
                <a:spcPts val="1000"/>
              </a:spcBef>
              <a:defRPr sz="2000">
                <a:solidFill>
                  <a:srgbClr val="000000"/>
                </a:solidFill>
                <a:latin typeface="Garamond"/>
              </a:defRPr>
            </a:pPr>
            <a:r>
              <a:rPr lang="en-US" altLang="zh-TW" sz="2000" dirty="0"/>
              <a:t>Probability values range from 0 to 1.</a:t>
            </a:r>
          </a:p>
          <a:p>
            <a:pPr lvl="1">
              <a:spcBef>
                <a:spcPts val="1000"/>
              </a:spcBef>
              <a:defRPr sz="2000">
                <a:solidFill>
                  <a:srgbClr val="000000"/>
                </a:solidFill>
                <a:latin typeface="Garamond"/>
              </a:defRPr>
            </a:pPr>
            <a:r>
              <a:rPr lang="en-US" altLang="zh-TW" sz="2000" dirty="0"/>
              <a:t>A probability close to 0 means the event is very unlikely.</a:t>
            </a:r>
          </a:p>
          <a:p>
            <a:pPr lvl="1">
              <a:spcBef>
                <a:spcPts val="1000"/>
              </a:spcBef>
              <a:defRPr sz="2000">
                <a:solidFill>
                  <a:srgbClr val="000000"/>
                </a:solidFill>
                <a:latin typeface="Garamond"/>
              </a:defRPr>
            </a:pPr>
            <a:r>
              <a:rPr lang="en-US" altLang="zh-TW" sz="2000" dirty="0"/>
              <a:t>A probability close to 1 means the event is very likely.</a:t>
            </a:r>
          </a:p>
          <a:p>
            <a:pPr lvl="1">
              <a:spcBef>
                <a:spcPts val="1000"/>
              </a:spcBef>
              <a:defRPr sz="2000">
                <a:solidFill>
                  <a:srgbClr val="000000"/>
                </a:solidFill>
                <a:latin typeface="Garamond"/>
              </a:defRPr>
            </a:pPr>
            <a:r>
              <a:rPr lang="en-US" altLang="zh-TW" sz="2000" dirty="0"/>
              <a:t>A probability of 0.5 means the event is equally likely to occur or not occur.</a:t>
            </a:r>
            <a:endParaRPr lang="en-US" altLang="zh-TW" sz="2400" dirty="0"/>
          </a:p>
          <a:p>
            <a:pPr lvl="1">
              <a:spcBef>
                <a:spcPts val="1000"/>
              </a:spcBef>
              <a:defRPr sz="2000">
                <a:solidFill>
                  <a:srgbClr val="000000"/>
                </a:solidFill>
                <a:latin typeface="Garamond"/>
              </a:defRPr>
            </a:pPr>
            <a:endParaRPr lang="en-US" altLang="zh-TW" sz="2000" dirty="0"/>
          </a:p>
        </p:txBody>
      </p:sp>
      <p:sp>
        <p:nvSpPr>
          <p:cNvPr id="4" name="Rectangle 3">
            <a:extLst>
              <a:ext uri="{FF2B5EF4-FFF2-40B4-BE49-F238E27FC236}">
                <a16:creationId xmlns:a16="http://schemas.microsoft.com/office/drawing/2014/main" id="{E44B2174-4F7E-5EC5-969B-2D68375B1FD5}"/>
              </a:ext>
            </a:extLst>
          </p:cNvPr>
          <p:cNvSpPr/>
          <p:nvPr/>
        </p:nvSpPr>
        <p:spPr>
          <a:xfrm>
            <a:off x="0" y="0"/>
            <a:ext cx="12188825" cy="923636"/>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C793DF-25A9-FB3C-1CF0-5F78F1D0DA76}"/>
              </a:ext>
            </a:extLst>
          </p:cNvPr>
          <p:cNvSpPr>
            <a:spLocks noGrp="1"/>
          </p:cNvSpPr>
          <p:nvPr>
            <p:ph type="title"/>
          </p:nvPr>
        </p:nvSpPr>
        <p:spPr>
          <a:xfrm>
            <a:off x="0" y="0"/>
            <a:ext cx="12188825" cy="923636"/>
          </a:xfrm>
        </p:spPr>
        <p:txBody>
          <a:bodyPr>
            <a:normAutofit/>
          </a:bodyPr>
          <a:lstStyle/>
          <a:p>
            <a:pPr algn="l">
              <a:defRPr sz="4000" b="1">
                <a:solidFill>
                  <a:srgbClr val="FDB913"/>
                </a:solidFill>
                <a:latin typeface="Garamond"/>
              </a:defRPr>
            </a:pPr>
            <a:r>
              <a:rPr lang="en-US" sz="4000" dirty="0">
                <a:solidFill>
                  <a:schemeClr val="bg1"/>
                </a:solidFill>
              </a:rPr>
              <a:t>  Probability</a:t>
            </a:r>
          </a:p>
        </p:txBody>
      </p:sp>
      <p:sp>
        <p:nvSpPr>
          <p:cNvPr id="5" name="Rectangle 4">
            <a:extLst>
              <a:ext uri="{FF2B5EF4-FFF2-40B4-BE49-F238E27FC236}">
                <a16:creationId xmlns:a16="http://schemas.microsoft.com/office/drawing/2014/main" id="{D69C57A1-616B-E65D-1584-A3D925F3F25E}"/>
              </a:ext>
            </a:extLst>
          </p:cNvPr>
          <p:cNvSpPr/>
          <p:nvPr/>
        </p:nvSpPr>
        <p:spPr>
          <a:xfrm>
            <a:off x="-1" y="6503428"/>
            <a:ext cx="12188825" cy="354572"/>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D16B1F4F-B0B4-06DA-D003-504D3D6B405E}"/>
              </a:ext>
            </a:extLst>
          </p:cNvPr>
          <p:cNvSpPr>
            <a:spLocks noGrp="1"/>
          </p:cNvSpPr>
          <p:nvPr>
            <p:ph type="ftr" sz="quarter" idx="11"/>
          </p:nvPr>
        </p:nvSpPr>
        <p:spPr>
          <a:xfrm>
            <a:off x="-1" y="6503428"/>
            <a:ext cx="2895600" cy="354572"/>
          </a:xfrm>
        </p:spPr>
        <p:txBody>
          <a:bodyPr/>
          <a:lstStyle/>
          <a:p>
            <a:pPr algn="l"/>
            <a:r>
              <a:rPr lang="en-US">
                <a:solidFill>
                  <a:schemeClr val="bg1"/>
                </a:solidFill>
                <a:latin typeface="Garamond" panose="02020404030301010803" pitchFamily="18" charset="0"/>
              </a:rPr>
              <a:t>BUSN 320 Business Statistics</a:t>
            </a:r>
            <a:endParaRPr lang="en-US" dirty="0">
              <a:solidFill>
                <a:schemeClr val="bg1"/>
              </a:solidFill>
              <a:latin typeface="Garamond" panose="02020404030301010803" pitchFamily="18" charset="0"/>
            </a:endParaRPr>
          </a:p>
        </p:txBody>
      </p:sp>
      <p:sp>
        <p:nvSpPr>
          <p:cNvPr id="7" name="Slide Number Placeholder 6">
            <a:extLst>
              <a:ext uri="{FF2B5EF4-FFF2-40B4-BE49-F238E27FC236}">
                <a16:creationId xmlns:a16="http://schemas.microsoft.com/office/drawing/2014/main" id="{AFFA1DCA-A407-17C2-49F6-D829D711B224}"/>
              </a:ext>
            </a:extLst>
          </p:cNvPr>
          <p:cNvSpPr>
            <a:spLocks noGrp="1"/>
          </p:cNvSpPr>
          <p:nvPr>
            <p:ph type="sldNum" sz="quarter" idx="12"/>
          </p:nvPr>
        </p:nvSpPr>
        <p:spPr>
          <a:xfrm>
            <a:off x="10055225" y="6503428"/>
            <a:ext cx="2133600" cy="354572"/>
          </a:xfrm>
        </p:spPr>
        <p:txBody>
          <a:bodyPr/>
          <a:lstStyle/>
          <a:p>
            <a:fld id="{C1FF6DA9-008F-8B48-92A6-B652298478BF}" type="slidenum">
              <a:rPr lang="en-US" b="1" smtClean="0">
                <a:solidFill>
                  <a:schemeClr val="bg1"/>
                </a:solidFill>
                <a:latin typeface="Garamond" panose="02020404030301010803" pitchFamily="18" charset="0"/>
              </a:rPr>
              <a:t>2</a:t>
            </a:fld>
            <a:r>
              <a:rPr lang="en-US" b="1" dirty="0">
                <a:solidFill>
                  <a:schemeClr val="bg1"/>
                </a:solidFill>
                <a:latin typeface="Garamond" panose="02020404030301010803" pitchFamily="18" charset="0"/>
              </a:rPr>
              <a:t> </a:t>
            </a:r>
          </a:p>
        </p:txBody>
      </p:sp>
      <p:pic>
        <p:nvPicPr>
          <p:cNvPr id="8" name="Picture 7" descr="The image depicts a probability distribution showing increasing likelihoods from unlikely (0.25) to certain (1), with values 0, 1, and 4 marked at intervals.&#10;&#10;AI-generated content may be incorrect.">
            <a:extLst>
              <a:ext uri="{FF2B5EF4-FFF2-40B4-BE49-F238E27FC236}">
                <a16:creationId xmlns:a16="http://schemas.microsoft.com/office/drawing/2014/main" id="{94BDE1B6-3002-D1B5-6292-924DD241D72B}"/>
              </a:ext>
            </a:extLst>
          </p:cNvPr>
          <p:cNvPicPr>
            <a:picLocks noChangeAspect="1"/>
          </p:cNvPicPr>
          <p:nvPr/>
        </p:nvPicPr>
        <p:blipFill>
          <a:blip r:embed="rId2"/>
          <a:stretch>
            <a:fillRect/>
          </a:stretch>
        </p:blipFill>
        <p:spPr>
          <a:xfrm>
            <a:off x="2452126" y="3746763"/>
            <a:ext cx="7200000" cy="2429721"/>
          </a:xfrm>
          <a:prstGeom prst="rect">
            <a:avLst/>
          </a:prstGeom>
        </p:spPr>
      </p:pic>
    </p:spTree>
    <p:extLst>
      <p:ext uri="{BB962C8B-B14F-4D97-AF65-F5344CB8AC3E}">
        <p14:creationId xmlns:p14="http://schemas.microsoft.com/office/powerpoint/2010/main" val="2038883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C62AA-78A2-22C1-BE5C-27294BD30594}"/>
              </a:ext>
            </a:extLst>
          </p:cNvPr>
          <p:cNvSpPr>
            <a:spLocks noGrp="1"/>
          </p:cNvSpPr>
          <p:nvPr>
            <p:ph type="title"/>
          </p:nvPr>
        </p:nvSpPr>
        <p:spPr/>
        <p:txBody>
          <a:bodyPr>
            <a:normAutofit fontScale="90000"/>
          </a:bodyPr>
          <a:lstStyle/>
          <a:p>
            <a:r>
              <a:rPr lang="en-US">
                <a:solidFill>
                  <a:srgbClr val="000000">
                    <a:alpha val="0"/>
                  </a:srgbClr>
                </a:solidFill>
              </a:rPr>
              <a:t>Poll Everywhere multiple choice poll activity
Activity Title: Consider the following events from the experiment of tossing two fair coins in succession:$$A=\\{(T,H),(T,T)\\}\\quad $$ and $$\\quad B=\\{(H,T),(T,H)\\}$$What is $$A\\cap B^{\\prime}$$
Slide 20</a:t>
            </a:r>
          </a:p>
        </p:txBody>
      </p:sp>
      <p:sp>
        <p:nvSpPr>
          <p:cNvPr id="3" name="Footer Placeholder 2" descr="Poll Everywhere multiple choice poll activity&#10;Activity Title: Consider the following events from the experiment of tossing two fair coins in succession:$$A=\\{(T,H),(T,T)\\}\\quad $$ and $$\\quad B=\\{(H,T),(T,H)\\}$$What is $$A\\cap B^{\\prime}$$">
            <a:extLst>
              <a:ext uri="{FF2B5EF4-FFF2-40B4-BE49-F238E27FC236}">
                <a16:creationId xmlns:a16="http://schemas.microsoft.com/office/drawing/2014/main" id="{C926AE03-8F1C-6539-0502-4B11781CB01A}"/>
              </a:ext>
            </a:extLst>
          </p:cNvPr>
          <p:cNvSpPr>
            <a:spLocks noGrp="1"/>
          </p:cNvSpPr>
          <p:nvPr>
            <p:ph type="ftr" sz="quarter" idx="11"/>
          </p:nvPr>
        </p:nvSpPr>
        <p:spPr/>
        <p:txBody>
          <a:bodyPr/>
          <a:lstStyle/>
          <a:p>
            <a:r>
              <a:rPr lang="en-US"/>
              <a:t>BUSN 320 Business Statistics</a:t>
            </a:r>
          </a:p>
        </p:txBody>
      </p:sp>
      <p:pic>
        <p:nvPicPr>
          <p:cNvPr id="5" name="Picture 4">
            <a:extLst>
              <a:ext uri="{FF2B5EF4-FFF2-40B4-BE49-F238E27FC236}">
                <a16:creationId xmlns:a16="http://schemas.microsoft.com/office/drawing/2014/main" id="{F865491A-BE9C-8FF0-19E8-CEF73CE44D0C}"/>
              </a:ext>
            </a:extLst>
          </p:cNvPr>
          <p:cNvPicPr>
            <a:picLocks/>
          </p:cNvPicPr>
          <p:nvPr>
            <p:custDataLst>
              <p:tags r:id="rId1"/>
            </p:custDataLst>
          </p:nvPr>
        </p:nvPicPr>
        <p:blipFill>
          <a:blip r:embed="rId4"/>
          <a:stretch>
            <a:fillRect/>
          </a:stretch>
        </p:blipFill>
        <p:spPr>
          <a:xfrm>
            <a:off x="190500" y="190500"/>
            <a:ext cx="11798300" cy="6477000"/>
          </a:xfrm>
          <a:prstGeom prst="rect">
            <a:avLst/>
          </a:prstGeom>
        </p:spPr>
      </p:pic>
    </p:spTree>
    <p:extLst>
      <p:ext uri="{BB962C8B-B14F-4D97-AF65-F5344CB8AC3E}">
        <p14:creationId xmlns:p14="http://schemas.microsoft.com/office/powerpoint/2010/main" val="14291439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16A47-4536-3002-17D4-00B398DC2C23}"/>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FDFF381-77B1-4D3E-D680-090737850AAC}"/>
                  </a:ext>
                </a:extLst>
              </p:cNvPr>
              <p:cNvSpPr>
                <a:spLocks noGrp="1"/>
              </p:cNvSpPr>
              <p:nvPr>
                <p:ph idx="1"/>
              </p:nvPr>
            </p:nvSpPr>
            <p:spPr>
              <a:xfrm>
                <a:off x="457199" y="1300900"/>
                <a:ext cx="11189855" cy="5081046"/>
              </a:xfrm>
            </p:spPr>
            <p:txBody>
              <a:bodyPr>
                <a:normAutofit/>
              </a:bodyPr>
              <a:lstStyle/>
              <a:p>
                <a:pPr>
                  <a:spcBef>
                    <a:spcPts val="1000"/>
                  </a:spcBef>
                  <a:defRPr sz="2000">
                    <a:solidFill>
                      <a:srgbClr val="000000"/>
                    </a:solidFill>
                    <a:latin typeface="Garamond"/>
                  </a:defRPr>
                </a:pPr>
                <a:r>
                  <a:rPr lang="en-US" altLang="zh-TW" sz="2400" dirty="0"/>
                  <a:t>The sample space is </a:t>
                </a:r>
                <a14:m>
                  <m:oMath xmlns:m="http://schemas.openxmlformats.org/officeDocument/2006/math">
                    <m:r>
                      <a:rPr lang="en-US" altLang="zh-TW" sz="2400" b="0" i="1" smtClean="0">
                        <a:latin typeface="Cambria Math" panose="02040503050406030204" pitchFamily="18" charset="0"/>
                      </a:rPr>
                      <m:t>𝑆</m:t>
                    </m:r>
                    <m:r>
                      <a:rPr lang="en-US" altLang="zh-TW" sz="2400" b="0" i="1" smtClean="0">
                        <a:latin typeface="Cambria Math" panose="02040503050406030204" pitchFamily="18" charset="0"/>
                      </a:rPr>
                      <m:t>=</m:t>
                    </m:r>
                    <m:d>
                      <m:dPr>
                        <m:begChr m:val="{"/>
                        <m:endChr m:val="}"/>
                        <m:ctrlPr>
                          <a:rPr lang="en-US" altLang="zh-TW" sz="2400" b="0" i="1" smtClean="0">
                            <a:latin typeface="Cambria Math" panose="02040503050406030204" pitchFamily="18" charset="0"/>
                          </a:rPr>
                        </m:ctrlPr>
                      </m:dPr>
                      <m:e>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𝐻</m:t>
                            </m:r>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𝐻</m:t>
                            </m:r>
                          </m:e>
                        </m:d>
                        <m:r>
                          <a:rPr lang="en-US" altLang="zh-TW" sz="2400" b="0" i="1" smtClean="0">
                            <a:latin typeface="Cambria Math" panose="02040503050406030204" pitchFamily="18" charset="0"/>
                          </a:rPr>
                          <m:t>, </m:t>
                        </m:r>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𝐻</m:t>
                            </m:r>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𝑇</m:t>
                            </m:r>
                          </m:e>
                        </m:d>
                        <m:r>
                          <a:rPr lang="en-US" altLang="zh-TW" sz="2400" b="0" i="1" smtClean="0">
                            <a:latin typeface="Cambria Math" panose="02040503050406030204" pitchFamily="18" charset="0"/>
                          </a:rPr>
                          <m:t>,</m:t>
                        </m:r>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𝑇</m:t>
                            </m:r>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𝐻</m:t>
                            </m:r>
                          </m:e>
                        </m:d>
                        <m:r>
                          <a:rPr lang="en-US" altLang="zh-TW" sz="2400" b="0" i="1" smtClean="0">
                            <a:latin typeface="Cambria Math" panose="02040503050406030204" pitchFamily="18" charset="0"/>
                          </a:rPr>
                          <m:t>,</m:t>
                        </m:r>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𝑇</m:t>
                            </m:r>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𝑇</m:t>
                            </m:r>
                          </m:e>
                        </m:d>
                      </m:e>
                    </m:d>
                  </m:oMath>
                </a14:m>
                <a:endParaRPr lang="en-US" altLang="zh-TW" sz="2400" dirty="0"/>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Since </a:t>
                </a:r>
                <a14:m>
                  <m:oMath xmlns:m="http://schemas.openxmlformats.org/officeDocument/2006/math">
                    <m:r>
                      <a:rPr lang="en-US" altLang="zh-TW" sz="2400" i="1" dirty="0" smtClean="0">
                        <a:latin typeface="Cambria Math" panose="02040503050406030204" pitchFamily="18" charset="0"/>
                      </a:rPr>
                      <m:t>𝐵</m:t>
                    </m:r>
                    <m:r>
                      <a:rPr lang="en-US" altLang="zh-TW" sz="2400" b="0" i="1" dirty="0" smtClean="0">
                        <a:latin typeface="Cambria Math" panose="02040503050406030204" pitchFamily="18" charset="0"/>
                      </a:rPr>
                      <m:t>=</m:t>
                    </m:r>
                    <m:d>
                      <m:dPr>
                        <m:begChr m:val="{"/>
                        <m:endChr m:val="}"/>
                        <m:ctrlPr>
                          <a:rPr lang="en-US" altLang="zh-TW" sz="2400" i="1">
                            <a:latin typeface="Cambria Math" panose="02040503050406030204" pitchFamily="18" charset="0"/>
                          </a:rPr>
                        </m:ctrlPr>
                      </m:dPr>
                      <m:e>
                        <m:d>
                          <m:dPr>
                            <m:ctrlPr>
                              <a:rPr lang="en-US" altLang="zh-TW" sz="2400" i="1">
                                <a:latin typeface="Cambria Math" panose="02040503050406030204" pitchFamily="18" charset="0"/>
                              </a:rPr>
                            </m:ctrlPr>
                          </m:dPr>
                          <m:e>
                            <m:r>
                              <a:rPr lang="en-US" altLang="zh-TW" sz="2400" i="1">
                                <a:latin typeface="Cambria Math" panose="02040503050406030204" pitchFamily="18" charset="0"/>
                              </a:rPr>
                              <m:t>𝐻</m:t>
                            </m:r>
                            <m:r>
                              <a:rPr lang="en-US" altLang="zh-TW" sz="2400" i="1">
                                <a:latin typeface="Cambria Math" panose="02040503050406030204" pitchFamily="18" charset="0"/>
                              </a:rPr>
                              <m:t>,</m:t>
                            </m:r>
                            <m:r>
                              <a:rPr lang="en-US" altLang="zh-TW" sz="2400" i="1">
                                <a:latin typeface="Cambria Math" panose="02040503050406030204" pitchFamily="18" charset="0"/>
                              </a:rPr>
                              <m:t>𝑇</m:t>
                            </m:r>
                          </m:e>
                        </m:d>
                        <m:r>
                          <a:rPr lang="en-US" altLang="zh-TW" sz="2400" i="1">
                            <a:latin typeface="Cambria Math" panose="02040503050406030204" pitchFamily="18" charset="0"/>
                          </a:rPr>
                          <m:t>,</m:t>
                        </m:r>
                        <m:d>
                          <m:dPr>
                            <m:ctrlPr>
                              <a:rPr lang="en-US" altLang="zh-TW" sz="2400" i="1">
                                <a:latin typeface="Cambria Math" panose="02040503050406030204" pitchFamily="18" charset="0"/>
                              </a:rPr>
                            </m:ctrlPr>
                          </m:dPr>
                          <m:e>
                            <m:r>
                              <a:rPr lang="en-US" altLang="zh-TW" sz="2400" i="1">
                                <a:latin typeface="Cambria Math" panose="02040503050406030204" pitchFamily="18" charset="0"/>
                              </a:rPr>
                              <m:t>𝑇</m:t>
                            </m:r>
                            <m:r>
                              <a:rPr lang="en-US" altLang="zh-TW" sz="2400" i="1">
                                <a:latin typeface="Cambria Math" panose="02040503050406030204" pitchFamily="18" charset="0"/>
                              </a:rPr>
                              <m:t>,</m:t>
                            </m:r>
                            <m:r>
                              <a:rPr lang="en-US" altLang="zh-TW" sz="2400" i="1">
                                <a:latin typeface="Cambria Math" panose="02040503050406030204" pitchFamily="18" charset="0"/>
                              </a:rPr>
                              <m:t>𝐻</m:t>
                            </m:r>
                          </m:e>
                        </m:d>
                      </m:e>
                    </m:d>
                  </m:oMath>
                </a14:m>
                <a:r>
                  <a:rPr lang="en-US" altLang="zh-TW" sz="2400" dirty="0"/>
                  <a:t>, its complement is:</a:t>
                </a:r>
              </a:p>
              <a:p>
                <a:pPr>
                  <a:spcBef>
                    <a:spcPts val="1000"/>
                  </a:spcBef>
                  <a:defRPr sz="2000">
                    <a:solidFill>
                      <a:srgbClr val="000000"/>
                    </a:solidFill>
                    <a:latin typeface="Garamond"/>
                  </a:defRPr>
                </a:pPr>
                <a:endParaRPr lang="en-US" altLang="zh-TW" sz="500" dirty="0"/>
              </a:p>
              <a:p>
                <a:pPr marL="0" indent="0">
                  <a:spcBef>
                    <a:spcPts val="1000"/>
                  </a:spcBef>
                  <a:buNone/>
                  <a:defRPr sz="2000">
                    <a:solidFill>
                      <a:srgbClr val="000000"/>
                    </a:solidFill>
                    <a:latin typeface="Garamond"/>
                  </a:defRPr>
                </a:pPr>
                <a14:m>
                  <m:oMathPara xmlns:m="http://schemas.openxmlformats.org/officeDocument/2006/math">
                    <m:oMathParaPr>
                      <m:jc m:val="centerGroup"/>
                    </m:oMathParaPr>
                    <m:oMath xmlns:m="http://schemas.openxmlformats.org/officeDocument/2006/math">
                      <m:r>
                        <a:rPr lang="en-US" altLang="zh-TW" sz="2400" b="0" i="1" smtClean="0">
                          <a:latin typeface="Cambria Math" panose="02040503050406030204" pitchFamily="18" charset="0"/>
                        </a:rPr>
                        <m:t>𝐵</m:t>
                      </m:r>
                      <m:r>
                        <a:rPr lang="en-US" altLang="zh-TW" sz="2400" b="0" i="1" smtClean="0">
                          <a:latin typeface="Cambria Math" panose="02040503050406030204" pitchFamily="18" charset="0"/>
                        </a:rPr>
                        <m:t>′=</m:t>
                      </m:r>
                      <m:d>
                        <m:dPr>
                          <m:begChr m:val="{"/>
                          <m:endChr m:val="}"/>
                          <m:ctrlPr>
                            <a:rPr lang="en-US" altLang="zh-TW" sz="2400" i="1">
                              <a:latin typeface="Cambria Math" panose="02040503050406030204" pitchFamily="18" charset="0"/>
                            </a:rPr>
                          </m:ctrlPr>
                        </m:dPr>
                        <m:e>
                          <m:d>
                            <m:dPr>
                              <m:ctrlPr>
                                <a:rPr lang="en-US" altLang="zh-TW" sz="2400" i="1">
                                  <a:latin typeface="Cambria Math" panose="02040503050406030204" pitchFamily="18" charset="0"/>
                                </a:rPr>
                              </m:ctrlPr>
                            </m:dPr>
                            <m:e>
                              <m:r>
                                <a:rPr lang="en-US" altLang="zh-TW" sz="2400" i="1">
                                  <a:latin typeface="Cambria Math" panose="02040503050406030204" pitchFamily="18" charset="0"/>
                                </a:rPr>
                                <m:t>𝐻</m:t>
                              </m:r>
                              <m:r>
                                <a:rPr lang="en-US" altLang="zh-TW" sz="2400" i="1">
                                  <a:latin typeface="Cambria Math" panose="02040503050406030204" pitchFamily="18" charset="0"/>
                                </a:rPr>
                                <m:t>,</m:t>
                              </m:r>
                              <m:r>
                                <a:rPr lang="en-US" altLang="zh-TW" sz="2400" i="1">
                                  <a:latin typeface="Cambria Math" panose="02040503050406030204" pitchFamily="18" charset="0"/>
                                </a:rPr>
                                <m:t>𝐻</m:t>
                              </m:r>
                            </m:e>
                          </m:d>
                          <m:r>
                            <a:rPr lang="en-US" altLang="zh-TW" sz="2400" i="1">
                              <a:latin typeface="Cambria Math" panose="02040503050406030204" pitchFamily="18" charset="0"/>
                            </a:rPr>
                            <m:t>, </m:t>
                          </m:r>
                          <m:d>
                            <m:dPr>
                              <m:ctrlPr>
                                <a:rPr lang="en-US" altLang="zh-TW" sz="2400" i="1">
                                  <a:latin typeface="Cambria Math" panose="02040503050406030204" pitchFamily="18" charset="0"/>
                                </a:rPr>
                              </m:ctrlPr>
                            </m:dPr>
                            <m:e>
                              <m:r>
                                <a:rPr lang="en-US" altLang="zh-TW" sz="2400" i="1">
                                  <a:latin typeface="Cambria Math" panose="02040503050406030204" pitchFamily="18" charset="0"/>
                                </a:rPr>
                                <m:t>𝑇</m:t>
                              </m:r>
                              <m:r>
                                <a:rPr lang="en-US" altLang="zh-TW" sz="2400" i="1">
                                  <a:latin typeface="Cambria Math" panose="02040503050406030204" pitchFamily="18" charset="0"/>
                                </a:rPr>
                                <m:t>,</m:t>
                              </m:r>
                              <m:r>
                                <a:rPr lang="en-US" altLang="zh-TW" sz="2400" i="1">
                                  <a:latin typeface="Cambria Math" panose="02040503050406030204" pitchFamily="18" charset="0"/>
                                </a:rPr>
                                <m:t>𝑇</m:t>
                              </m:r>
                            </m:e>
                          </m:d>
                        </m:e>
                      </m:d>
                    </m:oMath>
                  </m:oMathPara>
                </a14:m>
                <a:endParaRPr lang="en-US" altLang="zh-TW" sz="2400" dirty="0"/>
              </a:p>
              <a:p>
                <a:pPr lvl="1">
                  <a:spcBef>
                    <a:spcPts val="1000"/>
                  </a:spcBef>
                  <a:defRPr sz="2000">
                    <a:solidFill>
                      <a:srgbClr val="000000"/>
                    </a:solidFill>
                    <a:latin typeface="Garamond"/>
                  </a:defRPr>
                </a:pPr>
                <a:r>
                  <a:rPr lang="en-US" altLang="zh-TW" sz="2000" dirty="0"/>
                  <a:t>The complement of </a:t>
                </a:r>
                <a14:m>
                  <m:oMath xmlns:m="http://schemas.openxmlformats.org/officeDocument/2006/math">
                    <m:r>
                      <a:rPr lang="en-US" altLang="zh-TW" sz="2000" i="1" dirty="0" smtClean="0">
                        <a:latin typeface="Cambria Math" panose="02040503050406030204" pitchFamily="18" charset="0"/>
                      </a:rPr>
                      <m:t>𝐵</m:t>
                    </m:r>
                  </m:oMath>
                </a14:m>
                <a:r>
                  <a:rPr lang="en-US" altLang="zh-TW" sz="2000" dirty="0"/>
                  <a:t> is the event that either no tails occur or two tails occur.</a:t>
                </a:r>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We then find the outcomes that belong to both </a:t>
                </a:r>
                <a14:m>
                  <m:oMath xmlns:m="http://schemas.openxmlformats.org/officeDocument/2006/math">
                    <m:r>
                      <a:rPr lang="en-US" altLang="zh-TW" sz="2400" i="1" dirty="0" smtClean="0">
                        <a:latin typeface="Cambria Math" panose="02040503050406030204" pitchFamily="18" charset="0"/>
                      </a:rPr>
                      <m:t>𝐴</m:t>
                    </m:r>
                  </m:oMath>
                </a14:m>
                <a:r>
                  <a:rPr lang="en-US" altLang="zh-TW" sz="2400" dirty="0"/>
                  <a:t> and </a:t>
                </a:r>
                <a14:m>
                  <m:oMath xmlns:m="http://schemas.openxmlformats.org/officeDocument/2006/math">
                    <m:sSup>
                      <m:sSupPr>
                        <m:ctrlPr>
                          <a:rPr lang="en-US" altLang="zh-TW" sz="2400" i="1" dirty="0" smtClean="0">
                            <a:latin typeface="Cambria Math" panose="02040503050406030204" pitchFamily="18" charset="0"/>
                          </a:rPr>
                        </m:ctrlPr>
                      </m:sSupPr>
                      <m:e>
                        <m:r>
                          <a:rPr lang="en-US" altLang="zh-TW" sz="2400" i="1" dirty="0" smtClean="0">
                            <a:latin typeface="Cambria Math" panose="02040503050406030204" pitchFamily="18" charset="0"/>
                          </a:rPr>
                          <m:t>𝐵</m:t>
                        </m:r>
                      </m:e>
                      <m:sup>
                        <m:r>
                          <a:rPr lang="en-US" altLang="zh-TW" sz="2400" b="0" i="1" dirty="0" smtClean="0">
                            <a:latin typeface="Cambria Math" panose="02040503050406030204" pitchFamily="18" charset="0"/>
                          </a:rPr>
                          <m:t>′</m:t>
                        </m:r>
                      </m:sup>
                    </m:sSup>
                  </m:oMath>
                </a14:m>
                <a:r>
                  <a:rPr lang="en-US" altLang="zh-TW" sz="2400" dirty="0"/>
                  <a:t>:</a:t>
                </a:r>
              </a:p>
              <a:p>
                <a:pPr>
                  <a:spcBef>
                    <a:spcPts val="1000"/>
                  </a:spcBef>
                  <a:defRPr sz="2000">
                    <a:solidFill>
                      <a:srgbClr val="000000"/>
                    </a:solidFill>
                    <a:latin typeface="Garamond"/>
                  </a:defRPr>
                </a:pPr>
                <a:endParaRPr lang="en-US" altLang="zh-TW" sz="500" dirty="0"/>
              </a:p>
              <a:p>
                <a:pPr marL="0" indent="0">
                  <a:spcBef>
                    <a:spcPts val="1000"/>
                  </a:spcBef>
                  <a:buNone/>
                  <a:defRPr sz="2000">
                    <a:solidFill>
                      <a:srgbClr val="000000"/>
                    </a:solidFill>
                    <a:latin typeface="Garamond"/>
                  </a:defRPr>
                </a:pPr>
                <a14:m>
                  <m:oMathPara xmlns:m="http://schemas.openxmlformats.org/officeDocument/2006/math">
                    <m:oMathParaPr>
                      <m:jc m:val="centerGroup"/>
                    </m:oMathParaPr>
                    <m:oMath xmlns:m="http://schemas.openxmlformats.org/officeDocument/2006/math">
                      <m:r>
                        <a:rPr lang="en-US" altLang="zh-TW" sz="2400" i="1" dirty="0">
                          <a:latin typeface="Cambria Math" panose="02040503050406030204" pitchFamily="18" charset="0"/>
                        </a:rPr>
                        <m:t>𝐴</m:t>
                      </m:r>
                      <m:r>
                        <a:rPr lang="en-US" altLang="zh-TW" sz="2400" i="1" dirty="0">
                          <a:latin typeface="Cambria Math" panose="02040503050406030204" pitchFamily="18" charset="0"/>
                          <a:ea typeface="Cambria Math" panose="02040503050406030204" pitchFamily="18" charset="0"/>
                        </a:rPr>
                        <m:t>∩</m:t>
                      </m:r>
                      <m:sSup>
                        <m:sSupPr>
                          <m:ctrlPr>
                            <a:rPr lang="en-US" altLang="zh-TW" sz="2400" i="1" dirty="0">
                              <a:latin typeface="Cambria Math" panose="02040503050406030204" pitchFamily="18" charset="0"/>
                              <a:ea typeface="Cambria Math" panose="02040503050406030204" pitchFamily="18" charset="0"/>
                            </a:rPr>
                          </m:ctrlPr>
                        </m:sSupPr>
                        <m:e>
                          <m:r>
                            <a:rPr lang="en-US" altLang="zh-TW" sz="2400" i="1" dirty="0">
                              <a:latin typeface="Cambria Math" panose="02040503050406030204" pitchFamily="18" charset="0"/>
                              <a:ea typeface="Cambria Math" panose="02040503050406030204" pitchFamily="18" charset="0"/>
                            </a:rPr>
                            <m:t>𝐵</m:t>
                          </m:r>
                        </m:e>
                        <m:sup>
                          <m:r>
                            <a:rPr lang="en-US" altLang="zh-TW" sz="2400" b="0" i="1" dirty="0" smtClean="0">
                              <a:latin typeface="Cambria Math" panose="02040503050406030204" pitchFamily="18" charset="0"/>
                              <a:ea typeface="Cambria Math" panose="02040503050406030204" pitchFamily="18" charset="0"/>
                            </a:rPr>
                            <m:t>′</m:t>
                          </m:r>
                        </m:sup>
                      </m:sSup>
                      <m:r>
                        <a:rPr lang="en-US" altLang="zh-TW" sz="2400" b="0" i="1" dirty="0" smtClean="0">
                          <a:latin typeface="Cambria Math" panose="02040503050406030204" pitchFamily="18" charset="0"/>
                          <a:ea typeface="Cambria Math" panose="02040503050406030204" pitchFamily="18" charset="0"/>
                        </a:rPr>
                        <m:t>=</m:t>
                      </m:r>
                      <m:d>
                        <m:dPr>
                          <m:begChr m:val="{"/>
                          <m:endChr m:val="}"/>
                          <m:ctrlPr>
                            <a:rPr lang="en-US" altLang="zh-TW" sz="2400" i="1">
                              <a:latin typeface="Cambria Math" panose="02040503050406030204" pitchFamily="18" charset="0"/>
                            </a:rPr>
                          </m:ctrlPr>
                        </m:dPr>
                        <m:e>
                          <m:d>
                            <m:dPr>
                              <m:ctrlPr>
                                <a:rPr lang="en-US" altLang="zh-TW" sz="2400" i="1">
                                  <a:latin typeface="Cambria Math" panose="02040503050406030204" pitchFamily="18" charset="0"/>
                                </a:rPr>
                              </m:ctrlPr>
                            </m:dPr>
                            <m:e>
                              <m:r>
                                <a:rPr lang="en-US" altLang="zh-TW" sz="2400" i="1">
                                  <a:latin typeface="Cambria Math" panose="02040503050406030204" pitchFamily="18" charset="0"/>
                                </a:rPr>
                                <m:t>𝑇</m:t>
                              </m:r>
                              <m:r>
                                <a:rPr lang="en-US" altLang="zh-TW" sz="2400" i="1">
                                  <a:latin typeface="Cambria Math" panose="02040503050406030204" pitchFamily="18" charset="0"/>
                                </a:rPr>
                                <m:t>,</m:t>
                              </m:r>
                              <m:r>
                                <a:rPr lang="en-US" altLang="zh-TW" sz="2400" i="1">
                                  <a:latin typeface="Cambria Math" panose="02040503050406030204" pitchFamily="18" charset="0"/>
                                </a:rPr>
                                <m:t>𝑇</m:t>
                              </m:r>
                            </m:e>
                          </m:d>
                        </m:e>
                      </m:d>
                    </m:oMath>
                  </m:oMathPara>
                </a14:m>
                <a:endParaRPr lang="en-US" altLang="zh-TW" sz="2400" dirty="0"/>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FYI: </a:t>
                </a:r>
                <a14:m>
                  <m:oMath xmlns:m="http://schemas.openxmlformats.org/officeDocument/2006/math">
                    <m:r>
                      <a:rPr lang="en-US" altLang="zh-TW" sz="2400" i="1" smtClean="0">
                        <a:latin typeface="Cambria Math" panose="02040503050406030204" pitchFamily="18" charset="0"/>
                        <a:ea typeface="Cambria Math" panose="02040503050406030204" pitchFamily="18" charset="0"/>
                      </a:rPr>
                      <m:t>∅</m:t>
                    </m:r>
                  </m:oMath>
                </a14:m>
                <a:r>
                  <a:rPr lang="en-US" altLang="zh-TW" sz="2400" dirty="0"/>
                  <a:t> denotes the null (empty) set, a set containing no outcomes. It was included as one of the answer choices.</a:t>
                </a:r>
              </a:p>
            </p:txBody>
          </p:sp>
        </mc:Choice>
        <mc:Fallback xmlns="">
          <p:sp>
            <p:nvSpPr>
              <p:cNvPr id="3" name="Content Placeholder 2">
                <a:extLst>
                  <a:ext uri="{FF2B5EF4-FFF2-40B4-BE49-F238E27FC236}">
                    <a16:creationId xmlns:a16="http://schemas.microsoft.com/office/drawing/2014/main" id="{2FDFF381-77B1-4D3E-D680-090737850AAC}"/>
                  </a:ext>
                </a:extLst>
              </p:cNvPr>
              <p:cNvSpPr>
                <a:spLocks noGrp="1" noRot="1" noChangeAspect="1" noMove="1" noResize="1" noEditPoints="1" noAdjustHandles="1" noChangeArrowheads="1" noChangeShapeType="1" noTextEdit="1"/>
              </p:cNvSpPr>
              <p:nvPr>
                <p:ph idx="1"/>
              </p:nvPr>
            </p:nvSpPr>
            <p:spPr>
              <a:xfrm>
                <a:off x="457199" y="1300900"/>
                <a:ext cx="11189855" cy="5081046"/>
              </a:xfrm>
              <a:blipFill>
                <a:blip r:embed="rId2"/>
                <a:stretch>
                  <a:fillRect l="-708" t="-959" r="-54"/>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7FA28E56-9DAB-5151-BFDA-D45D3657E172}"/>
              </a:ext>
            </a:extLst>
          </p:cNvPr>
          <p:cNvSpPr/>
          <p:nvPr/>
        </p:nvSpPr>
        <p:spPr>
          <a:xfrm>
            <a:off x="0" y="0"/>
            <a:ext cx="12188825" cy="923636"/>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B049E0-393C-1C42-CCA8-8439AA718EBB}"/>
              </a:ext>
            </a:extLst>
          </p:cNvPr>
          <p:cNvSpPr>
            <a:spLocks noGrp="1"/>
          </p:cNvSpPr>
          <p:nvPr>
            <p:ph type="title"/>
          </p:nvPr>
        </p:nvSpPr>
        <p:spPr>
          <a:xfrm>
            <a:off x="0" y="0"/>
            <a:ext cx="12188825" cy="923636"/>
          </a:xfrm>
        </p:spPr>
        <p:txBody>
          <a:bodyPr>
            <a:normAutofit/>
          </a:bodyPr>
          <a:lstStyle/>
          <a:p>
            <a:pPr algn="l">
              <a:defRPr sz="4000" b="1">
                <a:solidFill>
                  <a:srgbClr val="FDB913"/>
                </a:solidFill>
                <a:latin typeface="Garamond"/>
              </a:defRPr>
            </a:pPr>
            <a:r>
              <a:rPr lang="en-US" sz="4000" dirty="0">
                <a:solidFill>
                  <a:schemeClr val="bg1"/>
                </a:solidFill>
              </a:rPr>
              <a:t>  Solution to In-class Poll</a:t>
            </a:r>
          </a:p>
        </p:txBody>
      </p:sp>
      <p:sp>
        <p:nvSpPr>
          <p:cNvPr id="5" name="Rectangle 4">
            <a:extLst>
              <a:ext uri="{FF2B5EF4-FFF2-40B4-BE49-F238E27FC236}">
                <a16:creationId xmlns:a16="http://schemas.microsoft.com/office/drawing/2014/main" id="{929ADB34-29E7-6C3B-64DB-CA785FE5AA11}"/>
              </a:ext>
            </a:extLst>
          </p:cNvPr>
          <p:cNvSpPr/>
          <p:nvPr/>
        </p:nvSpPr>
        <p:spPr>
          <a:xfrm>
            <a:off x="-1" y="6503428"/>
            <a:ext cx="12188825" cy="354572"/>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4C23B179-8FC0-6DD8-2642-6D02A046A004}"/>
              </a:ext>
            </a:extLst>
          </p:cNvPr>
          <p:cNvSpPr>
            <a:spLocks noGrp="1"/>
          </p:cNvSpPr>
          <p:nvPr>
            <p:ph type="ftr" sz="quarter" idx="11"/>
          </p:nvPr>
        </p:nvSpPr>
        <p:spPr>
          <a:xfrm>
            <a:off x="-1" y="6503428"/>
            <a:ext cx="2895600" cy="354572"/>
          </a:xfrm>
        </p:spPr>
        <p:txBody>
          <a:bodyPr/>
          <a:lstStyle/>
          <a:p>
            <a:pPr algn="l"/>
            <a:r>
              <a:rPr lang="en-US">
                <a:solidFill>
                  <a:schemeClr val="bg1"/>
                </a:solidFill>
                <a:latin typeface="Garamond" panose="02020404030301010803" pitchFamily="18" charset="0"/>
              </a:rPr>
              <a:t>BUSN 320 Business Statistics</a:t>
            </a:r>
            <a:endParaRPr lang="en-US" dirty="0">
              <a:solidFill>
                <a:schemeClr val="bg1"/>
              </a:solidFill>
              <a:latin typeface="Garamond" panose="02020404030301010803" pitchFamily="18" charset="0"/>
            </a:endParaRPr>
          </a:p>
        </p:txBody>
      </p:sp>
      <p:sp>
        <p:nvSpPr>
          <p:cNvPr id="7" name="Slide Number Placeholder 6">
            <a:extLst>
              <a:ext uri="{FF2B5EF4-FFF2-40B4-BE49-F238E27FC236}">
                <a16:creationId xmlns:a16="http://schemas.microsoft.com/office/drawing/2014/main" id="{223C2040-4A59-4C27-1B89-7E486B4D4F90}"/>
              </a:ext>
            </a:extLst>
          </p:cNvPr>
          <p:cNvSpPr>
            <a:spLocks noGrp="1"/>
          </p:cNvSpPr>
          <p:nvPr>
            <p:ph type="sldNum" sz="quarter" idx="12"/>
          </p:nvPr>
        </p:nvSpPr>
        <p:spPr>
          <a:xfrm>
            <a:off x="10055225" y="6503428"/>
            <a:ext cx="2133600" cy="354572"/>
          </a:xfrm>
        </p:spPr>
        <p:txBody>
          <a:bodyPr/>
          <a:lstStyle/>
          <a:p>
            <a:fld id="{C1FF6DA9-008F-8B48-92A6-B652298478BF}" type="slidenum">
              <a:rPr lang="en-US" b="1" smtClean="0">
                <a:solidFill>
                  <a:schemeClr val="bg1"/>
                </a:solidFill>
                <a:latin typeface="Garamond" panose="02020404030301010803" pitchFamily="18" charset="0"/>
              </a:rPr>
              <a:t>21</a:t>
            </a:fld>
            <a:r>
              <a:rPr lang="en-US" b="1" dirty="0">
                <a:solidFill>
                  <a:schemeClr val="bg1"/>
                </a:solidFill>
                <a:latin typeface="Garamond" panose="02020404030301010803" pitchFamily="18" charset="0"/>
              </a:rPr>
              <a:t> </a:t>
            </a:r>
          </a:p>
        </p:txBody>
      </p:sp>
    </p:spTree>
    <p:extLst>
      <p:ext uri="{BB962C8B-B14F-4D97-AF65-F5344CB8AC3E}">
        <p14:creationId xmlns:p14="http://schemas.microsoft.com/office/powerpoint/2010/main" val="2257882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Effect transition="in" filter="fade">
                                      <p:cBhvr>
                                        <p:cTn id="23" dur="500"/>
                                        <p:tgtEl>
                                          <p:spTgt spid="3">
                                            <p:txEl>
                                              <p:pRg st="7" end="7"/>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9" end="9"/>
                                            </p:txEl>
                                          </p:spTgt>
                                        </p:tgtEl>
                                        <p:attrNameLst>
                                          <p:attrName>style.visibility</p:attrName>
                                        </p:attrNameLst>
                                      </p:cBhvr>
                                      <p:to>
                                        <p:strVal val="visible"/>
                                      </p:to>
                                    </p:set>
                                    <p:animEffect transition="in" filter="fade">
                                      <p:cBhvr>
                                        <p:cTn id="26" dur="500"/>
                                        <p:tgtEl>
                                          <p:spTgt spid="3">
                                            <p:txEl>
                                              <p:pRg st="9" end="9"/>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animEffect transition="in" filter="fade">
                                      <p:cBhvr>
                                        <p:cTn id="31"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97166-E2DC-536B-FF04-0AA5828FE8A3}"/>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17409B9-F60B-BC1F-58A0-F775F156FAF8}"/>
                  </a:ext>
                </a:extLst>
              </p:cNvPr>
              <p:cNvSpPr>
                <a:spLocks noGrp="1"/>
              </p:cNvSpPr>
              <p:nvPr>
                <p:ph idx="1"/>
              </p:nvPr>
            </p:nvSpPr>
            <p:spPr>
              <a:xfrm>
                <a:off x="457199" y="1300900"/>
                <a:ext cx="11189855" cy="5081046"/>
              </a:xfrm>
            </p:spPr>
            <p:txBody>
              <a:bodyPr>
                <a:normAutofit/>
              </a:bodyPr>
              <a:lstStyle/>
              <a:p>
                <a:pPr>
                  <a:spcBef>
                    <a:spcPts val="1000"/>
                  </a:spcBef>
                  <a:defRPr sz="2000">
                    <a:solidFill>
                      <a:srgbClr val="000000"/>
                    </a:solidFill>
                    <a:latin typeface="Garamond"/>
                  </a:defRPr>
                </a:pPr>
                <a:r>
                  <a:rPr lang="en-US" altLang="zh-TW" sz="2400" dirty="0"/>
                  <a:t>The addition rule is used to calculate the probability that either event </a:t>
                </a:r>
                <a14:m>
                  <m:oMath xmlns:m="http://schemas.openxmlformats.org/officeDocument/2006/math">
                    <m:r>
                      <a:rPr lang="en-US" altLang="zh-TW" sz="2400" i="1" dirty="0" smtClean="0">
                        <a:latin typeface="Cambria Math" panose="02040503050406030204" pitchFamily="18" charset="0"/>
                      </a:rPr>
                      <m:t>𝐴</m:t>
                    </m:r>
                  </m:oMath>
                </a14:m>
                <a:r>
                  <a:rPr lang="en-US" altLang="zh-TW" sz="2400" dirty="0"/>
                  <a:t> or </a:t>
                </a:r>
                <a14:m>
                  <m:oMath xmlns:m="http://schemas.openxmlformats.org/officeDocument/2006/math">
                    <m:r>
                      <a:rPr lang="en-US" altLang="zh-TW" sz="2400" i="1" dirty="0" smtClean="0">
                        <a:latin typeface="Cambria Math" panose="02040503050406030204" pitchFamily="18" charset="0"/>
                      </a:rPr>
                      <m:t>𝐵</m:t>
                    </m:r>
                  </m:oMath>
                </a14:m>
                <a:r>
                  <a:rPr lang="en-US" altLang="zh-TW" sz="2400" dirty="0"/>
                  <a:t>, occurs. For any two events </a:t>
                </a:r>
                <a14:m>
                  <m:oMath xmlns:m="http://schemas.openxmlformats.org/officeDocument/2006/math">
                    <m:r>
                      <a:rPr lang="en-US" altLang="zh-TW" sz="2400" i="1" dirty="0" smtClean="0">
                        <a:latin typeface="Cambria Math" panose="02040503050406030204" pitchFamily="18" charset="0"/>
                      </a:rPr>
                      <m:t>𝐴</m:t>
                    </m:r>
                  </m:oMath>
                </a14:m>
                <a:r>
                  <a:rPr lang="en-US" altLang="zh-TW" sz="2400" dirty="0"/>
                  <a:t> and </a:t>
                </a:r>
                <a14:m>
                  <m:oMath xmlns:m="http://schemas.openxmlformats.org/officeDocument/2006/math">
                    <m:r>
                      <a:rPr lang="en-US" altLang="zh-TW" sz="2400" i="1" dirty="0" smtClean="0">
                        <a:latin typeface="Cambria Math" panose="02040503050406030204" pitchFamily="18" charset="0"/>
                      </a:rPr>
                      <m:t>𝐵</m:t>
                    </m:r>
                  </m:oMath>
                </a14:m>
                <a:r>
                  <a:rPr lang="en-US" altLang="zh-TW" sz="2400" dirty="0"/>
                  <a:t>:</a:t>
                </a:r>
              </a:p>
              <a:p>
                <a:pPr>
                  <a:spcBef>
                    <a:spcPts val="1000"/>
                  </a:spcBef>
                  <a:defRPr sz="2000">
                    <a:solidFill>
                      <a:srgbClr val="000000"/>
                    </a:solidFill>
                    <a:latin typeface="Garamond"/>
                  </a:defRPr>
                </a:pPr>
                <a:endParaRPr lang="en-US" altLang="zh-TW" sz="500" b="0" i="1" dirty="0">
                  <a:latin typeface="Cambria Math" panose="02040503050406030204" pitchFamily="18" charset="0"/>
                </a:endParaRPr>
              </a:p>
              <a:p>
                <a:pPr marL="0" indent="0">
                  <a:spcBef>
                    <a:spcPts val="1000"/>
                  </a:spcBef>
                  <a:buNone/>
                  <a:defRPr sz="2000">
                    <a:solidFill>
                      <a:srgbClr val="000000"/>
                    </a:solidFill>
                    <a:latin typeface="Garamond"/>
                  </a:defRPr>
                </a:pPr>
                <a14:m>
                  <m:oMathPara xmlns:m="http://schemas.openxmlformats.org/officeDocument/2006/math">
                    <m:oMathParaPr>
                      <m:jc m:val="centerGroup"/>
                    </m:oMathParaPr>
                    <m:oMath xmlns:m="http://schemas.openxmlformats.org/officeDocument/2006/math">
                      <m:r>
                        <a:rPr lang="en-US" altLang="zh-TW" sz="2400" b="0" i="1" smtClean="0">
                          <a:latin typeface="Cambria Math" panose="02040503050406030204" pitchFamily="18" charset="0"/>
                        </a:rPr>
                        <m:t>𝑃</m:t>
                      </m:r>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𝐴</m:t>
                          </m:r>
                          <m:r>
                            <a:rPr lang="en-US" altLang="zh-TW" sz="2400" b="0" i="1" smtClean="0">
                              <a:latin typeface="Cambria Math" panose="02040503050406030204" pitchFamily="18" charset="0"/>
                              <a:ea typeface="Cambria Math" panose="02040503050406030204" pitchFamily="18" charset="0"/>
                            </a:rPr>
                            <m:t>∪</m:t>
                          </m:r>
                          <m:r>
                            <a:rPr lang="en-US" altLang="zh-TW" sz="2400" b="0" i="1" smtClean="0">
                              <a:latin typeface="Cambria Math" panose="02040503050406030204" pitchFamily="18" charset="0"/>
                            </a:rPr>
                            <m:t>𝐵</m:t>
                          </m:r>
                        </m:e>
                      </m:d>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𝑃</m:t>
                      </m:r>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𝐴</m:t>
                          </m:r>
                        </m:e>
                      </m:d>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𝑃</m:t>
                      </m:r>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𝐵</m:t>
                          </m:r>
                        </m:e>
                      </m:d>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𝑃</m:t>
                      </m:r>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𝐴</m:t>
                          </m:r>
                          <m:r>
                            <a:rPr lang="en-US" altLang="zh-TW" sz="2400" b="0" i="1" smtClean="0">
                              <a:latin typeface="Cambria Math" panose="02040503050406030204" pitchFamily="18" charset="0"/>
                              <a:ea typeface="Cambria Math" panose="02040503050406030204" pitchFamily="18" charset="0"/>
                            </a:rPr>
                            <m:t>∩</m:t>
                          </m:r>
                          <m:r>
                            <a:rPr lang="en-US" altLang="zh-TW" sz="2400" b="0" i="1" smtClean="0">
                              <a:latin typeface="Cambria Math" panose="02040503050406030204" pitchFamily="18" charset="0"/>
                            </a:rPr>
                            <m:t>𝐵</m:t>
                          </m:r>
                        </m:e>
                      </m:d>
                    </m:oMath>
                  </m:oMathPara>
                </a14:m>
                <a:endParaRPr lang="en-US" altLang="zh-TW" sz="2400" dirty="0"/>
              </a:p>
              <a:p>
                <a:pPr lvl="1">
                  <a:spcBef>
                    <a:spcPts val="1000"/>
                  </a:spcBef>
                  <a:defRPr sz="2000">
                    <a:solidFill>
                      <a:srgbClr val="000000"/>
                    </a:solidFill>
                    <a:latin typeface="Garamond"/>
                  </a:defRPr>
                </a:pPr>
                <a:endParaRPr lang="en-US" altLang="zh-TW" sz="2000" dirty="0"/>
              </a:p>
              <a:p>
                <a:pPr>
                  <a:spcBef>
                    <a:spcPts val="1000"/>
                  </a:spcBef>
                  <a:defRPr sz="2000">
                    <a:solidFill>
                      <a:srgbClr val="000000"/>
                    </a:solidFill>
                    <a:latin typeface="Garamond"/>
                  </a:defRPr>
                </a:pPr>
                <a:endParaRPr lang="en-US" altLang="zh-TW" sz="2400" dirty="0"/>
              </a:p>
              <a:p>
                <a:pPr>
                  <a:spcBef>
                    <a:spcPts val="1000"/>
                  </a:spcBef>
                  <a:defRPr sz="2000">
                    <a:solidFill>
                      <a:srgbClr val="000000"/>
                    </a:solidFill>
                    <a:latin typeface="Garamond"/>
                  </a:defRPr>
                </a:pPr>
                <a:endParaRPr lang="en-US" altLang="zh-TW" sz="2400" dirty="0"/>
              </a:p>
              <a:p>
                <a:pPr>
                  <a:spcBef>
                    <a:spcPts val="1000"/>
                  </a:spcBef>
                  <a:defRPr sz="2000">
                    <a:solidFill>
                      <a:srgbClr val="000000"/>
                    </a:solidFill>
                    <a:latin typeface="Garamond"/>
                  </a:defRPr>
                </a:pPr>
                <a:endParaRPr lang="en-US" altLang="zh-TW" sz="2400" dirty="0"/>
              </a:p>
              <a:p>
                <a:pPr lvl="1">
                  <a:spcBef>
                    <a:spcPts val="1000"/>
                  </a:spcBef>
                  <a:defRPr sz="2000">
                    <a:solidFill>
                      <a:srgbClr val="000000"/>
                    </a:solidFill>
                    <a:latin typeface="Garamond"/>
                  </a:defRPr>
                </a:pPr>
                <a:endParaRPr lang="en-US" altLang="zh-TW" sz="2000" dirty="0"/>
              </a:p>
              <a:p>
                <a:pPr lvl="1">
                  <a:spcBef>
                    <a:spcPts val="1000"/>
                  </a:spcBef>
                  <a:defRPr sz="2000">
                    <a:solidFill>
                      <a:srgbClr val="000000"/>
                    </a:solidFill>
                    <a:latin typeface="Garamond"/>
                  </a:defRPr>
                </a:pPr>
                <a:endParaRPr lang="en-US" altLang="zh-TW" sz="2000" dirty="0"/>
              </a:p>
              <a:p>
                <a:pPr lvl="1">
                  <a:spcBef>
                    <a:spcPts val="1000"/>
                  </a:spcBef>
                  <a:defRPr sz="2000">
                    <a:solidFill>
                      <a:srgbClr val="000000"/>
                    </a:solidFill>
                    <a:latin typeface="Garamond"/>
                  </a:defRPr>
                </a:pPr>
                <a:r>
                  <a:rPr lang="en-US" altLang="zh-TW" sz="2000" dirty="0"/>
                  <a:t>The overlap </a:t>
                </a:r>
                <a14:m>
                  <m:oMath xmlns:m="http://schemas.openxmlformats.org/officeDocument/2006/math">
                    <m:r>
                      <a:rPr lang="en-US" altLang="zh-TW" sz="2000" i="1" dirty="0" smtClean="0">
                        <a:latin typeface="Cambria Math" panose="02040503050406030204" pitchFamily="18" charset="0"/>
                      </a:rPr>
                      <m:t>(</m:t>
                    </m:r>
                    <m:r>
                      <a:rPr lang="en-US" altLang="zh-TW" sz="2000" i="1" dirty="0" smtClean="0">
                        <a:latin typeface="Cambria Math" panose="02040503050406030204" pitchFamily="18" charset="0"/>
                      </a:rPr>
                      <m:t>𝐴</m:t>
                    </m:r>
                    <m:r>
                      <a:rPr lang="en-US" altLang="zh-TW" sz="2000" i="1" dirty="0" smtClean="0">
                        <a:latin typeface="Cambria Math" panose="02040503050406030204" pitchFamily="18" charset="0"/>
                      </a:rPr>
                      <m:t>∩</m:t>
                    </m:r>
                    <m:r>
                      <a:rPr lang="en-US" altLang="zh-TW" sz="2000" i="1" dirty="0" smtClean="0">
                        <a:latin typeface="Cambria Math" panose="02040503050406030204" pitchFamily="18" charset="0"/>
                      </a:rPr>
                      <m:t>𝐵</m:t>
                    </m:r>
                    <m:r>
                      <a:rPr lang="en-US" altLang="zh-TW" sz="2000" i="1" dirty="0" smtClean="0">
                        <a:latin typeface="Cambria Math" panose="02040503050406030204" pitchFamily="18" charset="0"/>
                      </a:rPr>
                      <m:t>)</m:t>
                    </m:r>
                  </m:oMath>
                </a14:m>
                <a:r>
                  <a:rPr lang="en-US" altLang="zh-TW" sz="2000" dirty="0"/>
                  <a:t> is counted twice when we add </a:t>
                </a:r>
                <a14:m>
                  <m:oMath xmlns:m="http://schemas.openxmlformats.org/officeDocument/2006/math">
                    <m:r>
                      <a:rPr lang="en-US" altLang="zh-TW" sz="2000" i="1" dirty="0" smtClean="0">
                        <a:latin typeface="Cambria Math" panose="02040503050406030204" pitchFamily="18" charset="0"/>
                      </a:rPr>
                      <m:t>𝑃</m:t>
                    </m:r>
                    <m:r>
                      <a:rPr lang="en-US" altLang="zh-TW" sz="2000" i="1" dirty="0" smtClean="0">
                        <a:latin typeface="Cambria Math" panose="02040503050406030204" pitchFamily="18" charset="0"/>
                      </a:rPr>
                      <m:t>(</m:t>
                    </m:r>
                    <m:r>
                      <a:rPr lang="en-US" altLang="zh-TW" sz="2000" i="1" dirty="0" smtClean="0">
                        <a:latin typeface="Cambria Math" panose="02040503050406030204" pitchFamily="18" charset="0"/>
                      </a:rPr>
                      <m:t>𝐴</m:t>
                    </m:r>
                    <m:r>
                      <a:rPr lang="en-US" altLang="zh-TW" sz="2000" i="1" dirty="0" smtClean="0">
                        <a:latin typeface="Cambria Math" panose="02040503050406030204" pitchFamily="18" charset="0"/>
                      </a:rPr>
                      <m:t>)</m:t>
                    </m:r>
                  </m:oMath>
                </a14:m>
                <a:r>
                  <a:rPr lang="en-US" altLang="zh-TW" sz="2000" dirty="0"/>
                  <a:t> and </a:t>
                </a:r>
                <a14:m>
                  <m:oMath xmlns:m="http://schemas.openxmlformats.org/officeDocument/2006/math">
                    <m:r>
                      <a:rPr lang="en-US" altLang="zh-TW" sz="2000" i="1" dirty="0" smtClean="0">
                        <a:latin typeface="Cambria Math" panose="02040503050406030204" pitchFamily="18" charset="0"/>
                      </a:rPr>
                      <m:t>𝑃</m:t>
                    </m:r>
                    <m:r>
                      <a:rPr lang="en-US" altLang="zh-TW" sz="2000" i="1" dirty="0" smtClean="0">
                        <a:latin typeface="Cambria Math" panose="02040503050406030204" pitchFamily="18" charset="0"/>
                      </a:rPr>
                      <m:t>(</m:t>
                    </m:r>
                    <m:r>
                      <a:rPr lang="en-US" altLang="zh-TW" sz="2000" i="1" dirty="0" smtClean="0">
                        <a:latin typeface="Cambria Math" panose="02040503050406030204" pitchFamily="18" charset="0"/>
                      </a:rPr>
                      <m:t>𝐵</m:t>
                    </m:r>
                    <m:r>
                      <a:rPr lang="en-US" altLang="zh-TW" sz="2000" i="1" dirty="0" smtClean="0">
                        <a:latin typeface="Cambria Math" panose="02040503050406030204" pitchFamily="18" charset="0"/>
                      </a:rPr>
                      <m:t>)</m:t>
                    </m:r>
                  </m:oMath>
                </a14:m>
                <a:r>
                  <a:rPr lang="en-US" altLang="zh-TW" sz="2000" dirty="0"/>
                  <a:t>, so we subtract it once.</a:t>
                </a:r>
              </a:p>
              <a:p>
                <a:pPr lvl="1">
                  <a:spcBef>
                    <a:spcPts val="1000"/>
                  </a:spcBef>
                  <a:defRPr sz="2000">
                    <a:solidFill>
                      <a:srgbClr val="000000"/>
                    </a:solidFill>
                    <a:latin typeface="Garamond"/>
                  </a:defRPr>
                </a:pPr>
                <a:endParaRPr lang="en-US" altLang="zh-TW" sz="2000" dirty="0"/>
              </a:p>
            </p:txBody>
          </p:sp>
        </mc:Choice>
        <mc:Fallback xmlns="">
          <p:sp>
            <p:nvSpPr>
              <p:cNvPr id="3" name="Content Placeholder 2">
                <a:extLst>
                  <a:ext uri="{FF2B5EF4-FFF2-40B4-BE49-F238E27FC236}">
                    <a16:creationId xmlns:a16="http://schemas.microsoft.com/office/drawing/2014/main" id="{717409B9-F60B-BC1F-58A0-F775F156FAF8}"/>
                  </a:ext>
                </a:extLst>
              </p:cNvPr>
              <p:cNvSpPr>
                <a:spLocks noGrp="1" noRot="1" noChangeAspect="1" noMove="1" noResize="1" noEditPoints="1" noAdjustHandles="1" noChangeArrowheads="1" noChangeShapeType="1" noTextEdit="1"/>
              </p:cNvSpPr>
              <p:nvPr>
                <p:ph idx="1"/>
              </p:nvPr>
            </p:nvSpPr>
            <p:spPr>
              <a:xfrm>
                <a:off x="457199" y="1300900"/>
                <a:ext cx="11189855" cy="5081046"/>
              </a:xfrm>
              <a:blipFill>
                <a:blip r:embed="rId2"/>
                <a:stretch>
                  <a:fillRect l="-708" t="-959"/>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4F8DD87B-8442-9D48-3CB5-8310CC954D47}"/>
              </a:ext>
            </a:extLst>
          </p:cNvPr>
          <p:cNvSpPr/>
          <p:nvPr/>
        </p:nvSpPr>
        <p:spPr>
          <a:xfrm>
            <a:off x="0" y="0"/>
            <a:ext cx="12188825" cy="923636"/>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3B2D10-BC4A-B21F-B178-896337ECC8D2}"/>
              </a:ext>
            </a:extLst>
          </p:cNvPr>
          <p:cNvSpPr>
            <a:spLocks noGrp="1"/>
          </p:cNvSpPr>
          <p:nvPr>
            <p:ph type="title"/>
          </p:nvPr>
        </p:nvSpPr>
        <p:spPr>
          <a:xfrm>
            <a:off x="0" y="0"/>
            <a:ext cx="12188825" cy="923636"/>
          </a:xfrm>
        </p:spPr>
        <p:txBody>
          <a:bodyPr>
            <a:normAutofit/>
          </a:bodyPr>
          <a:lstStyle/>
          <a:p>
            <a:pPr algn="l">
              <a:defRPr sz="4000" b="1">
                <a:solidFill>
                  <a:srgbClr val="FDB913"/>
                </a:solidFill>
                <a:latin typeface="Garamond"/>
              </a:defRPr>
            </a:pPr>
            <a:r>
              <a:rPr lang="en-US" sz="4000" dirty="0">
                <a:solidFill>
                  <a:schemeClr val="bg1"/>
                </a:solidFill>
              </a:rPr>
              <a:t>  Addition Rule</a:t>
            </a:r>
          </a:p>
        </p:txBody>
      </p:sp>
      <p:sp>
        <p:nvSpPr>
          <p:cNvPr id="5" name="Rectangle 4">
            <a:extLst>
              <a:ext uri="{FF2B5EF4-FFF2-40B4-BE49-F238E27FC236}">
                <a16:creationId xmlns:a16="http://schemas.microsoft.com/office/drawing/2014/main" id="{1CF5E77A-7B84-F06C-0FD4-6F8418D40331}"/>
              </a:ext>
            </a:extLst>
          </p:cNvPr>
          <p:cNvSpPr/>
          <p:nvPr/>
        </p:nvSpPr>
        <p:spPr>
          <a:xfrm>
            <a:off x="-1" y="6503428"/>
            <a:ext cx="12188825" cy="354572"/>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DD1ABC7A-3CA6-89EB-AB4B-FD8249FF1669}"/>
              </a:ext>
            </a:extLst>
          </p:cNvPr>
          <p:cNvSpPr>
            <a:spLocks noGrp="1"/>
          </p:cNvSpPr>
          <p:nvPr>
            <p:ph type="ftr" sz="quarter" idx="11"/>
          </p:nvPr>
        </p:nvSpPr>
        <p:spPr>
          <a:xfrm>
            <a:off x="-1" y="6503428"/>
            <a:ext cx="2895600" cy="354572"/>
          </a:xfrm>
        </p:spPr>
        <p:txBody>
          <a:bodyPr/>
          <a:lstStyle/>
          <a:p>
            <a:pPr algn="l"/>
            <a:r>
              <a:rPr lang="en-US">
                <a:solidFill>
                  <a:schemeClr val="bg1"/>
                </a:solidFill>
                <a:latin typeface="Garamond" panose="02020404030301010803" pitchFamily="18" charset="0"/>
              </a:rPr>
              <a:t>BUSN 320 Business Statistics</a:t>
            </a:r>
            <a:endParaRPr lang="en-US" dirty="0">
              <a:solidFill>
                <a:schemeClr val="bg1"/>
              </a:solidFill>
              <a:latin typeface="Garamond" panose="02020404030301010803" pitchFamily="18" charset="0"/>
            </a:endParaRPr>
          </a:p>
        </p:txBody>
      </p:sp>
      <p:sp>
        <p:nvSpPr>
          <p:cNvPr id="7" name="Slide Number Placeholder 6">
            <a:extLst>
              <a:ext uri="{FF2B5EF4-FFF2-40B4-BE49-F238E27FC236}">
                <a16:creationId xmlns:a16="http://schemas.microsoft.com/office/drawing/2014/main" id="{0D53955F-6907-6E96-A78A-748F8249FB5E}"/>
              </a:ext>
            </a:extLst>
          </p:cNvPr>
          <p:cNvSpPr>
            <a:spLocks noGrp="1"/>
          </p:cNvSpPr>
          <p:nvPr>
            <p:ph type="sldNum" sz="quarter" idx="12"/>
          </p:nvPr>
        </p:nvSpPr>
        <p:spPr>
          <a:xfrm>
            <a:off x="10055225" y="6503428"/>
            <a:ext cx="2133600" cy="354572"/>
          </a:xfrm>
        </p:spPr>
        <p:txBody>
          <a:bodyPr/>
          <a:lstStyle/>
          <a:p>
            <a:fld id="{C1FF6DA9-008F-8B48-92A6-B652298478BF}" type="slidenum">
              <a:rPr lang="en-US" b="1" smtClean="0">
                <a:solidFill>
                  <a:schemeClr val="bg1"/>
                </a:solidFill>
                <a:latin typeface="Garamond" panose="02020404030301010803" pitchFamily="18" charset="0"/>
              </a:rPr>
              <a:t>22</a:t>
            </a:fld>
            <a:r>
              <a:rPr lang="en-US" b="1" dirty="0">
                <a:solidFill>
                  <a:schemeClr val="bg1"/>
                </a:solidFill>
                <a:latin typeface="Garamond" panose="02020404030301010803" pitchFamily="18" charset="0"/>
              </a:rPr>
              <a:t> </a:t>
            </a:r>
          </a:p>
        </p:txBody>
      </p:sp>
      <p:pic>
        <p:nvPicPr>
          <p:cNvPr id="17" name="Picture 16">
            <a:extLst>
              <a:ext uri="{FF2B5EF4-FFF2-40B4-BE49-F238E27FC236}">
                <a16:creationId xmlns:a16="http://schemas.microsoft.com/office/drawing/2014/main" id="{384DBF19-F033-567A-8C48-545B39048005}"/>
              </a:ext>
            </a:extLst>
          </p:cNvPr>
          <p:cNvPicPr>
            <a:picLocks noChangeAspect="1"/>
          </p:cNvPicPr>
          <p:nvPr/>
        </p:nvPicPr>
        <p:blipFill>
          <a:blip r:embed="rId3"/>
          <a:srcRect/>
          <a:stretch/>
        </p:blipFill>
        <p:spPr>
          <a:xfrm>
            <a:off x="457199" y="2726482"/>
            <a:ext cx="2743200" cy="2743200"/>
          </a:xfrm>
          <a:prstGeom prst="rect">
            <a:avLst/>
          </a:prstGeom>
        </p:spPr>
      </p:pic>
      <p:pic>
        <p:nvPicPr>
          <p:cNvPr id="19" name="Picture 18">
            <a:extLst>
              <a:ext uri="{FF2B5EF4-FFF2-40B4-BE49-F238E27FC236}">
                <a16:creationId xmlns:a16="http://schemas.microsoft.com/office/drawing/2014/main" id="{15DD772A-A32D-CCA3-7910-B0326BB4FCB8}"/>
              </a:ext>
            </a:extLst>
          </p:cNvPr>
          <p:cNvPicPr>
            <a:picLocks noChangeAspect="1"/>
          </p:cNvPicPr>
          <p:nvPr/>
        </p:nvPicPr>
        <p:blipFill>
          <a:blip r:embed="rId4"/>
          <a:srcRect/>
          <a:stretch/>
        </p:blipFill>
        <p:spPr>
          <a:xfrm>
            <a:off x="3263992" y="2726482"/>
            <a:ext cx="2743200" cy="2743200"/>
          </a:xfrm>
          <a:prstGeom prst="rect">
            <a:avLst/>
          </a:prstGeom>
        </p:spPr>
      </p:pic>
      <p:pic>
        <p:nvPicPr>
          <p:cNvPr id="21" name="Picture 20">
            <a:extLst>
              <a:ext uri="{FF2B5EF4-FFF2-40B4-BE49-F238E27FC236}">
                <a16:creationId xmlns:a16="http://schemas.microsoft.com/office/drawing/2014/main" id="{87F567E1-3687-CC12-31E3-A3C6F8157DCE}"/>
              </a:ext>
            </a:extLst>
          </p:cNvPr>
          <p:cNvPicPr>
            <a:picLocks noChangeAspect="1"/>
          </p:cNvPicPr>
          <p:nvPr/>
        </p:nvPicPr>
        <p:blipFill>
          <a:blip r:embed="rId5"/>
          <a:srcRect/>
          <a:stretch/>
        </p:blipFill>
        <p:spPr>
          <a:xfrm>
            <a:off x="6085080" y="2726482"/>
            <a:ext cx="2743200" cy="2743200"/>
          </a:xfrm>
          <a:prstGeom prst="rect">
            <a:avLst/>
          </a:prstGeom>
        </p:spPr>
      </p:pic>
      <p:pic>
        <p:nvPicPr>
          <p:cNvPr id="23" name="Picture 22">
            <a:extLst>
              <a:ext uri="{FF2B5EF4-FFF2-40B4-BE49-F238E27FC236}">
                <a16:creationId xmlns:a16="http://schemas.microsoft.com/office/drawing/2014/main" id="{F15FB06A-8FBF-0EEA-4162-49FFD06139C8}"/>
              </a:ext>
            </a:extLst>
          </p:cNvPr>
          <p:cNvPicPr>
            <a:picLocks noChangeAspect="1"/>
          </p:cNvPicPr>
          <p:nvPr/>
        </p:nvPicPr>
        <p:blipFill>
          <a:blip r:embed="rId6"/>
          <a:srcRect/>
          <a:stretch/>
        </p:blipFill>
        <p:spPr>
          <a:xfrm>
            <a:off x="8891873" y="2726482"/>
            <a:ext cx="2743200" cy="2743200"/>
          </a:xfrm>
          <a:prstGeom prst="rect">
            <a:avLst/>
          </a:prstGeom>
        </p:spPr>
      </p:pic>
    </p:spTree>
    <p:extLst>
      <p:ext uri="{BB962C8B-B14F-4D97-AF65-F5344CB8AC3E}">
        <p14:creationId xmlns:p14="http://schemas.microsoft.com/office/powerpoint/2010/main" val="2281456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animEffect transition="in" filter="fade">
                                      <p:cBhvr>
                                        <p:cTn id="25"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A643F-F14C-EFF6-1D8C-2517C88865E9}"/>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9A19E92-3C49-A90D-8A15-DBEB309CD47A}"/>
                  </a:ext>
                </a:extLst>
              </p:cNvPr>
              <p:cNvSpPr>
                <a:spLocks noGrp="1"/>
              </p:cNvSpPr>
              <p:nvPr>
                <p:ph idx="1"/>
              </p:nvPr>
            </p:nvSpPr>
            <p:spPr>
              <a:xfrm>
                <a:off x="457199" y="1300900"/>
                <a:ext cx="11189855" cy="5081046"/>
              </a:xfrm>
            </p:spPr>
            <p:txBody>
              <a:bodyPr>
                <a:normAutofit/>
              </a:bodyPr>
              <a:lstStyle/>
              <a:p>
                <a:pPr>
                  <a:spcBef>
                    <a:spcPts val="1000"/>
                  </a:spcBef>
                  <a:defRPr sz="2000">
                    <a:solidFill>
                      <a:srgbClr val="000000"/>
                    </a:solidFill>
                    <a:latin typeface="Garamond"/>
                  </a:defRPr>
                </a:pPr>
                <a:r>
                  <a:rPr lang="en-US" altLang="zh-TW" sz="2400" dirty="0"/>
                  <a:t>Suppose you draw one card from a standard deck of 52 playing cards, and define the following events:</a:t>
                </a:r>
              </a:p>
              <a:p>
                <a:pPr lvl="1">
                  <a:spcBef>
                    <a:spcPts val="1000"/>
                  </a:spcBef>
                  <a:defRPr sz="2000">
                    <a:solidFill>
                      <a:srgbClr val="000000"/>
                    </a:solidFill>
                    <a:latin typeface="Garamond"/>
                  </a:defRPr>
                </a:pPr>
                <a:r>
                  <a:rPr lang="en-US" altLang="zh-TW" sz="2000" dirty="0"/>
                  <a:t>Event </a:t>
                </a:r>
                <a14:m>
                  <m:oMath xmlns:m="http://schemas.openxmlformats.org/officeDocument/2006/math">
                    <m:r>
                      <a:rPr lang="en-US" altLang="zh-TW" sz="2000" i="1" dirty="0" smtClean="0">
                        <a:latin typeface="Cambria Math" panose="02040503050406030204" pitchFamily="18" charset="0"/>
                      </a:rPr>
                      <m:t>𝐴</m:t>
                    </m:r>
                  </m:oMath>
                </a14:m>
                <a:r>
                  <a:rPr lang="en-US" altLang="zh-TW" sz="2000" dirty="0"/>
                  <a:t>: The card drawn is a Heart.</a:t>
                </a:r>
              </a:p>
              <a:p>
                <a:pPr lvl="1">
                  <a:spcBef>
                    <a:spcPts val="1000"/>
                  </a:spcBef>
                  <a:defRPr sz="2000">
                    <a:solidFill>
                      <a:srgbClr val="000000"/>
                    </a:solidFill>
                    <a:latin typeface="Garamond"/>
                  </a:defRPr>
                </a:pPr>
                <a:r>
                  <a:rPr lang="en-US" altLang="zh-TW" sz="2000" dirty="0"/>
                  <a:t>Event </a:t>
                </a:r>
                <a14:m>
                  <m:oMath xmlns:m="http://schemas.openxmlformats.org/officeDocument/2006/math">
                    <m:r>
                      <a:rPr lang="en-US" altLang="zh-TW" sz="2000" i="1" dirty="0" smtClean="0">
                        <a:latin typeface="Cambria Math" panose="02040503050406030204" pitchFamily="18" charset="0"/>
                      </a:rPr>
                      <m:t>𝐵</m:t>
                    </m:r>
                  </m:oMath>
                </a14:m>
                <a:r>
                  <a:rPr lang="en-US" altLang="zh-TW" sz="2000" dirty="0"/>
                  <a:t>: The card drawn is a face card (J, Q, or K).</a:t>
                </a:r>
              </a:p>
              <a:p>
                <a:pPr lvl="4">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Question: What is the probability that the drawn card is either a Heart or a number card?</a:t>
                </a:r>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Hint: Calculate the following probabilities, then apply the addition rule:</a:t>
                </a:r>
              </a:p>
              <a:p>
                <a:pPr lvl="1">
                  <a:spcBef>
                    <a:spcPts val="1000"/>
                  </a:spcBef>
                  <a:defRPr sz="2000">
                    <a:solidFill>
                      <a:srgbClr val="000000"/>
                    </a:solidFill>
                    <a:latin typeface="Garamond"/>
                  </a:defRPr>
                </a:pPr>
                <a:r>
                  <a:rPr lang="en-US" altLang="zh-TW" sz="2000" dirty="0"/>
                  <a:t>Probability that the card drawn is a Heart: </a:t>
                </a:r>
                <a14:m>
                  <m:oMath xmlns:m="http://schemas.openxmlformats.org/officeDocument/2006/math">
                    <m:r>
                      <a:rPr lang="en-US" altLang="zh-TW" sz="2000" b="0" i="1" smtClean="0">
                        <a:latin typeface="Cambria Math" panose="02040503050406030204" pitchFamily="18" charset="0"/>
                      </a:rPr>
                      <m:t>𝑃</m:t>
                    </m:r>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𝐴</m:t>
                        </m:r>
                      </m:e>
                    </m:d>
                  </m:oMath>
                </a14:m>
                <a:endParaRPr lang="en-US" altLang="zh-TW" sz="2000" dirty="0"/>
              </a:p>
              <a:p>
                <a:pPr lvl="1">
                  <a:spcBef>
                    <a:spcPts val="1000"/>
                  </a:spcBef>
                  <a:defRPr sz="2000">
                    <a:solidFill>
                      <a:srgbClr val="000000"/>
                    </a:solidFill>
                    <a:latin typeface="Garamond"/>
                  </a:defRPr>
                </a:pPr>
                <a:r>
                  <a:rPr lang="en-US" altLang="zh-TW" sz="2000" dirty="0"/>
                  <a:t>Probability that the card drawn is a face card: </a:t>
                </a:r>
                <a14:m>
                  <m:oMath xmlns:m="http://schemas.openxmlformats.org/officeDocument/2006/math">
                    <m:r>
                      <a:rPr lang="en-US" altLang="zh-TW" sz="2000" i="1">
                        <a:latin typeface="Cambria Math" panose="02040503050406030204" pitchFamily="18" charset="0"/>
                      </a:rPr>
                      <m:t>𝑃</m:t>
                    </m:r>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𝐵</m:t>
                        </m:r>
                      </m:e>
                    </m:d>
                  </m:oMath>
                </a14:m>
                <a:endParaRPr lang="en-US" altLang="zh-TW" sz="2000" dirty="0"/>
              </a:p>
              <a:p>
                <a:pPr lvl="1">
                  <a:spcBef>
                    <a:spcPts val="1000"/>
                  </a:spcBef>
                  <a:defRPr sz="2000">
                    <a:solidFill>
                      <a:srgbClr val="000000"/>
                    </a:solidFill>
                    <a:latin typeface="Garamond"/>
                  </a:defRPr>
                </a:pPr>
                <a:r>
                  <a:rPr lang="en-US" altLang="zh-TW" sz="2000" dirty="0"/>
                  <a:t>Probability that the card drawn is a face card of a Heart suit: </a:t>
                </a:r>
                <a14:m>
                  <m:oMath xmlns:m="http://schemas.openxmlformats.org/officeDocument/2006/math">
                    <m:r>
                      <a:rPr lang="en-US" altLang="zh-TW" sz="2000" i="1">
                        <a:latin typeface="Cambria Math" panose="02040503050406030204" pitchFamily="18" charset="0"/>
                      </a:rPr>
                      <m:t>𝑃</m:t>
                    </m:r>
                    <m:d>
                      <m:dPr>
                        <m:ctrlPr>
                          <a:rPr lang="en-US" altLang="zh-TW" sz="2000" i="1">
                            <a:latin typeface="Cambria Math" panose="02040503050406030204" pitchFamily="18" charset="0"/>
                          </a:rPr>
                        </m:ctrlPr>
                      </m:dPr>
                      <m:e>
                        <m:r>
                          <a:rPr lang="en-US" altLang="zh-TW" sz="2000" i="1">
                            <a:latin typeface="Cambria Math" panose="02040503050406030204" pitchFamily="18" charset="0"/>
                          </a:rPr>
                          <m:t>𝐴</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𝐵</m:t>
                        </m:r>
                      </m:e>
                    </m:d>
                  </m:oMath>
                </a14:m>
                <a:endParaRPr lang="en-US" altLang="zh-TW" sz="2000" dirty="0"/>
              </a:p>
              <a:p>
                <a:pPr>
                  <a:spcBef>
                    <a:spcPts val="1000"/>
                  </a:spcBef>
                  <a:defRPr sz="2000">
                    <a:solidFill>
                      <a:srgbClr val="000000"/>
                    </a:solidFill>
                    <a:latin typeface="Garamond"/>
                  </a:defRPr>
                </a:pPr>
                <a:endParaRPr lang="en-US" altLang="zh-TW" sz="2400" dirty="0"/>
              </a:p>
              <a:p>
                <a:pPr lvl="1">
                  <a:spcBef>
                    <a:spcPts val="1000"/>
                  </a:spcBef>
                  <a:defRPr sz="2000">
                    <a:solidFill>
                      <a:srgbClr val="000000"/>
                    </a:solidFill>
                    <a:latin typeface="Garamond"/>
                  </a:defRPr>
                </a:pPr>
                <a:endParaRPr lang="en-US" altLang="zh-TW" sz="2000" dirty="0"/>
              </a:p>
            </p:txBody>
          </p:sp>
        </mc:Choice>
        <mc:Fallback xmlns="">
          <p:sp>
            <p:nvSpPr>
              <p:cNvPr id="3" name="Content Placeholder 2">
                <a:extLst>
                  <a:ext uri="{FF2B5EF4-FFF2-40B4-BE49-F238E27FC236}">
                    <a16:creationId xmlns:a16="http://schemas.microsoft.com/office/drawing/2014/main" id="{D9A19E92-3C49-A90D-8A15-DBEB309CD47A}"/>
                  </a:ext>
                </a:extLst>
              </p:cNvPr>
              <p:cNvSpPr>
                <a:spLocks noGrp="1" noRot="1" noChangeAspect="1" noMove="1" noResize="1" noEditPoints="1" noAdjustHandles="1" noChangeArrowheads="1" noChangeShapeType="1" noTextEdit="1"/>
              </p:cNvSpPr>
              <p:nvPr>
                <p:ph idx="1"/>
              </p:nvPr>
            </p:nvSpPr>
            <p:spPr>
              <a:xfrm>
                <a:off x="457199" y="1300900"/>
                <a:ext cx="11189855" cy="5081046"/>
              </a:xfrm>
              <a:blipFill>
                <a:blip r:embed="rId2"/>
                <a:stretch>
                  <a:fillRect l="-708" t="-959"/>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FE46F694-3C2A-79CF-7DF2-D89AFFB5AB27}"/>
              </a:ext>
            </a:extLst>
          </p:cNvPr>
          <p:cNvSpPr/>
          <p:nvPr/>
        </p:nvSpPr>
        <p:spPr>
          <a:xfrm>
            <a:off x="0" y="0"/>
            <a:ext cx="12188825" cy="923636"/>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1F966C-CFED-0B90-160A-547DCDAFBBBA}"/>
              </a:ext>
            </a:extLst>
          </p:cNvPr>
          <p:cNvSpPr>
            <a:spLocks noGrp="1"/>
          </p:cNvSpPr>
          <p:nvPr>
            <p:ph type="title"/>
          </p:nvPr>
        </p:nvSpPr>
        <p:spPr>
          <a:xfrm>
            <a:off x="0" y="0"/>
            <a:ext cx="12188825" cy="923636"/>
          </a:xfrm>
        </p:spPr>
        <p:txBody>
          <a:bodyPr>
            <a:normAutofit/>
          </a:bodyPr>
          <a:lstStyle/>
          <a:p>
            <a:pPr algn="l">
              <a:defRPr sz="4000" b="1">
                <a:solidFill>
                  <a:srgbClr val="FDB913"/>
                </a:solidFill>
                <a:latin typeface="Garamond"/>
              </a:defRPr>
            </a:pPr>
            <a:r>
              <a:rPr lang="en-US" sz="4000" dirty="0">
                <a:solidFill>
                  <a:schemeClr val="bg1"/>
                </a:solidFill>
              </a:rPr>
              <a:t>  In-class Exercise</a:t>
            </a:r>
          </a:p>
        </p:txBody>
      </p:sp>
      <p:sp>
        <p:nvSpPr>
          <p:cNvPr id="5" name="Rectangle 4">
            <a:extLst>
              <a:ext uri="{FF2B5EF4-FFF2-40B4-BE49-F238E27FC236}">
                <a16:creationId xmlns:a16="http://schemas.microsoft.com/office/drawing/2014/main" id="{A379FC0F-E7EF-3F04-EDC6-C4F5B55BD4B1}"/>
              </a:ext>
            </a:extLst>
          </p:cNvPr>
          <p:cNvSpPr/>
          <p:nvPr/>
        </p:nvSpPr>
        <p:spPr>
          <a:xfrm>
            <a:off x="-1" y="6503428"/>
            <a:ext cx="12188825" cy="354572"/>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E23E4501-43F7-43BC-D959-005B6954F920}"/>
              </a:ext>
            </a:extLst>
          </p:cNvPr>
          <p:cNvSpPr>
            <a:spLocks noGrp="1"/>
          </p:cNvSpPr>
          <p:nvPr>
            <p:ph type="ftr" sz="quarter" idx="11"/>
          </p:nvPr>
        </p:nvSpPr>
        <p:spPr>
          <a:xfrm>
            <a:off x="-1" y="6503428"/>
            <a:ext cx="2895600" cy="354572"/>
          </a:xfrm>
        </p:spPr>
        <p:txBody>
          <a:bodyPr/>
          <a:lstStyle/>
          <a:p>
            <a:pPr algn="l"/>
            <a:r>
              <a:rPr lang="en-US">
                <a:solidFill>
                  <a:schemeClr val="bg1"/>
                </a:solidFill>
                <a:latin typeface="Garamond" panose="02020404030301010803" pitchFamily="18" charset="0"/>
              </a:rPr>
              <a:t>BUSN 320 Business Statistics</a:t>
            </a:r>
            <a:endParaRPr lang="en-US" dirty="0">
              <a:solidFill>
                <a:schemeClr val="bg1"/>
              </a:solidFill>
              <a:latin typeface="Garamond" panose="02020404030301010803" pitchFamily="18" charset="0"/>
            </a:endParaRPr>
          </a:p>
        </p:txBody>
      </p:sp>
      <p:sp>
        <p:nvSpPr>
          <p:cNvPr id="7" name="Slide Number Placeholder 6">
            <a:extLst>
              <a:ext uri="{FF2B5EF4-FFF2-40B4-BE49-F238E27FC236}">
                <a16:creationId xmlns:a16="http://schemas.microsoft.com/office/drawing/2014/main" id="{895A3130-E765-016E-7468-24A4FD41FEB1}"/>
              </a:ext>
            </a:extLst>
          </p:cNvPr>
          <p:cNvSpPr>
            <a:spLocks noGrp="1"/>
          </p:cNvSpPr>
          <p:nvPr>
            <p:ph type="sldNum" sz="quarter" idx="12"/>
          </p:nvPr>
        </p:nvSpPr>
        <p:spPr>
          <a:xfrm>
            <a:off x="10055225" y="6503428"/>
            <a:ext cx="2133600" cy="354572"/>
          </a:xfrm>
        </p:spPr>
        <p:txBody>
          <a:bodyPr/>
          <a:lstStyle/>
          <a:p>
            <a:fld id="{C1FF6DA9-008F-8B48-92A6-B652298478BF}" type="slidenum">
              <a:rPr lang="en-US" b="1" smtClean="0">
                <a:solidFill>
                  <a:schemeClr val="bg1"/>
                </a:solidFill>
                <a:latin typeface="Garamond" panose="02020404030301010803" pitchFamily="18" charset="0"/>
              </a:rPr>
              <a:t>23</a:t>
            </a:fld>
            <a:r>
              <a:rPr lang="en-US" b="1" dirty="0">
                <a:solidFill>
                  <a:schemeClr val="bg1"/>
                </a:solidFill>
                <a:latin typeface="Garamond" panose="02020404030301010803" pitchFamily="18" charset="0"/>
              </a:rPr>
              <a:t> </a:t>
            </a:r>
          </a:p>
        </p:txBody>
      </p:sp>
    </p:spTree>
    <p:extLst>
      <p:ext uri="{BB962C8B-B14F-4D97-AF65-F5344CB8AC3E}">
        <p14:creationId xmlns:p14="http://schemas.microsoft.com/office/powerpoint/2010/main" val="1909902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500"/>
                                        <p:tgtEl>
                                          <p:spTgt spid="3">
                                            <p:txEl>
                                              <p:pRg st="7" end="7"/>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fade">
                                      <p:cBhvr>
                                        <p:cTn id="29" dur="500"/>
                                        <p:tgtEl>
                                          <p:spTgt spid="3">
                                            <p:txEl>
                                              <p:pRg st="8" end="8"/>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fade">
                                      <p:cBhvr>
                                        <p:cTn id="3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203EC-EFF7-AD78-82F8-9C7132E0D68B}"/>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2005442-9B42-59FC-EB9A-9713C1D36406}"/>
                  </a:ext>
                </a:extLst>
              </p:cNvPr>
              <p:cNvSpPr>
                <a:spLocks noGrp="1"/>
              </p:cNvSpPr>
              <p:nvPr>
                <p:ph idx="1"/>
              </p:nvPr>
            </p:nvSpPr>
            <p:spPr>
              <a:xfrm>
                <a:off x="457199" y="1300900"/>
                <a:ext cx="11189855" cy="5081046"/>
              </a:xfrm>
            </p:spPr>
            <p:txBody>
              <a:bodyPr>
                <a:normAutofit/>
              </a:bodyPr>
              <a:lstStyle/>
              <a:p>
                <a:pPr>
                  <a:spcBef>
                    <a:spcPts val="1000"/>
                  </a:spcBef>
                  <a:defRPr sz="2000">
                    <a:solidFill>
                      <a:srgbClr val="000000"/>
                    </a:solidFill>
                    <a:latin typeface="Garamond"/>
                  </a:defRPr>
                </a:pPr>
                <a:r>
                  <a:rPr lang="en-US" altLang="zh-TW" sz="2400" dirty="0"/>
                  <a:t>There are 13 Hearts, so </a:t>
                </a:r>
                <a14:m>
                  <m:oMath xmlns:m="http://schemas.openxmlformats.org/officeDocument/2006/math">
                    <m:r>
                      <a:rPr lang="en-US" altLang="zh-TW" sz="2400" i="1" dirty="0" smtClean="0">
                        <a:latin typeface="Cambria Math" panose="02040503050406030204" pitchFamily="18" charset="0"/>
                      </a:rPr>
                      <m:t>𝑃</m:t>
                    </m:r>
                    <m:d>
                      <m:dPr>
                        <m:ctrlPr>
                          <a:rPr lang="en-US" altLang="zh-TW" sz="2400" i="1" dirty="0" smtClean="0">
                            <a:latin typeface="Cambria Math" panose="02040503050406030204" pitchFamily="18" charset="0"/>
                          </a:rPr>
                        </m:ctrlPr>
                      </m:dPr>
                      <m:e>
                        <m:r>
                          <a:rPr lang="en-US" altLang="zh-TW" sz="2400" i="1" dirty="0" smtClean="0">
                            <a:latin typeface="Cambria Math" panose="02040503050406030204" pitchFamily="18" charset="0"/>
                          </a:rPr>
                          <m:t>𝐴</m:t>
                        </m:r>
                      </m:e>
                    </m:d>
                    <m:r>
                      <a:rPr lang="en-US" altLang="zh-TW" sz="2400" i="1" dirty="0" smtClean="0">
                        <a:latin typeface="Cambria Math" panose="02040503050406030204" pitchFamily="18" charset="0"/>
                      </a:rPr>
                      <m:t>=</m:t>
                    </m:r>
                    <m:f>
                      <m:fPr>
                        <m:ctrlPr>
                          <a:rPr lang="en-US" altLang="zh-TW" sz="2400" i="1" dirty="0" smtClean="0">
                            <a:latin typeface="Cambria Math" panose="02040503050406030204" pitchFamily="18" charset="0"/>
                          </a:rPr>
                        </m:ctrlPr>
                      </m:fPr>
                      <m:num>
                        <m:r>
                          <a:rPr lang="en-US" altLang="zh-TW" sz="2400" i="1" dirty="0" smtClean="0">
                            <a:latin typeface="Cambria Math" panose="02040503050406030204" pitchFamily="18" charset="0"/>
                          </a:rPr>
                          <m:t>13</m:t>
                        </m:r>
                      </m:num>
                      <m:den>
                        <m:r>
                          <a:rPr lang="en-US" altLang="zh-TW" sz="2400" i="1" dirty="0" smtClean="0">
                            <a:latin typeface="Cambria Math" panose="02040503050406030204" pitchFamily="18" charset="0"/>
                          </a:rPr>
                          <m:t>52</m:t>
                        </m:r>
                      </m:den>
                    </m:f>
                  </m:oMath>
                </a14:m>
                <a:endParaRPr lang="en-US" altLang="zh-TW" sz="2400" i="1" dirty="0">
                  <a:latin typeface="Cambria Math" panose="02040503050406030204" pitchFamily="18" charset="0"/>
                </a:endParaRPr>
              </a:p>
              <a:p>
                <a:pPr lvl="3">
                  <a:spcBef>
                    <a:spcPts val="1000"/>
                  </a:spcBef>
                  <a:defRPr sz="2000">
                    <a:solidFill>
                      <a:srgbClr val="000000"/>
                    </a:solidFill>
                    <a:latin typeface="Garamond"/>
                  </a:defRPr>
                </a:pPr>
                <a:endParaRPr lang="en-US" altLang="zh-TW" sz="1200" i="1" dirty="0">
                  <a:latin typeface="Cambria Math" panose="02040503050406030204" pitchFamily="18" charset="0"/>
                </a:endParaRPr>
              </a:p>
              <a:p>
                <a:pPr>
                  <a:spcBef>
                    <a:spcPts val="1000"/>
                  </a:spcBef>
                  <a:defRPr sz="2000">
                    <a:solidFill>
                      <a:srgbClr val="000000"/>
                    </a:solidFill>
                    <a:latin typeface="Garamond"/>
                  </a:defRPr>
                </a:pPr>
                <a:r>
                  <a:rPr lang="en-US" altLang="zh-TW" sz="2400" dirty="0"/>
                  <a:t>There are 12 face cards, so </a:t>
                </a:r>
                <a14:m>
                  <m:oMath xmlns:m="http://schemas.openxmlformats.org/officeDocument/2006/math">
                    <m:r>
                      <a:rPr lang="en-US" altLang="zh-TW" sz="2400" i="1" dirty="0" smtClean="0">
                        <a:latin typeface="Cambria Math" panose="02040503050406030204" pitchFamily="18" charset="0"/>
                      </a:rPr>
                      <m:t>𝑃</m:t>
                    </m:r>
                    <m:d>
                      <m:dPr>
                        <m:ctrlPr>
                          <a:rPr lang="en-US" altLang="zh-TW" sz="2400" i="1" dirty="0" smtClean="0">
                            <a:latin typeface="Cambria Math" panose="02040503050406030204" pitchFamily="18" charset="0"/>
                          </a:rPr>
                        </m:ctrlPr>
                      </m:dPr>
                      <m:e>
                        <m:r>
                          <a:rPr lang="en-US" altLang="zh-TW" sz="2400" i="1" dirty="0" smtClean="0">
                            <a:latin typeface="Cambria Math" panose="02040503050406030204" pitchFamily="18" charset="0"/>
                          </a:rPr>
                          <m:t>𝐵</m:t>
                        </m:r>
                      </m:e>
                    </m:d>
                    <m:r>
                      <a:rPr lang="en-US" altLang="zh-TW" sz="2400" i="1" dirty="0" smtClean="0">
                        <a:latin typeface="Cambria Math" panose="02040503050406030204" pitchFamily="18" charset="0"/>
                      </a:rPr>
                      <m:t>=</m:t>
                    </m:r>
                    <m:f>
                      <m:fPr>
                        <m:ctrlPr>
                          <a:rPr lang="en-US" altLang="zh-TW" sz="2400" i="1" dirty="0" smtClean="0">
                            <a:latin typeface="Cambria Math" panose="02040503050406030204" pitchFamily="18" charset="0"/>
                          </a:rPr>
                        </m:ctrlPr>
                      </m:fPr>
                      <m:num>
                        <m:r>
                          <a:rPr lang="en-US" altLang="zh-TW" sz="2400" i="1" dirty="0" smtClean="0">
                            <a:latin typeface="Cambria Math" panose="02040503050406030204" pitchFamily="18" charset="0"/>
                          </a:rPr>
                          <m:t>12</m:t>
                        </m:r>
                      </m:num>
                      <m:den>
                        <m:r>
                          <a:rPr lang="en-US" altLang="zh-TW" sz="2400" i="1" dirty="0" smtClean="0">
                            <a:latin typeface="Cambria Math" panose="02040503050406030204" pitchFamily="18" charset="0"/>
                          </a:rPr>
                          <m:t>52</m:t>
                        </m:r>
                      </m:den>
                    </m:f>
                  </m:oMath>
                </a14:m>
                <a:endParaRPr lang="en-US" altLang="zh-TW" sz="2400" i="1" dirty="0">
                  <a:latin typeface="Cambria Math" panose="02040503050406030204" pitchFamily="18" charset="0"/>
                </a:endParaRPr>
              </a:p>
              <a:p>
                <a:pPr lvl="3">
                  <a:spcBef>
                    <a:spcPts val="1000"/>
                  </a:spcBef>
                  <a:defRPr sz="2000">
                    <a:solidFill>
                      <a:srgbClr val="000000"/>
                    </a:solidFill>
                    <a:latin typeface="Garamond"/>
                  </a:defRPr>
                </a:pPr>
                <a:endParaRPr lang="en-US" altLang="zh-TW" sz="1200" i="1" dirty="0">
                  <a:latin typeface="Cambria Math" panose="02040503050406030204" pitchFamily="18" charset="0"/>
                </a:endParaRPr>
              </a:p>
              <a:p>
                <a:pPr>
                  <a:spcBef>
                    <a:spcPts val="1000"/>
                  </a:spcBef>
                  <a:defRPr sz="2000">
                    <a:solidFill>
                      <a:srgbClr val="000000"/>
                    </a:solidFill>
                    <a:latin typeface="Garamond"/>
                  </a:defRPr>
                </a:pPr>
                <a:r>
                  <a:rPr lang="en-US" altLang="zh-TW" sz="2400" dirty="0"/>
                  <a:t>There are 3 face cards that are Hearts, so </a:t>
                </a:r>
                <a14:m>
                  <m:oMath xmlns:m="http://schemas.openxmlformats.org/officeDocument/2006/math">
                    <m:r>
                      <a:rPr lang="en-US" altLang="zh-TW" sz="2400" i="1" dirty="0" smtClean="0">
                        <a:latin typeface="Cambria Math" panose="02040503050406030204" pitchFamily="18" charset="0"/>
                      </a:rPr>
                      <m:t>𝑃</m:t>
                    </m:r>
                    <m:d>
                      <m:dPr>
                        <m:ctrlPr>
                          <a:rPr lang="en-US" altLang="zh-TW" sz="2400" i="1" dirty="0" err="1" smtClean="0">
                            <a:latin typeface="Cambria Math" panose="02040503050406030204" pitchFamily="18" charset="0"/>
                          </a:rPr>
                        </m:ctrlPr>
                      </m:dPr>
                      <m:e>
                        <m:r>
                          <a:rPr lang="en-US" altLang="zh-TW" sz="2400" i="1" dirty="0" err="1" smtClean="0">
                            <a:latin typeface="Cambria Math" panose="02040503050406030204" pitchFamily="18" charset="0"/>
                          </a:rPr>
                          <m:t>𝐴</m:t>
                        </m:r>
                        <m:r>
                          <a:rPr lang="en-US" altLang="zh-TW" sz="2400" i="1" dirty="0" smtClean="0">
                            <a:latin typeface="Cambria Math" panose="02040503050406030204" pitchFamily="18" charset="0"/>
                            <a:ea typeface="Cambria Math" panose="02040503050406030204" pitchFamily="18" charset="0"/>
                          </a:rPr>
                          <m:t>∩</m:t>
                        </m:r>
                        <m:r>
                          <a:rPr lang="en-US" altLang="zh-TW" sz="2400" i="1" dirty="0" err="1" smtClean="0">
                            <a:latin typeface="Cambria Math" panose="02040503050406030204" pitchFamily="18" charset="0"/>
                          </a:rPr>
                          <m:t>𝐵</m:t>
                        </m:r>
                      </m:e>
                    </m:d>
                    <m:r>
                      <a:rPr lang="en-US" altLang="zh-TW" sz="2400" i="1" dirty="0" smtClean="0">
                        <a:latin typeface="Cambria Math" panose="02040503050406030204" pitchFamily="18" charset="0"/>
                      </a:rPr>
                      <m:t>=</m:t>
                    </m:r>
                    <m:f>
                      <m:fPr>
                        <m:ctrlPr>
                          <a:rPr lang="en-US" altLang="zh-TW" sz="2400" i="1" dirty="0" smtClean="0">
                            <a:latin typeface="Cambria Math" panose="02040503050406030204" pitchFamily="18" charset="0"/>
                          </a:rPr>
                        </m:ctrlPr>
                      </m:fPr>
                      <m:num>
                        <m:r>
                          <a:rPr lang="en-US" altLang="zh-TW" sz="2400" i="1" dirty="0" smtClean="0">
                            <a:latin typeface="Cambria Math" panose="02040503050406030204" pitchFamily="18" charset="0"/>
                          </a:rPr>
                          <m:t>3</m:t>
                        </m:r>
                      </m:num>
                      <m:den>
                        <m:r>
                          <a:rPr lang="en-US" altLang="zh-TW" sz="2400" i="1" dirty="0" smtClean="0">
                            <a:latin typeface="Cambria Math" panose="02040503050406030204" pitchFamily="18" charset="0"/>
                          </a:rPr>
                          <m:t>52</m:t>
                        </m:r>
                      </m:den>
                    </m:f>
                  </m:oMath>
                </a14:m>
                <a:endParaRPr lang="en-US" altLang="zh-TW" sz="2400" i="1" dirty="0">
                  <a:latin typeface="Cambria Math" panose="02040503050406030204" pitchFamily="18" charset="0"/>
                </a:endParaRPr>
              </a:p>
              <a:p>
                <a:pPr lvl="3">
                  <a:spcBef>
                    <a:spcPts val="1000"/>
                  </a:spcBef>
                  <a:defRPr sz="2000">
                    <a:solidFill>
                      <a:srgbClr val="000000"/>
                    </a:solidFill>
                    <a:latin typeface="Garamond"/>
                  </a:defRPr>
                </a:pPr>
                <a:endParaRPr lang="en-US" altLang="zh-TW" sz="1200" i="1" dirty="0">
                  <a:latin typeface="Cambria Math" panose="02040503050406030204" pitchFamily="18" charset="0"/>
                </a:endParaRPr>
              </a:p>
              <a:p>
                <a:pPr>
                  <a:spcBef>
                    <a:spcPts val="1000"/>
                  </a:spcBef>
                  <a:defRPr sz="2000">
                    <a:solidFill>
                      <a:srgbClr val="000000"/>
                    </a:solidFill>
                    <a:latin typeface="Garamond"/>
                  </a:defRPr>
                </a:pPr>
                <a:r>
                  <a:rPr lang="en-US" altLang="zh-TW" sz="2400" dirty="0"/>
                  <a:t>Using the addition rule:</a:t>
                </a:r>
              </a:p>
              <a:p>
                <a:pPr>
                  <a:spcBef>
                    <a:spcPts val="1000"/>
                  </a:spcBef>
                  <a:defRPr sz="2000">
                    <a:solidFill>
                      <a:srgbClr val="000000"/>
                    </a:solidFill>
                    <a:latin typeface="Garamond"/>
                  </a:defRPr>
                </a:pPr>
                <a:endParaRPr lang="en-US" altLang="zh-TW" sz="500" i="1" dirty="0">
                  <a:latin typeface="Cambria Math" panose="02040503050406030204" pitchFamily="18" charset="0"/>
                </a:endParaRPr>
              </a:p>
              <a:p>
                <a:pPr marL="0" indent="0">
                  <a:spcBef>
                    <a:spcPts val="1000"/>
                  </a:spcBef>
                  <a:buNone/>
                  <a:defRPr sz="2000">
                    <a:solidFill>
                      <a:srgbClr val="000000"/>
                    </a:solidFill>
                    <a:latin typeface="Garamond"/>
                  </a:defRPr>
                </a:pPr>
                <a14:m>
                  <m:oMathPara xmlns:m="http://schemas.openxmlformats.org/officeDocument/2006/math">
                    <m:oMathParaPr>
                      <m:jc m:val="centerGroup"/>
                    </m:oMathParaPr>
                    <m:oMath xmlns:m="http://schemas.openxmlformats.org/officeDocument/2006/math">
                      <m:r>
                        <a:rPr lang="en-US" altLang="zh-TW" sz="2400" i="1" dirty="0">
                          <a:latin typeface="Cambria Math" panose="02040503050406030204" pitchFamily="18" charset="0"/>
                        </a:rPr>
                        <m:t>𝑃</m:t>
                      </m:r>
                      <m:d>
                        <m:dPr>
                          <m:ctrlPr>
                            <a:rPr lang="en-US" altLang="zh-TW" sz="2400" i="1" dirty="0" err="1">
                              <a:latin typeface="Cambria Math" panose="02040503050406030204" pitchFamily="18" charset="0"/>
                            </a:rPr>
                          </m:ctrlPr>
                        </m:dPr>
                        <m:e>
                          <m:r>
                            <a:rPr lang="en-US" altLang="zh-TW" sz="2400" i="1" dirty="0" err="1">
                              <a:latin typeface="Cambria Math" panose="02040503050406030204" pitchFamily="18" charset="0"/>
                            </a:rPr>
                            <m:t>𝐴</m:t>
                          </m:r>
                          <m:r>
                            <a:rPr lang="en-US" altLang="zh-TW" sz="2400" i="1" dirty="0">
                              <a:latin typeface="Cambria Math" panose="02040503050406030204" pitchFamily="18" charset="0"/>
                              <a:ea typeface="Cambria Math" panose="02040503050406030204" pitchFamily="18" charset="0"/>
                            </a:rPr>
                            <m:t>∪</m:t>
                          </m:r>
                          <m:r>
                            <a:rPr lang="en-US" altLang="zh-TW" sz="2400" i="1" dirty="0" err="1">
                              <a:latin typeface="Cambria Math" panose="02040503050406030204" pitchFamily="18" charset="0"/>
                            </a:rPr>
                            <m:t>𝐵</m:t>
                          </m:r>
                        </m:e>
                      </m:d>
                      <m:r>
                        <a:rPr lang="en-US" altLang="zh-TW" sz="2400" i="1" dirty="0">
                          <a:latin typeface="Cambria Math" panose="02040503050406030204" pitchFamily="18" charset="0"/>
                        </a:rPr>
                        <m:t>=</m:t>
                      </m:r>
                      <m:r>
                        <a:rPr lang="en-US" altLang="zh-TW" sz="2400" i="1" dirty="0">
                          <a:latin typeface="Cambria Math" panose="02040503050406030204" pitchFamily="18" charset="0"/>
                        </a:rPr>
                        <m:t>𝑃</m:t>
                      </m:r>
                      <m:d>
                        <m:dPr>
                          <m:ctrlPr>
                            <a:rPr lang="en-US" altLang="zh-TW" sz="2400" i="1" dirty="0">
                              <a:latin typeface="Cambria Math" panose="02040503050406030204" pitchFamily="18" charset="0"/>
                            </a:rPr>
                          </m:ctrlPr>
                        </m:dPr>
                        <m:e>
                          <m:r>
                            <a:rPr lang="en-US" altLang="zh-TW" sz="2400" i="1" dirty="0">
                              <a:latin typeface="Cambria Math" panose="02040503050406030204" pitchFamily="18" charset="0"/>
                            </a:rPr>
                            <m:t>𝐴</m:t>
                          </m:r>
                        </m:e>
                      </m:d>
                      <m:r>
                        <a:rPr lang="en-US" altLang="zh-TW" sz="2400" i="1" dirty="0">
                          <a:latin typeface="Cambria Math" panose="02040503050406030204" pitchFamily="18" charset="0"/>
                        </a:rPr>
                        <m:t>+</m:t>
                      </m:r>
                      <m:r>
                        <a:rPr lang="en-US" altLang="zh-TW" sz="2400" i="1" dirty="0">
                          <a:latin typeface="Cambria Math" panose="02040503050406030204" pitchFamily="18" charset="0"/>
                        </a:rPr>
                        <m:t>𝑃</m:t>
                      </m:r>
                      <m:d>
                        <m:dPr>
                          <m:ctrlPr>
                            <a:rPr lang="en-US" altLang="zh-TW" sz="2400" i="1" dirty="0">
                              <a:latin typeface="Cambria Math" panose="02040503050406030204" pitchFamily="18" charset="0"/>
                            </a:rPr>
                          </m:ctrlPr>
                        </m:dPr>
                        <m:e>
                          <m:r>
                            <a:rPr lang="en-US" altLang="zh-TW" sz="2400" i="1" dirty="0">
                              <a:latin typeface="Cambria Math" panose="02040503050406030204" pitchFamily="18" charset="0"/>
                            </a:rPr>
                            <m:t>𝐵</m:t>
                          </m:r>
                        </m:e>
                      </m:d>
                      <m:r>
                        <a:rPr lang="en-US" altLang="zh-TW" sz="2400" i="1" dirty="0">
                          <a:latin typeface="Cambria Math" panose="02040503050406030204" pitchFamily="18" charset="0"/>
                        </a:rPr>
                        <m:t>−</m:t>
                      </m:r>
                      <m:r>
                        <a:rPr lang="en-US" altLang="zh-TW" sz="2400" i="1" dirty="0">
                          <a:latin typeface="Cambria Math" panose="02040503050406030204" pitchFamily="18" charset="0"/>
                        </a:rPr>
                        <m:t>𝑃</m:t>
                      </m:r>
                      <m:d>
                        <m:dPr>
                          <m:ctrlPr>
                            <a:rPr lang="en-US" altLang="zh-TW" sz="2400" i="1" dirty="0" err="1">
                              <a:latin typeface="Cambria Math" panose="02040503050406030204" pitchFamily="18" charset="0"/>
                            </a:rPr>
                          </m:ctrlPr>
                        </m:dPr>
                        <m:e>
                          <m:r>
                            <a:rPr lang="en-US" altLang="zh-TW" sz="2400" i="1" dirty="0" err="1">
                              <a:latin typeface="Cambria Math" panose="02040503050406030204" pitchFamily="18" charset="0"/>
                            </a:rPr>
                            <m:t>𝐴</m:t>
                          </m:r>
                          <m:r>
                            <a:rPr lang="en-US" altLang="zh-TW" sz="2400" i="1" dirty="0">
                              <a:latin typeface="Cambria Math" panose="02040503050406030204" pitchFamily="18" charset="0"/>
                              <a:ea typeface="Cambria Math" panose="02040503050406030204" pitchFamily="18" charset="0"/>
                            </a:rPr>
                            <m:t>∩</m:t>
                          </m:r>
                          <m:r>
                            <a:rPr lang="en-US" altLang="zh-TW" sz="2400" i="1" dirty="0" err="1">
                              <a:latin typeface="Cambria Math" panose="02040503050406030204" pitchFamily="18" charset="0"/>
                            </a:rPr>
                            <m:t>𝐵</m:t>
                          </m:r>
                        </m:e>
                      </m:d>
                      <m:r>
                        <a:rPr lang="en-US" altLang="zh-TW" sz="2400" i="1" dirty="0">
                          <a:latin typeface="Cambria Math" panose="02040503050406030204" pitchFamily="18" charset="0"/>
                        </a:rPr>
                        <m:t>=</m:t>
                      </m:r>
                      <m:f>
                        <m:fPr>
                          <m:ctrlPr>
                            <a:rPr lang="en-US" altLang="zh-TW" sz="2400" i="1" dirty="0">
                              <a:latin typeface="Cambria Math" panose="02040503050406030204" pitchFamily="18" charset="0"/>
                            </a:rPr>
                          </m:ctrlPr>
                        </m:fPr>
                        <m:num>
                          <m:r>
                            <a:rPr lang="en-US" altLang="zh-TW" sz="2400" i="1" dirty="0">
                              <a:latin typeface="Cambria Math" panose="02040503050406030204" pitchFamily="18" charset="0"/>
                            </a:rPr>
                            <m:t>13</m:t>
                          </m:r>
                        </m:num>
                        <m:den>
                          <m:r>
                            <a:rPr lang="en-US" altLang="zh-TW" sz="2400" i="1" dirty="0">
                              <a:latin typeface="Cambria Math" panose="02040503050406030204" pitchFamily="18" charset="0"/>
                            </a:rPr>
                            <m:t>52</m:t>
                          </m:r>
                        </m:den>
                      </m:f>
                      <m:r>
                        <a:rPr lang="en-US" altLang="zh-TW" sz="2400" b="0" i="1" dirty="0" smtClean="0">
                          <a:latin typeface="Cambria Math" panose="02040503050406030204" pitchFamily="18" charset="0"/>
                        </a:rPr>
                        <m:t>+</m:t>
                      </m:r>
                      <m:f>
                        <m:fPr>
                          <m:ctrlPr>
                            <a:rPr lang="en-US" altLang="zh-TW" sz="2400" i="1" dirty="0">
                              <a:latin typeface="Cambria Math" panose="02040503050406030204" pitchFamily="18" charset="0"/>
                            </a:rPr>
                          </m:ctrlPr>
                        </m:fPr>
                        <m:num>
                          <m:r>
                            <a:rPr lang="en-US" altLang="zh-TW" sz="2400" i="1" dirty="0">
                              <a:latin typeface="Cambria Math" panose="02040503050406030204" pitchFamily="18" charset="0"/>
                            </a:rPr>
                            <m:t>12</m:t>
                          </m:r>
                        </m:num>
                        <m:den>
                          <m:r>
                            <a:rPr lang="en-US" altLang="zh-TW" sz="2400" i="1" dirty="0">
                              <a:latin typeface="Cambria Math" panose="02040503050406030204" pitchFamily="18" charset="0"/>
                            </a:rPr>
                            <m:t>52</m:t>
                          </m:r>
                        </m:den>
                      </m:f>
                      <m:r>
                        <a:rPr lang="en-US" altLang="zh-TW" sz="2400" b="0" i="1" dirty="0" smtClean="0">
                          <a:latin typeface="Cambria Math" panose="02040503050406030204" pitchFamily="18" charset="0"/>
                        </a:rPr>
                        <m:t>−</m:t>
                      </m:r>
                      <m:f>
                        <m:fPr>
                          <m:ctrlPr>
                            <a:rPr lang="en-US" altLang="zh-TW" sz="2400" i="1" dirty="0">
                              <a:latin typeface="Cambria Math" panose="02040503050406030204" pitchFamily="18" charset="0"/>
                            </a:rPr>
                          </m:ctrlPr>
                        </m:fPr>
                        <m:num>
                          <m:r>
                            <a:rPr lang="en-US" altLang="zh-TW" sz="2400" i="1" dirty="0">
                              <a:latin typeface="Cambria Math" panose="02040503050406030204" pitchFamily="18" charset="0"/>
                            </a:rPr>
                            <m:t>3</m:t>
                          </m:r>
                        </m:num>
                        <m:den>
                          <m:r>
                            <a:rPr lang="en-US" altLang="zh-TW" sz="2400" i="1" dirty="0">
                              <a:latin typeface="Cambria Math" panose="02040503050406030204" pitchFamily="18" charset="0"/>
                            </a:rPr>
                            <m:t>52</m:t>
                          </m:r>
                        </m:den>
                      </m:f>
                      <m:r>
                        <a:rPr lang="en-US" altLang="zh-TW" sz="2400" b="0" i="1" dirty="0" smtClean="0">
                          <a:latin typeface="Cambria Math" panose="02040503050406030204" pitchFamily="18" charset="0"/>
                        </a:rPr>
                        <m:t>=</m:t>
                      </m:r>
                      <m:f>
                        <m:fPr>
                          <m:ctrlPr>
                            <a:rPr lang="en-US" altLang="zh-TW" sz="2400" b="0" i="1" dirty="0" smtClean="0">
                              <a:latin typeface="Cambria Math" panose="02040503050406030204" pitchFamily="18" charset="0"/>
                            </a:rPr>
                          </m:ctrlPr>
                        </m:fPr>
                        <m:num>
                          <m:r>
                            <a:rPr lang="en-US" altLang="zh-TW" sz="2400" b="0" i="1" dirty="0" smtClean="0">
                              <a:latin typeface="Cambria Math" panose="02040503050406030204" pitchFamily="18" charset="0"/>
                            </a:rPr>
                            <m:t>22</m:t>
                          </m:r>
                        </m:num>
                        <m:den>
                          <m:r>
                            <a:rPr lang="en-US" altLang="zh-TW" sz="2400" b="0" i="1" dirty="0" smtClean="0">
                              <a:latin typeface="Cambria Math" panose="02040503050406030204" pitchFamily="18" charset="0"/>
                            </a:rPr>
                            <m:t>52</m:t>
                          </m:r>
                        </m:den>
                      </m:f>
                      <m:r>
                        <a:rPr lang="en-US" altLang="zh-TW" sz="2400" b="0" i="1" dirty="0" smtClean="0">
                          <a:latin typeface="Cambria Math" panose="02040503050406030204" pitchFamily="18" charset="0"/>
                          <a:ea typeface="Cambria Math" panose="02040503050406030204" pitchFamily="18" charset="0"/>
                        </a:rPr>
                        <m:t>≈42.31%</m:t>
                      </m:r>
                    </m:oMath>
                  </m:oMathPara>
                </a14:m>
                <a:endParaRPr lang="en-US" altLang="zh-TW" sz="2400" i="1" dirty="0">
                  <a:latin typeface="Cambria Math" panose="02040503050406030204" pitchFamily="18" charset="0"/>
                </a:endParaRPr>
              </a:p>
              <a:p>
                <a:pPr>
                  <a:spcBef>
                    <a:spcPts val="1000"/>
                  </a:spcBef>
                  <a:defRPr sz="2000">
                    <a:solidFill>
                      <a:srgbClr val="000000"/>
                    </a:solidFill>
                    <a:latin typeface="Garamond"/>
                  </a:defRPr>
                </a:pPr>
                <a:endParaRPr lang="en-US" altLang="zh-TW" sz="2400" i="1" dirty="0">
                  <a:latin typeface="Cambria Math" panose="02040503050406030204" pitchFamily="18" charset="0"/>
                </a:endParaRPr>
              </a:p>
            </p:txBody>
          </p:sp>
        </mc:Choice>
        <mc:Fallback xmlns="">
          <p:sp>
            <p:nvSpPr>
              <p:cNvPr id="3" name="Content Placeholder 2">
                <a:extLst>
                  <a:ext uri="{FF2B5EF4-FFF2-40B4-BE49-F238E27FC236}">
                    <a16:creationId xmlns:a16="http://schemas.microsoft.com/office/drawing/2014/main" id="{42005442-9B42-59FC-EB9A-9713C1D36406}"/>
                  </a:ext>
                </a:extLst>
              </p:cNvPr>
              <p:cNvSpPr>
                <a:spLocks noGrp="1" noRot="1" noChangeAspect="1" noMove="1" noResize="1" noEditPoints="1" noAdjustHandles="1" noChangeArrowheads="1" noChangeShapeType="1" noTextEdit="1"/>
              </p:cNvSpPr>
              <p:nvPr>
                <p:ph idx="1"/>
              </p:nvPr>
            </p:nvSpPr>
            <p:spPr>
              <a:xfrm>
                <a:off x="457199" y="1300900"/>
                <a:ext cx="11189855" cy="5081046"/>
              </a:xfrm>
              <a:blipFill>
                <a:blip r:embed="rId2"/>
                <a:stretch>
                  <a:fillRect l="-708"/>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81CD8671-DAF5-196E-F156-19E65A0F6F06}"/>
              </a:ext>
            </a:extLst>
          </p:cNvPr>
          <p:cNvSpPr/>
          <p:nvPr/>
        </p:nvSpPr>
        <p:spPr>
          <a:xfrm>
            <a:off x="0" y="0"/>
            <a:ext cx="12188825" cy="923636"/>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1343CF-E57D-1DEE-22DD-BF8E87125238}"/>
              </a:ext>
            </a:extLst>
          </p:cNvPr>
          <p:cNvSpPr>
            <a:spLocks noGrp="1"/>
          </p:cNvSpPr>
          <p:nvPr>
            <p:ph type="title"/>
          </p:nvPr>
        </p:nvSpPr>
        <p:spPr>
          <a:xfrm>
            <a:off x="0" y="0"/>
            <a:ext cx="12188825" cy="923636"/>
          </a:xfrm>
        </p:spPr>
        <p:txBody>
          <a:bodyPr>
            <a:normAutofit/>
          </a:bodyPr>
          <a:lstStyle/>
          <a:p>
            <a:pPr algn="l">
              <a:defRPr sz="4000" b="1">
                <a:solidFill>
                  <a:srgbClr val="FDB913"/>
                </a:solidFill>
                <a:latin typeface="Garamond"/>
              </a:defRPr>
            </a:pPr>
            <a:r>
              <a:rPr lang="en-US" sz="4000" dirty="0">
                <a:solidFill>
                  <a:schemeClr val="bg1"/>
                </a:solidFill>
              </a:rPr>
              <a:t>  Solution to In-class Exercise</a:t>
            </a:r>
          </a:p>
        </p:txBody>
      </p:sp>
      <p:sp>
        <p:nvSpPr>
          <p:cNvPr id="5" name="Rectangle 4">
            <a:extLst>
              <a:ext uri="{FF2B5EF4-FFF2-40B4-BE49-F238E27FC236}">
                <a16:creationId xmlns:a16="http://schemas.microsoft.com/office/drawing/2014/main" id="{A4FEEC1A-37D7-0413-9ECE-C0D8D25873BA}"/>
              </a:ext>
            </a:extLst>
          </p:cNvPr>
          <p:cNvSpPr/>
          <p:nvPr/>
        </p:nvSpPr>
        <p:spPr>
          <a:xfrm>
            <a:off x="-1" y="6503428"/>
            <a:ext cx="12188825" cy="354572"/>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13E7A5EE-88D8-684F-F6BC-8F94D89E23BC}"/>
              </a:ext>
            </a:extLst>
          </p:cNvPr>
          <p:cNvSpPr>
            <a:spLocks noGrp="1"/>
          </p:cNvSpPr>
          <p:nvPr>
            <p:ph type="ftr" sz="quarter" idx="11"/>
          </p:nvPr>
        </p:nvSpPr>
        <p:spPr>
          <a:xfrm>
            <a:off x="-1" y="6503428"/>
            <a:ext cx="2895600" cy="354572"/>
          </a:xfrm>
        </p:spPr>
        <p:txBody>
          <a:bodyPr/>
          <a:lstStyle/>
          <a:p>
            <a:pPr algn="l"/>
            <a:r>
              <a:rPr lang="en-US">
                <a:solidFill>
                  <a:schemeClr val="bg1"/>
                </a:solidFill>
                <a:latin typeface="Garamond" panose="02020404030301010803" pitchFamily="18" charset="0"/>
              </a:rPr>
              <a:t>BUSN 320 Business Statistics</a:t>
            </a:r>
            <a:endParaRPr lang="en-US" dirty="0">
              <a:solidFill>
                <a:schemeClr val="bg1"/>
              </a:solidFill>
              <a:latin typeface="Garamond" panose="02020404030301010803" pitchFamily="18" charset="0"/>
            </a:endParaRPr>
          </a:p>
        </p:txBody>
      </p:sp>
      <p:sp>
        <p:nvSpPr>
          <p:cNvPr id="7" name="Slide Number Placeholder 6">
            <a:extLst>
              <a:ext uri="{FF2B5EF4-FFF2-40B4-BE49-F238E27FC236}">
                <a16:creationId xmlns:a16="http://schemas.microsoft.com/office/drawing/2014/main" id="{CFB1AB0F-0DFE-7EBB-34B2-517C222EA19C}"/>
              </a:ext>
            </a:extLst>
          </p:cNvPr>
          <p:cNvSpPr>
            <a:spLocks noGrp="1"/>
          </p:cNvSpPr>
          <p:nvPr>
            <p:ph type="sldNum" sz="quarter" idx="12"/>
          </p:nvPr>
        </p:nvSpPr>
        <p:spPr>
          <a:xfrm>
            <a:off x="10055225" y="6503428"/>
            <a:ext cx="2133600" cy="354572"/>
          </a:xfrm>
        </p:spPr>
        <p:txBody>
          <a:bodyPr/>
          <a:lstStyle/>
          <a:p>
            <a:fld id="{C1FF6DA9-008F-8B48-92A6-B652298478BF}" type="slidenum">
              <a:rPr lang="en-US" b="1" smtClean="0">
                <a:solidFill>
                  <a:schemeClr val="bg1"/>
                </a:solidFill>
                <a:latin typeface="Garamond" panose="02020404030301010803" pitchFamily="18" charset="0"/>
              </a:rPr>
              <a:t>24</a:t>
            </a:fld>
            <a:r>
              <a:rPr lang="en-US" b="1" dirty="0">
                <a:solidFill>
                  <a:schemeClr val="bg1"/>
                </a:solidFill>
                <a:latin typeface="Garamond" panose="02020404030301010803" pitchFamily="18" charset="0"/>
              </a:rPr>
              <a:t> </a:t>
            </a:r>
          </a:p>
        </p:txBody>
      </p:sp>
    </p:spTree>
    <p:extLst>
      <p:ext uri="{BB962C8B-B14F-4D97-AF65-F5344CB8AC3E}">
        <p14:creationId xmlns:p14="http://schemas.microsoft.com/office/powerpoint/2010/main" val="2203334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fade">
                                      <p:cBhvr>
                                        <p:cTn id="25"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E28BB-8BD6-E49A-5144-B83FC305133C}"/>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36AD49C-5332-5CE8-C156-C94457A7687A}"/>
                  </a:ext>
                </a:extLst>
              </p:cNvPr>
              <p:cNvSpPr>
                <a:spLocks noGrp="1"/>
              </p:cNvSpPr>
              <p:nvPr>
                <p:ph idx="1"/>
              </p:nvPr>
            </p:nvSpPr>
            <p:spPr>
              <a:xfrm>
                <a:off x="457199" y="1300900"/>
                <a:ext cx="11189855" cy="5081046"/>
              </a:xfrm>
            </p:spPr>
            <p:txBody>
              <a:bodyPr>
                <a:normAutofit/>
              </a:bodyPr>
              <a:lstStyle/>
              <a:p>
                <a:pPr>
                  <a:spcBef>
                    <a:spcPts val="1000"/>
                  </a:spcBef>
                  <a:defRPr sz="2000">
                    <a:solidFill>
                      <a:srgbClr val="000000"/>
                    </a:solidFill>
                    <a:latin typeface="Garamond"/>
                  </a:defRPr>
                </a:pPr>
                <a:r>
                  <a:rPr lang="en-US" altLang="zh-TW" sz="2400" dirty="0"/>
                  <a:t>Complements are often useful for calculating probabilities. One of the most important rules we will use throughout the semester is that, for any event </a:t>
                </a:r>
                <a14:m>
                  <m:oMath xmlns:m="http://schemas.openxmlformats.org/officeDocument/2006/math">
                    <m:r>
                      <a:rPr lang="en-US" altLang="zh-TW" sz="2400" i="1" dirty="0" smtClean="0">
                        <a:latin typeface="Cambria Math" panose="02040503050406030204" pitchFamily="18" charset="0"/>
                      </a:rPr>
                      <m:t>𝐴</m:t>
                    </m:r>
                  </m:oMath>
                </a14:m>
                <a:r>
                  <a:rPr lang="en-US" altLang="zh-TW" sz="2400" dirty="0"/>
                  <a:t>:</a:t>
                </a:r>
              </a:p>
              <a:p>
                <a:pPr>
                  <a:spcBef>
                    <a:spcPts val="1000"/>
                  </a:spcBef>
                  <a:defRPr sz="2000">
                    <a:solidFill>
                      <a:srgbClr val="000000"/>
                    </a:solidFill>
                    <a:latin typeface="Garamond"/>
                  </a:defRPr>
                </a:pPr>
                <a:endParaRPr lang="en-US" altLang="zh-TW" sz="500" dirty="0"/>
              </a:p>
              <a:p>
                <a:pPr marL="0" indent="0">
                  <a:spcBef>
                    <a:spcPts val="1000"/>
                  </a:spcBef>
                  <a:buNone/>
                  <a:defRPr sz="2000">
                    <a:solidFill>
                      <a:srgbClr val="000000"/>
                    </a:solidFill>
                    <a:latin typeface="Garamond"/>
                  </a:defRPr>
                </a:pPr>
                <a14:m>
                  <m:oMathPara xmlns:m="http://schemas.openxmlformats.org/officeDocument/2006/math">
                    <m:oMathParaPr>
                      <m:jc m:val="centerGroup"/>
                    </m:oMathParaPr>
                    <m:oMath xmlns:m="http://schemas.openxmlformats.org/officeDocument/2006/math">
                      <m:r>
                        <a:rPr lang="en-US" altLang="zh-TW" sz="2400" b="0" i="1" smtClean="0">
                          <a:latin typeface="Cambria Math" panose="02040503050406030204" pitchFamily="18" charset="0"/>
                        </a:rPr>
                        <m:t>1=</m:t>
                      </m:r>
                      <m:r>
                        <a:rPr lang="en-US" altLang="zh-TW" sz="2400" b="0" i="1" smtClean="0">
                          <a:latin typeface="Cambria Math" panose="02040503050406030204" pitchFamily="18" charset="0"/>
                        </a:rPr>
                        <m:t>𝑃</m:t>
                      </m:r>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𝐴</m:t>
                          </m:r>
                        </m:e>
                      </m:d>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𝑃</m:t>
                      </m:r>
                      <m:d>
                        <m:dPr>
                          <m:ctrlPr>
                            <a:rPr lang="en-US" altLang="zh-TW" sz="2400" b="0" i="1" smtClean="0">
                              <a:latin typeface="Cambria Math" panose="02040503050406030204" pitchFamily="18" charset="0"/>
                            </a:rPr>
                          </m:ctrlPr>
                        </m:dPr>
                        <m:e>
                          <m:sSup>
                            <m:sSupPr>
                              <m:ctrlPr>
                                <a:rPr lang="en-US" altLang="zh-TW" sz="2400" b="0" i="1" smtClean="0">
                                  <a:latin typeface="Cambria Math" panose="02040503050406030204" pitchFamily="18" charset="0"/>
                                </a:rPr>
                              </m:ctrlPr>
                            </m:sSupPr>
                            <m:e>
                              <m:r>
                                <a:rPr lang="en-US" altLang="zh-TW" sz="2400" b="0" i="1" smtClean="0">
                                  <a:latin typeface="Cambria Math" panose="02040503050406030204" pitchFamily="18" charset="0"/>
                                </a:rPr>
                                <m:t>𝐴</m:t>
                              </m:r>
                            </m:e>
                            <m:sup>
                              <m:r>
                                <a:rPr lang="en-US" altLang="zh-TW" sz="2400" b="0" i="1" smtClean="0">
                                  <a:latin typeface="Cambria Math" panose="02040503050406030204" pitchFamily="18" charset="0"/>
                                </a:rPr>
                                <m:t>′</m:t>
                              </m:r>
                            </m:sup>
                          </m:sSup>
                        </m:e>
                      </m:d>
                    </m:oMath>
                  </m:oMathPara>
                </a14:m>
                <a:endParaRPr lang="en-US" altLang="zh-TW" sz="2400" dirty="0"/>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Therefore, if the probability of an event is difficult to calculate directly, it may be easier to calculate the probability of its complement:</a:t>
                </a:r>
              </a:p>
              <a:p>
                <a:pPr>
                  <a:spcBef>
                    <a:spcPts val="1000"/>
                  </a:spcBef>
                  <a:defRPr sz="2000">
                    <a:solidFill>
                      <a:srgbClr val="000000"/>
                    </a:solidFill>
                    <a:latin typeface="Garamond"/>
                  </a:defRPr>
                </a:pPr>
                <a:endParaRPr lang="en-US" altLang="zh-TW" sz="500" dirty="0"/>
              </a:p>
              <a:p>
                <a:pPr marL="0" indent="0">
                  <a:spcBef>
                    <a:spcPts val="1000"/>
                  </a:spcBef>
                  <a:buNone/>
                  <a:defRPr sz="2000">
                    <a:solidFill>
                      <a:srgbClr val="000000"/>
                    </a:solidFill>
                    <a:latin typeface="Garamond"/>
                  </a:defRPr>
                </a:pPr>
                <a14:m>
                  <m:oMathPara xmlns:m="http://schemas.openxmlformats.org/officeDocument/2006/math">
                    <m:oMathParaPr>
                      <m:jc m:val="centerGroup"/>
                    </m:oMathParaPr>
                    <m:oMath xmlns:m="http://schemas.openxmlformats.org/officeDocument/2006/math">
                      <m:r>
                        <a:rPr lang="en-US" altLang="zh-TW" sz="2400" i="1">
                          <a:latin typeface="Cambria Math" panose="02040503050406030204" pitchFamily="18" charset="0"/>
                        </a:rPr>
                        <m:t>𝑃</m:t>
                      </m:r>
                      <m:d>
                        <m:dPr>
                          <m:ctrlPr>
                            <a:rPr lang="en-US" altLang="zh-TW" sz="2400" i="1">
                              <a:latin typeface="Cambria Math" panose="02040503050406030204" pitchFamily="18" charset="0"/>
                            </a:rPr>
                          </m:ctrlPr>
                        </m:dPr>
                        <m:e>
                          <m:r>
                            <a:rPr lang="en-US" altLang="zh-TW" sz="2400" i="1">
                              <a:latin typeface="Cambria Math" panose="02040503050406030204" pitchFamily="18" charset="0"/>
                            </a:rPr>
                            <m:t>𝐴</m:t>
                          </m:r>
                        </m:e>
                      </m:d>
                      <m:r>
                        <a:rPr lang="en-US" altLang="zh-TW" sz="2400" b="0" i="1" smtClean="0">
                          <a:latin typeface="Cambria Math" panose="02040503050406030204" pitchFamily="18" charset="0"/>
                        </a:rPr>
                        <m:t>=</m:t>
                      </m:r>
                      <m:r>
                        <a:rPr lang="en-US" altLang="zh-TW" sz="2400" i="1">
                          <a:latin typeface="Cambria Math" panose="02040503050406030204" pitchFamily="18" charset="0"/>
                        </a:rPr>
                        <m:t>1</m:t>
                      </m:r>
                      <m:r>
                        <a:rPr lang="en-US" altLang="zh-TW" sz="2400" b="0" i="1" smtClean="0">
                          <a:latin typeface="Cambria Math" panose="02040503050406030204" pitchFamily="18" charset="0"/>
                        </a:rPr>
                        <m:t>−</m:t>
                      </m:r>
                      <m:r>
                        <a:rPr lang="en-US" altLang="zh-TW" sz="2400" i="1">
                          <a:latin typeface="Cambria Math" panose="02040503050406030204" pitchFamily="18" charset="0"/>
                        </a:rPr>
                        <m:t>𝑃</m:t>
                      </m:r>
                      <m:d>
                        <m:dPr>
                          <m:ctrlPr>
                            <a:rPr lang="en-US" altLang="zh-TW" sz="2400" i="1">
                              <a:latin typeface="Cambria Math" panose="02040503050406030204" pitchFamily="18" charset="0"/>
                            </a:rPr>
                          </m:ctrlPr>
                        </m:dPr>
                        <m:e>
                          <m:sSup>
                            <m:sSupPr>
                              <m:ctrlPr>
                                <a:rPr lang="en-US" altLang="zh-TW" sz="2400" i="1">
                                  <a:latin typeface="Cambria Math" panose="02040503050406030204" pitchFamily="18" charset="0"/>
                                </a:rPr>
                              </m:ctrlPr>
                            </m:sSupPr>
                            <m:e>
                              <m:r>
                                <a:rPr lang="en-US" altLang="zh-TW" sz="2400" i="1">
                                  <a:latin typeface="Cambria Math" panose="02040503050406030204" pitchFamily="18" charset="0"/>
                                </a:rPr>
                                <m:t>𝐴</m:t>
                              </m:r>
                            </m:e>
                            <m:sup>
                              <m:r>
                                <a:rPr lang="en-US" altLang="zh-TW" sz="2400" i="1">
                                  <a:latin typeface="Cambria Math" panose="02040503050406030204" pitchFamily="18" charset="0"/>
                                </a:rPr>
                                <m:t>′</m:t>
                              </m:r>
                            </m:sup>
                          </m:sSup>
                        </m:e>
                      </m:d>
                    </m:oMath>
                  </m:oMathPara>
                </a14:m>
                <a:endParaRPr lang="en-US" altLang="zh-TW" sz="2400" dirty="0"/>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Perhaps the most well-known application of the complement rule is the “birthday problem.”</a:t>
                </a:r>
              </a:p>
            </p:txBody>
          </p:sp>
        </mc:Choice>
        <mc:Fallback xmlns="">
          <p:sp>
            <p:nvSpPr>
              <p:cNvPr id="3" name="Content Placeholder 2">
                <a:extLst>
                  <a:ext uri="{FF2B5EF4-FFF2-40B4-BE49-F238E27FC236}">
                    <a16:creationId xmlns:a16="http://schemas.microsoft.com/office/drawing/2014/main" id="{D36AD49C-5332-5CE8-C156-C94457A7687A}"/>
                  </a:ext>
                </a:extLst>
              </p:cNvPr>
              <p:cNvSpPr>
                <a:spLocks noGrp="1" noRot="1" noChangeAspect="1" noMove="1" noResize="1" noEditPoints="1" noAdjustHandles="1" noChangeArrowheads="1" noChangeShapeType="1" noTextEdit="1"/>
              </p:cNvSpPr>
              <p:nvPr>
                <p:ph idx="1"/>
              </p:nvPr>
            </p:nvSpPr>
            <p:spPr>
              <a:xfrm>
                <a:off x="457199" y="1300900"/>
                <a:ext cx="11189855" cy="5081046"/>
              </a:xfrm>
              <a:blipFill>
                <a:blip r:embed="rId2"/>
                <a:stretch>
                  <a:fillRect l="-708" t="-959" r="-1035"/>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D7A4A4DC-99D1-CC1C-1C5E-43DEC9A21A4D}"/>
              </a:ext>
            </a:extLst>
          </p:cNvPr>
          <p:cNvSpPr/>
          <p:nvPr/>
        </p:nvSpPr>
        <p:spPr>
          <a:xfrm>
            <a:off x="0" y="0"/>
            <a:ext cx="12188825" cy="923636"/>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74A76D-4AC1-00F9-4872-61A77C428592}"/>
              </a:ext>
            </a:extLst>
          </p:cNvPr>
          <p:cNvSpPr>
            <a:spLocks noGrp="1"/>
          </p:cNvSpPr>
          <p:nvPr>
            <p:ph type="title"/>
          </p:nvPr>
        </p:nvSpPr>
        <p:spPr>
          <a:xfrm>
            <a:off x="0" y="0"/>
            <a:ext cx="12188825" cy="923636"/>
          </a:xfrm>
        </p:spPr>
        <p:txBody>
          <a:bodyPr>
            <a:normAutofit/>
          </a:bodyPr>
          <a:lstStyle/>
          <a:p>
            <a:pPr algn="l">
              <a:defRPr sz="4000" b="1">
                <a:solidFill>
                  <a:srgbClr val="FDB913"/>
                </a:solidFill>
                <a:latin typeface="Garamond"/>
              </a:defRPr>
            </a:pPr>
            <a:r>
              <a:rPr lang="en-US" sz="4000" dirty="0">
                <a:solidFill>
                  <a:schemeClr val="bg1"/>
                </a:solidFill>
              </a:rPr>
              <a:t>  Complements</a:t>
            </a:r>
          </a:p>
        </p:txBody>
      </p:sp>
      <p:sp>
        <p:nvSpPr>
          <p:cNvPr id="5" name="Rectangle 4">
            <a:extLst>
              <a:ext uri="{FF2B5EF4-FFF2-40B4-BE49-F238E27FC236}">
                <a16:creationId xmlns:a16="http://schemas.microsoft.com/office/drawing/2014/main" id="{A59F75E4-4359-F968-C739-26FB4F853110}"/>
              </a:ext>
            </a:extLst>
          </p:cNvPr>
          <p:cNvSpPr/>
          <p:nvPr/>
        </p:nvSpPr>
        <p:spPr>
          <a:xfrm>
            <a:off x="-1" y="6503428"/>
            <a:ext cx="12188825" cy="354572"/>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0BD67636-1DE7-66C3-B087-356BD6295564}"/>
              </a:ext>
            </a:extLst>
          </p:cNvPr>
          <p:cNvSpPr>
            <a:spLocks noGrp="1"/>
          </p:cNvSpPr>
          <p:nvPr>
            <p:ph type="ftr" sz="quarter" idx="11"/>
          </p:nvPr>
        </p:nvSpPr>
        <p:spPr>
          <a:xfrm>
            <a:off x="-1" y="6503428"/>
            <a:ext cx="2895600" cy="354572"/>
          </a:xfrm>
        </p:spPr>
        <p:txBody>
          <a:bodyPr/>
          <a:lstStyle/>
          <a:p>
            <a:pPr algn="l"/>
            <a:r>
              <a:rPr lang="en-US">
                <a:solidFill>
                  <a:schemeClr val="bg1"/>
                </a:solidFill>
                <a:latin typeface="Garamond" panose="02020404030301010803" pitchFamily="18" charset="0"/>
              </a:rPr>
              <a:t>BUSN 320 Business Statistics</a:t>
            </a:r>
            <a:endParaRPr lang="en-US" dirty="0">
              <a:solidFill>
                <a:schemeClr val="bg1"/>
              </a:solidFill>
              <a:latin typeface="Garamond" panose="02020404030301010803" pitchFamily="18" charset="0"/>
            </a:endParaRPr>
          </a:p>
        </p:txBody>
      </p:sp>
      <p:sp>
        <p:nvSpPr>
          <p:cNvPr id="7" name="Slide Number Placeholder 6">
            <a:extLst>
              <a:ext uri="{FF2B5EF4-FFF2-40B4-BE49-F238E27FC236}">
                <a16:creationId xmlns:a16="http://schemas.microsoft.com/office/drawing/2014/main" id="{2282EF79-EF75-738B-9303-BC1F778C87EE}"/>
              </a:ext>
            </a:extLst>
          </p:cNvPr>
          <p:cNvSpPr>
            <a:spLocks noGrp="1"/>
          </p:cNvSpPr>
          <p:nvPr>
            <p:ph type="sldNum" sz="quarter" idx="12"/>
          </p:nvPr>
        </p:nvSpPr>
        <p:spPr>
          <a:xfrm>
            <a:off x="10055225" y="6503428"/>
            <a:ext cx="2133600" cy="354572"/>
          </a:xfrm>
        </p:spPr>
        <p:txBody>
          <a:bodyPr/>
          <a:lstStyle/>
          <a:p>
            <a:fld id="{C1FF6DA9-008F-8B48-92A6-B652298478BF}" type="slidenum">
              <a:rPr lang="en-US" b="1" smtClean="0">
                <a:solidFill>
                  <a:schemeClr val="bg1"/>
                </a:solidFill>
                <a:latin typeface="Garamond" panose="02020404030301010803" pitchFamily="18" charset="0"/>
              </a:rPr>
              <a:t>25</a:t>
            </a:fld>
            <a:r>
              <a:rPr lang="en-US" b="1" dirty="0">
                <a:solidFill>
                  <a:schemeClr val="bg1"/>
                </a:solidFill>
                <a:latin typeface="Garamond" panose="02020404030301010803" pitchFamily="18" charset="0"/>
              </a:rPr>
              <a:t> </a:t>
            </a:r>
          </a:p>
        </p:txBody>
      </p:sp>
    </p:spTree>
    <p:extLst>
      <p:ext uri="{BB962C8B-B14F-4D97-AF65-F5344CB8AC3E}">
        <p14:creationId xmlns:p14="http://schemas.microsoft.com/office/powerpoint/2010/main" val="1906245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fade">
                                      <p:cBhvr>
                                        <p:cTn id="18" dur="500"/>
                                        <p:tgtEl>
                                          <p:spTgt spid="3">
                                            <p:txEl>
                                              <p:pRg st="6" end="6"/>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Effect transition="in" filter="fade">
                                      <p:cBhvr>
                                        <p:cTn id="2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03346-1338-89A1-C512-CE3FFB54B342}"/>
              </a:ext>
            </a:extLst>
          </p:cNvPr>
          <p:cNvSpPr>
            <a:spLocks noGrp="1"/>
          </p:cNvSpPr>
          <p:nvPr>
            <p:ph type="title"/>
          </p:nvPr>
        </p:nvSpPr>
        <p:spPr/>
        <p:txBody>
          <a:bodyPr>
            <a:normAutofit fontScale="90000"/>
          </a:bodyPr>
          <a:lstStyle/>
          <a:p>
            <a:r>
              <a:rPr lang="en-US">
                <a:solidFill>
                  <a:srgbClr val="000000">
                    <a:alpha val="0"/>
                  </a:srgbClr>
                </a:solidFill>
              </a:rPr>
              <a:t>Poll Everywhere multiple choice poll activity
Activity Title: Suppose we have 23 people in a room. Assuming birthdays are equally likely to occur on any of the 365 days of the year, what is the approximate probability that at least two people share the same birthday?
Slide 24</a:t>
            </a:r>
          </a:p>
        </p:txBody>
      </p:sp>
      <p:sp>
        <p:nvSpPr>
          <p:cNvPr id="3" name="Footer Placeholder 2" descr="Poll Everywhere multiple choice poll activity&#10;Activity Title: Suppose we have 23 people in a room. Assuming birthdays are equally likely to occur on any of the 365 days of the year, what is the approximate probability that at least two people share the same birthday?">
            <a:extLst>
              <a:ext uri="{FF2B5EF4-FFF2-40B4-BE49-F238E27FC236}">
                <a16:creationId xmlns:a16="http://schemas.microsoft.com/office/drawing/2014/main" id="{72976DF3-9995-9E97-FDD0-F3EDD5251601}"/>
              </a:ext>
            </a:extLst>
          </p:cNvPr>
          <p:cNvSpPr>
            <a:spLocks noGrp="1"/>
          </p:cNvSpPr>
          <p:nvPr>
            <p:ph type="ftr" sz="quarter" idx="11"/>
          </p:nvPr>
        </p:nvSpPr>
        <p:spPr/>
        <p:txBody>
          <a:bodyPr/>
          <a:lstStyle/>
          <a:p>
            <a:r>
              <a:rPr lang="en-US"/>
              <a:t>BUSN 320 Business Statistics</a:t>
            </a:r>
          </a:p>
        </p:txBody>
      </p:sp>
      <p:pic>
        <p:nvPicPr>
          <p:cNvPr id="5" name="Picture 4">
            <a:extLst>
              <a:ext uri="{FF2B5EF4-FFF2-40B4-BE49-F238E27FC236}">
                <a16:creationId xmlns:a16="http://schemas.microsoft.com/office/drawing/2014/main" id="{2A2D4D71-47E8-1CF8-A870-DA768AD03448}"/>
              </a:ext>
            </a:extLst>
          </p:cNvPr>
          <p:cNvPicPr>
            <a:picLocks/>
          </p:cNvPicPr>
          <p:nvPr>
            <p:custDataLst>
              <p:tags r:id="rId1"/>
            </p:custDataLst>
          </p:nvPr>
        </p:nvPicPr>
        <p:blipFill>
          <a:blip r:embed="rId4"/>
          <a:stretch>
            <a:fillRect/>
          </a:stretch>
        </p:blipFill>
        <p:spPr>
          <a:xfrm>
            <a:off x="190500" y="190500"/>
            <a:ext cx="11807825" cy="6477000"/>
          </a:xfrm>
          <a:prstGeom prst="rect">
            <a:avLst/>
          </a:prstGeom>
        </p:spPr>
      </p:pic>
    </p:spTree>
    <p:extLst>
      <p:ext uri="{BB962C8B-B14F-4D97-AF65-F5344CB8AC3E}">
        <p14:creationId xmlns:p14="http://schemas.microsoft.com/office/powerpoint/2010/main" val="3455429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01FC6-667B-6098-CDF4-620E281A64EF}"/>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36BBB6C-0408-257E-13F5-9A6CCB3CDC01}"/>
                  </a:ext>
                </a:extLst>
              </p:cNvPr>
              <p:cNvSpPr>
                <a:spLocks noGrp="1"/>
              </p:cNvSpPr>
              <p:nvPr>
                <p:ph idx="1"/>
              </p:nvPr>
            </p:nvSpPr>
            <p:spPr>
              <a:xfrm>
                <a:off x="457199" y="1300900"/>
                <a:ext cx="11189855" cy="5081046"/>
              </a:xfrm>
            </p:spPr>
            <p:txBody>
              <a:bodyPr>
                <a:normAutofit/>
              </a:bodyPr>
              <a:lstStyle/>
              <a:p>
                <a:pPr>
                  <a:spcBef>
                    <a:spcPts val="1000"/>
                  </a:spcBef>
                  <a:defRPr sz="2000">
                    <a:solidFill>
                      <a:srgbClr val="000000"/>
                    </a:solidFill>
                    <a:latin typeface="Garamond"/>
                  </a:defRPr>
                </a:pPr>
                <a:r>
                  <a:rPr lang="en-US" altLang="zh-TW" sz="2400" dirty="0"/>
                  <a:t>It is difficult to calculate the probability that at least one pair of people shares a birthday directly.</a:t>
                </a:r>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Instead, we calculate its complement:</a:t>
                </a:r>
              </a:p>
              <a:p>
                <a:pPr lvl="1">
                  <a:spcBef>
                    <a:spcPts val="1000"/>
                  </a:spcBef>
                  <a:defRPr sz="2000">
                    <a:solidFill>
                      <a:srgbClr val="000000"/>
                    </a:solidFill>
                    <a:latin typeface="Garamond"/>
                  </a:defRPr>
                </a:pPr>
                <a:r>
                  <a:rPr lang="en-US" altLang="zh-TW" sz="2000" dirty="0"/>
                  <a:t>Event </a:t>
                </a:r>
                <a14:m>
                  <m:oMath xmlns:m="http://schemas.openxmlformats.org/officeDocument/2006/math">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𝐴</m:t>
                        </m:r>
                      </m:e>
                      <m:sub>
                        <m:r>
                          <a:rPr lang="en-US" altLang="zh-TW" sz="2000" b="0" i="1" smtClean="0">
                            <a:latin typeface="Cambria Math" panose="02040503050406030204" pitchFamily="18" charset="0"/>
                          </a:rPr>
                          <m:t>𝑛</m:t>
                        </m:r>
                      </m:sub>
                    </m:sSub>
                  </m:oMath>
                </a14:m>
                <a:r>
                  <a:rPr lang="en-US" altLang="zh-TW" sz="2000" dirty="0"/>
                  <a:t>: All </a:t>
                </a:r>
                <a14:m>
                  <m:oMath xmlns:m="http://schemas.openxmlformats.org/officeDocument/2006/math">
                    <m:r>
                      <a:rPr lang="en-US" altLang="zh-TW" sz="2000" i="1" dirty="0" smtClean="0">
                        <a:latin typeface="Cambria Math" panose="02040503050406030204" pitchFamily="18" charset="0"/>
                      </a:rPr>
                      <m:t>𝑛</m:t>
                    </m:r>
                  </m:oMath>
                </a14:m>
                <a:r>
                  <a:rPr lang="en-US" altLang="zh-TW" sz="2000" dirty="0"/>
                  <a:t> people in the room have different birthdays.</a:t>
                </a:r>
              </a:p>
              <a:p>
                <a:pPr lvl="1">
                  <a:spcBef>
                    <a:spcPts val="1000"/>
                  </a:spcBef>
                  <a:defRPr sz="2000">
                    <a:solidFill>
                      <a:srgbClr val="000000"/>
                    </a:solidFill>
                    <a:latin typeface="Garamond"/>
                  </a:defRPr>
                </a:pPr>
                <a:r>
                  <a:rPr lang="en-US" altLang="zh-TW" sz="2000" b="0" dirty="0"/>
                  <a:t>Event </a:t>
                </a:r>
                <a14:m>
                  <m:oMath xmlns:m="http://schemas.openxmlformats.org/officeDocument/2006/math">
                    <m:r>
                      <a:rPr lang="en-US" altLang="zh-TW" sz="2000" b="0" i="1" dirty="0" smtClean="0">
                        <a:latin typeface="Cambria Math" panose="02040503050406030204" pitchFamily="18" charset="0"/>
                      </a:rPr>
                      <m:t>𝐵</m:t>
                    </m:r>
                  </m:oMath>
                </a14:m>
                <a:r>
                  <a:rPr lang="en-US" altLang="zh-TW" sz="2000" dirty="0"/>
                  <a:t>: At least one pair of people in the room shares the same birthday </a:t>
                </a:r>
                <a14:m>
                  <m:oMath xmlns:m="http://schemas.openxmlformats.org/officeDocument/2006/math">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𝐵</m:t>
                        </m:r>
                        <m:r>
                          <a:rPr lang="en-US" altLang="zh-TW" sz="2000" b="0" i="1" smtClean="0">
                            <a:latin typeface="Cambria Math" panose="02040503050406030204" pitchFamily="18" charset="0"/>
                          </a:rPr>
                          <m:t>=</m:t>
                        </m:r>
                        <m:sSubSup>
                          <m:sSubSupPr>
                            <m:ctrlPr>
                              <a:rPr lang="en-US" altLang="zh-TW" sz="2000" b="0" i="1" smtClean="0">
                                <a:latin typeface="Cambria Math" panose="02040503050406030204" pitchFamily="18" charset="0"/>
                              </a:rPr>
                            </m:ctrlPr>
                          </m:sSubSupPr>
                          <m:e>
                            <m:r>
                              <a:rPr lang="en-US" altLang="zh-TW" sz="2000" b="0" i="1" smtClean="0">
                                <a:latin typeface="Cambria Math" panose="02040503050406030204" pitchFamily="18" charset="0"/>
                              </a:rPr>
                              <m:t>𝐴</m:t>
                            </m:r>
                          </m:e>
                          <m:sub>
                            <m:r>
                              <a:rPr lang="en-US" altLang="zh-TW" sz="2000" b="0" i="1" smtClean="0">
                                <a:latin typeface="Cambria Math" panose="02040503050406030204" pitchFamily="18" charset="0"/>
                              </a:rPr>
                              <m:t>𝑛</m:t>
                            </m:r>
                          </m:sub>
                          <m:sup>
                            <m:r>
                              <a:rPr lang="en-US" altLang="zh-TW" sz="2000" b="0" i="1" smtClean="0">
                                <a:latin typeface="Cambria Math" panose="02040503050406030204" pitchFamily="18" charset="0"/>
                              </a:rPr>
                              <m:t>′</m:t>
                            </m:r>
                          </m:sup>
                        </m:sSubSup>
                      </m:e>
                    </m:d>
                  </m:oMath>
                </a14:m>
                <a:r>
                  <a:rPr lang="en-US" altLang="zh-TW" sz="2000" dirty="0"/>
                  <a:t>.</a:t>
                </a:r>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When </a:t>
                </a:r>
                <a14:m>
                  <m:oMath xmlns:m="http://schemas.openxmlformats.org/officeDocument/2006/math">
                    <m:r>
                      <a:rPr lang="en-US" altLang="zh-TW" sz="2400" i="1" dirty="0" smtClean="0">
                        <a:latin typeface="Cambria Math" panose="02040503050406030204" pitchFamily="18" charset="0"/>
                      </a:rPr>
                      <m:t>𝑛</m:t>
                    </m:r>
                    <m:r>
                      <a:rPr lang="en-US" altLang="zh-TW" sz="2400" i="1" dirty="0" smtClean="0">
                        <a:latin typeface="Cambria Math" panose="02040503050406030204" pitchFamily="18" charset="0"/>
                      </a:rPr>
                      <m:t>=2</m:t>
                    </m:r>
                  </m:oMath>
                </a14:m>
                <a:r>
                  <a:rPr lang="en-US" altLang="zh-TW" sz="2400" dirty="0"/>
                  <a:t>, there are two people in the room:</a:t>
                </a:r>
              </a:p>
              <a:p>
                <a:pPr lvl="1">
                  <a:spcBef>
                    <a:spcPts val="1000"/>
                  </a:spcBef>
                  <a:defRPr sz="2000">
                    <a:solidFill>
                      <a:srgbClr val="000000"/>
                    </a:solidFill>
                    <a:latin typeface="Garamond"/>
                  </a:defRPr>
                </a:pPr>
                <a:r>
                  <a:rPr lang="en-US" altLang="zh-TW" sz="2000" dirty="0"/>
                  <a:t>Person 1 is may have any birthday.</a:t>
                </a:r>
              </a:p>
              <a:p>
                <a:pPr lvl="1">
                  <a:spcBef>
                    <a:spcPts val="1000"/>
                  </a:spcBef>
                  <a:defRPr sz="2000">
                    <a:solidFill>
                      <a:srgbClr val="000000"/>
                    </a:solidFill>
                    <a:latin typeface="Garamond"/>
                  </a:defRPr>
                </a:pPr>
                <a:r>
                  <a:rPr lang="en-US" altLang="zh-TW" sz="2000" dirty="0"/>
                  <a:t>Person 2 must avoid Person 1’s birthday, leaving 364 possible birthdays.</a:t>
                </a:r>
              </a:p>
              <a:p>
                <a:pPr lvl="1">
                  <a:spcBef>
                    <a:spcPts val="1000"/>
                  </a:spcBef>
                  <a:defRPr sz="2000">
                    <a:solidFill>
                      <a:srgbClr val="000000"/>
                    </a:solidFill>
                    <a:latin typeface="Garamond"/>
                  </a:defRPr>
                </a:pPr>
                <a:endParaRPr lang="en-US" altLang="zh-TW" sz="500" dirty="0"/>
              </a:p>
              <a:p>
                <a:pPr marL="0" indent="0">
                  <a:spcBef>
                    <a:spcPts val="1000"/>
                  </a:spcBef>
                  <a:buNone/>
                  <a:defRPr sz="2000">
                    <a:solidFill>
                      <a:srgbClr val="000000"/>
                    </a:solidFill>
                    <a:latin typeface="Garamond"/>
                  </a:defRPr>
                </a:pPr>
                <a14:m>
                  <m:oMathPara xmlns:m="http://schemas.openxmlformats.org/officeDocument/2006/math">
                    <m:oMathParaPr>
                      <m:jc m:val="centerGroup"/>
                    </m:oMathParaPr>
                    <m:oMath xmlns:m="http://schemas.openxmlformats.org/officeDocument/2006/math">
                      <m:r>
                        <a:rPr lang="en-US" altLang="zh-TW" sz="2400" b="0" i="1" smtClean="0">
                          <a:latin typeface="Cambria Math" panose="02040503050406030204" pitchFamily="18" charset="0"/>
                        </a:rPr>
                        <m:t>𝑃</m:t>
                      </m:r>
                      <m:d>
                        <m:dPr>
                          <m:ctrlPr>
                            <a:rPr lang="en-US" altLang="zh-TW" sz="2400" b="0" i="1" smtClean="0">
                              <a:latin typeface="Cambria Math" panose="02040503050406030204" pitchFamily="18" charset="0"/>
                            </a:rPr>
                          </m:ctrlPr>
                        </m:dPr>
                        <m:e>
                          <m:sSub>
                            <m:sSubPr>
                              <m:ctrlPr>
                                <a:rPr lang="en-US" altLang="zh-TW" sz="2400" b="0" i="1" smtClean="0">
                                  <a:latin typeface="Cambria Math" panose="02040503050406030204" pitchFamily="18" charset="0"/>
                                </a:rPr>
                              </m:ctrlPr>
                            </m:sSubPr>
                            <m:e>
                              <m:r>
                                <a:rPr lang="en-US" altLang="zh-TW" sz="2400" b="0" i="1" smtClean="0">
                                  <a:latin typeface="Cambria Math" panose="02040503050406030204" pitchFamily="18" charset="0"/>
                                </a:rPr>
                                <m:t>𝐴</m:t>
                              </m:r>
                            </m:e>
                            <m:sub>
                              <m:r>
                                <a:rPr lang="en-US" altLang="zh-TW" sz="2400" b="0" i="1" smtClean="0">
                                  <a:latin typeface="Cambria Math" panose="02040503050406030204" pitchFamily="18" charset="0"/>
                                </a:rPr>
                                <m:t>2</m:t>
                              </m:r>
                            </m:sub>
                          </m:sSub>
                        </m:e>
                      </m:d>
                      <m:r>
                        <a:rPr lang="en-US" altLang="zh-TW" sz="2400" b="0" i="1" smtClean="0">
                          <a:latin typeface="Cambria Math" panose="02040503050406030204" pitchFamily="18" charset="0"/>
                        </a:rPr>
                        <m:t>=</m:t>
                      </m:r>
                      <m:f>
                        <m:fPr>
                          <m:ctrlPr>
                            <a:rPr lang="en-US" altLang="zh-TW" sz="2400" b="0" i="1" smtClean="0">
                              <a:latin typeface="Cambria Math" panose="02040503050406030204" pitchFamily="18" charset="0"/>
                            </a:rPr>
                          </m:ctrlPr>
                        </m:fPr>
                        <m:num>
                          <m:r>
                            <a:rPr lang="en-US" altLang="zh-TW" sz="2400" b="0" i="1" smtClean="0">
                              <a:latin typeface="Cambria Math" panose="02040503050406030204" pitchFamily="18" charset="0"/>
                            </a:rPr>
                            <m:t>364</m:t>
                          </m:r>
                        </m:num>
                        <m:den>
                          <m:r>
                            <a:rPr lang="en-US" altLang="zh-TW" sz="2400" b="0" i="1" smtClean="0">
                              <a:latin typeface="Cambria Math" panose="02040503050406030204" pitchFamily="18" charset="0"/>
                            </a:rPr>
                            <m:t>365</m:t>
                          </m:r>
                        </m:den>
                      </m:f>
                      <m:r>
                        <a:rPr lang="en-US" altLang="zh-TW" sz="2400" b="0" i="1" smtClean="0">
                          <a:latin typeface="Cambria Math" panose="02040503050406030204" pitchFamily="18" charset="0"/>
                          <a:ea typeface="Cambria Math" panose="02040503050406030204" pitchFamily="18" charset="0"/>
                        </a:rPr>
                        <m:t>≈99.7%</m:t>
                      </m:r>
                    </m:oMath>
                  </m:oMathPara>
                </a14:m>
                <a:endParaRPr lang="en-US" altLang="zh-TW" sz="2400" b="0" dirty="0"/>
              </a:p>
            </p:txBody>
          </p:sp>
        </mc:Choice>
        <mc:Fallback xmlns="">
          <p:sp>
            <p:nvSpPr>
              <p:cNvPr id="3" name="Content Placeholder 2">
                <a:extLst>
                  <a:ext uri="{FF2B5EF4-FFF2-40B4-BE49-F238E27FC236}">
                    <a16:creationId xmlns:a16="http://schemas.microsoft.com/office/drawing/2014/main" id="{036BBB6C-0408-257E-13F5-9A6CCB3CDC01}"/>
                  </a:ext>
                </a:extLst>
              </p:cNvPr>
              <p:cNvSpPr>
                <a:spLocks noGrp="1" noRot="1" noChangeAspect="1" noMove="1" noResize="1" noEditPoints="1" noAdjustHandles="1" noChangeArrowheads="1" noChangeShapeType="1" noTextEdit="1"/>
              </p:cNvSpPr>
              <p:nvPr>
                <p:ph idx="1"/>
              </p:nvPr>
            </p:nvSpPr>
            <p:spPr>
              <a:xfrm>
                <a:off x="457199" y="1300900"/>
                <a:ext cx="11189855" cy="5081046"/>
              </a:xfrm>
              <a:blipFill>
                <a:blip r:embed="rId2"/>
                <a:stretch>
                  <a:fillRect l="-708" t="-959"/>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EFB11F5D-87E5-6DBB-CE79-FFC74632C5E9}"/>
              </a:ext>
            </a:extLst>
          </p:cNvPr>
          <p:cNvSpPr/>
          <p:nvPr/>
        </p:nvSpPr>
        <p:spPr>
          <a:xfrm>
            <a:off x="0" y="0"/>
            <a:ext cx="12188825" cy="923636"/>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736E10-9F0B-91CC-2333-87A0CB66F5AD}"/>
              </a:ext>
            </a:extLst>
          </p:cNvPr>
          <p:cNvSpPr>
            <a:spLocks noGrp="1"/>
          </p:cNvSpPr>
          <p:nvPr>
            <p:ph type="title"/>
          </p:nvPr>
        </p:nvSpPr>
        <p:spPr>
          <a:xfrm>
            <a:off x="0" y="0"/>
            <a:ext cx="12188825" cy="923636"/>
          </a:xfrm>
        </p:spPr>
        <p:txBody>
          <a:bodyPr>
            <a:normAutofit/>
          </a:bodyPr>
          <a:lstStyle/>
          <a:p>
            <a:pPr algn="l">
              <a:defRPr sz="4000" b="1">
                <a:solidFill>
                  <a:srgbClr val="FDB913"/>
                </a:solidFill>
                <a:latin typeface="Garamond"/>
              </a:defRPr>
            </a:pPr>
            <a:r>
              <a:rPr lang="en-US" sz="4000" dirty="0">
                <a:solidFill>
                  <a:schemeClr val="bg1"/>
                </a:solidFill>
              </a:rPr>
              <a:t>  Detour: Solution to the “Birthday Problem”</a:t>
            </a:r>
          </a:p>
        </p:txBody>
      </p:sp>
      <p:sp>
        <p:nvSpPr>
          <p:cNvPr id="5" name="Rectangle 4">
            <a:extLst>
              <a:ext uri="{FF2B5EF4-FFF2-40B4-BE49-F238E27FC236}">
                <a16:creationId xmlns:a16="http://schemas.microsoft.com/office/drawing/2014/main" id="{A752740C-F15C-0A29-F07C-B8D8DF942EC0}"/>
              </a:ext>
            </a:extLst>
          </p:cNvPr>
          <p:cNvSpPr/>
          <p:nvPr/>
        </p:nvSpPr>
        <p:spPr>
          <a:xfrm>
            <a:off x="-1" y="6503428"/>
            <a:ext cx="12188825" cy="354572"/>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F442362A-3059-6F78-D1F4-29AB4DCEE494}"/>
              </a:ext>
            </a:extLst>
          </p:cNvPr>
          <p:cNvSpPr>
            <a:spLocks noGrp="1"/>
          </p:cNvSpPr>
          <p:nvPr>
            <p:ph type="ftr" sz="quarter" idx="11"/>
          </p:nvPr>
        </p:nvSpPr>
        <p:spPr>
          <a:xfrm>
            <a:off x="-1" y="6503428"/>
            <a:ext cx="2895600" cy="354572"/>
          </a:xfrm>
        </p:spPr>
        <p:txBody>
          <a:bodyPr/>
          <a:lstStyle/>
          <a:p>
            <a:pPr algn="l"/>
            <a:r>
              <a:rPr lang="en-US">
                <a:solidFill>
                  <a:schemeClr val="bg1"/>
                </a:solidFill>
                <a:latin typeface="Garamond" panose="02020404030301010803" pitchFamily="18" charset="0"/>
              </a:rPr>
              <a:t>BUSN 320 Business Statistics</a:t>
            </a:r>
            <a:endParaRPr lang="en-US" dirty="0">
              <a:solidFill>
                <a:schemeClr val="bg1"/>
              </a:solidFill>
              <a:latin typeface="Garamond" panose="02020404030301010803" pitchFamily="18" charset="0"/>
            </a:endParaRPr>
          </a:p>
        </p:txBody>
      </p:sp>
      <p:sp>
        <p:nvSpPr>
          <p:cNvPr id="7" name="Slide Number Placeholder 6">
            <a:extLst>
              <a:ext uri="{FF2B5EF4-FFF2-40B4-BE49-F238E27FC236}">
                <a16:creationId xmlns:a16="http://schemas.microsoft.com/office/drawing/2014/main" id="{66539489-4A34-2F3D-A839-59A296B213C4}"/>
              </a:ext>
            </a:extLst>
          </p:cNvPr>
          <p:cNvSpPr>
            <a:spLocks noGrp="1"/>
          </p:cNvSpPr>
          <p:nvPr>
            <p:ph type="sldNum" sz="quarter" idx="12"/>
          </p:nvPr>
        </p:nvSpPr>
        <p:spPr>
          <a:xfrm>
            <a:off x="10055225" y="6503428"/>
            <a:ext cx="2133600" cy="354572"/>
          </a:xfrm>
        </p:spPr>
        <p:txBody>
          <a:bodyPr/>
          <a:lstStyle/>
          <a:p>
            <a:fld id="{C1FF6DA9-008F-8B48-92A6-B652298478BF}" type="slidenum">
              <a:rPr lang="en-US" b="1" smtClean="0">
                <a:solidFill>
                  <a:schemeClr val="bg1"/>
                </a:solidFill>
                <a:latin typeface="Garamond" panose="02020404030301010803" pitchFamily="18" charset="0"/>
              </a:rPr>
              <a:t>27</a:t>
            </a:fld>
            <a:r>
              <a:rPr lang="en-US" b="1" dirty="0">
                <a:solidFill>
                  <a:schemeClr val="bg1"/>
                </a:solidFill>
                <a:latin typeface="Garamond" panose="02020404030301010803" pitchFamily="18" charset="0"/>
              </a:rPr>
              <a:t> </a:t>
            </a:r>
          </a:p>
        </p:txBody>
      </p:sp>
    </p:spTree>
    <p:extLst>
      <p:ext uri="{BB962C8B-B14F-4D97-AF65-F5344CB8AC3E}">
        <p14:creationId xmlns:p14="http://schemas.microsoft.com/office/powerpoint/2010/main" val="3005442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500"/>
                                        <p:tgtEl>
                                          <p:spTgt spid="3">
                                            <p:txEl>
                                              <p:pRg st="7" end="7"/>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fade">
                                      <p:cBhvr>
                                        <p:cTn id="29" dur="500"/>
                                        <p:tgtEl>
                                          <p:spTgt spid="3">
                                            <p:txEl>
                                              <p:pRg st="8" end="8"/>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animEffect transition="in" filter="fade">
                                      <p:cBhvr>
                                        <p:cTn id="3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1B939-52EE-4A62-37AA-CEC9F61F7E5B}"/>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4FA93E7-E660-ECE4-BA10-72D037464D2B}"/>
                  </a:ext>
                </a:extLst>
              </p:cNvPr>
              <p:cNvSpPr>
                <a:spLocks noGrp="1"/>
              </p:cNvSpPr>
              <p:nvPr>
                <p:ph idx="1"/>
              </p:nvPr>
            </p:nvSpPr>
            <p:spPr>
              <a:xfrm>
                <a:off x="457199" y="1300900"/>
                <a:ext cx="11189855" cy="5081046"/>
              </a:xfrm>
            </p:spPr>
            <p:txBody>
              <a:bodyPr>
                <a:normAutofit/>
              </a:bodyPr>
              <a:lstStyle/>
              <a:p>
                <a:pPr>
                  <a:spcBef>
                    <a:spcPts val="1000"/>
                  </a:spcBef>
                  <a:defRPr sz="2000">
                    <a:solidFill>
                      <a:srgbClr val="000000"/>
                    </a:solidFill>
                    <a:latin typeface="Garamond"/>
                  </a:defRPr>
                </a:pPr>
                <a:r>
                  <a:rPr lang="en-US" altLang="zh-TW" sz="2400" dirty="0"/>
                  <a:t>When </a:t>
                </a:r>
                <a14:m>
                  <m:oMath xmlns:m="http://schemas.openxmlformats.org/officeDocument/2006/math">
                    <m:r>
                      <a:rPr lang="en-US" altLang="zh-TW" sz="2400" i="1" dirty="0" smtClean="0">
                        <a:latin typeface="Cambria Math" panose="02040503050406030204" pitchFamily="18" charset="0"/>
                      </a:rPr>
                      <m:t>𝑛</m:t>
                    </m:r>
                    <m:r>
                      <a:rPr lang="en-US" altLang="zh-TW" sz="2400" i="1" dirty="0" smtClean="0">
                        <a:latin typeface="Cambria Math" panose="02040503050406030204" pitchFamily="18" charset="0"/>
                      </a:rPr>
                      <m:t>=3</m:t>
                    </m:r>
                  </m:oMath>
                </a14:m>
                <a:r>
                  <a:rPr lang="en-US" altLang="zh-TW" sz="2400" dirty="0"/>
                  <a:t>, there are three people in the room:</a:t>
                </a:r>
              </a:p>
              <a:p>
                <a:pPr lvl="1">
                  <a:spcBef>
                    <a:spcPts val="1000"/>
                  </a:spcBef>
                  <a:defRPr sz="2000">
                    <a:solidFill>
                      <a:srgbClr val="000000"/>
                    </a:solidFill>
                    <a:latin typeface="Garamond"/>
                  </a:defRPr>
                </a:pPr>
                <a:r>
                  <a:rPr lang="en-US" altLang="zh-TW" sz="2000" dirty="0"/>
                  <a:t>Person 1 is may have any birthday.</a:t>
                </a:r>
              </a:p>
              <a:p>
                <a:pPr lvl="1">
                  <a:spcBef>
                    <a:spcPts val="1000"/>
                  </a:spcBef>
                  <a:defRPr sz="2000">
                    <a:solidFill>
                      <a:srgbClr val="000000"/>
                    </a:solidFill>
                    <a:latin typeface="Garamond"/>
                  </a:defRPr>
                </a:pPr>
                <a:r>
                  <a:rPr lang="en-US" altLang="zh-TW" sz="2000" dirty="0"/>
                  <a:t>Person 2 must avoid Person 1’s birthday, leaving 364 possible birthdays.</a:t>
                </a:r>
              </a:p>
              <a:p>
                <a:pPr lvl="1">
                  <a:spcBef>
                    <a:spcPts val="1000"/>
                  </a:spcBef>
                  <a:defRPr sz="2000">
                    <a:solidFill>
                      <a:srgbClr val="000000"/>
                    </a:solidFill>
                    <a:latin typeface="Garamond"/>
                  </a:defRPr>
                </a:pPr>
                <a:r>
                  <a:rPr lang="en-US" altLang="zh-TW" sz="2000" dirty="0"/>
                  <a:t>Person 3 must avoid both previously chosen birthdays, leaving 363 possible birthdays.</a:t>
                </a:r>
              </a:p>
              <a:p>
                <a:pPr lvl="1">
                  <a:spcBef>
                    <a:spcPts val="1000"/>
                  </a:spcBef>
                  <a:defRPr sz="2000">
                    <a:solidFill>
                      <a:srgbClr val="000000"/>
                    </a:solidFill>
                    <a:latin typeface="Garamond"/>
                  </a:defRPr>
                </a:pPr>
                <a:endParaRPr lang="en-US" altLang="zh-TW" sz="500" dirty="0"/>
              </a:p>
              <a:p>
                <a:pPr marL="0" indent="0">
                  <a:spcBef>
                    <a:spcPts val="1000"/>
                  </a:spcBef>
                  <a:buNone/>
                  <a:defRPr sz="2000">
                    <a:solidFill>
                      <a:srgbClr val="000000"/>
                    </a:solidFill>
                    <a:latin typeface="Garamond"/>
                  </a:defRPr>
                </a:pPr>
                <a14:m>
                  <m:oMathPara xmlns:m="http://schemas.openxmlformats.org/officeDocument/2006/math">
                    <m:oMathParaPr>
                      <m:jc m:val="centerGroup"/>
                    </m:oMathParaPr>
                    <m:oMath xmlns:m="http://schemas.openxmlformats.org/officeDocument/2006/math">
                      <m:r>
                        <a:rPr lang="en-US" altLang="zh-TW" sz="2400" b="0" i="1" smtClean="0">
                          <a:latin typeface="Cambria Math" panose="02040503050406030204" pitchFamily="18" charset="0"/>
                        </a:rPr>
                        <m:t>𝑃</m:t>
                      </m:r>
                      <m:d>
                        <m:dPr>
                          <m:ctrlPr>
                            <a:rPr lang="en-US" altLang="zh-TW" sz="2400" b="0" i="1" smtClean="0">
                              <a:latin typeface="Cambria Math" panose="02040503050406030204" pitchFamily="18" charset="0"/>
                            </a:rPr>
                          </m:ctrlPr>
                        </m:dPr>
                        <m:e>
                          <m:sSub>
                            <m:sSubPr>
                              <m:ctrlPr>
                                <a:rPr lang="en-US" altLang="zh-TW" sz="2400" b="0" i="1" smtClean="0">
                                  <a:latin typeface="Cambria Math" panose="02040503050406030204" pitchFamily="18" charset="0"/>
                                </a:rPr>
                              </m:ctrlPr>
                            </m:sSubPr>
                            <m:e>
                              <m:r>
                                <a:rPr lang="en-US" altLang="zh-TW" sz="2400" b="0" i="1" smtClean="0">
                                  <a:latin typeface="Cambria Math" panose="02040503050406030204" pitchFamily="18" charset="0"/>
                                </a:rPr>
                                <m:t>𝐴</m:t>
                              </m:r>
                            </m:e>
                            <m:sub>
                              <m:r>
                                <a:rPr lang="en-US" altLang="zh-TW" sz="2400" b="0" i="1" smtClean="0">
                                  <a:latin typeface="Cambria Math" panose="02040503050406030204" pitchFamily="18" charset="0"/>
                                </a:rPr>
                                <m:t>3</m:t>
                              </m:r>
                            </m:sub>
                          </m:sSub>
                        </m:e>
                      </m:d>
                      <m:r>
                        <a:rPr lang="en-US" altLang="zh-TW" sz="2400" b="0" i="1" smtClean="0">
                          <a:latin typeface="Cambria Math" panose="02040503050406030204" pitchFamily="18" charset="0"/>
                        </a:rPr>
                        <m:t>=</m:t>
                      </m:r>
                      <m:f>
                        <m:fPr>
                          <m:ctrlPr>
                            <a:rPr lang="en-US" altLang="zh-TW" sz="2400" b="0" i="1" smtClean="0">
                              <a:latin typeface="Cambria Math" panose="02040503050406030204" pitchFamily="18" charset="0"/>
                            </a:rPr>
                          </m:ctrlPr>
                        </m:fPr>
                        <m:num>
                          <m:r>
                            <a:rPr lang="en-US" altLang="zh-TW" sz="2400" b="0" i="1" smtClean="0">
                              <a:latin typeface="Cambria Math" panose="02040503050406030204" pitchFamily="18" charset="0"/>
                            </a:rPr>
                            <m:t>364</m:t>
                          </m:r>
                        </m:num>
                        <m:den>
                          <m:r>
                            <a:rPr lang="en-US" altLang="zh-TW" sz="2400" b="0" i="1" smtClean="0">
                              <a:latin typeface="Cambria Math" panose="02040503050406030204" pitchFamily="18" charset="0"/>
                            </a:rPr>
                            <m:t>365</m:t>
                          </m:r>
                        </m:den>
                      </m:f>
                      <m:r>
                        <a:rPr lang="en-US" altLang="zh-TW" sz="2400" b="0" i="1" smtClean="0">
                          <a:latin typeface="Cambria Math" panose="02040503050406030204" pitchFamily="18" charset="0"/>
                        </a:rPr>
                        <m:t>×</m:t>
                      </m:r>
                      <m:f>
                        <m:fPr>
                          <m:ctrlPr>
                            <a:rPr lang="en-US" altLang="zh-TW" sz="2400" i="1">
                              <a:latin typeface="Cambria Math" panose="02040503050406030204" pitchFamily="18" charset="0"/>
                            </a:rPr>
                          </m:ctrlPr>
                        </m:fPr>
                        <m:num>
                          <m:r>
                            <a:rPr lang="en-US" altLang="zh-TW" sz="2400" i="1">
                              <a:latin typeface="Cambria Math" panose="02040503050406030204" pitchFamily="18" charset="0"/>
                            </a:rPr>
                            <m:t>36</m:t>
                          </m:r>
                          <m:r>
                            <a:rPr lang="en-US" altLang="zh-TW" sz="2400" b="0" i="1" smtClean="0">
                              <a:latin typeface="Cambria Math" panose="02040503050406030204" pitchFamily="18" charset="0"/>
                            </a:rPr>
                            <m:t>3</m:t>
                          </m:r>
                        </m:num>
                        <m:den>
                          <m:r>
                            <a:rPr lang="en-US" altLang="zh-TW" sz="2400" i="1">
                              <a:latin typeface="Cambria Math" panose="02040503050406030204" pitchFamily="18" charset="0"/>
                            </a:rPr>
                            <m:t>365</m:t>
                          </m:r>
                        </m:den>
                      </m:f>
                      <m:r>
                        <a:rPr lang="en-US" altLang="zh-TW" sz="2400" b="0" i="1" smtClean="0">
                          <a:latin typeface="Cambria Math" panose="02040503050406030204" pitchFamily="18" charset="0"/>
                          <a:ea typeface="Cambria Math" panose="02040503050406030204" pitchFamily="18" charset="0"/>
                        </a:rPr>
                        <m:t>≈</m:t>
                      </m:r>
                      <m:r>
                        <a:rPr lang="en-US" altLang="zh-TW" sz="2400" b="0" i="1" smtClean="0">
                          <a:latin typeface="Cambria Math" panose="02040503050406030204" pitchFamily="18" charset="0"/>
                        </a:rPr>
                        <m:t>99.2%</m:t>
                      </m:r>
                    </m:oMath>
                  </m:oMathPara>
                </a14:m>
                <a:endParaRPr lang="en-US" altLang="zh-TW" sz="2400" b="0" dirty="0"/>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Extending this pattern:</a:t>
                </a:r>
              </a:p>
              <a:p>
                <a:pPr>
                  <a:spcBef>
                    <a:spcPts val="1000"/>
                  </a:spcBef>
                  <a:defRPr sz="2000">
                    <a:solidFill>
                      <a:srgbClr val="000000"/>
                    </a:solidFill>
                    <a:latin typeface="Garamond"/>
                  </a:defRPr>
                </a:pPr>
                <a:endParaRPr lang="en-US" altLang="zh-TW" sz="500" dirty="0"/>
              </a:p>
              <a:p>
                <a:pPr marL="0" indent="0">
                  <a:spcBef>
                    <a:spcPts val="1000"/>
                  </a:spcBef>
                  <a:buNone/>
                  <a:defRPr sz="2000">
                    <a:solidFill>
                      <a:srgbClr val="000000"/>
                    </a:solidFill>
                    <a:latin typeface="Garamond"/>
                  </a:defRPr>
                </a:pPr>
                <a14:m>
                  <m:oMathPara xmlns:m="http://schemas.openxmlformats.org/officeDocument/2006/math">
                    <m:oMathParaPr>
                      <m:jc m:val="centerGroup"/>
                    </m:oMathParaPr>
                    <m:oMath xmlns:m="http://schemas.openxmlformats.org/officeDocument/2006/math">
                      <m:r>
                        <a:rPr lang="en-US" altLang="zh-TW" sz="2400" b="0" i="1" smtClean="0">
                          <a:latin typeface="Cambria Math" panose="02040503050406030204" pitchFamily="18" charset="0"/>
                        </a:rPr>
                        <m:t>𝑃</m:t>
                      </m:r>
                      <m:d>
                        <m:dPr>
                          <m:ctrlPr>
                            <a:rPr lang="en-US" altLang="zh-TW" sz="2400" b="0" i="1" smtClean="0">
                              <a:latin typeface="Cambria Math" panose="02040503050406030204" pitchFamily="18" charset="0"/>
                            </a:rPr>
                          </m:ctrlPr>
                        </m:dPr>
                        <m:e>
                          <m:sSub>
                            <m:sSubPr>
                              <m:ctrlPr>
                                <a:rPr lang="en-US" altLang="zh-TW" sz="2400" b="0" i="1" smtClean="0">
                                  <a:latin typeface="Cambria Math" panose="02040503050406030204" pitchFamily="18" charset="0"/>
                                </a:rPr>
                              </m:ctrlPr>
                            </m:sSubPr>
                            <m:e>
                              <m:r>
                                <a:rPr lang="en-US" altLang="zh-TW" sz="2400" b="0" i="1" smtClean="0">
                                  <a:latin typeface="Cambria Math" panose="02040503050406030204" pitchFamily="18" charset="0"/>
                                </a:rPr>
                                <m:t>𝐴</m:t>
                              </m:r>
                            </m:e>
                            <m:sub>
                              <m:r>
                                <a:rPr lang="en-US" altLang="zh-TW" sz="2400" b="0" i="1" smtClean="0">
                                  <a:latin typeface="Cambria Math" panose="02040503050406030204" pitchFamily="18" charset="0"/>
                                </a:rPr>
                                <m:t>𝑛</m:t>
                              </m:r>
                            </m:sub>
                          </m:sSub>
                        </m:e>
                      </m:d>
                      <m:r>
                        <a:rPr lang="en-US" altLang="zh-TW" sz="2400" b="0" i="1" smtClean="0">
                          <a:latin typeface="Cambria Math" panose="02040503050406030204" pitchFamily="18" charset="0"/>
                        </a:rPr>
                        <m:t>=</m:t>
                      </m:r>
                      <m:f>
                        <m:fPr>
                          <m:ctrlPr>
                            <a:rPr lang="en-US" altLang="zh-TW" sz="2400" i="1">
                              <a:latin typeface="Cambria Math" panose="02040503050406030204" pitchFamily="18" charset="0"/>
                            </a:rPr>
                          </m:ctrlPr>
                        </m:fPr>
                        <m:num>
                          <m:r>
                            <a:rPr lang="en-US" altLang="zh-TW" sz="2400" i="1">
                              <a:latin typeface="Cambria Math" panose="02040503050406030204" pitchFamily="18" charset="0"/>
                            </a:rPr>
                            <m:t>364</m:t>
                          </m:r>
                        </m:num>
                        <m:den>
                          <m:r>
                            <a:rPr lang="en-US" altLang="zh-TW" sz="2400" i="1">
                              <a:latin typeface="Cambria Math" panose="02040503050406030204" pitchFamily="18" charset="0"/>
                            </a:rPr>
                            <m:t>365</m:t>
                          </m:r>
                        </m:den>
                      </m:f>
                      <m:r>
                        <a:rPr lang="en-US" altLang="zh-TW" sz="2400" i="1">
                          <a:latin typeface="Cambria Math" panose="02040503050406030204" pitchFamily="18" charset="0"/>
                        </a:rPr>
                        <m:t>×</m:t>
                      </m:r>
                      <m:f>
                        <m:fPr>
                          <m:ctrlPr>
                            <a:rPr lang="en-US" altLang="zh-TW" sz="2400" i="1">
                              <a:latin typeface="Cambria Math" panose="02040503050406030204" pitchFamily="18" charset="0"/>
                            </a:rPr>
                          </m:ctrlPr>
                        </m:fPr>
                        <m:num>
                          <m:r>
                            <a:rPr lang="en-US" altLang="zh-TW" sz="2400" i="1">
                              <a:latin typeface="Cambria Math" panose="02040503050406030204" pitchFamily="18" charset="0"/>
                            </a:rPr>
                            <m:t>363</m:t>
                          </m:r>
                        </m:num>
                        <m:den>
                          <m:r>
                            <a:rPr lang="en-US" altLang="zh-TW" sz="2400" i="1">
                              <a:latin typeface="Cambria Math" panose="02040503050406030204" pitchFamily="18" charset="0"/>
                            </a:rPr>
                            <m:t>365</m:t>
                          </m:r>
                        </m:den>
                      </m:f>
                      <m:r>
                        <a:rPr lang="en-US" altLang="zh-TW" sz="2400" b="0" i="1" smtClean="0">
                          <a:latin typeface="Cambria Math" panose="02040503050406030204" pitchFamily="18" charset="0"/>
                        </a:rPr>
                        <m:t>×⋯×</m:t>
                      </m:r>
                      <m:f>
                        <m:fPr>
                          <m:ctrlPr>
                            <a:rPr lang="en-US" altLang="zh-TW" sz="2400" b="0" i="1" smtClean="0">
                              <a:latin typeface="Cambria Math" panose="02040503050406030204" pitchFamily="18" charset="0"/>
                            </a:rPr>
                          </m:ctrlPr>
                        </m:fPr>
                        <m:num>
                          <m:r>
                            <a:rPr lang="en-US" altLang="zh-TW" sz="2400" b="0" i="1" smtClean="0">
                              <a:latin typeface="Cambria Math" panose="02040503050406030204" pitchFamily="18" charset="0"/>
                            </a:rPr>
                            <m:t>365−</m:t>
                          </m:r>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𝑛</m:t>
                              </m:r>
                              <m:r>
                                <a:rPr lang="en-US" altLang="zh-TW" sz="2400" b="0" i="1" smtClean="0">
                                  <a:latin typeface="Cambria Math" panose="02040503050406030204" pitchFamily="18" charset="0"/>
                                </a:rPr>
                                <m:t>−1</m:t>
                              </m:r>
                            </m:e>
                          </m:d>
                        </m:num>
                        <m:den>
                          <m:r>
                            <a:rPr lang="en-US" altLang="zh-TW" sz="2400" i="1">
                              <a:latin typeface="Cambria Math" panose="02040503050406030204" pitchFamily="18" charset="0"/>
                            </a:rPr>
                            <m:t>365</m:t>
                          </m:r>
                        </m:den>
                      </m:f>
                    </m:oMath>
                  </m:oMathPara>
                </a14:m>
                <a:endParaRPr lang="en-US" altLang="zh-TW" sz="2400" dirty="0"/>
              </a:p>
            </p:txBody>
          </p:sp>
        </mc:Choice>
        <mc:Fallback xmlns="">
          <p:sp>
            <p:nvSpPr>
              <p:cNvPr id="3" name="Content Placeholder 2">
                <a:extLst>
                  <a:ext uri="{FF2B5EF4-FFF2-40B4-BE49-F238E27FC236}">
                    <a16:creationId xmlns:a16="http://schemas.microsoft.com/office/drawing/2014/main" id="{D4FA93E7-E660-ECE4-BA10-72D037464D2B}"/>
                  </a:ext>
                </a:extLst>
              </p:cNvPr>
              <p:cNvSpPr>
                <a:spLocks noGrp="1" noRot="1" noChangeAspect="1" noMove="1" noResize="1" noEditPoints="1" noAdjustHandles="1" noChangeArrowheads="1" noChangeShapeType="1" noTextEdit="1"/>
              </p:cNvSpPr>
              <p:nvPr>
                <p:ph idx="1"/>
              </p:nvPr>
            </p:nvSpPr>
            <p:spPr>
              <a:xfrm>
                <a:off x="457199" y="1300900"/>
                <a:ext cx="11189855" cy="5081046"/>
              </a:xfrm>
              <a:blipFill>
                <a:blip r:embed="rId2"/>
                <a:stretch>
                  <a:fillRect l="-708" t="-959"/>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21F15926-3F88-350A-A521-DE4062B2511D}"/>
              </a:ext>
            </a:extLst>
          </p:cNvPr>
          <p:cNvSpPr/>
          <p:nvPr/>
        </p:nvSpPr>
        <p:spPr>
          <a:xfrm>
            <a:off x="0" y="0"/>
            <a:ext cx="12188825" cy="923636"/>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259B166-F77F-4A82-AF80-9C680AFC323A}"/>
              </a:ext>
            </a:extLst>
          </p:cNvPr>
          <p:cNvSpPr>
            <a:spLocks noGrp="1"/>
          </p:cNvSpPr>
          <p:nvPr>
            <p:ph type="title"/>
          </p:nvPr>
        </p:nvSpPr>
        <p:spPr>
          <a:xfrm>
            <a:off x="0" y="0"/>
            <a:ext cx="12188825" cy="923636"/>
          </a:xfrm>
        </p:spPr>
        <p:txBody>
          <a:bodyPr>
            <a:normAutofit/>
          </a:bodyPr>
          <a:lstStyle/>
          <a:p>
            <a:pPr algn="l">
              <a:defRPr sz="4000" b="1">
                <a:solidFill>
                  <a:srgbClr val="FDB913"/>
                </a:solidFill>
                <a:latin typeface="Garamond"/>
              </a:defRPr>
            </a:pPr>
            <a:r>
              <a:rPr lang="en-US" sz="4000" dirty="0">
                <a:solidFill>
                  <a:schemeClr val="bg1"/>
                </a:solidFill>
              </a:rPr>
              <a:t>  Detour: Solution to the “Birthday Problem”</a:t>
            </a:r>
          </a:p>
        </p:txBody>
      </p:sp>
      <p:sp>
        <p:nvSpPr>
          <p:cNvPr id="5" name="Rectangle 4">
            <a:extLst>
              <a:ext uri="{FF2B5EF4-FFF2-40B4-BE49-F238E27FC236}">
                <a16:creationId xmlns:a16="http://schemas.microsoft.com/office/drawing/2014/main" id="{0EFA04B5-FD1A-5B00-B56F-4E628B506FCE}"/>
              </a:ext>
            </a:extLst>
          </p:cNvPr>
          <p:cNvSpPr/>
          <p:nvPr/>
        </p:nvSpPr>
        <p:spPr>
          <a:xfrm>
            <a:off x="-1" y="6503428"/>
            <a:ext cx="12188825" cy="354572"/>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C56C5C4E-799D-CA4A-C49E-FBF9F6F2D157}"/>
              </a:ext>
            </a:extLst>
          </p:cNvPr>
          <p:cNvSpPr>
            <a:spLocks noGrp="1"/>
          </p:cNvSpPr>
          <p:nvPr>
            <p:ph type="ftr" sz="quarter" idx="11"/>
          </p:nvPr>
        </p:nvSpPr>
        <p:spPr>
          <a:xfrm>
            <a:off x="-1" y="6503428"/>
            <a:ext cx="2895600" cy="354572"/>
          </a:xfrm>
        </p:spPr>
        <p:txBody>
          <a:bodyPr/>
          <a:lstStyle/>
          <a:p>
            <a:pPr algn="l"/>
            <a:r>
              <a:rPr lang="en-US">
                <a:solidFill>
                  <a:schemeClr val="bg1"/>
                </a:solidFill>
                <a:latin typeface="Garamond" panose="02020404030301010803" pitchFamily="18" charset="0"/>
              </a:rPr>
              <a:t>BUSN 320 Business Statistics</a:t>
            </a:r>
            <a:endParaRPr lang="en-US" dirty="0">
              <a:solidFill>
                <a:schemeClr val="bg1"/>
              </a:solidFill>
              <a:latin typeface="Garamond" panose="02020404030301010803" pitchFamily="18" charset="0"/>
            </a:endParaRPr>
          </a:p>
        </p:txBody>
      </p:sp>
      <p:sp>
        <p:nvSpPr>
          <p:cNvPr id="7" name="Slide Number Placeholder 6">
            <a:extLst>
              <a:ext uri="{FF2B5EF4-FFF2-40B4-BE49-F238E27FC236}">
                <a16:creationId xmlns:a16="http://schemas.microsoft.com/office/drawing/2014/main" id="{A0F5681B-0DD5-EFB5-619F-B153ABF7E6EF}"/>
              </a:ext>
            </a:extLst>
          </p:cNvPr>
          <p:cNvSpPr>
            <a:spLocks noGrp="1"/>
          </p:cNvSpPr>
          <p:nvPr>
            <p:ph type="sldNum" sz="quarter" idx="12"/>
          </p:nvPr>
        </p:nvSpPr>
        <p:spPr>
          <a:xfrm>
            <a:off x="10055225" y="6503428"/>
            <a:ext cx="2133600" cy="354572"/>
          </a:xfrm>
        </p:spPr>
        <p:txBody>
          <a:bodyPr/>
          <a:lstStyle/>
          <a:p>
            <a:fld id="{C1FF6DA9-008F-8B48-92A6-B652298478BF}" type="slidenum">
              <a:rPr lang="en-US" b="1" smtClean="0">
                <a:solidFill>
                  <a:schemeClr val="bg1"/>
                </a:solidFill>
                <a:latin typeface="Garamond" panose="02020404030301010803" pitchFamily="18" charset="0"/>
              </a:rPr>
              <a:t>28</a:t>
            </a:fld>
            <a:r>
              <a:rPr lang="en-US" b="1" dirty="0">
                <a:solidFill>
                  <a:schemeClr val="bg1"/>
                </a:solidFill>
                <a:latin typeface="Garamond" panose="02020404030301010803" pitchFamily="18" charset="0"/>
              </a:rPr>
              <a:t> </a:t>
            </a:r>
          </a:p>
        </p:txBody>
      </p:sp>
    </p:spTree>
    <p:extLst>
      <p:ext uri="{BB962C8B-B14F-4D97-AF65-F5344CB8AC3E}">
        <p14:creationId xmlns:p14="http://schemas.microsoft.com/office/powerpoint/2010/main" val="661393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fade">
                                      <p:cBhvr>
                                        <p:cTn id="24" dur="500"/>
                                        <p:tgtEl>
                                          <p:spTgt spid="3">
                                            <p:txEl>
                                              <p:pRg st="7" end="7"/>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animEffect transition="in" filter="fade">
                                      <p:cBhvr>
                                        <p:cTn id="2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106ED-EE39-2048-C7AF-943E45DB3C3C}"/>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3624A86-BD4E-C3D5-B016-1FB4B4783628}"/>
                  </a:ext>
                </a:extLst>
              </p:cNvPr>
              <p:cNvSpPr>
                <a:spLocks noGrp="1"/>
              </p:cNvSpPr>
              <p:nvPr>
                <p:ph idx="1"/>
              </p:nvPr>
            </p:nvSpPr>
            <p:spPr>
              <a:xfrm>
                <a:off x="457199" y="1300900"/>
                <a:ext cx="11189855" cy="5081046"/>
              </a:xfrm>
            </p:spPr>
            <p:txBody>
              <a:bodyPr>
                <a:normAutofit/>
              </a:bodyPr>
              <a:lstStyle/>
              <a:p>
                <a:pPr>
                  <a:spcBef>
                    <a:spcPts val="1000"/>
                  </a:spcBef>
                  <a:defRPr sz="2000">
                    <a:solidFill>
                      <a:srgbClr val="000000"/>
                    </a:solidFill>
                    <a:latin typeface="Garamond"/>
                  </a:defRPr>
                </a:pPr>
                <a:r>
                  <a:rPr lang="en-US" altLang="zh-TW" sz="2400" dirty="0"/>
                  <a:t>When </a:t>
                </a:r>
                <a14:m>
                  <m:oMath xmlns:m="http://schemas.openxmlformats.org/officeDocument/2006/math">
                    <m:r>
                      <a:rPr lang="en-US" altLang="zh-TW" sz="2400" i="1" dirty="0" smtClean="0">
                        <a:latin typeface="Cambria Math" panose="02040503050406030204" pitchFamily="18" charset="0"/>
                      </a:rPr>
                      <m:t>𝑛</m:t>
                    </m:r>
                    <m:r>
                      <a:rPr lang="en-US" altLang="zh-TW" sz="2400" i="1" dirty="0" smtClean="0">
                        <a:latin typeface="Cambria Math" panose="02040503050406030204" pitchFamily="18" charset="0"/>
                      </a:rPr>
                      <m:t>=23</m:t>
                    </m:r>
                  </m:oMath>
                </a14:m>
                <a:r>
                  <a:rPr lang="en-US" altLang="zh-TW" sz="2400" dirty="0"/>
                  <a:t>, we find that:</a:t>
                </a:r>
              </a:p>
              <a:p>
                <a:pPr>
                  <a:spcBef>
                    <a:spcPts val="1000"/>
                  </a:spcBef>
                  <a:defRPr sz="2000">
                    <a:solidFill>
                      <a:srgbClr val="000000"/>
                    </a:solidFill>
                    <a:latin typeface="Garamond"/>
                  </a:defRPr>
                </a:pPr>
                <a:endParaRPr lang="en-US" altLang="zh-TW" sz="500" dirty="0"/>
              </a:p>
              <a:p>
                <a:pPr marL="0" indent="0">
                  <a:spcBef>
                    <a:spcPts val="1000"/>
                  </a:spcBef>
                  <a:buNone/>
                  <a:defRPr sz="2000">
                    <a:solidFill>
                      <a:srgbClr val="000000"/>
                    </a:solidFill>
                    <a:latin typeface="Garamond"/>
                  </a:defRPr>
                </a:pPr>
                <a14:m>
                  <m:oMathPara xmlns:m="http://schemas.openxmlformats.org/officeDocument/2006/math">
                    <m:oMathParaPr>
                      <m:jc m:val="centerGroup"/>
                    </m:oMathParaPr>
                    <m:oMath xmlns:m="http://schemas.openxmlformats.org/officeDocument/2006/math">
                      <m:r>
                        <a:rPr lang="en-US" altLang="zh-TW" sz="2400" b="0" i="1" smtClean="0">
                          <a:latin typeface="Cambria Math" panose="02040503050406030204" pitchFamily="18" charset="0"/>
                        </a:rPr>
                        <m:t>𝑃</m:t>
                      </m:r>
                      <m:d>
                        <m:dPr>
                          <m:ctrlPr>
                            <a:rPr lang="en-US" altLang="zh-TW" sz="2400" b="0" i="1" smtClean="0">
                              <a:latin typeface="Cambria Math" panose="02040503050406030204" pitchFamily="18" charset="0"/>
                            </a:rPr>
                          </m:ctrlPr>
                        </m:dPr>
                        <m:e>
                          <m:sSub>
                            <m:sSubPr>
                              <m:ctrlPr>
                                <a:rPr lang="en-US" altLang="zh-TW" sz="2400" b="0" i="1" smtClean="0">
                                  <a:latin typeface="Cambria Math" panose="02040503050406030204" pitchFamily="18" charset="0"/>
                                </a:rPr>
                              </m:ctrlPr>
                            </m:sSubPr>
                            <m:e>
                              <m:r>
                                <a:rPr lang="en-US" altLang="zh-TW" sz="2400" b="0" i="1" smtClean="0">
                                  <a:latin typeface="Cambria Math" panose="02040503050406030204" pitchFamily="18" charset="0"/>
                                </a:rPr>
                                <m:t>𝐴</m:t>
                              </m:r>
                            </m:e>
                            <m:sub>
                              <m:r>
                                <a:rPr lang="en-US" altLang="zh-TW" sz="2400" b="0" i="1" smtClean="0">
                                  <a:latin typeface="Cambria Math" panose="02040503050406030204" pitchFamily="18" charset="0"/>
                                </a:rPr>
                                <m:t>23</m:t>
                              </m:r>
                            </m:sub>
                          </m:sSub>
                        </m:e>
                      </m:d>
                      <m:r>
                        <a:rPr lang="en-US" altLang="zh-TW" sz="2400" b="0" i="1" smtClean="0">
                          <a:latin typeface="Cambria Math" panose="02040503050406030204" pitchFamily="18" charset="0"/>
                        </a:rPr>
                        <m:t>=</m:t>
                      </m:r>
                      <m:f>
                        <m:fPr>
                          <m:ctrlPr>
                            <a:rPr lang="en-US" altLang="zh-TW" sz="2400" i="1">
                              <a:latin typeface="Cambria Math" panose="02040503050406030204" pitchFamily="18" charset="0"/>
                            </a:rPr>
                          </m:ctrlPr>
                        </m:fPr>
                        <m:num>
                          <m:r>
                            <a:rPr lang="en-US" altLang="zh-TW" sz="2400" i="1">
                              <a:latin typeface="Cambria Math" panose="02040503050406030204" pitchFamily="18" charset="0"/>
                            </a:rPr>
                            <m:t>364</m:t>
                          </m:r>
                        </m:num>
                        <m:den>
                          <m:r>
                            <a:rPr lang="en-US" altLang="zh-TW" sz="2400" i="1">
                              <a:latin typeface="Cambria Math" panose="02040503050406030204" pitchFamily="18" charset="0"/>
                            </a:rPr>
                            <m:t>365</m:t>
                          </m:r>
                        </m:den>
                      </m:f>
                      <m:r>
                        <a:rPr lang="en-US" altLang="zh-TW" sz="2400" i="1">
                          <a:latin typeface="Cambria Math" panose="02040503050406030204" pitchFamily="18" charset="0"/>
                        </a:rPr>
                        <m:t>×</m:t>
                      </m:r>
                      <m:f>
                        <m:fPr>
                          <m:ctrlPr>
                            <a:rPr lang="en-US" altLang="zh-TW" sz="2400" i="1">
                              <a:latin typeface="Cambria Math" panose="02040503050406030204" pitchFamily="18" charset="0"/>
                            </a:rPr>
                          </m:ctrlPr>
                        </m:fPr>
                        <m:num>
                          <m:r>
                            <a:rPr lang="en-US" altLang="zh-TW" sz="2400" i="1">
                              <a:latin typeface="Cambria Math" panose="02040503050406030204" pitchFamily="18" charset="0"/>
                            </a:rPr>
                            <m:t>363</m:t>
                          </m:r>
                        </m:num>
                        <m:den>
                          <m:r>
                            <a:rPr lang="en-US" altLang="zh-TW" sz="2400" i="1">
                              <a:latin typeface="Cambria Math" panose="02040503050406030204" pitchFamily="18" charset="0"/>
                            </a:rPr>
                            <m:t>365</m:t>
                          </m:r>
                        </m:den>
                      </m:f>
                      <m:r>
                        <a:rPr lang="en-US" altLang="zh-TW" sz="2400" b="0" i="1" smtClean="0">
                          <a:latin typeface="Cambria Math" panose="02040503050406030204" pitchFamily="18" charset="0"/>
                        </a:rPr>
                        <m:t>×⋯×</m:t>
                      </m:r>
                      <m:f>
                        <m:fPr>
                          <m:ctrlPr>
                            <a:rPr lang="en-US" altLang="zh-TW" sz="2400" b="0" i="1" smtClean="0">
                              <a:latin typeface="Cambria Math" panose="02040503050406030204" pitchFamily="18" charset="0"/>
                            </a:rPr>
                          </m:ctrlPr>
                        </m:fPr>
                        <m:num>
                          <m:r>
                            <a:rPr lang="en-US" altLang="zh-TW" sz="2400" b="0" i="1" smtClean="0">
                              <a:latin typeface="Cambria Math" panose="02040503050406030204" pitchFamily="18" charset="0"/>
                            </a:rPr>
                            <m:t>365−</m:t>
                          </m:r>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23−1</m:t>
                              </m:r>
                            </m:e>
                          </m:d>
                        </m:num>
                        <m:den>
                          <m:r>
                            <a:rPr lang="en-US" altLang="zh-TW" sz="2400" i="1">
                              <a:latin typeface="Cambria Math" panose="02040503050406030204" pitchFamily="18" charset="0"/>
                            </a:rPr>
                            <m:t>365</m:t>
                          </m:r>
                        </m:den>
                      </m:f>
                      <m:r>
                        <a:rPr lang="en-US" altLang="zh-TW" sz="2400" i="1" smtClean="0">
                          <a:latin typeface="Cambria Math" panose="02040503050406030204" pitchFamily="18" charset="0"/>
                          <a:ea typeface="Cambria Math" panose="02040503050406030204" pitchFamily="18" charset="0"/>
                        </a:rPr>
                        <m:t>≈</m:t>
                      </m:r>
                      <m:r>
                        <a:rPr lang="en-US" altLang="zh-TW" sz="2400" b="0" i="1" smtClean="0">
                          <a:latin typeface="Cambria Math" panose="02040503050406030204" pitchFamily="18" charset="0"/>
                          <a:ea typeface="Cambria Math" panose="02040503050406030204" pitchFamily="18" charset="0"/>
                        </a:rPr>
                        <m:t>49.27%</m:t>
                      </m:r>
                    </m:oMath>
                  </m:oMathPara>
                </a14:m>
                <a:endParaRPr lang="en-US" altLang="zh-TW" sz="2400" dirty="0"/>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Therefore, the probability that at least one pair of people shares the same birthday in a room of 23 people is:</a:t>
                </a:r>
              </a:p>
              <a:p>
                <a:pPr>
                  <a:spcBef>
                    <a:spcPts val="1000"/>
                  </a:spcBef>
                  <a:defRPr sz="2000">
                    <a:solidFill>
                      <a:srgbClr val="000000"/>
                    </a:solidFill>
                    <a:latin typeface="Garamond"/>
                  </a:defRPr>
                </a:pPr>
                <a:endParaRPr lang="en-US" altLang="zh-TW" sz="500" dirty="0"/>
              </a:p>
              <a:p>
                <a:pPr marL="0" indent="0">
                  <a:spcBef>
                    <a:spcPts val="1000"/>
                  </a:spcBef>
                  <a:buNone/>
                  <a:defRPr sz="2000">
                    <a:solidFill>
                      <a:srgbClr val="000000"/>
                    </a:solidFill>
                    <a:latin typeface="Garamond"/>
                  </a:defRPr>
                </a:pPr>
                <a14:m>
                  <m:oMathPara xmlns:m="http://schemas.openxmlformats.org/officeDocument/2006/math">
                    <m:oMathParaPr>
                      <m:jc m:val="centerGroup"/>
                    </m:oMathParaPr>
                    <m:oMath xmlns:m="http://schemas.openxmlformats.org/officeDocument/2006/math">
                      <m:r>
                        <a:rPr lang="en-US" altLang="zh-TW" sz="2400" b="0" i="1" smtClean="0">
                          <a:latin typeface="Cambria Math" panose="02040503050406030204" pitchFamily="18" charset="0"/>
                        </a:rPr>
                        <m:t>𝑃</m:t>
                      </m:r>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𝐵</m:t>
                          </m:r>
                        </m:e>
                      </m:d>
                      <m:r>
                        <a:rPr lang="en-US" altLang="zh-TW" sz="2400" b="0" i="1" smtClean="0">
                          <a:latin typeface="Cambria Math" panose="02040503050406030204" pitchFamily="18" charset="0"/>
                        </a:rPr>
                        <m:t>=1−</m:t>
                      </m:r>
                      <m:r>
                        <a:rPr lang="en-US" altLang="zh-TW" sz="2400" i="1">
                          <a:latin typeface="Cambria Math" panose="02040503050406030204" pitchFamily="18" charset="0"/>
                        </a:rPr>
                        <m:t>𝑃</m:t>
                      </m:r>
                      <m:d>
                        <m:dPr>
                          <m:ctrlPr>
                            <a:rPr lang="en-US" altLang="zh-TW" sz="2400" i="1">
                              <a:latin typeface="Cambria Math" panose="02040503050406030204" pitchFamily="18" charset="0"/>
                            </a:rPr>
                          </m:ctrlPr>
                        </m:dPr>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𝐴</m:t>
                              </m:r>
                            </m:e>
                            <m:sub>
                              <m:r>
                                <a:rPr lang="en-US" altLang="zh-TW" sz="2400" i="1">
                                  <a:latin typeface="Cambria Math" panose="02040503050406030204" pitchFamily="18" charset="0"/>
                                </a:rPr>
                                <m:t>23</m:t>
                              </m:r>
                            </m:sub>
                          </m:sSub>
                        </m:e>
                      </m:d>
                      <m:r>
                        <a:rPr lang="en-US" altLang="zh-TW" sz="2400" b="0" i="1" smtClean="0">
                          <a:latin typeface="Cambria Math" panose="02040503050406030204" pitchFamily="18" charset="0"/>
                          <a:ea typeface="Cambria Math" panose="02040503050406030204" pitchFamily="18" charset="0"/>
                        </a:rPr>
                        <m:t>≈50.73%</m:t>
                      </m:r>
                    </m:oMath>
                  </m:oMathPara>
                </a14:m>
                <a:endParaRPr lang="en-US" altLang="zh-TW" sz="2400" dirty="0"/>
              </a:p>
              <a:p>
                <a:pPr lvl="3">
                  <a:spcBef>
                    <a:spcPts val="1000"/>
                  </a:spcBef>
                  <a:defRPr sz="2000">
                    <a:solidFill>
                      <a:srgbClr val="000000"/>
                    </a:solidFill>
                    <a:latin typeface="Garamond"/>
                  </a:defRPr>
                </a:pPr>
                <a:endParaRPr lang="en-US" altLang="zh-TW" sz="1200" dirty="0"/>
              </a:p>
            </p:txBody>
          </p:sp>
        </mc:Choice>
        <mc:Fallback xmlns="">
          <p:sp>
            <p:nvSpPr>
              <p:cNvPr id="3" name="Content Placeholder 2">
                <a:extLst>
                  <a:ext uri="{FF2B5EF4-FFF2-40B4-BE49-F238E27FC236}">
                    <a16:creationId xmlns:a16="http://schemas.microsoft.com/office/drawing/2014/main" id="{53624A86-BD4E-C3D5-B016-1FB4B4783628}"/>
                  </a:ext>
                </a:extLst>
              </p:cNvPr>
              <p:cNvSpPr>
                <a:spLocks noGrp="1" noRot="1" noChangeAspect="1" noMove="1" noResize="1" noEditPoints="1" noAdjustHandles="1" noChangeArrowheads="1" noChangeShapeType="1" noTextEdit="1"/>
              </p:cNvSpPr>
              <p:nvPr>
                <p:ph idx="1"/>
              </p:nvPr>
            </p:nvSpPr>
            <p:spPr>
              <a:xfrm>
                <a:off x="457199" y="1300900"/>
                <a:ext cx="11189855" cy="5081046"/>
              </a:xfrm>
              <a:blipFill>
                <a:blip r:embed="rId2"/>
                <a:stretch>
                  <a:fillRect l="-708" t="-959"/>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5FFAD6F0-9141-352D-AC48-EFB21A175BD3}"/>
              </a:ext>
            </a:extLst>
          </p:cNvPr>
          <p:cNvSpPr/>
          <p:nvPr/>
        </p:nvSpPr>
        <p:spPr>
          <a:xfrm>
            <a:off x="0" y="0"/>
            <a:ext cx="12188825" cy="923636"/>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9BD04E-2E6B-6D25-6CE8-76F36B5CFCE8}"/>
              </a:ext>
            </a:extLst>
          </p:cNvPr>
          <p:cNvSpPr>
            <a:spLocks noGrp="1"/>
          </p:cNvSpPr>
          <p:nvPr>
            <p:ph type="title"/>
          </p:nvPr>
        </p:nvSpPr>
        <p:spPr>
          <a:xfrm>
            <a:off x="0" y="0"/>
            <a:ext cx="12188825" cy="923636"/>
          </a:xfrm>
        </p:spPr>
        <p:txBody>
          <a:bodyPr>
            <a:normAutofit/>
          </a:bodyPr>
          <a:lstStyle/>
          <a:p>
            <a:pPr algn="l">
              <a:defRPr sz="4000" b="1">
                <a:solidFill>
                  <a:srgbClr val="FDB913"/>
                </a:solidFill>
                <a:latin typeface="Garamond"/>
              </a:defRPr>
            </a:pPr>
            <a:r>
              <a:rPr lang="en-US" sz="4000" dirty="0">
                <a:solidFill>
                  <a:schemeClr val="bg1"/>
                </a:solidFill>
              </a:rPr>
              <a:t>  Detour: Solution to the “Birthday Problem”</a:t>
            </a:r>
          </a:p>
        </p:txBody>
      </p:sp>
      <p:sp>
        <p:nvSpPr>
          <p:cNvPr id="5" name="Rectangle 4">
            <a:extLst>
              <a:ext uri="{FF2B5EF4-FFF2-40B4-BE49-F238E27FC236}">
                <a16:creationId xmlns:a16="http://schemas.microsoft.com/office/drawing/2014/main" id="{BE20CE26-652C-E6C7-99BD-B0D29767373A}"/>
              </a:ext>
            </a:extLst>
          </p:cNvPr>
          <p:cNvSpPr/>
          <p:nvPr/>
        </p:nvSpPr>
        <p:spPr>
          <a:xfrm>
            <a:off x="-1" y="6503428"/>
            <a:ext cx="12188825" cy="354572"/>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933BD7E8-60BA-4072-E7DB-4758DC0EA014}"/>
              </a:ext>
            </a:extLst>
          </p:cNvPr>
          <p:cNvSpPr>
            <a:spLocks noGrp="1"/>
          </p:cNvSpPr>
          <p:nvPr>
            <p:ph type="ftr" sz="quarter" idx="11"/>
          </p:nvPr>
        </p:nvSpPr>
        <p:spPr>
          <a:xfrm>
            <a:off x="-1" y="6503428"/>
            <a:ext cx="2895600" cy="354572"/>
          </a:xfrm>
        </p:spPr>
        <p:txBody>
          <a:bodyPr/>
          <a:lstStyle/>
          <a:p>
            <a:pPr algn="l"/>
            <a:r>
              <a:rPr lang="en-US">
                <a:solidFill>
                  <a:schemeClr val="bg1"/>
                </a:solidFill>
                <a:latin typeface="Garamond" panose="02020404030301010803" pitchFamily="18" charset="0"/>
              </a:rPr>
              <a:t>BUSN 320 Business Statistics</a:t>
            </a:r>
            <a:endParaRPr lang="en-US" dirty="0">
              <a:solidFill>
                <a:schemeClr val="bg1"/>
              </a:solidFill>
              <a:latin typeface="Garamond" panose="02020404030301010803" pitchFamily="18" charset="0"/>
            </a:endParaRPr>
          </a:p>
        </p:txBody>
      </p:sp>
      <p:sp>
        <p:nvSpPr>
          <p:cNvPr id="7" name="Slide Number Placeholder 6">
            <a:extLst>
              <a:ext uri="{FF2B5EF4-FFF2-40B4-BE49-F238E27FC236}">
                <a16:creationId xmlns:a16="http://schemas.microsoft.com/office/drawing/2014/main" id="{895C7DC8-DFF6-0C03-0287-4AC1E1E2CF64}"/>
              </a:ext>
            </a:extLst>
          </p:cNvPr>
          <p:cNvSpPr>
            <a:spLocks noGrp="1"/>
          </p:cNvSpPr>
          <p:nvPr>
            <p:ph type="sldNum" sz="quarter" idx="12"/>
          </p:nvPr>
        </p:nvSpPr>
        <p:spPr>
          <a:xfrm>
            <a:off x="10055225" y="6503428"/>
            <a:ext cx="2133600" cy="354572"/>
          </a:xfrm>
        </p:spPr>
        <p:txBody>
          <a:bodyPr/>
          <a:lstStyle/>
          <a:p>
            <a:fld id="{C1FF6DA9-008F-8B48-92A6-B652298478BF}" type="slidenum">
              <a:rPr lang="en-US" b="1" smtClean="0">
                <a:solidFill>
                  <a:schemeClr val="bg1"/>
                </a:solidFill>
                <a:latin typeface="Garamond" panose="02020404030301010803" pitchFamily="18" charset="0"/>
              </a:rPr>
              <a:t>29</a:t>
            </a:fld>
            <a:r>
              <a:rPr lang="en-US" b="1" dirty="0">
                <a:solidFill>
                  <a:schemeClr val="bg1"/>
                </a:solidFill>
                <a:latin typeface="Garamond" panose="02020404030301010803" pitchFamily="18" charset="0"/>
              </a:rPr>
              <a:t> </a:t>
            </a:r>
          </a:p>
        </p:txBody>
      </p:sp>
    </p:spTree>
    <p:extLst>
      <p:ext uri="{BB962C8B-B14F-4D97-AF65-F5344CB8AC3E}">
        <p14:creationId xmlns:p14="http://schemas.microsoft.com/office/powerpoint/2010/main" val="24149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fade">
                                      <p:cBhvr>
                                        <p:cTn id="1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77122C"/>
        </a:solidFill>
        <a:effectLst/>
      </p:bgPr>
    </p:bg>
    <p:spTree>
      <p:nvGrpSpPr>
        <p:cNvPr id="1" name="">
          <a:extLst>
            <a:ext uri="{FF2B5EF4-FFF2-40B4-BE49-F238E27FC236}">
              <a16:creationId xmlns:a16="http://schemas.microsoft.com/office/drawing/2014/main" id="{5A0DDB4B-70EB-D813-2CBD-F9DCC9FAC2B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C96D899-59D5-9E41-D3B6-CE5808862787}"/>
              </a:ext>
            </a:extLst>
          </p:cNvPr>
          <p:cNvSpPr txBox="1"/>
          <p:nvPr/>
        </p:nvSpPr>
        <p:spPr>
          <a:xfrm>
            <a:off x="0" y="2705725"/>
            <a:ext cx="12188825" cy="1446550"/>
          </a:xfrm>
          <a:prstGeom prst="rect">
            <a:avLst/>
          </a:prstGeom>
          <a:noFill/>
        </p:spPr>
        <p:txBody>
          <a:bodyPr wrap="square">
            <a:spAutoFit/>
          </a:bodyPr>
          <a:lstStyle/>
          <a:p>
            <a:pPr algn="ctr">
              <a:defRPr sz="4000" b="1">
                <a:solidFill>
                  <a:srgbClr val="FDB913"/>
                </a:solidFill>
                <a:latin typeface="Garamond"/>
              </a:defRPr>
            </a:pPr>
            <a:r>
              <a:rPr lang="en-US" sz="4400" dirty="0">
                <a:solidFill>
                  <a:schemeClr val="bg1"/>
                </a:solidFill>
              </a:rPr>
              <a:t>Random Experiments, Counting</a:t>
            </a:r>
          </a:p>
          <a:p>
            <a:pPr algn="ctr">
              <a:defRPr sz="4000" b="1">
                <a:solidFill>
                  <a:srgbClr val="FDB913"/>
                </a:solidFill>
                <a:latin typeface="Garamond"/>
              </a:defRPr>
            </a:pPr>
            <a:r>
              <a:rPr lang="en-US" sz="4400" dirty="0">
                <a:solidFill>
                  <a:schemeClr val="bg1"/>
                </a:solidFill>
              </a:rPr>
              <a:t>Rules, and Assigning Probabilities</a:t>
            </a:r>
            <a:endParaRPr sz="4400" dirty="0">
              <a:solidFill>
                <a:schemeClr val="bg1"/>
              </a:solidFill>
            </a:endParaRPr>
          </a:p>
        </p:txBody>
      </p:sp>
    </p:spTree>
    <p:extLst>
      <p:ext uri="{BB962C8B-B14F-4D97-AF65-F5344CB8AC3E}">
        <p14:creationId xmlns:p14="http://schemas.microsoft.com/office/powerpoint/2010/main" val="41180260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77122C"/>
        </a:solidFill>
        <a:effectLst/>
      </p:bgPr>
    </p:bg>
    <p:spTree>
      <p:nvGrpSpPr>
        <p:cNvPr id="1" name="">
          <a:extLst>
            <a:ext uri="{FF2B5EF4-FFF2-40B4-BE49-F238E27FC236}">
              <a16:creationId xmlns:a16="http://schemas.microsoft.com/office/drawing/2014/main" id="{7655E424-38D5-625F-D13B-76DC97B0853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0DE12ED-8A05-C3FD-86EF-C022244421B5}"/>
              </a:ext>
            </a:extLst>
          </p:cNvPr>
          <p:cNvSpPr txBox="1"/>
          <p:nvPr/>
        </p:nvSpPr>
        <p:spPr>
          <a:xfrm>
            <a:off x="0" y="3044279"/>
            <a:ext cx="12188825" cy="769441"/>
          </a:xfrm>
          <a:prstGeom prst="rect">
            <a:avLst/>
          </a:prstGeom>
          <a:noFill/>
        </p:spPr>
        <p:txBody>
          <a:bodyPr wrap="square">
            <a:spAutoFit/>
          </a:bodyPr>
          <a:lstStyle/>
          <a:p>
            <a:pPr algn="ctr">
              <a:defRPr sz="4000" b="1">
                <a:solidFill>
                  <a:srgbClr val="FDB913"/>
                </a:solidFill>
                <a:latin typeface="Garamond"/>
              </a:defRPr>
            </a:pPr>
            <a:r>
              <a:rPr lang="en-US" sz="4400" dirty="0">
                <a:solidFill>
                  <a:schemeClr val="bg1"/>
                </a:solidFill>
              </a:rPr>
              <a:t>Conditional Probability</a:t>
            </a:r>
          </a:p>
        </p:txBody>
      </p:sp>
    </p:spTree>
    <p:extLst>
      <p:ext uri="{BB962C8B-B14F-4D97-AF65-F5344CB8AC3E}">
        <p14:creationId xmlns:p14="http://schemas.microsoft.com/office/powerpoint/2010/main" val="13879557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ABAAA-4726-0354-763F-82CA8A0EB7E0}"/>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9964C7E-43C6-94DB-8158-12781C0D2CCE}"/>
                  </a:ext>
                </a:extLst>
              </p:cNvPr>
              <p:cNvSpPr>
                <a:spLocks noGrp="1"/>
              </p:cNvSpPr>
              <p:nvPr>
                <p:ph idx="1"/>
              </p:nvPr>
            </p:nvSpPr>
            <p:spPr>
              <a:xfrm>
                <a:off x="457199" y="1300900"/>
                <a:ext cx="6587413" cy="5081046"/>
              </a:xfrm>
            </p:spPr>
            <p:txBody>
              <a:bodyPr>
                <a:normAutofit/>
              </a:bodyPr>
              <a:lstStyle/>
              <a:p>
                <a:pPr>
                  <a:spcBef>
                    <a:spcPts val="1000"/>
                  </a:spcBef>
                  <a:defRPr sz="2000">
                    <a:solidFill>
                      <a:srgbClr val="000000"/>
                    </a:solidFill>
                    <a:latin typeface="Garamond"/>
                  </a:defRPr>
                </a:pPr>
                <a:r>
                  <a:rPr lang="en-US" altLang="zh-TW" sz="2400" b="1" dirty="0"/>
                  <a:t>Conditional probability</a:t>
                </a:r>
                <a:r>
                  <a:rPr lang="en-US" altLang="zh-TW" sz="2400" dirty="0"/>
                  <a:t>, denoted by </a:t>
                </a:r>
                <a14:m>
                  <m:oMath xmlns:m="http://schemas.openxmlformats.org/officeDocument/2006/math">
                    <m:r>
                      <a:rPr lang="en-US" altLang="zh-TW" sz="2400" i="1">
                        <a:latin typeface="Cambria Math" panose="02040503050406030204" pitchFamily="18" charset="0"/>
                      </a:rPr>
                      <m:t>𝑃</m:t>
                    </m:r>
                    <m:d>
                      <m:dPr>
                        <m:ctrlPr>
                          <a:rPr lang="en-US" altLang="zh-TW" sz="2400" i="1">
                            <a:latin typeface="Cambria Math" panose="02040503050406030204" pitchFamily="18" charset="0"/>
                          </a:rPr>
                        </m:ctrlPr>
                      </m:dPr>
                      <m:e>
                        <m:r>
                          <a:rPr lang="en-US" altLang="zh-TW" sz="2400" i="1">
                            <a:latin typeface="Cambria Math" panose="02040503050406030204" pitchFamily="18" charset="0"/>
                          </a:rPr>
                          <m:t>𝐴</m:t>
                        </m:r>
                      </m:e>
                      <m:e>
                        <m:r>
                          <a:rPr lang="en-US" altLang="zh-TW" sz="2400" i="1">
                            <a:latin typeface="Cambria Math" panose="02040503050406030204" pitchFamily="18" charset="0"/>
                          </a:rPr>
                          <m:t>𝐵</m:t>
                        </m:r>
                      </m:e>
                    </m:d>
                  </m:oMath>
                </a14:m>
                <a:r>
                  <a:rPr lang="en-US" altLang="zh-TW" sz="2400" dirty="0"/>
                  <a:t> and read as “the probability of </a:t>
                </a:r>
                <a14:m>
                  <m:oMath xmlns:m="http://schemas.openxmlformats.org/officeDocument/2006/math">
                    <m:r>
                      <a:rPr lang="en-US" altLang="zh-TW" sz="2400" i="1" dirty="0" smtClean="0">
                        <a:latin typeface="Cambria Math" panose="02040503050406030204" pitchFamily="18" charset="0"/>
                      </a:rPr>
                      <m:t>𝐴</m:t>
                    </m:r>
                  </m:oMath>
                </a14:m>
                <a:r>
                  <a:rPr lang="en-US" altLang="zh-TW" sz="2400" dirty="0"/>
                  <a:t> given </a:t>
                </a:r>
                <a14:m>
                  <m:oMath xmlns:m="http://schemas.openxmlformats.org/officeDocument/2006/math">
                    <m:r>
                      <a:rPr lang="en-US" altLang="zh-TW" sz="2400" i="1" dirty="0" smtClean="0">
                        <a:latin typeface="Cambria Math" panose="02040503050406030204" pitchFamily="18" charset="0"/>
                      </a:rPr>
                      <m:t>𝐵</m:t>
                    </m:r>
                  </m:oMath>
                </a14:m>
                <a:r>
                  <a:rPr lang="en-US" altLang="zh-TW" sz="2400" dirty="0"/>
                  <a:t>,” is the probability of an event </a:t>
                </a:r>
                <a14:m>
                  <m:oMath xmlns:m="http://schemas.openxmlformats.org/officeDocument/2006/math">
                    <m:r>
                      <a:rPr lang="en-US" altLang="zh-TW" sz="2400" i="1" dirty="0" smtClean="0">
                        <a:latin typeface="Cambria Math" panose="02040503050406030204" pitchFamily="18" charset="0"/>
                      </a:rPr>
                      <m:t>𝐴</m:t>
                    </m:r>
                  </m:oMath>
                </a14:m>
                <a:r>
                  <a:rPr lang="en-US" altLang="zh-TW" sz="2400" dirty="0"/>
                  <a:t>, given that another event </a:t>
                </a:r>
                <a14:m>
                  <m:oMath xmlns:m="http://schemas.openxmlformats.org/officeDocument/2006/math">
                    <m:r>
                      <a:rPr lang="en-US" altLang="zh-TW" sz="2400" i="1" dirty="0" smtClean="0">
                        <a:latin typeface="Cambria Math" panose="02040503050406030204" pitchFamily="18" charset="0"/>
                      </a:rPr>
                      <m:t>𝐵</m:t>
                    </m:r>
                  </m:oMath>
                </a14:m>
                <a:r>
                  <a:rPr lang="en-US" altLang="zh-TW" sz="2400" dirty="0"/>
                  <a:t> has already occurred</a:t>
                </a:r>
                <a:endParaRPr lang="en-US" altLang="zh-TW" sz="2000" dirty="0"/>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The conditional probability is calculated using the following formula:</a:t>
                </a:r>
              </a:p>
              <a:p>
                <a:pPr>
                  <a:spcBef>
                    <a:spcPts val="1000"/>
                  </a:spcBef>
                  <a:defRPr sz="2000">
                    <a:solidFill>
                      <a:srgbClr val="000000"/>
                    </a:solidFill>
                    <a:latin typeface="Garamond"/>
                  </a:defRPr>
                </a:pPr>
                <a:endParaRPr lang="en-US" altLang="zh-TW" sz="500" dirty="0"/>
              </a:p>
              <a:p>
                <a:pPr marL="0" indent="0">
                  <a:spcBef>
                    <a:spcPts val="1000"/>
                  </a:spcBef>
                  <a:buNone/>
                  <a:defRPr sz="2000">
                    <a:solidFill>
                      <a:srgbClr val="000000"/>
                    </a:solidFill>
                    <a:latin typeface="Garamond"/>
                  </a:defRPr>
                </a:pPr>
                <a14:m>
                  <m:oMathPara xmlns:m="http://schemas.openxmlformats.org/officeDocument/2006/math">
                    <m:oMathParaPr>
                      <m:jc m:val="centerGroup"/>
                    </m:oMathParaPr>
                    <m:oMath xmlns:m="http://schemas.openxmlformats.org/officeDocument/2006/math">
                      <m:r>
                        <a:rPr lang="en-US" altLang="zh-TW" sz="2400" i="1">
                          <a:latin typeface="Cambria Math" panose="02040503050406030204" pitchFamily="18" charset="0"/>
                        </a:rPr>
                        <m:t>𝑃</m:t>
                      </m:r>
                      <m:d>
                        <m:dPr>
                          <m:ctrlPr>
                            <a:rPr lang="en-US" altLang="zh-TW" sz="2400" i="1">
                              <a:latin typeface="Cambria Math" panose="02040503050406030204" pitchFamily="18" charset="0"/>
                            </a:rPr>
                          </m:ctrlPr>
                        </m:dPr>
                        <m:e>
                          <m:r>
                            <a:rPr lang="en-US" altLang="zh-TW" sz="2400" i="1">
                              <a:latin typeface="Cambria Math" panose="02040503050406030204" pitchFamily="18" charset="0"/>
                            </a:rPr>
                            <m:t>𝐴</m:t>
                          </m:r>
                        </m:e>
                        <m:e>
                          <m:r>
                            <a:rPr lang="en-US" altLang="zh-TW" sz="2400" i="1">
                              <a:latin typeface="Cambria Math" panose="02040503050406030204" pitchFamily="18" charset="0"/>
                            </a:rPr>
                            <m:t>𝐵</m:t>
                          </m:r>
                        </m:e>
                      </m:d>
                      <m:r>
                        <a:rPr lang="en-US" altLang="zh-TW" sz="2400" b="0" i="1" smtClean="0">
                          <a:latin typeface="Cambria Math" panose="02040503050406030204" pitchFamily="18" charset="0"/>
                        </a:rPr>
                        <m:t>=</m:t>
                      </m:r>
                      <m:f>
                        <m:fPr>
                          <m:ctrlPr>
                            <a:rPr lang="en-US" altLang="zh-TW" sz="2400" b="0" i="1" smtClean="0">
                              <a:latin typeface="Cambria Math" panose="02040503050406030204" pitchFamily="18" charset="0"/>
                            </a:rPr>
                          </m:ctrlPr>
                        </m:fPr>
                        <m:num>
                          <m:r>
                            <a:rPr lang="en-US" altLang="zh-TW" sz="2400" b="0" i="1" smtClean="0">
                              <a:latin typeface="Cambria Math" panose="02040503050406030204" pitchFamily="18" charset="0"/>
                            </a:rPr>
                            <m:t>𝑃</m:t>
                          </m:r>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𝐴</m:t>
                              </m:r>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𝐵</m:t>
                              </m:r>
                            </m:e>
                          </m:d>
                        </m:num>
                        <m:den>
                          <m:r>
                            <a:rPr lang="en-US" altLang="zh-TW" sz="2400" b="0" i="1" smtClean="0">
                              <a:latin typeface="Cambria Math" panose="02040503050406030204" pitchFamily="18" charset="0"/>
                            </a:rPr>
                            <m:t>𝑃</m:t>
                          </m:r>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𝐵</m:t>
                              </m:r>
                            </m:e>
                          </m:d>
                        </m:den>
                      </m:f>
                    </m:oMath>
                  </m:oMathPara>
                </a14:m>
                <a:endParaRPr lang="en-US" altLang="zh-TW" sz="2400" dirty="0"/>
              </a:p>
              <a:p>
                <a:pPr lvl="1">
                  <a:spcBef>
                    <a:spcPts val="1000"/>
                  </a:spcBef>
                  <a:defRPr sz="2000">
                    <a:solidFill>
                      <a:srgbClr val="000000"/>
                    </a:solidFill>
                    <a:latin typeface="Garamond"/>
                  </a:defRPr>
                </a:pPr>
                <a:r>
                  <a:rPr lang="en-US" altLang="zh-TW" sz="2000" dirty="0"/>
                  <a:t>When calculating a conditional probability, we restrict the sample space to the event that has already occurred.</a:t>
                </a:r>
              </a:p>
            </p:txBody>
          </p:sp>
        </mc:Choice>
        <mc:Fallback xmlns="">
          <p:sp>
            <p:nvSpPr>
              <p:cNvPr id="3" name="Content Placeholder 2">
                <a:extLst>
                  <a:ext uri="{FF2B5EF4-FFF2-40B4-BE49-F238E27FC236}">
                    <a16:creationId xmlns:a16="http://schemas.microsoft.com/office/drawing/2014/main" id="{99964C7E-43C6-94DB-8158-12781C0D2CCE}"/>
                  </a:ext>
                </a:extLst>
              </p:cNvPr>
              <p:cNvSpPr>
                <a:spLocks noGrp="1" noRot="1" noChangeAspect="1" noMove="1" noResize="1" noEditPoints="1" noAdjustHandles="1" noChangeArrowheads="1" noChangeShapeType="1" noTextEdit="1"/>
              </p:cNvSpPr>
              <p:nvPr>
                <p:ph idx="1"/>
              </p:nvPr>
            </p:nvSpPr>
            <p:spPr>
              <a:xfrm>
                <a:off x="457199" y="1300900"/>
                <a:ext cx="6587413" cy="5081046"/>
              </a:xfrm>
              <a:blipFill>
                <a:blip r:embed="rId2"/>
                <a:stretch>
                  <a:fillRect l="-1203" t="-959" r="-1758"/>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164A3D39-2C69-6BD8-3756-843EF09E96CB}"/>
              </a:ext>
            </a:extLst>
          </p:cNvPr>
          <p:cNvSpPr/>
          <p:nvPr/>
        </p:nvSpPr>
        <p:spPr>
          <a:xfrm>
            <a:off x="0" y="0"/>
            <a:ext cx="12188825" cy="923636"/>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226E49-00C2-194C-5AD4-34425F814918}"/>
              </a:ext>
            </a:extLst>
          </p:cNvPr>
          <p:cNvSpPr>
            <a:spLocks noGrp="1"/>
          </p:cNvSpPr>
          <p:nvPr>
            <p:ph type="title"/>
          </p:nvPr>
        </p:nvSpPr>
        <p:spPr>
          <a:xfrm>
            <a:off x="0" y="0"/>
            <a:ext cx="12188825" cy="923636"/>
          </a:xfrm>
        </p:spPr>
        <p:txBody>
          <a:bodyPr>
            <a:normAutofit/>
          </a:bodyPr>
          <a:lstStyle/>
          <a:p>
            <a:pPr algn="l">
              <a:defRPr sz="4000" b="1">
                <a:solidFill>
                  <a:srgbClr val="FDB913"/>
                </a:solidFill>
                <a:latin typeface="Garamond"/>
              </a:defRPr>
            </a:pPr>
            <a:r>
              <a:rPr lang="en-US" sz="4000" dirty="0">
                <a:solidFill>
                  <a:schemeClr val="bg1"/>
                </a:solidFill>
              </a:rPr>
              <a:t>  Conditional Probability</a:t>
            </a:r>
          </a:p>
        </p:txBody>
      </p:sp>
      <p:sp>
        <p:nvSpPr>
          <p:cNvPr id="5" name="Rectangle 4">
            <a:extLst>
              <a:ext uri="{FF2B5EF4-FFF2-40B4-BE49-F238E27FC236}">
                <a16:creationId xmlns:a16="http://schemas.microsoft.com/office/drawing/2014/main" id="{BCCF614D-B70A-9880-0CA8-EF79003822C1}"/>
              </a:ext>
            </a:extLst>
          </p:cNvPr>
          <p:cNvSpPr/>
          <p:nvPr/>
        </p:nvSpPr>
        <p:spPr>
          <a:xfrm>
            <a:off x="-1" y="6503428"/>
            <a:ext cx="12188825" cy="354572"/>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19502FBA-D2F0-F30B-5CFF-BAA6CF4E5FC8}"/>
              </a:ext>
            </a:extLst>
          </p:cNvPr>
          <p:cNvSpPr>
            <a:spLocks noGrp="1"/>
          </p:cNvSpPr>
          <p:nvPr>
            <p:ph type="ftr" sz="quarter" idx="11"/>
          </p:nvPr>
        </p:nvSpPr>
        <p:spPr>
          <a:xfrm>
            <a:off x="-1" y="6503428"/>
            <a:ext cx="2895600" cy="354572"/>
          </a:xfrm>
        </p:spPr>
        <p:txBody>
          <a:bodyPr/>
          <a:lstStyle/>
          <a:p>
            <a:pPr algn="l"/>
            <a:r>
              <a:rPr lang="en-US">
                <a:solidFill>
                  <a:schemeClr val="bg1"/>
                </a:solidFill>
                <a:latin typeface="Garamond" panose="02020404030301010803" pitchFamily="18" charset="0"/>
              </a:rPr>
              <a:t>BUSN 320 Business Statistics</a:t>
            </a:r>
            <a:endParaRPr lang="en-US" dirty="0">
              <a:solidFill>
                <a:schemeClr val="bg1"/>
              </a:solidFill>
              <a:latin typeface="Garamond" panose="02020404030301010803" pitchFamily="18" charset="0"/>
            </a:endParaRPr>
          </a:p>
        </p:txBody>
      </p:sp>
      <p:sp>
        <p:nvSpPr>
          <p:cNvPr id="7" name="Slide Number Placeholder 6">
            <a:extLst>
              <a:ext uri="{FF2B5EF4-FFF2-40B4-BE49-F238E27FC236}">
                <a16:creationId xmlns:a16="http://schemas.microsoft.com/office/drawing/2014/main" id="{D4A682FE-E4DD-C29B-9A48-977EB50D3996}"/>
              </a:ext>
            </a:extLst>
          </p:cNvPr>
          <p:cNvSpPr>
            <a:spLocks noGrp="1"/>
          </p:cNvSpPr>
          <p:nvPr>
            <p:ph type="sldNum" sz="quarter" idx="12"/>
          </p:nvPr>
        </p:nvSpPr>
        <p:spPr>
          <a:xfrm>
            <a:off x="10055225" y="6503428"/>
            <a:ext cx="2133600" cy="354572"/>
          </a:xfrm>
        </p:spPr>
        <p:txBody>
          <a:bodyPr/>
          <a:lstStyle/>
          <a:p>
            <a:fld id="{C1FF6DA9-008F-8B48-92A6-B652298478BF}" type="slidenum">
              <a:rPr lang="en-US" b="1" smtClean="0">
                <a:solidFill>
                  <a:schemeClr val="bg1"/>
                </a:solidFill>
                <a:latin typeface="Garamond" panose="02020404030301010803" pitchFamily="18" charset="0"/>
              </a:rPr>
              <a:t>31</a:t>
            </a:fld>
            <a:r>
              <a:rPr lang="en-US" b="1" dirty="0">
                <a:solidFill>
                  <a:schemeClr val="bg1"/>
                </a:solidFill>
                <a:latin typeface="Garamond" panose="02020404030301010803" pitchFamily="18" charset="0"/>
              </a:rPr>
              <a:t> </a:t>
            </a:r>
          </a:p>
        </p:txBody>
      </p:sp>
      <p:pic>
        <p:nvPicPr>
          <p:cNvPr id="11" name="Picture 10" descr="B,&#10;&#10;AI-generated content may be incorrect.">
            <a:extLst>
              <a:ext uri="{FF2B5EF4-FFF2-40B4-BE49-F238E27FC236}">
                <a16:creationId xmlns:a16="http://schemas.microsoft.com/office/drawing/2014/main" id="{2128F55A-3747-0873-0FAF-A53ECA649D58}"/>
              </a:ext>
            </a:extLst>
          </p:cNvPr>
          <p:cNvPicPr>
            <a:picLocks noChangeAspect="1"/>
          </p:cNvPicPr>
          <p:nvPr/>
        </p:nvPicPr>
        <p:blipFill>
          <a:blip r:embed="rId3"/>
          <a:srcRect l="4699" t="7048" r="4699"/>
          <a:stretch>
            <a:fillRect/>
          </a:stretch>
        </p:blipFill>
        <p:spPr>
          <a:xfrm>
            <a:off x="7175050" y="1300900"/>
            <a:ext cx="4556576" cy="4674726"/>
          </a:xfrm>
          <a:prstGeom prst="rect">
            <a:avLst/>
          </a:prstGeom>
        </p:spPr>
      </p:pic>
    </p:spTree>
    <p:extLst>
      <p:ext uri="{BB962C8B-B14F-4D97-AF65-F5344CB8AC3E}">
        <p14:creationId xmlns:p14="http://schemas.microsoft.com/office/powerpoint/2010/main" val="111616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E0586-C8C6-1407-301A-F1789CB507F3}"/>
              </a:ext>
            </a:extLst>
          </p:cNvPr>
          <p:cNvSpPr>
            <a:spLocks noGrp="1"/>
          </p:cNvSpPr>
          <p:nvPr>
            <p:ph type="title"/>
          </p:nvPr>
        </p:nvSpPr>
        <p:spPr/>
        <p:txBody>
          <a:bodyPr>
            <a:normAutofit fontScale="90000"/>
          </a:bodyPr>
          <a:lstStyle/>
          <a:p>
            <a:r>
              <a:rPr lang="en-US">
                <a:solidFill>
                  <a:srgbClr val="000000">
                    <a:alpha val="0"/>
                  </a:srgbClr>
                </a:solidFill>
              </a:rPr>
              <a:t>Poll Everywhere multiple choice poll activity
Activity Title: There are two children in a family. You are told that at least one of the children is a boy. What is the probability that both children are boys?
Slide 30</a:t>
            </a:r>
          </a:p>
        </p:txBody>
      </p:sp>
      <p:sp>
        <p:nvSpPr>
          <p:cNvPr id="3" name="Footer Placeholder 2" descr="Poll Everywhere multiple choice poll activity&#10;Activity Title: There are two children in a family. You are told that at least one of the children is a boy. What is the probability that both children are boys?">
            <a:extLst>
              <a:ext uri="{FF2B5EF4-FFF2-40B4-BE49-F238E27FC236}">
                <a16:creationId xmlns:a16="http://schemas.microsoft.com/office/drawing/2014/main" id="{8E2D3404-79A2-EFBF-587A-942168E098F2}"/>
              </a:ext>
            </a:extLst>
          </p:cNvPr>
          <p:cNvSpPr>
            <a:spLocks noGrp="1"/>
          </p:cNvSpPr>
          <p:nvPr>
            <p:ph type="ftr" sz="quarter" idx="11"/>
          </p:nvPr>
        </p:nvSpPr>
        <p:spPr/>
        <p:txBody>
          <a:bodyPr/>
          <a:lstStyle/>
          <a:p>
            <a:r>
              <a:rPr lang="en-US"/>
              <a:t>BUSN 320 Business Statistics</a:t>
            </a:r>
          </a:p>
        </p:txBody>
      </p:sp>
      <p:pic>
        <p:nvPicPr>
          <p:cNvPr id="5" name="Picture 4">
            <a:extLst>
              <a:ext uri="{FF2B5EF4-FFF2-40B4-BE49-F238E27FC236}">
                <a16:creationId xmlns:a16="http://schemas.microsoft.com/office/drawing/2014/main" id="{733977A1-B8BA-77B7-60FA-B51C60DF007A}"/>
              </a:ext>
            </a:extLst>
          </p:cNvPr>
          <p:cNvPicPr>
            <a:picLocks/>
          </p:cNvPicPr>
          <p:nvPr>
            <p:custDataLst>
              <p:tags r:id="rId1"/>
            </p:custDataLst>
          </p:nvPr>
        </p:nvPicPr>
        <p:blipFill>
          <a:blip r:embed="rId4"/>
          <a:stretch>
            <a:fillRect/>
          </a:stretch>
        </p:blipFill>
        <p:spPr>
          <a:xfrm>
            <a:off x="190500" y="190500"/>
            <a:ext cx="11807825" cy="6477000"/>
          </a:xfrm>
          <a:prstGeom prst="rect">
            <a:avLst/>
          </a:prstGeom>
        </p:spPr>
      </p:pic>
    </p:spTree>
    <p:extLst>
      <p:ext uri="{BB962C8B-B14F-4D97-AF65-F5344CB8AC3E}">
        <p14:creationId xmlns:p14="http://schemas.microsoft.com/office/powerpoint/2010/main" val="24847013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E7F30-9EB9-CB1B-AB50-01ECE1FFCC4B}"/>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7EFC1C0-BDCE-FDC3-BEFD-FEDC53FE3D7A}"/>
                  </a:ext>
                </a:extLst>
              </p:cNvPr>
              <p:cNvSpPr>
                <a:spLocks noGrp="1"/>
              </p:cNvSpPr>
              <p:nvPr>
                <p:ph idx="1"/>
              </p:nvPr>
            </p:nvSpPr>
            <p:spPr>
              <a:xfrm>
                <a:off x="457199" y="1300900"/>
                <a:ext cx="11189855" cy="5081046"/>
              </a:xfrm>
            </p:spPr>
            <p:txBody>
              <a:bodyPr>
                <a:normAutofit/>
              </a:bodyPr>
              <a:lstStyle/>
              <a:p>
                <a:pPr>
                  <a:spcBef>
                    <a:spcPts val="1000"/>
                  </a:spcBef>
                  <a:defRPr sz="2000">
                    <a:solidFill>
                      <a:srgbClr val="000000"/>
                    </a:solidFill>
                    <a:latin typeface="Garamond"/>
                  </a:defRPr>
                </a:pPr>
                <a:r>
                  <a:rPr lang="en-US" sz="2400" dirty="0"/>
                  <a:t>This problem was popularized by Martin Gardner in the late 1950s and is known as the Two-Child Paradox.</a:t>
                </a:r>
                <a:endParaRPr lang="en-US" altLang="zh-TW" sz="2400" dirty="0"/>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The correct answer is approximately 33%.</a:t>
                </a:r>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There are four possible outcomes for a two-child family:</a:t>
                </a:r>
              </a:p>
              <a:p>
                <a:pPr lvl="1">
                  <a:spcBef>
                    <a:spcPts val="1000"/>
                  </a:spcBef>
                  <a:defRPr sz="2000">
                    <a:solidFill>
                      <a:srgbClr val="000000"/>
                    </a:solidFill>
                    <a:latin typeface="Garamond"/>
                  </a:defRPr>
                </a:pPr>
                <a:r>
                  <a:rPr lang="en-US" altLang="zh-TW" sz="2000" dirty="0"/>
                  <a:t>First child is a boy, second child is a boy </a:t>
                </a:r>
                <a14:m>
                  <m:oMath xmlns:m="http://schemas.openxmlformats.org/officeDocument/2006/math">
                    <m:r>
                      <a:rPr lang="en-US" altLang="zh-TW" sz="2000" i="1" dirty="0" smtClean="0">
                        <a:latin typeface="Cambria Math" panose="02040503050406030204" pitchFamily="18" charset="0"/>
                      </a:rPr>
                      <m:t>(</m:t>
                    </m:r>
                    <m:r>
                      <a:rPr lang="en-US" altLang="zh-TW" sz="2000" i="1" dirty="0" smtClean="0">
                        <a:latin typeface="Cambria Math" panose="02040503050406030204" pitchFamily="18" charset="0"/>
                      </a:rPr>
                      <m:t>𝐵𝐵</m:t>
                    </m:r>
                    <m:r>
                      <a:rPr lang="en-US" altLang="zh-TW" sz="2000" i="1" dirty="0" smtClean="0">
                        <a:latin typeface="Cambria Math" panose="02040503050406030204" pitchFamily="18" charset="0"/>
                      </a:rPr>
                      <m:t>)</m:t>
                    </m:r>
                  </m:oMath>
                </a14:m>
                <a:endParaRPr lang="en-US" altLang="zh-TW" sz="2000" dirty="0"/>
              </a:p>
              <a:p>
                <a:pPr lvl="1">
                  <a:spcBef>
                    <a:spcPts val="1000"/>
                  </a:spcBef>
                  <a:defRPr sz="2000">
                    <a:solidFill>
                      <a:srgbClr val="000000"/>
                    </a:solidFill>
                    <a:latin typeface="Garamond"/>
                  </a:defRPr>
                </a:pPr>
                <a:r>
                  <a:rPr lang="en-US" altLang="zh-TW" sz="2000" dirty="0"/>
                  <a:t>First child is a boy, second child is a girl </a:t>
                </a:r>
                <a14:m>
                  <m:oMath xmlns:m="http://schemas.openxmlformats.org/officeDocument/2006/math">
                    <m:r>
                      <a:rPr lang="en-US" altLang="zh-TW" sz="2000" i="1" dirty="0" smtClean="0">
                        <a:latin typeface="Cambria Math" panose="02040503050406030204" pitchFamily="18" charset="0"/>
                      </a:rPr>
                      <m:t>(</m:t>
                    </m:r>
                    <m:r>
                      <a:rPr lang="en-US" altLang="zh-TW" sz="2000" i="1" dirty="0" smtClean="0">
                        <a:latin typeface="Cambria Math" panose="02040503050406030204" pitchFamily="18" charset="0"/>
                      </a:rPr>
                      <m:t>𝐵𝐺</m:t>
                    </m:r>
                    <m:r>
                      <a:rPr lang="en-US" altLang="zh-TW" sz="2000" i="1" dirty="0" smtClean="0">
                        <a:latin typeface="Cambria Math" panose="02040503050406030204" pitchFamily="18" charset="0"/>
                      </a:rPr>
                      <m:t>)</m:t>
                    </m:r>
                  </m:oMath>
                </a14:m>
                <a:endParaRPr lang="en-US" altLang="zh-TW" sz="2000" dirty="0"/>
              </a:p>
              <a:p>
                <a:pPr lvl="1">
                  <a:spcBef>
                    <a:spcPts val="1000"/>
                  </a:spcBef>
                  <a:defRPr sz="2000">
                    <a:solidFill>
                      <a:srgbClr val="000000"/>
                    </a:solidFill>
                    <a:latin typeface="Garamond"/>
                  </a:defRPr>
                </a:pPr>
                <a:r>
                  <a:rPr lang="en-US" altLang="zh-TW" sz="2000" dirty="0"/>
                  <a:t>First child is a girl, second child is a boy </a:t>
                </a:r>
                <a14:m>
                  <m:oMath xmlns:m="http://schemas.openxmlformats.org/officeDocument/2006/math">
                    <m:r>
                      <a:rPr lang="en-US" altLang="zh-TW" sz="2000" i="1" dirty="0" smtClean="0">
                        <a:latin typeface="Cambria Math" panose="02040503050406030204" pitchFamily="18" charset="0"/>
                      </a:rPr>
                      <m:t>(</m:t>
                    </m:r>
                    <m:r>
                      <a:rPr lang="en-US" altLang="zh-TW" sz="2000" i="1" dirty="0" smtClean="0">
                        <a:latin typeface="Cambria Math" panose="02040503050406030204" pitchFamily="18" charset="0"/>
                      </a:rPr>
                      <m:t>𝐺𝐵</m:t>
                    </m:r>
                    <m:r>
                      <a:rPr lang="en-US" altLang="zh-TW" sz="2000" i="1" dirty="0">
                        <a:latin typeface="Cambria Math" panose="02040503050406030204" pitchFamily="18" charset="0"/>
                      </a:rPr>
                      <m:t>)</m:t>
                    </m:r>
                  </m:oMath>
                </a14:m>
                <a:endParaRPr lang="en-US" altLang="zh-TW" sz="2000" dirty="0"/>
              </a:p>
              <a:p>
                <a:pPr lvl="1">
                  <a:spcBef>
                    <a:spcPts val="1000"/>
                  </a:spcBef>
                  <a:defRPr sz="2000">
                    <a:solidFill>
                      <a:srgbClr val="000000"/>
                    </a:solidFill>
                    <a:latin typeface="Garamond"/>
                  </a:defRPr>
                </a:pPr>
                <a:r>
                  <a:rPr lang="en-US" altLang="zh-TW" sz="2000" dirty="0"/>
                  <a:t>First child is a girl, second child is a girl </a:t>
                </a:r>
                <a14:m>
                  <m:oMath xmlns:m="http://schemas.openxmlformats.org/officeDocument/2006/math">
                    <m:r>
                      <a:rPr lang="en-US" altLang="zh-TW" sz="2000" i="1" dirty="0" smtClean="0">
                        <a:latin typeface="Cambria Math" panose="02040503050406030204" pitchFamily="18" charset="0"/>
                      </a:rPr>
                      <m:t>(</m:t>
                    </m:r>
                    <m:r>
                      <a:rPr lang="en-US" altLang="zh-TW" sz="2000" i="1" dirty="0" smtClean="0">
                        <a:latin typeface="Cambria Math" panose="02040503050406030204" pitchFamily="18" charset="0"/>
                      </a:rPr>
                      <m:t>𝐺𝐺</m:t>
                    </m:r>
                    <m:r>
                      <a:rPr lang="en-US" altLang="zh-TW" sz="2000" i="1" dirty="0" smtClean="0">
                        <a:latin typeface="Cambria Math" panose="02040503050406030204" pitchFamily="18" charset="0"/>
                      </a:rPr>
                      <m:t>)</m:t>
                    </m:r>
                  </m:oMath>
                </a14:m>
                <a:endParaRPr lang="en-US" altLang="zh-TW" sz="2000" dirty="0"/>
              </a:p>
              <a:p>
                <a:pPr lvl="4">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Assuming boys and girls are equally likely at birth, these four outcomes are equally likely.</a:t>
                </a:r>
              </a:p>
              <a:p>
                <a:pPr>
                  <a:spcBef>
                    <a:spcPts val="1000"/>
                  </a:spcBef>
                  <a:defRPr sz="2000">
                    <a:solidFill>
                      <a:srgbClr val="000000"/>
                    </a:solidFill>
                    <a:latin typeface="Garamond"/>
                  </a:defRPr>
                </a:pPr>
                <a:endParaRPr lang="en-US" altLang="zh-TW" sz="2400" dirty="0"/>
              </a:p>
              <a:p>
                <a:pPr lvl="1">
                  <a:spcBef>
                    <a:spcPts val="1000"/>
                  </a:spcBef>
                  <a:defRPr sz="2000">
                    <a:solidFill>
                      <a:srgbClr val="000000"/>
                    </a:solidFill>
                    <a:latin typeface="Garamond"/>
                  </a:defRPr>
                </a:pPr>
                <a:endParaRPr lang="en-US" altLang="zh-TW" sz="2000" dirty="0"/>
              </a:p>
            </p:txBody>
          </p:sp>
        </mc:Choice>
        <mc:Fallback xmlns="">
          <p:sp>
            <p:nvSpPr>
              <p:cNvPr id="3" name="Content Placeholder 2">
                <a:extLst>
                  <a:ext uri="{FF2B5EF4-FFF2-40B4-BE49-F238E27FC236}">
                    <a16:creationId xmlns:a16="http://schemas.microsoft.com/office/drawing/2014/main" id="{77EFC1C0-BDCE-FDC3-BEFD-FEDC53FE3D7A}"/>
                  </a:ext>
                </a:extLst>
              </p:cNvPr>
              <p:cNvSpPr>
                <a:spLocks noGrp="1" noRot="1" noChangeAspect="1" noMove="1" noResize="1" noEditPoints="1" noAdjustHandles="1" noChangeArrowheads="1" noChangeShapeType="1" noTextEdit="1"/>
              </p:cNvSpPr>
              <p:nvPr>
                <p:ph idx="1"/>
              </p:nvPr>
            </p:nvSpPr>
            <p:spPr>
              <a:xfrm>
                <a:off x="457199" y="1300900"/>
                <a:ext cx="11189855" cy="5081046"/>
              </a:xfrm>
              <a:blipFill>
                <a:blip r:embed="rId2"/>
                <a:stretch>
                  <a:fillRect l="-708" t="-959" b="-240"/>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18071D88-71F5-F2D1-0B8A-10458FC30B6D}"/>
              </a:ext>
            </a:extLst>
          </p:cNvPr>
          <p:cNvSpPr/>
          <p:nvPr/>
        </p:nvSpPr>
        <p:spPr>
          <a:xfrm>
            <a:off x="0" y="0"/>
            <a:ext cx="12188825" cy="923636"/>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FC852F-C351-E6B5-8614-992BEE53ADFC}"/>
              </a:ext>
            </a:extLst>
          </p:cNvPr>
          <p:cNvSpPr>
            <a:spLocks noGrp="1"/>
          </p:cNvSpPr>
          <p:nvPr>
            <p:ph type="title"/>
          </p:nvPr>
        </p:nvSpPr>
        <p:spPr>
          <a:xfrm>
            <a:off x="0" y="0"/>
            <a:ext cx="12188825" cy="923636"/>
          </a:xfrm>
        </p:spPr>
        <p:txBody>
          <a:bodyPr>
            <a:normAutofit/>
          </a:bodyPr>
          <a:lstStyle/>
          <a:p>
            <a:pPr algn="l">
              <a:defRPr sz="4000" b="1">
                <a:solidFill>
                  <a:srgbClr val="FDB913"/>
                </a:solidFill>
                <a:latin typeface="Garamond"/>
              </a:defRPr>
            </a:pPr>
            <a:r>
              <a:rPr lang="en-US" sz="4000" dirty="0">
                <a:solidFill>
                  <a:schemeClr val="bg1"/>
                </a:solidFill>
              </a:rPr>
              <a:t>  Solution to In-class Poll</a:t>
            </a:r>
          </a:p>
        </p:txBody>
      </p:sp>
      <p:sp>
        <p:nvSpPr>
          <p:cNvPr id="5" name="Rectangle 4">
            <a:extLst>
              <a:ext uri="{FF2B5EF4-FFF2-40B4-BE49-F238E27FC236}">
                <a16:creationId xmlns:a16="http://schemas.microsoft.com/office/drawing/2014/main" id="{3ECC55EF-CCAC-AB53-1D99-7B5A56A64972}"/>
              </a:ext>
            </a:extLst>
          </p:cNvPr>
          <p:cNvSpPr/>
          <p:nvPr/>
        </p:nvSpPr>
        <p:spPr>
          <a:xfrm>
            <a:off x="-1" y="6503428"/>
            <a:ext cx="12188825" cy="354572"/>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14431138-279B-443A-4C4D-4E5DC4B8F846}"/>
              </a:ext>
            </a:extLst>
          </p:cNvPr>
          <p:cNvSpPr>
            <a:spLocks noGrp="1"/>
          </p:cNvSpPr>
          <p:nvPr>
            <p:ph type="ftr" sz="quarter" idx="11"/>
          </p:nvPr>
        </p:nvSpPr>
        <p:spPr>
          <a:xfrm>
            <a:off x="-1" y="6503428"/>
            <a:ext cx="2895600" cy="354572"/>
          </a:xfrm>
        </p:spPr>
        <p:txBody>
          <a:bodyPr/>
          <a:lstStyle/>
          <a:p>
            <a:pPr algn="l"/>
            <a:r>
              <a:rPr lang="en-US">
                <a:solidFill>
                  <a:schemeClr val="bg1"/>
                </a:solidFill>
                <a:latin typeface="Garamond" panose="02020404030301010803" pitchFamily="18" charset="0"/>
              </a:rPr>
              <a:t>BUSN 320 Business Statistics</a:t>
            </a:r>
            <a:endParaRPr lang="en-US" dirty="0">
              <a:solidFill>
                <a:schemeClr val="bg1"/>
              </a:solidFill>
              <a:latin typeface="Garamond" panose="02020404030301010803" pitchFamily="18" charset="0"/>
            </a:endParaRPr>
          </a:p>
        </p:txBody>
      </p:sp>
      <p:sp>
        <p:nvSpPr>
          <p:cNvPr id="7" name="Slide Number Placeholder 6">
            <a:extLst>
              <a:ext uri="{FF2B5EF4-FFF2-40B4-BE49-F238E27FC236}">
                <a16:creationId xmlns:a16="http://schemas.microsoft.com/office/drawing/2014/main" id="{E63F6B15-1454-8639-213A-36DA555A1ECC}"/>
              </a:ext>
            </a:extLst>
          </p:cNvPr>
          <p:cNvSpPr>
            <a:spLocks noGrp="1"/>
          </p:cNvSpPr>
          <p:nvPr>
            <p:ph type="sldNum" sz="quarter" idx="12"/>
          </p:nvPr>
        </p:nvSpPr>
        <p:spPr>
          <a:xfrm>
            <a:off x="10055225" y="6503428"/>
            <a:ext cx="2133600" cy="354572"/>
          </a:xfrm>
        </p:spPr>
        <p:txBody>
          <a:bodyPr/>
          <a:lstStyle/>
          <a:p>
            <a:fld id="{C1FF6DA9-008F-8B48-92A6-B652298478BF}" type="slidenum">
              <a:rPr lang="en-US" b="1" smtClean="0">
                <a:solidFill>
                  <a:schemeClr val="bg1"/>
                </a:solidFill>
                <a:latin typeface="Garamond" panose="02020404030301010803" pitchFamily="18" charset="0"/>
              </a:rPr>
              <a:t>33</a:t>
            </a:fld>
            <a:r>
              <a:rPr lang="en-US" b="1" dirty="0">
                <a:solidFill>
                  <a:schemeClr val="bg1"/>
                </a:solidFill>
                <a:latin typeface="Garamond" panose="02020404030301010803" pitchFamily="18" charset="0"/>
              </a:rPr>
              <a:t> </a:t>
            </a:r>
          </a:p>
        </p:txBody>
      </p:sp>
    </p:spTree>
    <p:extLst>
      <p:ext uri="{BB962C8B-B14F-4D97-AF65-F5344CB8AC3E}">
        <p14:creationId xmlns:p14="http://schemas.microsoft.com/office/powerpoint/2010/main" val="3059826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500"/>
                                        <p:tgtEl>
                                          <p:spTgt spid="3">
                                            <p:txEl>
                                              <p:pRg st="5" end="5"/>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500"/>
                                        <p:tgtEl>
                                          <p:spTgt spid="3">
                                            <p:txEl>
                                              <p:pRg st="7" end="7"/>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fade">
                                      <p:cBhvr>
                                        <p:cTn id="29" dur="500"/>
                                        <p:tgtEl>
                                          <p:spTgt spid="3">
                                            <p:txEl>
                                              <p:pRg st="8" end="8"/>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10" end="10"/>
                                            </p:txEl>
                                          </p:spTgt>
                                        </p:tgtEl>
                                        <p:attrNameLst>
                                          <p:attrName>style.visibility</p:attrName>
                                        </p:attrNameLst>
                                      </p:cBhvr>
                                      <p:to>
                                        <p:strVal val="visible"/>
                                      </p:to>
                                    </p:set>
                                    <p:animEffect transition="in" filter="fade">
                                      <p:cBhvr>
                                        <p:cTn id="34"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E446F-08E4-814C-92EF-84CEDC0DFF95}"/>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CC5DFC0-B0A4-1167-6785-3ED73E5C5CB4}"/>
                  </a:ext>
                </a:extLst>
              </p:cNvPr>
              <p:cNvSpPr>
                <a:spLocks noGrp="1"/>
              </p:cNvSpPr>
              <p:nvPr>
                <p:ph idx="1"/>
              </p:nvPr>
            </p:nvSpPr>
            <p:spPr>
              <a:xfrm>
                <a:off x="457199" y="1300900"/>
                <a:ext cx="11189855" cy="5081046"/>
              </a:xfrm>
            </p:spPr>
            <p:txBody>
              <a:bodyPr>
                <a:normAutofit/>
              </a:bodyPr>
              <a:lstStyle/>
              <a:p>
                <a:pPr>
                  <a:spcBef>
                    <a:spcPts val="1000"/>
                  </a:spcBef>
                  <a:defRPr sz="2000">
                    <a:solidFill>
                      <a:srgbClr val="000000"/>
                    </a:solidFill>
                    <a:latin typeface="Garamond"/>
                  </a:defRPr>
                </a:pPr>
                <a:r>
                  <a:rPr lang="en-US" sz="2400" dirty="0"/>
                  <a:t>So, the sample space without any information on the sex of the children is:</a:t>
                </a:r>
              </a:p>
              <a:p>
                <a:pPr>
                  <a:spcBef>
                    <a:spcPts val="1000"/>
                  </a:spcBef>
                  <a:defRPr sz="2000">
                    <a:solidFill>
                      <a:srgbClr val="000000"/>
                    </a:solidFill>
                    <a:latin typeface="Garamond"/>
                  </a:defRPr>
                </a:pPr>
                <a:endParaRPr lang="en-US" sz="500" dirty="0"/>
              </a:p>
              <a:p>
                <a:pPr marL="0" indent="0">
                  <a:spcBef>
                    <a:spcPts val="1000"/>
                  </a:spcBef>
                  <a:buNone/>
                  <a:defRPr sz="2000">
                    <a:solidFill>
                      <a:srgbClr val="000000"/>
                    </a:solidFill>
                    <a:latin typeface="Garamond"/>
                  </a:defRPr>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𝑆</m:t>
                      </m:r>
                      <m:r>
                        <a:rPr lang="en-US" sz="2400" b="0" i="1" smtClean="0">
                          <a:latin typeface="Cambria Math" panose="02040503050406030204" pitchFamily="18" charset="0"/>
                        </a:rPr>
                        <m:t>=</m:t>
                      </m:r>
                      <m:d>
                        <m:dPr>
                          <m:begChr m:val="{"/>
                          <m:endChr m:val="}"/>
                          <m:ctrlPr>
                            <a:rPr lang="en-US" sz="2400" b="0" i="1" smtClean="0">
                              <a:latin typeface="Cambria Math" panose="02040503050406030204" pitchFamily="18" charset="0"/>
                            </a:rPr>
                          </m:ctrlPr>
                        </m:dPr>
                        <m:e>
                          <m:r>
                            <a:rPr lang="en-US" sz="2400" b="0" i="1" smtClean="0">
                              <a:latin typeface="Cambria Math" panose="02040503050406030204" pitchFamily="18" charset="0"/>
                            </a:rPr>
                            <m:t>𝐵𝐵</m:t>
                          </m:r>
                          <m:r>
                            <a:rPr lang="en-US" sz="2400" b="0" i="1" smtClean="0">
                              <a:latin typeface="Cambria Math" panose="02040503050406030204" pitchFamily="18" charset="0"/>
                            </a:rPr>
                            <m:t>,</m:t>
                          </m:r>
                          <m:r>
                            <a:rPr lang="en-US" sz="2400" b="0" i="1" smtClean="0">
                              <a:latin typeface="Cambria Math" panose="02040503050406030204" pitchFamily="18" charset="0"/>
                            </a:rPr>
                            <m:t>𝐵𝐺</m:t>
                          </m:r>
                          <m:r>
                            <a:rPr lang="en-US" sz="2400" b="0" i="1" smtClean="0">
                              <a:latin typeface="Cambria Math" panose="02040503050406030204" pitchFamily="18" charset="0"/>
                            </a:rPr>
                            <m:t>,</m:t>
                          </m:r>
                          <m:r>
                            <a:rPr lang="en-US" sz="2400" b="0" i="1" smtClean="0">
                              <a:latin typeface="Cambria Math" panose="02040503050406030204" pitchFamily="18" charset="0"/>
                            </a:rPr>
                            <m:t>𝐺𝐵</m:t>
                          </m:r>
                          <m:r>
                            <a:rPr lang="en-US" sz="2400" b="0" i="1" smtClean="0">
                              <a:latin typeface="Cambria Math" panose="02040503050406030204" pitchFamily="18" charset="0"/>
                            </a:rPr>
                            <m:t>,</m:t>
                          </m:r>
                          <m:r>
                            <a:rPr lang="en-US" sz="2400" b="0" i="1" smtClean="0">
                              <a:latin typeface="Cambria Math" panose="02040503050406030204" pitchFamily="18" charset="0"/>
                            </a:rPr>
                            <m:t>𝐺𝐺</m:t>
                          </m:r>
                        </m:e>
                      </m:d>
                    </m:oMath>
                  </m:oMathPara>
                </a14:m>
                <a:endParaRPr lang="en-US" sz="2400" dirty="0"/>
              </a:p>
              <a:p>
                <a:pPr lvl="3">
                  <a:spcBef>
                    <a:spcPts val="1000"/>
                  </a:spcBef>
                  <a:defRPr sz="2000">
                    <a:solidFill>
                      <a:srgbClr val="000000"/>
                    </a:solidFill>
                    <a:latin typeface="Garamond"/>
                  </a:defRPr>
                </a:pPr>
                <a:endParaRPr lang="en-US" sz="1200" dirty="0"/>
              </a:p>
              <a:p>
                <a:pPr>
                  <a:spcBef>
                    <a:spcPts val="1000"/>
                  </a:spcBef>
                  <a:defRPr sz="2000">
                    <a:solidFill>
                      <a:srgbClr val="000000"/>
                    </a:solidFill>
                    <a:latin typeface="Garamond"/>
                  </a:defRPr>
                </a:pPr>
                <a:r>
                  <a:rPr lang="en-US" altLang="zh-TW" sz="2400" dirty="0"/>
                  <a:t>Knowing that at least one child is a boy rules out one possible outcome, </a:t>
                </a:r>
                <a14:m>
                  <m:oMath xmlns:m="http://schemas.openxmlformats.org/officeDocument/2006/math">
                    <m:r>
                      <a:rPr lang="en-US" altLang="zh-TW" sz="2400" i="1" dirty="0" smtClean="0">
                        <a:latin typeface="Cambria Math" panose="02040503050406030204" pitchFamily="18" charset="0"/>
                      </a:rPr>
                      <m:t>𝐺𝐺</m:t>
                    </m:r>
                  </m:oMath>
                </a14:m>
                <a:r>
                  <a:rPr lang="en-US" altLang="zh-TW" sz="2400" dirty="0"/>
                  <a:t>. Thus, the sample space becomes:</a:t>
                </a:r>
              </a:p>
              <a:p>
                <a:pPr>
                  <a:spcBef>
                    <a:spcPts val="1000"/>
                  </a:spcBef>
                  <a:defRPr sz="2000">
                    <a:solidFill>
                      <a:srgbClr val="000000"/>
                    </a:solidFill>
                    <a:latin typeface="Garamond"/>
                  </a:defRPr>
                </a:pPr>
                <a:endParaRPr lang="en-US" altLang="zh-TW" sz="500" dirty="0"/>
              </a:p>
              <a:p>
                <a:pPr marL="0" indent="0">
                  <a:spcBef>
                    <a:spcPts val="1000"/>
                  </a:spcBef>
                  <a:buNone/>
                  <a:defRPr sz="2000">
                    <a:solidFill>
                      <a:srgbClr val="000000"/>
                    </a:solidFill>
                    <a:latin typeface="Garamond"/>
                  </a:defRPr>
                </a:pPr>
                <a14:m>
                  <m:oMathPara xmlns:m="http://schemas.openxmlformats.org/officeDocument/2006/math">
                    <m:oMathParaPr>
                      <m:jc m:val="centerGroup"/>
                    </m:oMathParaPr>
                    <m:oMath xmlns:m="http://schemas.openxmlformats.org/officeDocument/2006/math">
                      <m:r>
                        <a:rPr lang="en-US" sz="2400" i="1">
                          <a:latin typeface="Cambria Math" panose="02040503050406030204" pitchFamily="18" charset="0"/>
                        </a:rPr>
                        <m:t>𝑆</m:t>
                      </m:r>
                      <m:r>
                        <a:rPr lang="en-US" sz="2400" i="1">
                          <a:latin typeface="Cambria Math" panose="02040503050406030204" pitchFamily="18" charset="0"/>
                        </a:rPr>
                        <m:t>=</m:t>
                      </m:r>
                      <m:d>
                        <m:dPr>
                          <m:begChr m:val="{"/>
                          <m:endChr m:val="}"/>
                          <m:ctrlPr>
                            <a:rPr lang="en-US" sz="2400" i="1">
                              <a:latin typeface="Cambria Math" panose="02040503050406030204" pitchFamily="18" charset="0"/>
                            </a:rPr>
                          </m:ctrlPr>
                        </m:dPr>
                        <m:e>
                          <m:r>
                            <a:rPr lang="en-US" sz="2400" i="1">
                              <a:latin typeface="Cambria Math" panose="02040503050406030204" pitchFamily="18" charset="0"/>
                            </a:rPr>
                            <m:t>𝐵𝐵</m:t>
                          </m:r>
                          <m:r>
                            <a:rPr lang="en-US" sz="2400" i="1">
                              <a:latin typeface="Cambria Math" panose="02040503050406030204" pitchFamily="18" charset="0"/>
                            </a:rPr>
                            <m:t>,</m:t>
                          </m:r>
                          <m:r>
                            <a:rPr lang="en-US" sz="2400" i="1">
                              <a:latin typeface="Cambria Math" panose="02040503050406030204" pitchFamily="18" charset="0"/>
                            </a:rPr>
                            <m:t>𝐵𝐺</m:t>
                          </m:r>
                          <m:r>
                            <a:rPr lang="en-US" sz="2400" i="1">
                              <a:latin typeface="Cambria Math" panose="02040503050406030204" pitchFamily="18" charset="0"/>
                            </a:rPr>
                            <m:t>,</m:t>
                          </m:r>
                          <m:r>
                            <a:rPr lang="en-US" sz="2400" i="1">
                              <a:latin typeface="Cambria Math" panose="02040503050406030204" pitchFamily="18" charset="0"/>
                            </a:rPr>
                            <m:t>𝐺𝐵</m:t>
                          </m:r>
                        </m:e>
                      </m:d>
                    </m:oMath>
                  </m:oMathPara>
                </a14:m>
                <a:endParaRPr lang="en-US" sz="2400" dirty="0"/>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Therefore:</a:t>
                </a:r>
                <a:endParaRPr lang="en-US" altLang="zh-TW" sz="500" dirty="0"/>
              </a:p>
              <a:p>
                <a:pPr marL="0" indent="0">
                  <a:spcBef>
                    <a:spcPts val="1000"/>
                  </a:spcBef>
                  <a:buNone/>
                  <a:defRPr sz="2000">
                    <a:solidFill>
                      <a:srgbClr val="000000"/>
                    </a:solidFill>
                    <a:latin typeface="Garamond"/>
                  </a:defRPr>
                </a:pPr>
                <a14:m>
                  <m:oMathPara xmlns:m="http://schemas.openxmlformats.org/officeDocument/2006/math">
                    <m:oMathParaPr>
                      <m:jc m:val="centerGroup"/>
                    </m:oMathParaPr>
                    <m:oMath xmlns:m="http://schemas.openxmlformats.org/officeDocument/2006/math">
                      <m:r>
                        <a:rPr lang="en-US" altLang="zh-TW" sz="2400" b="0" i="1" smtClean="0">
                          <a:latin typeface="Cambria Math" panose="02040503050406030204" pitchFamily="18" charset="0"/>
                        </a:rPr>
                        <m:t>𝑃</m:t>
                      </m:r>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𝐵𝐵</m:t>
                          </m:r>
                        </m:e>
                        <m:e>
                          <m:r>
                            <m:rPr>
                              <m:nor/>
                            </m:rPr>
                            <a:rPr lang="en-US" altLang="zh-TW" sz="2400" i="0" dirty="0"/>
                            <m:t>at</m:t>
                          </m:r>
                          <m:r>
                            <m:rPr>
                              <m:nor/>
                            </m:rPr>
                            <a:rPr lang="en-US" altLang="zh-TW" sz="2400" i="0" dirty="0"/>
                            <m:t> </m:t>
                          </m:r>
                          <m:r>
                            <m:rPr>
                              <m:nor/>
                            </m:rPr>
                            <a:rPr lang="en-US" altLang="zh-TW" sz="2400" i="0" dirty="0"/>
                            <m:t>least</m:t>
                          </m:r>
                          <m:r>
                            <m:rPr>
                              <m:nor/>
                            </m:rPr>
                            <a:rPr lang="en-US" altLang="zh-TW" sz="2400" i="0" dirty="0"/>
                            <m:t> </m:t>
                          </m:r>
                          <m:r>
                            <m:rPr>
                              <m:nor/>
                            </m:rPr>
                            <a:rPr lang="en-US" altLang="zh-TW" sz="2400" i="0" dirty="0"/>
                            <m:t>one</m:t>
                          </m:r>
                          <m:r>
                            <m:rPr>
                              <m:nor/>
                            </m:rPr>
                            <a:rPr lang="en-US" altLang="zh-TW" sz="2400" i="0" dirty="0"/>
                            <m:t> </m:t>
                          </m:r>
                          <m:r>
                            <m:rPr>
                              <m:nor/>
                            </m:rPr>
                            <a:rPr lang="en-US" altLang="zh-TW" sz="2400" i="0" dirty="0"/>
                            <m:t>child</m:t>
                          </m:r>
                          <m:r>
                            <m:rPr>
                              <m:nor/>
                            </m:rPr>
                            <a:rPr lang="en-US" altLang="zh-TW" sz="2400" i="0" dirty="0"/>
                            <m:t> </m:t>
                          </m:r>
                          <m:r>
                            <m:rPr>
                              <m:nor/>
                            </m:rPr>
                            <a:rPr lang="en-US" altLang="zh-TW" sz="2400" i="0" dirty="0"/>
                            <m:t>is</m:t>
                          </m:r>
                          <m:r>
                            <m:rPr>
                              <m:nor/>
                            </m:rPr>
                            <a:rPr lang="en-US" altLang="zh-TW" sz="2400" i="0" dirty="0"/>
                            <m:t> </m:t>
                          </m:r>
                          <m:r>
                            <m:rPr>
                              <m:nor/>
                            </m:rPr>
                            <a:rPr lang="en-US" altLang="zh-TW" sz="2400" i="0" dirty="0"/>
                            <m:t>a</m:t>
                          </m:r>
                          <m:r>
                            <m:rPr>
                              <m:nor/>
                            </m:rPr>
                            <a:rPr lang="en-US" altLang="zh-TW" sz="2400" i="0" dirty="0"/>
                            <m:t> </m:t>
                          </m:r>
                          <m:r>
                            <m:rPr>
                              <m:nor/>
                            </m:rPr>
                            <a:rPr lang="en-US" altLang="zh-TW" sz="2400" i="0" dirty="0"/>
                            <m:t>boy</m:t>
                          </m:r>
                        </m:e>
                      </m:d>
                      <m:r>
                        <a:rPr lang="en-US" altLang="zh-TW" sz="2400" b="0" i="1" smtClean="0">
                          <a:latin typeface="Cambria Math" panose="02040503050406030204" pitchFamily="18" charset="0"/>
                        </a:rPr>
                        <m:t>=</m:t>
                      </m:r>
                      <m:f>
                        <m:fPr>
                          <m:ctrlPr>
                            <a:rPr lang="en-US" altLang="zh-TW" sz="2400" b="0" i="1" smtClean="0">
                              <a:latin typeface="Cambria Math" panose="02040503050406030204" pitchFamily="18" charset="0"/>
                            </a:rPr>
                          </m:ctrlPr>
                        </m:fPr>
                        <m:num>
                          <m:r>
                            <a:rPr lang="en-US" altLang="zh-TW" sz="2400" b="0" i="1" smtClean="0">
                              <a:latin typeface="Cambria Math" panose="02040503050406030204" pitchFamily="18" charset="0"/>
                            </a:rPr>
                            <m:t>1</m:t>
                          </m:r>
                        </m:num>
                        <m:den>
                          <m:r>
                            <a:rPr lang="en-US" altLang="zh-TW" sz="2400" b="0" i="1" smtClean="0">
                              <a:latin typeface="Cambria Math" panose="02040503050406030204" pitchFamily="18" charset="0"/>
                            </a:rPr>
                            <m:t>3</m:t>
                          </m:r>
                        </m:den>
                      </m:f>
                    </m:oMath>
                  </m:oMathPara>
                </a14:m>
                <a:endParaRPr lang="en-US" altLang="zh-TW" sz="2400" dirty="0"/>
              </a:p>
            </p:txBody>
          </p:sp>
        </mc:Choice>
        <mc:Fallback xmlns="">
          <p:sp>
            <p:nvSpPr>
              <p:cNvPr id="3" name="Content Placeholder 2">
                <a:extLst>
                  <a:ext uri="{FF2B5EF4-FFF2-40B4-BE49-F238E27FC236}">
                    <a16:creationId xmlns:a16="http://schemas.microsoft.com/office/drawing/2014/main" id="{2CC5DFC0-B0A4-1167-6785-3ED73E5C5CB4}"/>
                  </a:ext>
                </a:extLst>
              </p:cNvPr>
              <p:cNvSpPr>
                <a:spLocks noGrp="1" noRot="1" noChangeAspect="1" noMove="1" noResize="1" noEditPoints="1" noAdjustHandles="1" noChangeArrowheads="1" noChangeShapeType="1" noTextEdit="1"/>
              </p:cNvSpPr>
              <p:nvPr>
                <p:ph idx="1"/>
              </p:nvPr>
            </p:nvSpPr>
            <p:spPr>
              <a:xfrm>
                <a:off x="457199" y="1300900"/>
                <a:ext cx="11189855" cy="5081046"/>
              </a:xfrm>
              <a:blipFill>
                <a:blip r:embed="rId2"/>
                <a:stretch>
                  <a:fillRect l="-708" t="-959"/>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989BC276-F381-FB4D-B726-EFB1702575AB}"/>
              </a:ext>
            </a:extLst>
          </p:cNvPr>
          <p:cNvSpPr/>
          <p:nvPr/>
        </p:nvSpPr>
        <p:spPr>
          <a:xfrm>
            <a:off x="0" y="0"/>
            <a:ext cx="12188825" cy="923636"/>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69E96B-BD84-ECBA-2DF9-A03536115A0D}"/>
              </a:ext>
            </a:extLst>
          </p:cNvPr>
          <p:cNvSpPr>
            <a:spLocks noGrp="1"/>
          </p:cNvSpPr>
          <p:nvPr>
            <p:ph type="title"/>
          </p:nvPr>
        </p:nvSpPr>
        <p:spPr>
          <a:xfrm>
            <a:off x="0" y="0"/>
            <a:ext cx="12188825" cy="923636"/>
          </a:xfrm>
        </p:spPr>
        <p:txBody>
          <a:bodyPr>
            <a:normAutofit/>
          </a:bodyPr>
          <a:lstStyle/>
          <a:p>
            <a:pPr algn="l">
              <a:defRPr sz="4000" b="1">
                <a:solidFill>
                  <a:srgbClr val="FDB913"/>
                </a:solidFill>
                <a:latin typeface="Garamond"/>
              </a:defRPr>
            </a:pPr>
            <a:r>
              <a:rPr lang="en-US" sz="4000" dirty="0">
                <a:solidFill>
                  <a:schemeClr val="bg1"/>
                </a:solidFill>
              </a:rPr>
              <a:t>  Solution to In-class Poll</a:t>
            </a:r>
          </a:p>
        </p:txBody>
      </p:sp>
      <p:sp>
        <p:nvSpPr>
          <p:cNvPr id="5" name="Rectangle 4">
            <a:extLst>
              <a:ext uri="{FF2B5EF4-FFF2-40B4-BE49-F238E27FC236}">
                <a16:creationId xmlns:a16="http://schemas.microsoft.com/office/drawing/2014/main" id="{F07AF454-8371-A8A3-C067-FCC00DB2DA35}"/>
              </a:ext>
            </a:extLst>
          </p:cNvPr>
          <p:cNvSpPr/>
          <p:nvPr/>
        </p:nvSpPr>
        <p:spPr>
          <a:xfrm>
            <a:off x="-1" y="6503428"/>
            <a:ext cx="12188825" cy="354572"/>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24D3FED1-A774-BCA7-F51B-B2F416C06EDF}"/>
              </a:ext>
            </a:extLst>
          </p:cNvPr>
          <p:cNvSpPr>
            <a:spLocks noGrp="1"/>
          </p:cNvSpPr>
          <p:nvPr>
            <p:ph type="ftr" sz="quarter" idx="11"/>
          </p:nvPr>
        </p:nvSpPr>
        <p:spPr>
          <a:xfrm>
            <a:off x="-1" y="6503428"/>
            <a:ext cx="2895600" cy="354572"/>
          </a:xfrm>
        </p:spPr>
        <p:txBody>
          <a:bodyPr/>
          <a:lstStyle/>
          <a:p>
            <a:pPr algn="l"/>
            <a:r>
              <a:rPr lang="en-US">
                <a:solidFill>
                  <a:schemeClr val="bg1"/>
                </a:solidFill>
                <a:latin typeface="Garamond" panose="02020404030301010803" pitchFamily="18" charset="0"/>
              </a:rPr>
              <a:t>BUSN 320 Business Statistics</a:t>
            </a:r>
            <a:endParaRPr lang="en-US" dirty="0">
              <a:solidFill>
                <a:schemeClr val="bg1"/>
              </a:solidFill>
              <a:latin typeface="Garamond" panose="02020404030301010803" pitchFamily="18" charset="0"/>
            </a:endParaRPr>
          </a:p>
        </p:txBody>
      </p:sp>
      <p:sp>
        <p:nvSpPr>
          <p:cNvPr id="7" name="Slide Number Placeholder 6">
            <a:extLst>
              <a:ext uri="{FF2B5EF4-FFF2-40B4-BE49-F238E27FC236}">
                <a16:creationId xmlns:a16="http://schemas.microsoft.com/office/drawing/2014/main" id="{E21F0C1B-424A-4D72-056F-5337D99BF99D}"/>
              </a:ext>
            </a:extLst>
          </p:cNvPr>
          <p:cNvSpPr>
            <a:spLocks noGrp="1"/>
          </p:cNvSpPr>
          <p:nvPr>
            <p:ph type="sldNum" sz="quarter" idx="12"/>
          </p:nvPr>
        </p:nvSpPr>
        <p:spPr>
          <a:xfrm>
            <a:off x="10055225" y="6503428"/>
            <a:ext cx="2133600" cy="354572"/>
          </a:xfrm>
        </p:spPr>
        <p:txBody>
          <a:bodyPr/>
          <a:lstStyle/>
          <a:p>
            <a:fld id="{C1FF6DA9-008F-8B48-92A6-B652298478BF}" type="slidenum">
              <a:rPr lang="en-US" b="1" smtClean="0">
                <a:solidFill>
                  <a:schemeClr val="bg1"/>
                </a:solidFill>
                <a:latin typeface="Garamond" panose="02020404030301010803" pitchFamily="18" charset="0"/>
              </a:rPr>
              <a:t>34</a:t>
            </a:fld>
            <a:r>
              <a:rPr lang="en-US" b="1" dirty="0">
                <a:solidFill>
                  <a:schemeClr val="bg1"/>
                </a:solidFill>
                <a:latin typeface="Garamond" panose="02020404030301010803" pitchFamily="18" charset="0"/>
              </a:rPr>
              <a:t> </a:t>
            </a:r>
          </a:p>
        </p:txBody>
      </p:sp>
    </p:spTree>
    <p:extLst>
      <p:ext uri="{BB962C8B-B14F-4D97-AF65-F5344CB8AC3E}">
        <p14:creationId xmlns:p14="http://schemas.microsoft.com/office/powerpoint/2010/main" val="324102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fade">
                                      <p:cBhvr>
                                        <p:cTn id="18" dur="500"/>
                                        <p:tgtEl>
                                          <p:spTgt spid="3">
                                            <p:txEl>
                                              <p:pRg st="6" end="6"/>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Effect transition="in" filter="fade">
                                      <p:cBhvr>
                                        <p:cTn id="23" dur="500"/>
                                        <p:tgtEl>
                                          <p:spTgt spid="3">
                                            <p:txEl>
                                              <p:pRg st="8" end="8"/>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9" end="9"/>
                                            </p:txEl>
                                          </p:spTgt>
                                        </p:tgtEl>
                                        <p:attrNameLst>
                                          <p:attrName>style.visibility</p:attrName>
                                        </p:attrNameLst>
                                      </p:cBhvr>
                                      <p:to>
                                        <p:strVal val="visible"/>
                                      </p:to>
                                    </p:set>
                                    <p:animEffect transition="in" filter="fade">
                                      <p:cBhvr>
                                        <p:cTn id="2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C519C-366A-CEC6-24F7-070A460CDF1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4D6C2F-C111-DCDC-FE8C-30CCCFE9EF24}"/>
              </a:ext>
            </a:extLst>
          </p:cNvPr>
          <p:cNvSpPr>
            <a:spLocks noGrp="1"/>
          </p:cNvSpPr>
          <p:nvPr>
            <p:ph idx="1"/>
          </p:nvPr>
        </p:nvSpPr>
        <p:spPr>
          <a:xfrm>
            <a:off x="457199" y="1300900"/>
            <a:ext cx="11189855" cy="5081046"/>
          </a:xfrm>
        </p:spPr>
        <p:txBody>
          <a:bodyPr>
            <a:normAutofit/>
          </a:bodyPr>
          <a:lstStyle/>
          <a:p>
            <a:pPr>
              <a:spcBef>
                <a:spcPts val="1000"/>
              </a:spcBef>
              <a:defRPr sz="2000">
                <a:solidFill>
                  <a:srgbClr val="000000"/>
                </a:solidFill>
                <a:latin typeface="Garamond"/>
              </a:defRPr>
            </a:pPr>
            <a:r>
              <a:rPr lang="en-US" altLang="zh-TW" sz="2400" dirty="0"/>
              <a:t>Information provided can change the sample space in non-obvious ways.</a:t>
            </a:r>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Question #1: There are two children in a family. You are told that the older child is a boy. What is the probability that both children are boys?</a:t>
            </a:r>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Question #2: There are two children in a family. You are told that at least one child is a boy born in the spring. What is the probability that both children are boys?</a:t>
            </a:r>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Answer to Question #1: 50%</a:t>
            </a:r>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Answer to Question #2: Approximately 48.4%</a:t>
            </a:r>
          </a:p>
        </p:txBody>
      </p:sp>
      <p:sp>
        <p:nvSpPr>
          <p:cNvPr id="4" name="Rectangle 3">
            <a:extLst>
              <a:ext uri="{FF2B5EF4-FFF2-40B4-BE49-F238E27FC236}">
                <a16:creationId xmlns:a16="http://schemas.microsoft.com/office/drawing/2014/main" id="{B5BE1D5A-ED71-7F84-8CD0-60E4038855A0}"/>
              </a:ext>
            </a:extLst>
          </p:cNvPr>
          <p:cNvSpPr/>
          <p:nvPr/>
        </p:nvSpPr>
        <p:spPr>
          <a:xfrm>
            <a:off x="0" y="0"/>
            <a:ext cx="12188825" cy="923636"/>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A68B2D-B317-2778-3CC7-E9129D5DDCD7}"/>
              </a:ext>
            </a:extLst>
          </p:cNvPr>
          <p:cNvSpPr>
            <a:spLocks noGrp="1"/>
          </p:cNvSpPr>
          <p:nvPr>
            <p:ph type="title"/>
          </p:nvPr>
        </p:nvSpPr>
        <p:spPr>
          <a:xfrm>
            <a:off x="0" y="0"/>
            <a:ext cx="12188825" cy="923636"/>
          </a:xfrm>
        </p:spPr>
        <p:txBody>
          <a:bodyPr>
            <a:normAutofit/>
          </a:bodyPr>
          <a:lstStyle/>
          <a:p>
            <a:pPr algn="l">
              <a:defRPr sz="4000" b="1">
                <a:solidFill>
                  <a:srgbClr val="FDB913"/>
                </a:solidFill>
                <a:latin typeface="Garamond"/>
              </a:defRPr>
            </a:pPr>
            <a:r>
              <a:rPr lang="en-US" sz="4000" dirty="0">
                <a:solidFill>
                  <a:schemeClr val="bg1"/>
                </a:solidFill>
              </a:rPr>
              <a:t>  Detour: Extensions to the Two-Child Paradox</a:t>
            </a:r>
          </a:p>
        </p:txBody>
      </p:sp>
      <p:sp>
        <p:nvSpPr>
          <p:cNvPr id="5" name="Rectangle 4">
            <a:extLst>
              <a:ext uri="{FF2B5EF4-FFF2-40B4-BE49-F238E27FC236}">
                <a16:creationId xmlns:a16="http://schemas.microsoft.com/office/drawing/2014/main" id="{E20AB9D4-4F0B-2B8C-545D-DCE16388BFB8}"/>
              </a:ext>
            </a:extLst>
          </p:cNvPr>
          <p:cNvSpPr/>
          <p:nvPr/>
        </p:nvSpPr>
        <p:spPr>
          <a:xfrm>
            <a:off x="-1" y="6503428"/>
            <a:ext cx="12188825" cy="354572"/>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208D690A-8A9E-0661-2729-343F69982A42}"/>
              </a:ext>
            </a:extLst>
          </p:cNvPr>
          <p:cNvSpPr>
            <a:spLocks noGrp="1"/>
          </p:cNvSpPr>
          <p:nvPr>
            <p:ph type="ftr" sz="quarter" idx="11"/>
          </p:nvPr>
        </p:nvSpPr>
        <p:spPr>
          <a:xfrm>
            <a:off x="-1" y="6503428"/>
            <a:ext cx="2895600" cy="354572"/>
          </a:xfrm>
        </p:spPr>
        <p:txBody>
          <a:bodyPr/>
          <a:lstStyle/>
          <a:p>
            <a:pPr algn="l"/>
            <a:r>
              <a:rPr lang="en-US">
                <a:solidFill>
                  <a:schemeClr val="bg1"/>
                </a:solidFill>
                <a:latin typeface="Garamond" panose="02020404030301010803" pitchFamily="18" charset="0"/>
              </a:rPr>
              <a:t>BUSN 320 Business Statistics</a:t>
            </a:r>
            <a:endParaRPr lang="en-US" dirty="0">
              <a:solidFill>
                <a:schemeClr val="bg1"/>
              </a:solidFill>
              <a:latin typeface="Garamond" panose="02020404030301010803" pitchFamily="18" charset="0"/>
            </a:endParaRPr>
          </a:p>
        </p:txBody>
      </p:sp>
      <p:sp>
        <p:nvSpPr>
          <p:cNvPr id="7" name="Slide Number Placeholder 6">
            <a:extLst>
              <a:ext uri="{FF2B5EF4-FFF2-40B4-BE49-F238E27FC236}">
                <a16:creationId xmlns:a16="http://schemas.microsoft.com/office/drawing/2014/main" id="{35795413-6E13-527F-F617-6FCA516CB591}"/>
              </a:ext>
            </a:extLst>
          </p:cNvPr>
          <p:cNvSpPr>
            <a:spLocks noGrp="1"/>
          </p:cNvSpPr>
          <p:nvPr>
            <p:ph type="sldNum" sz="quarter" idx="12"/>
          </p:nvPr>
        </p:nvSpPr>
        <p:spPr>
          <a:xfrm>
            <a:off x="10055225" y="6503428"/>
            <a:ext cx="2133600" cy="354572"/>
          </a:xfrm>
        </p:spPr>
        <p:txBody>
          <a:bodyPr/>
          <a:lstStyle/>
          <a:p>
            <a:fld id="{C1FF6DA9-008F-8B48-92A6-B652298478BF}" type="slidenum">
              <a:rPr lang="en-US" b="1" smtClean="0">
                <a:solidFill>
                  <a:schemeClr val="bg1"/>
                </a:solidFill>
                <a:latin typeface="Garamond" panose="02020404030301010803" pitchFamily="18" charset="0"/>
              </a:rPr>
              <a:t>35</a:t>
            </a:fld>
            <a:r>
              <a:rPr lang="en-US" b="1" dirty="0">
                <a:solidFill>
                  <a:schemeClr val="bg1"/>
                </a:solidFill>
                <a:latin typeface="Garamond" panose="02020404030301010803" pitchFamily="18" charset="0"/>
              </a:rPr>
              <a:t> </a:t>
            </a:r>
          </a:p>
        </p:txBody>
      </p:sp>
    </p:spTree>
    <p:extLst>
      <p:ext uri="{BB962C8B-B14F-4D97-AF65-F5344CB8AC3E}">
        <p14:creationId xmlns:p14="http://schemas.microsoft.com/office/powerpoint/2010/main" val="2755107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77122C"/>
        </a:solidFill>
        <a:effectLst/>
      </p:bgPr>
    </p:bg>
    <p:spTree>
      <p:nvGrpSpPr>
        <p:cNvPr id="1" name="">
          <a:extLst>
            <a:ext uri="{FF2B5EF4-FFF2-40B4-BE49-F238E27FC236}">
              <a16:creationId xmlns:a16="http://schemas.microsoft.com/office/drawing/2014/main" id="{55F964BC-C13E-2547-C13F-C10847E91A4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A307F0B-ABD6-3D2F-D3D9-146EBF3220B3}"/>
              </a:ext>
            </a:extLst>
          </p:cNvPr>
          <p:cNvSpPr txBox="1"/>
          <p:nvPr/>
        </p:nvSpPr>
        <p:spPr>
          <a:xfrm>
            <a:off x="-1" y="3044279"/>
            <a:ext cx="12188825" cy="769441"/>
          </a:xfrm>
          <a:prstGeom prst="rect">
            <a:avLst/>
          </a:prstGeom>
          <a:noFill/>
        </p:spPr>
        <p:txBody>
          <a:bodyPr wrap="square">
            <a:spAutoFit/>
          </a:bodyPr>
          <a:lstStyle/>
          <a:p>
            <a:pPr algn="ctr">
              <a:defRPr sz="4000" b="1">
                <a:solidFill>
                  <a:srgbClr val="FDB913"/>
                </a:solidFill>
                <a:latin typeface="Garamond"/>
              </a:defRPr>
            </a:pPr>
            <a:r>
              <a:rPr lang="en-US" sz="4400" dirty="0">
                <a:solidFill>
                  <a:schemeClr val="bg1"/>
                </a:solidFill>
              </a:rPr>
              <a:t>Recap &amp; Preview</a:t>
            </a:r>
            <a:endParaRPr sz="4400" dirty="0">
              <a:solidFill>
                <a:schemeClr val="bg1"/>
              </a:solidFill>
            </a:endParaRPr>
          </a:p>
        </p:txBody>
      </p:sp>
    </p:spTree>
    <p:extLst>
      <p:ext uri="{BB962C8B-B14F-4D97-AF65-F5344CB8AC3E}">
        <p14:creationId xmlns:p14="http://schemas.microsoft.com/office/powerpoint/2010/main" val="12251508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AD0D3-75F9-AC66-E339-9901DE6F119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6835BB-90E6-3E0A-81B8-DDBC0DDEB473}"/>
              </a:ext>
            </a:extLst>
          </p:cNvPr>
          <p:cNvSpPr>
            <a:spLocks noGrp="1"/>
          </p:cNvSpPr>
          <p:nvPr>
            <p:ph idx="1"/>
          </p:nvPr>
        </p:nvSpPr>
        <p:spPr>
          <a:xfrm>
            <a:off x="457199" y="1300900"/>
            <a:ext cx="11189855" cy="5081046"/>
          </a:xfrm>
        </p:spPr>
        <p:txBody>
          <a:bodyPr>
            <a:normAutofit/>
          </a:bodyPr>
          <a:lstStyle/>
          <a:p>
            <a:pPr>
              <a:spcBef>
                <a:spcPts val="1000"/>
              </a:spcBef>
              <a:defRPr sz="2000">
                <a:solidFill>
                  <a:srgbClr val="000000"/>
                </a:solidFill>
                <a:latin typeface="Garamond"/>
              </a:defRPr>
            </a:pPr>
            <a:r>
              <a:rPr lang="en-US" altLang="zh-TW" sz="2400" dirty="0"/>
              <a:t>In this chapter, we learned the basics of probability.</a:t>
            </a:r>
          </a:p>
          <a:p>
            <a:pPr lvl="1">
              <a:spcBef>
                <a:spcPts val="1000"/>
              </a:spcBef>
              <a:defRPr sz="2000">
                <a:solidFill>
                  <a:srgbClr val="000000"/>
                </a:solidFill>
                <a:latin typeface="Garamond"/>
              </a:defRPr>
            </a:pPr>
            <a:r>
              <a:rPr lang="en-US" altLang="zh-TW" sz="2000" dirty="0"/>
              <a:t>Probability measures how likely an event is to occur.</a:t>
            </a:r>
          </a:p>
          <a:p>
            <a:pPr lvl="1">
              <a:spcBef>
                <a:spcPts val="1000"/>
              </a:spcBef>
              <a:defRPr sz="2000">
                <a:solidFill>
                  <a:srgbClr val="000000"/>
                </a:solidFill>
                <a:latin typeface="Garamond"/>
              </a:defRPr>
            </a:pPr>
            <a:r>
              <a:rPr lang="en-US" altLang="zh-TW" sz="2000" dirty="0"/>
              <a:t>We learned the fundamental rules for combining probabilities.</a:t>
            </a:r>
          </a:p>
          <a:p>
            <a:pPr lvl="1">
              <a:spcBef>
                <a:spcPts val="1000"/>
              </a:spcBef>
              <a:defRPr sz="2000">
                <a:solidFill>
                  <a:srgbClr val="000000"/>
                </a:solidFill>
                <a:latin typeface="Garamond"/>
              </a:defRPr>
            </a:pPr>
            <a:r>
              <a:rPr lang="en-US" altLang="zh-TW" sz="2000" dirty="0"/>
              <a:t>We saw how additional information can change probabilities.</a:t>
            </a:r>
          </a:p>
          <a:p>
            <a:pPr lvl="1">
              <a:spcBef>
                <a:spcPts val="1000"/>
              </a:spcBef>
              <a:defRPr sz="2000">
                <a:solidFill>
                  <a:srgbClr val="000000"/>
                </a:solidFill>
                <a:latin typeface="Garamond"/>
              </a:defRPr>
            </a:pPr>
            <a:r>
              <a:rPr lang="en-US" altLang="zh-TW" sz="2000" dirty="0"/>
              <a:t>We distinguished between independent and dependent events.</a:t>
            </a:r>
          </a:p>
          <a:p>
            <a:pPr lvl="1">
              <a:spcBef>
                <a:spcPts val="1000"/>
              </a:spcBef>
              <a:defRPr sz="2000">
                <a:solidFill>
                  <a:srgbClr val="000000"/>
                </a:solidFill>
                <a:latin typeface="Garamond"/>
              </a:defRPr>
            </a:pPr>
            <a:r>
              <a:rPr lang="en-US" altLang="zh-TW" sz="2000" dirty="0"/>
              <a:t>We used probability to reason about uncertainty and make informed decisions.</a:t>
            </a:r>
          </a:p>
          <a:p>
            <a:pPr lvl="4">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The purpose of descriptive statistics is to organize data so that patterns become easier to see and interpret.</a:t>
            </a:r>
            <a:endParaRPr lang="en-US" altLang="zh-TW" sz="2000" dirty="0"/>
          </a:p>
        </p:txBody>
      </p:sp>
      <p:sp>
        <p:nvSpPr>
          <p:cNvPr id="4" name="Rectangle 3">
            <a:extLst>
              <a:ext uri="{FF2B5EF4-FFF2-40B4-BE49-F238E27FC236}">
                <a16:creationId xmlns:a16="http://schemas.microsoft.com/office/drawing/2014/main" id="{32A48173-3450-13BF-C367-F600593798AE}"/>
              </a:ext>
            </a:extLst>
          </p:cNvPr>
          <p:cNvSpPr/>
          <p:nvPr/>
        </p:nvSpPr>
        <p:spPr>
          <a:xfrm>
            <a:off x="0" y="0"/>
            <a:ext cx="12188825" cy="923636"/>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F89FA8-2460-DC9C-C37C-7D20C806CEFB}"/>
              </a:ext>
            </a:extLst>
          </p:cNvPr>
          <p:cNvSpPr>
            <a:spLocks noGrp="1"/>
          </p:cNvSpPr>
          <p:nvPr>
            <p:ph type="title"/>
          </p:nvPr>
        </p:nvSpPr>
        <p:spPr>
          <a:xfrm>
            <a:off x="0" y="0"/>
            <a:ext cx="12188825" cy="923636"/>
          </a:xfrm>
        </p:spPr>
        <p:txBody>
          <a:bodyPr>
            <a:normAutofit/>
          </a:bodyPr>
          <a:lstStyle/>
          <a:p>
            <a:pPr algn="l">
              <a:defRPr sz="4000" b="1">
                <a:solidFill>
                  <a:srgbClr val="FDB913"/>
                </a:solidFill>
                <a:latin typeface="Garamond"/>
              </a:defRPr>
            </a:pPr>
            <a:r>
              <a:rPr lang="en-US" sz="4000" dirty="0">
                <a:solidFill>
                  <a:schemeClr val="bg1"/>
                </a:solidFill>
              </a:rPr>
              <a:t>  Recap: Chapter 4</a:t>
            </a:r>
          </a:p>
        </p:txBody>
      </p:sp>
      <p:sp>
        <p:nvSpPr>
          <p:cNvPr id="5" name="Rectangle 4">
            <a:extLst>
              <a:ext uri="{FF2B5EF4-FFF2-40B4-BE49-F238E27FC236}">
                <a16:creationId xmlns:a16="http://schemas.microsoft.com/office/drawing/2014/main" id="{D3D01E9F-E8C7-EA86-FD4B-1CFA8B6FAD8F}"/>
              </a:ext>
            </a:extLst>
          </p:cNvPr>
          <p:cNvSpPr/>
          <p:nvPr/>
        </p:nvSpPr>
        <p:spPr>
          <a:xfrm>
            <a:off x="-1" y="6503428"/>
            <a:ext cx="12188825" cy="354572"/>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EB9C57A6-7C71-3EE2-8512-42A25F53FCF9}"/>
              </a:ext>
            </a:extLst>
          </p:cNvPr>
          <p:cNvSpPr>
            <a:spLocks noGrp="1"/>
          </p:cNvSpPr>
          <p:nvPr>
            <p:ph type="ftr" sz="quarter" idx="11"/>
          </p:nvPr>
        </p:nvSpPr>
        <p:spPr>
          <a:xfrm>
            <a:off x="-1" y="6503428"/>
            <a:ext cx="2895600" cy="354572"/>
          </a:xfrm>
        </p:spPr>
        <p:txBody>
          <a:bodyPr/>
          <a:lstStyle/>
          <a:p>
            <a:pPr algn="l"/>
            <a:r>
              <a:rPr lang="en-US">
                <a:solidFill>
                  <a:schemeClr val="bg1"/>
                </a:solidFill>
                <a:latin typeface="Garamond" panose="02020404030301010803" pitchFamily="18" charset="0"/>
              </a:rPr>
              <a:t>BUSN 320 Business Statistics</a:t>
            </a:r>
            <a:endParaRPr lang="en-US" dirty="0">
              <a:solidFill>
                <a:schemeClr val="bg1"/>
              </a:solidFill>
              <a:latin typeface="Garamond" panose="02020404030301010803" pitchFamily="18" charset="0"/>
            </a:endParaRPr>
          </a:p>
        </p:txBody>
      </p:sp>
      <p:sp>
        <p:nvSpPr>
          <p:cNvPr id="7" name="Slide Number Placeholder 6">
            <a:extLst>
              <a:ext uri="{FF2B5EF4-FFF2-40B4-BE49-F238E27FC236}">
                <a16:creationId xmlns:a16="http://schemas.microsoft.com/office/drawing/2014/main" id="{3E8D5CD8-1B68-70A0-AF3A-D57DDD4617E5}"/>
              </a:ext>
            </a:extLst>
          </p:cNvPr>
          <p:cNvSpPr>
            <a:spLocks noGrp="1"/>
          </p:cNvSpPr>
          <p:nvPr>
            <p:ph type="sldNum" sz="quarter" idx="12"/>
          </p:nvPr>
        </p:nvSpPr>
        <p:spPr>
          <a:xfrm>
            <a:off x="10055225" y="6503428"/>
            <a:ext cx="2133600" cy="354572"/>
          </a:xfrm>
        </p:spPr>
        <p:txBody>
          <a:bodyPr/>
          <a:lstStyle/>
          <a:p>
            <a:fld id="{C1FF6DA9-008F-8B48-92A6-B652298478BF}" type="slidenum">
              <a:rPr lang="en-US" b="1" smtClean="0">
                <a:solidFill>
                  <a:schemeClr val="bg1"/>
                </a:solidFill>
                <a:latin typeface="Garamond" panose="02020404030301010803" pitchFamily="18" charset="0"/>
              </a:rPr>
              <a:t>37</a:t>
            </a:fld>
            <a:r>
              <a:rPr lang="en-US" b="1" dirty="0">
                <a:solidFill>
                  <a:schemeClr val="bg1"/>
                </a:solidFill>
                <a:latin typeface="Garamond" panose="02020404030301010803" pitchFamily="18" charset="0"/>
              </a:rPr>
              <a:t> </a:t>
            </a:r>
          </a:p>
        </p:txBody>
      </p:sp>
    </p:spTree>
    <p:extLst>
      <p:ext uri="{BB962C8B-B14F-4D97-AF65-F5344CB8AC3E}">
        <p14:creationId xmlns:p14="http://schemas.microsoft.com/office/powerpoint/2010/main" val="380039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1A8E4-E7C8-D19D-86D3-030AA6A6571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49CAFF-9B43-78CA-BAEA-3A38D425E590}"/>
              </a:ext>
            </a:extLst>
          </p:cNvPr>
          <p:cNvSpPr>
            <a:spLocks noGrp="1"/>
          </p:cNvSpPr>
          <p:nvPr>
            <p:ph idx="1"/>
          </p:nvPr>
        </p:nvSpPr>
        <p:spPr>
          <a:xfrm>
            <a:off x="457199" y="1300900"/>
            <a:ext cx="11189855" cy="5081046"/>
          </a:xfrm>
        </p:spPr>
        <p:txBody>
          <a:bodyPr>
            <a:normAutofit/>
          </a:bodyPr>
          <a:lstStyle/>
          <a:p>
            <a:pPr>
              <a:spcBef>
                <a:spcPts val="1000"/>
              </a:spcBef>
              <a:defRPr sz="2000">
                <a:solidFill>
                  <a:srgbClr val="000000"/>
                </a:solidFill>
                <a:latin typeface="Garamond"/>
              </a:defRPr>
            </a:pPr>
            <a:r>
              <a:rPr lang="en-US" altLang="zh-TW" sz="2400" dirty="0"/>
              <a:t>In the next chapter, we'll move beyond individual events and learn how to describe all possible outcomes of a random process.</a:t>
            </a:r>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We will learn how to:</a:t>
            </a:r>
          </a:p>
          <a:p>
            <a:pPr lvl="1">
              <a:spcBef>
                <a:spcPts val="1000"/>
              </a:spcBef>
              <a:defRPr sz="2000">
                <a:solidFill>
                  <a:srgbClr val="000000"/>
                </a:solidFill>
                <a:latin typeface="Garamond"/>
              </a:defRPr>
            </a:pPr>
            <a:r>
              <a:rPr lang="en-US" altLang="zh-TW" sz="2000" dirty="0"/>
              <a:t>Define random variables.</a:t>
            </a:r>
          </a:p>
          <a:p>
            <a:pPr lvl="1">
              <a:spcBef>
                <a:spcPts val="1000"/>
              </a:spcBef>
              <a:defRPr sz="2000">
                <a:solidFill>
                  <a:srgbClr val="000000"/>
                </a:solidFill>
                <a:latin typeface="Garamond"/>
              </a:defRPr>
            </a:pPr>
            <a:r>
              <a:rPr lang="en-US" altLang="zh-TW" sz="2000" dirty="0"/>
              <a:t>Distinguish between discrete and continuous random variables.</a:t>
            </a:r>
          </a:p>
          <a:p>
            <a:pPr lvl="1">
              <a:spcBef>
                <a:spcPts val="1000"/>
              </a:spcBef>
              <a:defRPr sz="2000">
                <a:solidFill>
                  <a:srgbClr val="000000"/>
                </a:solidFill>
                <a:latin typeface="Garamond"/>
              </a:defRPr>
            </a:pPr>
            <a:r>
              <a:rPr lang="en-US" altLang="zh-TW" sz="2000" dirty="0"/>
              <a:t>Build a probability distribution.</a:t>
            </a:r>
          </a:p>
          <a:p>
            <a:pPr lvl="1">
              <a:spcBef>
                <a:spcPts val="1000"/>
              </a:spcBef>
              <a:defRPr sz="2000">
                <a:solidFill>
                  <a:srgbClr val="000000"/>
                </a:solidFill>
                <a:latin typeface="Garamond"/>
              </a:defRPr>
            </a:pPr>
            <a:r>
              <a:rPr lang="en-US" altLang="zh-TW" sz="2000" dirty="0"/>
              <a:t>Interpret a probability mass function (PMF).</a:t>
            </a:r>
          </a:p>
          <a:p>
            <a:pPr lvl="1">
              <a:spcBef>
                <a:spcPts val="1000"/>
              </a:spcBef>
              <a:defRPr sz="2000">
                <a:solidFill>
                  <a:srgbClr val="000000"/>
                </a:solidFill>
                <a:latin typeface="Garamond"/>
              </a:defRPr>
            </a:pPr>
            <a:r>
              <a:rPr lang="en-US" altLang="zh-TW" sz="2000" dirty="0"/>
              <a:t>Summarize a distribution using its expected value and standard deviation.</a:t>
            </a:r>
          </a:p>
        </p:txBody>
      </p:sp>
      <p:sp>
        <p:nvSpPr>
          <p:cNvPr id="4" name="Rectangle 3">
            <a:extLst>
              <a:ext uri="{FF2B5EF4-FFF2-40B4-BE49-F238E27FC236}">
                <a16:creationId xmlns:a16="http://schemas.microsoft.com/office/drawing/2014/main" id="{8B63240C-8227-33CA-AF99-D0EF55886348}"/>
              </a:ext>
            </a:extLst>
          </p:cNvPr>
          <p:cNvSpPr/>
          <p:nvPr/>
        </p:nvSpPr>
        <p:spPr>
          <a:xfrm>
            <a:off x="0" y="0"/>
            <a:ext cx="12188825" cy="923636"/>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6EDD73-7133-E4AA-713D-AD3D76A81B32}"/>
              </a:ext>
            </a:extLst>
          </p:cNvPr>
          <p:cNvSpPr>
            <a:spLocks noGrp="1"/>
          </p:cNvSpPr>
          <p:nvPr>
            <p:ph type="title"/>
          </p:nvPr>
        </p:nvSpPr>
        <p:spPr>
          <a:xfrm>
            <a:off x="0" y="0"/>
            <a:ext cx="12188825" cy="923636"/>
          </a:xfrm>
        </p:spPr>
        <p:txBody>
          <a:bodyPr>
            <a:normAutofit/>
          </a:bodyPr>
          <a:lstStyle/>
          <a:p>
            <a:pPr algn="l">
              <a:defRPr sz="4000" b="1">
                <a:solidFill>
                  <a:srgbClr val="FDB913"/>
                </a:solidFill>
                <a:latin typeface="Garamond"/>
              </a:defRPr>
            </a:pPr>
            <a:r>
              <a:rPr lang="en-US" sz="4000" dirty="0">
                <a:solidFill>
                  <a:schemeClr val="bg1"/>
                </a:solidFill>
              </a:rPr>
              <a:t>  Preview: </a:t>
            </a:r>
            <a:r>
              <a:rPr lang="en-US" sz="4000">
                <a:solidFill>
                  <a:schemeClr val="bg1"/>
                </a:solidFill>
              </a:rPr>
              <a:t>Chapter 5</a:t>
            </a:r>
            <a:endParaRPr lang="en-US" sz="4000" dirty="0">
              <a:solidFill>
                <a:schemeClr val="bg1"/>
              </a:solidFill>
            </a:endParaRPr>
          </a:p>
        </p:txBody>
      </p:sp>
      <p:sp>
        <p:nvSpPr>
          <p:cNvPr id="5" name="Rectangle 4">
            <a:extLst>
              <a:ext uri="{FF2B5EF4-FFF2-40B4-BE49-F238E27FC236}">
                <a16:creationId xmlns:a16="http://schemas.microsoft.com/office/drawing/2014/main" id="{B4564DE4-D134-77A0-9EFC-4F54285A0746}"/>
              </a:ext>
            </a:extLst>
          </p:cNvPr>
          <p:cNvSpPr/>
          <p:nvPr/>
        </p:nvSpPr>
        <p:spPr>
          <a:xfrm>
            <a:off x="-1" y="6503428"/>
            <a:ext cx="12188825" cy="354572"/>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4792F7BE-07A9-1D9E-9E4B-EFBF9303B769}"/>
              </a:ext>
            </a:extLst>
          </p:cNvPr>
          <p:cNvSpPr>
            <a:spLocks noGrp="1"/>
          </p:cNvSpPr>
          <p:nvPr>
            <p:ph type="ftr" sz="quarter" idx="11"/>
          </p:nvPr>
        </p:nvSpPr>
        <p:spPr>
          <a:xfrm>
            <a:off x="-1" y="6503428"/>
            <a:ext cx="2895600" cy="354572"/>
          </a:xfrm>
        </p:spPr>
        <p:txBody>
          <a:bodyPr/>
          <a:lstStyle/>
          <a:p>
            <a:pPr algn="l"/>
            <a:r>
              <a:rPr lang="en-US">
                <a:solidFill>
                  <a:schemeClr val="bg1"/>
                </a:solidFill>
                <a:latin typeface="Garamond" panose="02020404030301010803" pitchFamily="18" charset="0"/>
              </a:rPr>
              <a:t>BUSN 320 Business Statistics</a:t>
            </a:r>
            <a:endParaRPr lang="en-US" dirty="0">
              <a:solidFill>
                <a:schemeClr val="bg1"/>
              </a:solidFill>
              <a:latin typeface="Garamond" panose="02020404030301010803" pitchFamily="18" charset="0"/>
            </a:endParaRPr>
          </a:p>
        </p:txBody>
      </p:sp>
      <p:sp>
        <p:nvSpPr>
          <p:cNvPr id="7" name="Slide Number Placeholder 6">
            <a:extLst>
              <a:ext uri="{FF2B5EF4-FFF2-40B4-BE49-F238E27FC236}">
                <a16:creationId xmlns:a16="http://schemas.microsoft.com/office/drawing/2014/main" id="{8818A6A6-3FC1-60E7-8869-8C14CE5EA8D2}"/>
              </a:ext>
            </a:extLst>
          </p:cNvPr>
          <p:cNvSpPr>
            <a:spLocks noGrp="1"/>
          </p:cNvSpPr>
          <p:nvPr>
            <p:ph type="sldNum" sz="quarter" idx="12"/>
          </p:nvPr>
        </p:nvSpPr>
        <p:spPr>
          <a:xfrm>
            <a:off x="10055225" y="6503428"/>
            <a:ext cx="2133600" cy="354572"/>
          </a:xfrm>
        </p:spPr>
        <p:txBody>
          <a:bodyPr/>
          <a:lstStyle/>
          <a:p>
            <a:fld id="{C1FF6DA9-008F-8B48-92A6-B652298478BF}" type="slidenum">
              <a:rPr lang="en-US" b="1" smtClean="0">
                <a:solidFill>
                  <a:schemeClr val="bg1"/>
                </a:solidFill>
                <a:latin typeface="Garamond" panose="02020404030301010803" pitchFamily="18" charset="0"/>
              </a:rPr>
              <a:t>38</a:t>
            </a:fld>
            <a:r>
              <a:rPr lang="en-US" b="1" dirty="0">
                <a:solidFill>
                  <a:schemeClr val="bg1"/>
                </a:solidFill>
                <a:latin typeface="Garamond" panose="02020404030301010803" pitchFamily="18" charset="0"/>
              </a:rPr>
              <a:t> </a:t>
            </a:r>
          </a:p>
        </p:txBody>
      </p:sp>
    </p:spTree>
    <p:extLst>
      <p:ext uri="{BB962C8B-B14F-4D97-AF65-F5344CB8AC3E}">
        <p14:creationId xmlns:p14="http://schemas.microsoft.com/office/powerpoint/2010/main" val="200081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par>
                          <p:cTn id="25" fill="hold">
                            <p:stCondLst>
                              <p:cond delay="2000"/>
                            </p:stCondLst>
                            <p:childTnLst>
                              <p:par>
                                <p:cTn id="26" presetID="10" presetClass="entr" presetSubtype="0" fill="hold" nodeType="after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500"/>
                                        <p:tgtEl>
                                          <p:spTgt spid="3">
                                            <p:txEl>
                                              <p:pRg st="6" end="6"/>
                                            </p:txEl>
                                          </p:spTgt>
                                        </p:tgtEl>
                                      </p:cBhvr>
                                    </p:animEffect>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BDF11-216F-8957-350E-B8F6AA5C717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F6C4B8-76F0-273A-D316-B441684BB6F0}"/>
              </a:ext>
            </a:extLst>
          </p:cNvPr>
          <p:cNvSpPr>
            <a:spLocks noGrp="1"/>
          </p:cNvSpPr>
          <p:nvPr>
            <p:ph idx="1"/>
          </p:nvPr>
        </p:nvSpPr>
        <p:spPr>
          <a:xfrm>
            <a:off x="457200" y="1300900"/>
            <a:ext cx="7533058" cy="5081046"/>
          </a:xfrm>
        </p:spPr>
        <p:txBody>
          <a:bodyPr>
            <a:normAutofit/>
          </a:bodyPr>
          <a:lstStyle/>
          <a:p>
            <a:pPr>
              <a:spcBef>
                <a:spcPts val="1000"/>
              </a:spcBef>
              <a:defRPr sz="2000">
                <a:solidFill>
                  <a:srgbClr val="000000"/>
                </a:solidFill>
                <a:latin typeface="Garamond"/>
              </a:defRPr>
            </a:pPr>
            <a:r>
              <a:rPr lang="en-US" altLang="zh-TW" sz="2400" dirty="0"/>
              <a:t>A </a:t>
            </a:r>
            <a:r>
              <a:rPr lang="en-US" altLang="zh-TW" sz="2400" b="1" dirty="0"/>
              <a:t>random experiment</a:t>
            </a:r>
            <a:r>
              <a:rPr lang="en-US" altLang="zh-TW" sz="2400" dirty="0"/>
              <a:t> is a process in that:</a:t>
            </a:r>
          </a:p>
          <a:p>
            <a:pPr marL="914400" lvl="1" indent="-457200">
              <a:spcBef>
                <a:spcPts val="1000"/>
              </a:spcBef>
              <a:buFont typeface="+mj-lt"/>
              <a:buAutoNum type="arabicPeriod"/>
              <a:defRPr sz="2000">
                <a:solidFill>
                  <a:srgbClr val="000000"/>
                </a:solidFill>
                <a:latin typeface="Garamond"/>
              </a:defRPr>
            </a:pPr>
            <a:r>
              <a:rPr lang="en-US" altLang="zh-TW" sz="2000" dirty="0"/>
              <a:t>Has a clearly defined set of possible outcomes.</a:t>
            </a:r>
          </a:p>
          <a:p>
            <a:pPr marL="914400" lvl="1" indent="-457200">
              <a:spcBef>
                <a:spcPts val="1000"/>
              </a:spcBef>
              <a:buFont typeface="+mj-lt"/>
              <a:buAutoNum type="arabicPeriod"/>
              <a:defRPr sz="2000">
                <a:solidFill>
                  <a:srgbClr val="000000"/>
                </a:solidFill>
                <a:latin typeface="Garamond"/>
              </a:defRPr>
            </a:pPr>
            <a:r>
              <a:rPr lang="en-US" altLang="zh-TW" sz="2000" dirty="0"/>
              <a:t>Produces exactly one outcome each time it is performed.</a:t>
            </a:r>
          </a:p>
          <a:p>
            <a:pPr marL="914400" lvl="1" indent="-457200">
              <a:spcBef>
                <a:spcPts val="1000"/>
              </a:spcBef>
              <a:buFont typeface="+mj-lt"/>
              <a:buAutoNum type="arabicPeriod"/>
              <a:defRPr sz="2000">
                <a:solidFill>
                  <a:srgbClr val="000000"/>
                </a:solidFill>
                <a:latin typeface="Garamond"/>
              </a:defRPr>
            </a:pPr>
            <a:r>
              <a:rPr lang="en-US" altLang="zh-TW" sz="2000" dirty="0"/>
              <a:t>Has an outcome that cannot be predicted with certainty.</a:t>
            </a:r>
          </a:p>
          <a:p>
            <a:pPr marL="1828800" lvl="4" indent="0">
              <a:spcBef>
                <a:spcPts val="1000"/>
              </a:spcBef>
              <a:buNone/>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We know the possible outcomes before the experiment, but we do not know which outcome will occur.</a:t>
            </a:r>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Example: A single, fair coin toss</a:t>
            </a:r>
          </a:p>
          <a:p>
            <a:pPr lvl="1">
              <a:spcBef>
                <a:spcPts val="1000"/>
              </a:spcBef>
              <a:defRPr sz="2000">
                <a:solidFill>
                  <a:srgbClr val="000000"/>
                </a:solidFill>
                <a:latin typeface="Garamond"/>
              </a:defRPr>
            </a:pPr>
            <a:r>
              <a:rPr lang="en-US" altLang="zh-TW" sz="2000" dirty="0"/>
              <a:t>(1&amp;2) The only possible outcomes: Heads (H) or Tails (T).</a:t>
            </a:r>
          </a:p>
          <a:p>
            <a:pPr lvl="1">
              <a:spcBef>
                <a:spcPts val="1000"/>
              </a:spcBef>
              <a:defRPr sz="2000">
                <a:solidFill>
                  <a:srgbClr val="000000"/>
                </a:solidFill>
                <a:latin typeface="Garamond"/>
              </a:defRPr>
            </a:pPr>
            <a:r>
              <a:rPr lang="en-US" altLang="zh-TW" sz="2000" dirty="0"/>
              <a:t>(3) If the coin is fair, we cannot predict whether the result will be H or T with certainty.</a:t>
            </a:r>
          </a:p>
        </p:txBody>
      </p:sp>
      <p:sp>
        <p:nvSpPr>
          <p:cNvPr id="4" name="Rectangle 3">
            <a:extLst>
              <a:ext uri="{FF2B5EF4-FFF2-40B4-BE49-F238E27FC236}">
                <a16:creationId xmlns:a16="http://schemas.microsoft.com/office/drawing/2014/main" id="{54E61B19-02A2-7C0B-8ECD-C6379281411A}"/>
              </a:ext>
            </a:extLst>
          </p:cNvPr>
          <p:cNvSpPr/>
          <p:nvPr/>
        </p:nvSpPr>
        <p:spPr>
          <a:xfrm>
            <a:off x="0" y="0"/>
            <a:ext cx="12188825" cy="923636"/>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CE2B44-0C02-4D4D-9EB9-8F1036544C6A}"/>
              </a:ext>
            </a:extLst>
          </p:cNvPr>
          <p:cNvSpPr>
            <a:spLocks noGrp="1"/>
          </p:cNvSpPr>
          <p:nvPr>
            <p:ph type="title"/>
          </p:nvPr>
        </p:nvSpPr>
        <p:spPr>
          <a:xfrm>
            <a:off x="0" y="0"/>
            <a:ext cx="12188825" cy="923636"/>
          </a:xfrm>
        </p:spPr>
        <p:txBody>
          <a:bodyPr>
            <a:normAutofit/>
          </a:bodyPr>
          <a:lstStyle/>
          <a:p>
            <a:pPr algn="l">
              <a:defRPr sz="4000" b="1">
                <a:solidFill>
                  <a:srgbClr val="FDB913"/>
                </a:solidFill>
                <a:latin typeface="Garamond"/>
              </a:defRPr>
            </a:pPr>
            <a:r>
              <a:rPr lang="en-US" sz="4000" dirty="0">
                <a:solidFill>
                  <a:schemeClr val="bg1"/>
                </a:solidFill>
              </a:rPr>
              <a:t>  Random Experiments</a:t>
            </a:r>
          </a:p>
        </p:txBody>
      </p:sp>
      <p:sp>
        <p:nvSpPr>
          <p:cNvPr id="5" name="Rectangle 4">
            <a:extLst>
              <a:ext uri="{FF2B5EF4-FFF2-40B4-BE49-F238E27FC236}">
                <a16:creationId xmlns:a16="http://schemas.microsoft.com/office/drawing/2014/main" id="{905B158E-6B18-AD26-B53F-88A06B3BA4A1}"/>
              </a:ext>
            </a:extLst>
          </p:cNvPr>
          <p:cNvSpPr/>
          <p:nvPr/>
        </p:nvSpPr>
        <p:spPr>
          <a:xfrm>
            <a:off x="-1" y="6503428"/>
            <a:ext cx="12188825" cy="354572"/>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769BBB2A-B0E3-E739-410F-B9C789AF54D1}"/>
              </a:ext>
            </a:extLst>
          </p:cNvPr>
          <p:cNvSpPr>
            <a:spLocks noGrp="1"/>
          </p:cNvSpPr>
          <p:nvPr>
            <p:ph type="ftr" sz="quarter" idx="11"/>
          </p:nvPr>
        </p:nvSpPr>
        <p:spPr>
          <a:xfrm>
            <a:off x="-1" y="6503428"/>
            <a:ext cx="2895600" cy="354572"/>
          </a:xfrm>
        </p:spPr>
        <p:txBody>
          <a:bodyPr/>
          <a:lstStyle/>
          <a:p>
            <a:pPr algn="l"/>
            <a:r>
              <a:rPr lang="en-US">
                <a:solidFill>
                  <a:schemeClr val="bg1"/>
                </a:solidFill>
                <a:latin typeface="Garamond" panose="02020404030301010803" pitchFamily="18" charset="0"/>
              </a:rPr>
              <a:t>BUSN 320 Business Statistics</a:t>
            </a:r>
            <a:endParaRPr lang="en-US" dirty="0">
              <a:solidFill>
                <a:schemeClr val="bg1"/>
              </a:solidFill>
              <a:latin typeface="Garamond" panose="02020404030301010803" pitchFamily="18" charset="0"/>
            </a:endParaRPr>
          </a:p>
        </p:txBody>
      </p:sp>
      <p:sp>
        <p:nvSpPr>
          <p:cNvPr id="7" name="Slide Number Placeholder 6">
            <a:extLst>
              <a:ext uri="{FF2B5EF4-FFF2-40B4-BE49-F238E27FC236}">
                <a16:creationId xmlns:a16="http://schemas.microsoft.com/office/drawing/2014/main" id="{8CCD2810-F90A-806E-8F3E-F812CD4643F1}"/>
              </a:ext>
            </a:extLst>
          </p:cNvPr>
          <p:cNvSpPr>
            <a:spLocks noGrp="1"/>
          </p:cNvSpPr>
          <p:nvPr>
            <p:ph type="sldNum" sz="quarter" idx="12"/>
          </p:nvPr>
        </p:nvSpPr>
        <p:spPr>
          <a:xfrm>
            <a:off x="10055225" y="6503428"/>
            <a:ext cx="2133600" cy="354572"/>
          </a:xfrm>
        </p:spPr>
        <p:txBody>
          <a:bodyPr/>
          <a:lstStyle/>
          <a:p>
            <a:fld id="{C1FF6DA9-008F-8B48-92A6-B652298478BF}" type="slidenum">
              <a:rPr lang="en-US" b="1" smtClean="0">
                <a:solidFill>
                  <a:schemeClr val="bg1"/>
                </a:solidFill>
                <a:latin typeface="Garamond" panose="02020404030301010803" pitchFamily="18" charset="0"/>
              </a:rPr>
              <a:t>4</a:t>
            </a:fld>
            <a:r>
              <a:rPr lang="en-US" b="1" dirty="0">
                <a:solidFill>
                  <a:schemeClr val="bg1"/>
                </a:solidFill>
                <a:latin typeface="Garamond" panose="02020404030301010803" pitchFamily="18" charset="0"/>
              </a:rPr>
              <a:t> </a:t>
            </a:r>
          </a:p>
        </p:txBody>
      </p:sp>
      <p:pic>
        <p:nvPicPr>
          <p:cNvPr id="8" name="Picture 7" descr="Laplace's Demon thought experiment quote by Pierre-Simon Laplace about determinism and predictability">
            <a:extLst>
              <a:ext uri="{FF2B5EF4-FFF2-40B4-BE49-F238E27FC236}">
                <a16:creationId xmlns:a16="http://schemas.microsoft.com/office/drawing/2014/main" id="{49DB3FD1-D129-CB35-B4F7-C357F3472DBA}"/>
              </a:ext>
            </a:extLst>
          </p:cNvPr>
          <p:cNvPicPr>
            <a:picLocks noChangeAspect="1"/>
          </p:cNvPicPr>
          <p:nvPr/>
        </p:nvPicPr>
        <p:blipFill>
          <a:blip r:embed="rId2"/>
          <a:stretch>
            <a:fillRect/>
          </a:stretch>
        </p:blipFill>
        <p:spPr>
          <a:xfrm>
            <a:off x="7990257" y="1300900"/>
            <a:ext cx="3656797" cy="4572000"/>
          </a:xfrm>
          <a:prstGeom prst="rect">
            <a:avLst/>
          </a:prstGeom>
        </p:spPr>
      </p:pic>
    </p:spTree>
    <p:extLst>
      <p:ext uri="{BB962C8B-B14F-4D97-AF65-F5344CB8AC3E}">
        <p14:creationId xmlns:p14="http://schemas.microsoft.com/office/powerpoint/2010/main" val="1382930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fade">
                                      <p:cBhvr>
                                        <p:cTn id="29" dur="500"/>
                                        <p:tgtEl>
                                          <p:spTgt spid="3">
                                            <p:txEl>
                                              <p:pRg st="7" end="7"/>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fade">
                                      <p:cBhvr>
                                        <p:cTn id="32" dur="500"/>
                                        <p:tgtEl>
                                          <p:spTgt spid="3">
                                            <p:txEl>
                                              <p:pRg st="8" end="8"/>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Effect transition="in" filter="fade">
                                      <p:cBhvr>
                                        <p:cTn id="35"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6665C-907D-0F9F-A544-372084381A7B}"/>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5007CDB-0D6F-F527-97E9-D11A81D1391F}"/>
                  </a:ext>
                </a:extLst>
              </p:cNvPr>
              <p:cNvSpPr>
                <a:spLocks noGrp="1"/>
              </p:cNvSpPr>
              <p:nvPr>
                <p:ph idx="1"/>
              </p:nvPr>
            </p:nvSpPr>
            <p:spPr>
              <a:xfrm>
                <a:off x="457199" y="1300900"/>
                <a:ext cx="11189855" cy="5081046"/>
              </a:xfrm>
            </p:spPr>
            <p:txBody>
              <a:bodyPr>
                <a:normAutofit/>
              </a:bodyPr>
              <a:lstStyle/>
              <a:p>
                <a:pPr>
                  <a:spcBef>
                    <a:spcPts val="1000"/>
                  </a:spcBef>
                  <a:defRPr sz="2000">
                    <a:solidFill>
                      <a:srgbClr val="000000"/>
                    </a:solidFill>
                    <a:latin typeface="Garamond"/>
                  </a:defRPr>
                </a:pPr>
                <a:r>
                  <a:rPr lang="en-US" altLang="zh-TW" sz="2400" dirty="0"/>
                  <a:t>Definitions:</a:t>
                </a:r>
              </a:p>
              <a:p>
                <a:pPr lvl="1">
                  <a:spcBef>
                    <a:spcPts val="1000"/>
                  </a:spcBef>
                  <a:defRPr sz="2000">
                    <a:solidFill>
                      <a:srgbClr val="000000"/>
                    </a:solidFill>
                    <a:latin typeface="Garamond"/>
                  </a:defRPr>
                </a:pPr>
                <a:r>
                  <a:rPr lang="en-US" altLang="zh-TW" sz="2000" dirty="0"/>
                  <a:t>The </a:t>
                </a:r>
                <a:r>
                  <a:rPr lang="en-US" altLang="zh-TW" sz="2000" b="1" dirty="0"/>
                  <a:t>sample space </a:t>
                </a:r>
                <a14:m>
                  <m:oMath xmlns:m="http://schemas.openxmlformats.org/officeDocument/2006/math">
                    <m:d>
                      <m:dPr>
                        <m:ctrlPr>
                          <a:rPr lang="en-US" altLang="zh-TW" sz="2000" b="1" i="1" smtClean="0">
                            <a:latin typeface="Cambria Math" panose="02040503050406030204" pitchFamily="18" charset="0"/>
                          </a:rPr>
                        </m:ctrlPr>
                      </m:dPr>
                      <m:e>
                        <m:r>
                          <a:rPr lang="en-US" altLang="zh-TW" sz="2000" b="1" i="1" smtClean="0">
                            <a:latin typeface="Cambria Math" panose="02040503050406030204" pitchFamily="18" charset="0"/>
                          </a:rPr>
                          <m:t>𝑺</m:t>
                        </m:r>
                      </m:e>
                    </m:d>
                  </m:oMath>
                </a14:m>
                <a:r>
                  <a:rPr lang="en-US" altLang="zh-TW" sz="2000" dirty="0"/>
                  <a:t> for a random experiment is the set of all possible outcomes.</a:t>
                </a:r>
                <a:endParaRPr lang="en-US" altLang="zh-TW" sz="1200" dirty="0"/>
              </a:p>
              <a:p>
                <a:pPr lvl="1">
                  <a:spcBef>
                    <a:spcPts val="1000"/>
                  </a:spcBef>
                  <a:defRPr sz="2000">
                    <a:solidFill>
                      <a:srgbClr val="000000"/>
                    </a:solidFill>
                    <a:latin typeface="Garamond"/>
                  </a:defRPr>
                </a:pPr>
                <a:r>
                  <a:rPr lang="en-US" altLang="zh-TW" sz="2000" dirty="0"/>
                  <a:t>A </a:t>
                </a:r>
                <a:r>
                  <a:rPr lang="en-US" altLang="zh-TW" sz="2000" b="1" dirty="0"/>
                  <a:t>sample point</a:t>
                </a:r>
                <a:r>
                  <a:rPr lang="en-US" altLang="zh-TW" sz="2000" dirty="0"/>
                  <a:t> represents a single experimental outcome. </a:t>
                </a:r>
                <a:endParaRPr lang="en-US" altLang="zh-TW" sz="1200" dirty="0"/>
              </a:p>
              <a:p>
                <a:pPr lvl="1">
                  <a:spcBef>
                    <a:spcPts val="1000"/>
                  </a:spcBef>
                  <a:defRPr sz="2000">
                    <a:solidFill>
                      <a:srgbClr val="000000"/>
                    </a:solidFill>
                    <a:latin typeface="Garamond"/>
                  </a:defRPr>
                </a:pPr>
                <a:r>
                  <a:rPr lang="en-US" altLang="zh-TW" sz="2000" dirty="0"/>
                  <a:t>An </a:t>
                </a:r>
                <a:r>
                  <a:rPr lang="en-US" altLang="zh-TW" sz="2000" b="1" dirty="0"/>
                  <a:t>event</a:t>
                </a:r>
                <a:r>
                  <a:rPr lang="en-US" altLang="zh-TW" sz="2000" dirty="0"/>
                  <a:t> is a collection (set) of one or more sample points.</a:t>
                </a:r>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Example: Tossing a fair coin two times in a row</a:t>
                </a:r>
              </a:p>
              <a:p>
                <a:pPr lvl="1">
                  <a:spcBef>
                    <a:spcPts val="1000"/>
                  </a:spcBef>
                  <a:defRPr sz="2000">
                    <a:solidFill>
                      <a:srgbClr val="000000"/>
                    </a:solidFill>
                    <a:latin typeface="Garamond"/>
                  </a:defRPr>
                </a:pPr>
                <a:r>
                  <a:rPr lang="en-US" altLang="zh-TW" sz="2000" dirty="0"/>
                  <a:t>Sample Points: Two heads in a row </a:t>
                </a:r>
                <a14:m>
                  <m:oMath xmlns:m="http://schemas.openxmlformats.org/officeDocument/2006/math">
                    <m:r>
                      <a:rPr lang="en-US" altLang="zh-TW" sz="2000" i="1" dirty="0">
                        <a:latin typeface="Cambria Math" panose="02040503050406030204" pitchFamily="18" charset="0"/>
                      </a:rPr>
                      <m:t>(</m:t>
                    </m:r>
                    <m:r>
                      <a:rPr lang="en-US" altLang="zh-TW" sz="2000" i="1" dirty="0">
                        <a:latin typeface="Cambria Math" panose="02040503050406030204" pitchFamily="18" charset="0"/>
                      </a:rPr>
                      <m:t>𝐻</m:t>
                    </m:r>
                    <m:r>
                      <a:rPr lang="en-US" altLang="zh-TW" sz="2000" i="1" dirty="0">
                        <a:latin typeface="Cambria Math" panose="02040503050406030204" pitchFamily="18" charset="0"/>
                      </a:rPr>
                      <m:t>,</m:t>
                    </m:r>
                    <m:r>
                      <a:rPr lang="en-US" altLang="zh-TW" sz="2000" i="1" dirty="0">
                        <a:latin typeface="Cambria Math" panose="02040503050406030204" pitchFamily="18" charset="0"/>
                      </a:rPr>
                      <m:t>𝐻</m:t>
                    </m:r>
                    <m:r>
                      <a:rPr lang="en-US" altLang="zh-TW" sz="2000" i="1" dirty="0">
                        <a:latin typeface="Cambria Math" panose="02040503050406030204" pitchFamily="18" charset="0"/>
                      </a:rPr>
                      <m:t>)</m:t>
                    </m:r>
                  </m:oMath>
                </a14:m>
                <a:r>
                  <a:rPr lang="en-US" altLang="zh-TW" sz="2000" dirty="0"/>
                  <a:t>, heads and then tails </a:t>
                </a:r>
                <a14:m>
                  <m:oMath xmlns:m="http://schemas.openxmlformats.org/officeDocument/2006/math">
                    <m:r>
                      <a:rPr lang="en-US" altLang="zh-TW" sz="2000" i="1" dirty="0">
                        <a:latin typeface="Cambria Math" panose="02040503050406030204" pitchFamily="18" charset="0"/>
                      </a:rPr>
                      <m:t>(</m:t>
                    </m:r>
                    <m:r>
                      <a:rPr lang="en-US" altLang="zh-TW" sz="2000" i="1" dirty="0">
                        <a:latin typeface="Cambria Math" panose="02040503050406030204" pitchFamily="18" charset="0"/>
                      </a:rPr>
                      <m:t>𝐻</m:t>
                    </m:r>
                    <m:r>
                      <a:rPr lang="en-US" altLang="zh-TW" sz="2000" i="1" dirty="0">
                        <a:latin typeface="Cambria Math" panose="02040503050406030204" pitchFamily="18" charset="0"/>
                      </a:rPr>
                      <m:t>,</m:t>
                    </m:r>
                    <m:r>
                      <a:rPr lang="en-US" altLang="zh-TW" sz="2000" b="0" i="1" dirty="0" smtClean="0">
                        <a:latin typeface="Cambria Math" panose="02040503050406030204" pitchFamily="18" charset="0"/>
                      </a:rPr>
                      <m:t>𝑇</m:t>
                    </m:r>
                    <m:r>
                      <a:rPr lang="en-US" altLang="zh-TW" sz="2000" i="1" dirty="0">
                        <a:latin typeface="Cambria Math" panose="02040503050406030204" pitchFamily="18" charset="0"/>
                      </a:rPr>
                      <m:t>)</m:t>
                    </m:r>
                  </m:oMath>
                </a14:m>
                <a:r>
                  <a:rPr lang="en-US" altLang="zh-TW" sz="2000" dirty="0"/>
                  <a:t>, tails and then head </a:t>
                </a:r>
                <a14:m>
                  <m:oMath xmlns:m="http://schemas.openxmlformats.org/officeDocument/2006/math">
                    <m:r>
                      <a:rPr lang="en-US" altLang="zh-TW" sz="2000" i="1" dirty="0">
                        <a:latin typeface="Cambria Math" panose="02040503050406030204" pitchFamily="18" charset="0"/>
                      </a:rPr>
                      <m:t>(</m:t>
                    </m:r>
                    <m:r>
                      <a:rPr lang="en-US" altLang="zh-TW" sz="2000" b="0" i="1" dirty="0" smtClean="0">
                        <a:latin typeface="Cambria Math" panose="02040503050406030204" pitchFamily="18" charset="0"/>
                      </a:rPr>
                      <m:t>𝑇</m:t>
                    </m:r>
                    <m:r>
                      <a:rPr lang="en-US" altLang="zh-TW" sz="2000" i="1" dirty="0">
                        <a:latin typeface="Cambria Math" panose="02040503050406030204" pitchFamily="18" charset="0"/>
                      </a:rPr>
                      <m:t>,</m:t>
                    </m:r>
                    <m:r>
                      <a:rPr lang="en-US" altLang="zh-TW" sz="2000" i="1" dirty="0">
                        <a:latin typeface="Cambria Math" panose="02040503050406030204" pitchFamily="18" charset="0"/>
                      </a:rPr>
                      <m:t>𝐻</m:t>
                    </m:r>
                    <m:r>
                      <a:rPr lang="en-US" altLang="zh-TW" sz="2000" i="1" dirty="0">
                        <a:latin typeface="Cambria Math" panose="02040503050406030204" pitchFamily="18" charset="0"/>
                      </a:rPr>
                      <m:t>)</m:t>
                    </m:r>
                  </m:oMath>
                </a14:m>
                <a:r>
                  <a:rPr lang="en-US" altLang="zh-TW" sz="2000" dirty="0"/>
                  <a:t>, two tails in a row </a:t>
                </a:r>
                <a14:m>
                  <m:oMath xmlns:m="http://schemas.openxmlformats.org/officeDocument/2006/math">
                    <m:r>
                      <a:rPr lang="en-US" altLang="zh-TW" sz="2000" i="1" dirty="0">
                        <a:latin typeface="Cambria Math" panose="02040503050406030204" pitchFamily="18" charset="0"/>
                      </a:rPr>
                      <m:t>(</m:t>
                    </m:r>
                    <m:r>
                      <a:rPr lang="en-US" altLang="zh-TW" sz="2000" b="0" i="1" dirty="0" smtClean="0">
                        <a:latin typeface="Cambria Math" panose="02040503050406030204" pitchFamily="18" charset="0"/>
                      </a:rPr>
                      <m:t>𝑇</m:t>
                    </m:r>
                    <m:r>
                      <a:rPr lang="en-US" altLang="zh-TW" sz="2000" i="1" dirty="0">
                        <a:latin typeface="Cambria Math" panose="02040503050406030204" pitchFamily="18" charset="0"/>
                      </a:rPr>
                      <m:t>,</m:t>
                    </m:r>
                    <m:r>
                      <a:rPr lang="en-US" altLang="zh-TW" sz="2000" b="0" i="1" dirty="0" smtClean="0">
                        <a:latin typeface="Cambria Math" panose="02040503050406030204" pitchFamily="18" charset="0"/>
                      </a:rPr>
                      <m:t>𝑇</m:t>
                    </m:r>
                    <m:r>
                      <a:rPr lang="en-US" altLang="zh-TW" sz="2000" i="1" dirty="0">
                        <a:latin typeface="Cambria Math" panose="02040503050406030204" pitchFamily="18" charset="0"/>
                      </a:rPr>
                      <m:t>)</m:t>
                    </m:r>
                  </m:oMath>
                </a14:m>
                <a:r>
                  <a:rPr lang="en-US" altLang="zh-TW" sz="2000" dirty="0"/>
                  <a:t>.</a:t>
                </a:r>
              </a:p>
              <a:p>
                <a:pPr lvl="1">
                  <a:spcBef>
                    <a:spcPts val="1000"/>
                  </a:spcBef>
                  <a:defRPr sz="2000">
                    <a:solidFill>
                      <a:srgbClr val="000000"/>
                    </a:solidFill>
                    <a:latin typeface="Garamond"/>
                  </a:defRPr>
                </a:pPr>
                <a:r>
                  <a:rPr lang="en-US" altLang="zh-TW" sz="2000" dirty="0"/>
                  <a:t>Sample Space: </a:t>
                </a:r>
                <a14:m>
                  <m:oMath xmlns:m="http://schemas.openxmlformats.org/officeDocument/2006/math">
                    <m:r>
                      <a:rPr lang="en-US" altLang="zh-TW" sz="2000" i="1" dirty="0" smtClean="0">
                        <a:latin typeface="Cambria Math" panose="02040503050406030204" pitchFamily="18" charset="0"/>
                      </a:rPr>
                      <m:t>{(</m:t>
                    </m:r>
                    <m:r>
                      <a:rPr lang="en-US" altLang="zh-TW" sz="2000" i="1" dirty="0" smtClean="0">
                        <a:latin typeface="Cambria Math" panose="02040503050406030204" pitchFamily="18" charset="0"/>
                      </a:rPr>
                      <m:t>𝐻</m:t>
                    </m:r>
                    <m:r>
                      <a:rPr lang="en-US" altLang="zh-TW" sz="2000" i="1" dirty="0" smtClean="0">
                        <a:latin typeface="Cambria Math" panose="02040503050406030204" pitchFamily="18" charset="0"/>
                      </a:rPr>
                      <m:t>,</m:t>
                    </m:r>
                    <m:r>
                      <a:rPr lang="en-US" altLang="zh-TW" sz="2000" i="1" dirty="0" smtClean="0">
                        <a:latin typeface="Cambria Math" panose="02040503050406030204" pitchFamily="18" charset="0"/>
                      </a:rPr>
                      <m:t>𝐻</m:t>
                    </m:r>
                    <m:r>
                      <a:rPr lang="en-US" altLang="zh-TW" sz="2000" i="1" dirty="0" smtClean="0">
                        <a:latin typeface="Cambria Math" panose="02040503050406030204" pitchFamily="18" charset="0"/>
                      </a:rPr>
                      <m:t>), (</m:t>
                    </m:r>
                    <m:r>
                      <a:rPr lang="en-US" altLang="zh-TW" sz="2000" i="1" dirty="0" smtClean="0">
                        <a:latin typeface="Cambria Math" panose="02040503050406030204" pitchFamily="18" charset="0"/>
                      </a:rPr>
                      <m:t>𝐻</m:t>
                    </m:r>
                    <m:r>
                      <a:rPr lang="en-US" altLang="zh-TW" sz="2000" i="1" dirty="0" smtClean="0">
                        <a:latin typeface="Cambria Math" panose="02040503050406030204" pitchFamily="18" charset="0"/>
                      </a:rPr>
                      <m:t>,</m:t>
                    </m:r>
                    <m:r>
                      <a:rPr lang="en-US" altLang="zh-TW" sz="2000" i="1" dirty="0" smtClean="0">
                        <a:latin typeface="Cambria Math" panose="02040503050406030204" pitchFamily="18" charset="0"/>
                      </a:rPr>
                      <m:t>𝑇</m:t>
                    </m:r>
                    <m:r>
                      <a:rPr lang="en-US" altLang="zh-TW" sz="2000" i="1" dirty="0" smtClean="0">
                        <a:latin typeface="Cambria Math" panose="02040503050406030204" pitchFamily="18" charset="0"/>
                      </a:rPr>
                      <m:t>), (</m:t>
                    </m:r>
                    <m:r>
                      <a:rPr lang="en-US" altLang="zh-TW" sz="2000" i="1" dirty="0" smtClean="0">
                        <a:latin typeface="Cambria Math" panose="02040503050406030204" pitchFamily="18" charset="0"/>
                      </a:rPr>
                      <m:t>𝑇</m:t>
                    </m:r>
                    <m:r>
                      <a:rPr lang="en-US" altLang="zh-TW" sz="2000" i="1" dirty="0" smtClean="0">
                        <a:latin typeface="Cambria Math" panose="02040503050406030204" pitchFamily="18" charset="0"/>
                      </a:rPr>
                      <m:t>,</m:t>
                    </m:r>
                    <m:r>
                      <a:rPr lang="en-US" altLang="zh-TW" sz="2000" i="1" dirty="0" smtClean="0">
                        <a:latin typeface="Cambria Math" panose="02040503050406030204" pitchFamily="18" charset="0"/>
                      </a:rPr>
                      <m:t>𝐻</m:t>
                    </m:r>
                    <m:r>
                      <a:rPr lang="en-US" altLang="zh-TW" sz="2000" i="1" dirty="0" smtClean="0">
                        <a:latin typeface="Cambria Math" panose="02040503050406030204" pitchFamily="18" charset="0"/>
                      </a:rPr>
                      <m:t>), (</m:t>
                    </m:r>
                    <m:r>
                      <a:rPr lang="en-US" altLang="zh-TW" sz="2000" i="1" dirty="0" smtClean="0">
                        <a:latin typeface="Cambria Math" panose="02040503050406030204" pitchFamily="18" charset="0"/>
                      </a:rPr>
                      <m:t>𝑇</m:t>
                    </m:r>
                    <m:r>
                      <a:rPr lang="en-US" altLang="zh-TW" sz="2000" i="1" dirty="0" smtClean="0">
                        <a:latin typeface="Cambria Math" panose="02040503050406030204" pitchFamily="18" charset="0"/>
                      </a:rPr>
                      <m:t>,</m:t>
                    </m:r>
                    <m:r>
                      <a:rPr lang="en-US" altLang="zh-TW" sz="2000" i="1" dirty="0" smtClean="0">
                        <a:latin typeface="Cambria Math" panose="02040503050406030204" pitchFamily="18" charset="0"/>
                      </a:rPr>
                      <m:t>𝑇</m:t>
                    </m:r>
                    <m:r>
                      <a:rPr lang="en-US" altLang="zh-TW" sz="2000" i="1" dirty="0" smtClean="0">
                        <a:latin typeface="Cambria Math" panose="02040503050406030204" pitchFamily="18" charset="0"/>
                      </a:rPr>
                      <m:t>)}</m:t>
                    </m:r>
                  </m:oMath>
                </a14:m>
                <a:endParaRPr lang="en-US" altLang="zh-TW" sz="2000" dirty="0"/>
              </a:p>
              <a:p>
                <a:pPr lvl="1">
                  <a:spcBef>
                    <a:spcPts val="1000"/>
                  </a:spcBef>
                  <a:defRPr sz="2000">
                    <a:solidFill>
                      <a:srgbClr val="000000"/>
                    </a:solidFill>
                    <a:latin typeface="Garamond"/>
                  </a:defRPr>
                </a:pPr>
                <a:r>
                  <a:rPr lang="en-US" altLang="zh-TW" sz="2000" dirty="0"/>
                  <a:t>Event A is the event that at least one head occurs: </a:t>
                </a:r>
                <a14:m>
                  <m:oMath xmlns:m="http://schemas.openxmlformats.org/officeDocument/2006/math">
                    <m:r>
                      <a:rPr lang="en-US" altLang="zh-TW" sz="2000" b="0" i="1" smtClean="0">
                        <a:latin typeface="Cambria Math" panose="02040503050406030204" pitchFamily="18" charset="0"/>
                      </a:rPr>
                      <m:t>𝐴</m:t>
                    </m:r>
                    <m:r>
                      <a:rPr lang="en-US" altLang="zh-TW" sz="2000" b="0" i="1" smtClean="0">
                        <a:latin typeface="Cambria Math" panose="02040503050406030204" pitchFamily="18" charset="0"/>
                      </a:rPr>
                      <m:t>={</m:t>
                    </m:r>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𝐻</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𝐻</m:t>
                        </m:r>
                      </m:e>
                    </m:d>
                    <m:r>
                      <a:rPr lang="en-US" altLang="zh-TW" sz="2000" b="0" i="1" smtClean="0">
                        <a:latin typeface="Cambria Math" panose="02040503050406030204" pitchFamily="18" charset="0"/>
                      </a:rPr>
                      <m:t>, </m:t>
                    </m:r>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𝐻</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𝑇</m:t>
                        </m:r>
                      </m:e>
                    </m:d>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𝑇</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𝐻</m:t>
                    </m:r>
                    <m:r>
                      <a:rPr lang="en-US" altLang="zh-TW" sz="2000" b="0" i="1" smtClean="0">
                        <a:latin typeface="Cambria Math" panose="02040503050406030204" pitchFamily="18" charset="0"/>
                      </a:rPr>
                      <m:t>)}</m:t>
                    </m:r>
                  </m:oMath>
                </a14:m>
                <a:endParaRPr lang="en-US" altLang="zh-TW" sz="2000" dirty="0"/>
              </a:p>
              <a:p>
                <a:pPr lvl="1">
                  <a:spcBef>
                    <a:spcPts val="1000"/>
                  </a:spcBef>
                  <a:defRPr sz="2000">
                    <a:solidFill>
                      <a:srgbClr val="000000"/>
                    </a:solidFill>
                    <a:latin typeface="Garamond"/>
                  </a:defRPr>
                </a:pPr>
                <a:r>
                  <a:rPr lang="en-US" altLang="zh-TW" sz="2000" dirty="0"/>
                  <a:t>Event B is the event that two tosses produce different results: </a:t>
                </a:r>
                <a14:m>
                  <m:oMath xmlns:m="http://schemas.openxmlformats.org/officeDocument/2006/math">
                    <m:r>
                      <a:rPr lang="en-US" altLang="zh-TW" sz="2000" b="0" i="1" smtClean="0">
                        <a:latin typeface="Cambria Math" panose="02040503050406030204" pitchFamily="18" charset="0"/>
                      </a:rPr>
                      <m:t>𝐵</m:t>
                    </m:r>
                    <m:r>
                      <a:rPr lang="en-US" altLang="zh-TW" sz="2000" i="1">
                        <a:latin typeface="Cambria Math" panose="02040503050406030204" pitchFamily="18" charset="0"/>
                      </a:rPr>
                      <m:t>={</m:t>
                    </m:r>
                    <m:d>
                      <m:dPr>
                        <m:ctrlPr>
                          <a:rPr lang="en-US" altLang="zh-TW" sz="2000" i="1">
                            <a:latin typeface="Cambria Math" panose="02040503050406030204" pitchFamily="18" charset="0"/>
                          </a:rPr>
                        </m:ctrlPr>
                      </m:dPr>
                      <m:e>
                        <m:r>
                          <a:rPr lang="en-US" altLang="zh-TW" sz="2000" i="1">
                            <a:latin typeface="Cambria Math" panose="02040503050406030204" pitchFamily="18" charset="0"/>
                          </a:rPr>
                          <m:t>𝐻</m:t>
                        </m:r>
                        <m:r>
                          <a:rPr lang="en-US" altLang="zh-TW" sz="2000" i="1">
                            <a:latin typeface="Cambria Math" panose="02040503050406030204" pitchFamily="18" charset="0"/>
                          </a:rPr>
                          <m:t>,</m:t>
                        </m:r>
                        <m:r>
                          <a:rPr lang="en-US" altLang="zh-TW" sz="2000" i="1">
                            <a:latin typeface="Cambria Math" panose="02040503050406030204" pitchFamily="18" charset="0"/>
                          </a:rPr>
                          <m:t>𝑇</m:t>
                        </m:r>
                      </m:e>
                    </m:d>
                    <m:r>
                      <a:rPr lang="en-US" altLang="zh-TW" sz="2000" i="1">
                        <a:latin typeface="Cambria Math" panose="02040503050406030204" pitchFamily="18" charset="0"/>
                      </a:rPr>
                      <m:t>, (</m:t>
                    </m:r>
                    <m:r>
                      <a:rPr lang="en-US" altLang="zh-TW" sz="2000" i="1">
                        <a:latin typeface="Cambria Math" panose="02040503050406030204" pitchFamily="18" charset="0"/>
                      </a:rPr>
                      <m:t>𝑇</m:t>
                    </m:r>
                    <m:r>
                      <a:rPr lang="en-US" altLang="zh-TW" sz="2000" i="1">
                        <a:latin typeface="Cambria Math" panose="02040503050406030204" pitchFamily="18" charset="0"/>
                      </a:rPr>
                      <m:t>,</m:t>
                    </m:r>
                    <m:r>
                      <a:rPr lang="en-US" altLang="zh-TW" sz="2000" i="1">
                        <a:latin typeface="Cambria Math" panose="02040503050406030204" pitchFamily="18" charset="0"/>
                      </a:rPr>
                      <m:t>𝐻</m:t>
                    </m:r>
                    <m:r>
                      <a:rPr lang="en-US" altLang="zh-TW" sz="2000" i="1">
                        <a:latin typeface="Cambria Math" panose="02040503050406030204" pitchFamily="18" charset="0"/>
                      </a:rPr>
                      <m:t>)}</m:t>
                    </m:r>
                  </m:oMath>
                </a14:m>
                <a:endParaRPr lang="en-US" altLang="zh-TW" sz="2000" dirty="0"/>
              </a:p>
            </p:txBody>
          </p:sp>
        </mc:Choice>
        <mc:Fallback xmlns="">
          <p:sp>
            <p:nvSpPr>
              <p:cNvPr id="3" name="Content Placeholder 2">
                <a:extLst>
                  <a:ext uri="{FF2B5EF4-FFF2-40B4-BE49-F238E27FC236}">
                    <a16:creationId xmlns:a16="http://schemas.microsoft.com/office/drawing/2014/main" id="{25007CDB-0D6F-F527-97E9-D11A81D1391F}"/>
                  </a:ext>
                </a:extLst>
              </p:cNvPr>
              <p:cNvSpPr>
                <a:spLocks noGrp="1" noRot="1" noChangeAspect="1" noMove="1" noResize="1" noEditPoints="1" noAdjustHandles="1" noChangeArrowheads="1" noChangeShapeType="1" noTextEdit="1"/>
              </p:cNvSpPr>
              <p:nvPr>
                <p:ph idx="1"/>
              </p:nvPr>
            </p:nvSpPr>
            <p:spPr>
              <a:xfrm>
                <a:off x="457199" y="1300900"/>
                <a:ext cx="11189855" cy="5081046"/>
              </a:xfrm>
              <a:blipFill>
                <a:blip r:embed="rId2"/>
                <a:stretch>
                  <a:fillRect l="-708" t="-959"/>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0A520305-50AA-ABD1-9790-8DC36D8EA7E8}"/>
              </a:ext>
            </a:extLst>
          </p:cNvPr>
          <p:cNvSpPr/>
          <p:nvPr/>
        </p:nvSpPr>
        <p:spPr>
          <a:xfrm>
            <a:off x="0" y="0"/>
            <a:ext cx="12188825" cy="923636"/>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C43158-06BE-4B36-20ED-4736587266A3}"/>
              </a:ext>
            </a:extLst>
          </p:cNvPr>
          <p:cNvSpPr>
            <a:spLocks noGrp="1"/>
          </p:cNvSpPr>
          <p:nvPr>
            <p:ph type="title"/>
          </p:nvPr>
        </p:nvSpPr>
        <p:spPr>
          <a:xfrm>
            <a:off x="0" y="0"/>
            <a:ext cx="12188825" cy="923636"/>
          </a:xfrm>
        </p:spPr>
        <p:txBody>
          <a:bodyPr>
            <a:normAutofit/>
          </a:bodyPr>
          <a:lstStyle/>
          <a:p>
            <a:pPr algn="l">
              <a:defRPr sz="4000" b="1">
                <a:solidFill>
                  <a:srgbClr val="FDB913"/>
                </a:solidFill>
                <a:latin typeface="Garamond"/>
              </a:defRPr>
            </a:pPr>
            <a:r>
              <a:rPr lang="en-US" sz="4000" dirty="0">
                <a:solidFill>
                  <a:schemeClr val="bg1"/>
                </a:solidFill>
              </a:rPr>
              <a:t>  The Sample Space, Sample Point, and Events</a:t>
            </a:r>
          </a:p>
        </p:txBody>
      </p:sp>
      <p:sp>
        <p:nvSpPr>
          <p:cNvPr id="5" name="Rectangle 4">
            <a:extLst>
              <a:ext uri="{FF2B5EF4-FFF2-40B4-BE49-F238E27FC236}">
                <a16:creationId xmlns:a16="http://schemas.microsoft.com/office/drawing/2014/main" id="{BDD1DB7C-C986-562B-98CF-9C9CCF430282}"/>
              </a:ext>
            </a:extLst>
          </p:cNvPr>
          <p:cNvSpPr/>
          <p:nvPr/>
        </p:nvSpPr>
        <p:spPr>
          <a:xfrm>
            <a:off x="-1" y="6503428"/>
            <a:ext cx="12188825" cy="354572"/>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C2C64691-B746-C929-947E-F47113591887}"/>
              </a:ext>
            </a:extLst>
          </p:cNvPr>
          <p:cNvSpPr>
            <a:spLocks noGrp="1"/>
          </p:cNvSpPr>
          <p:nvPr>
            <p:ph type="ftr" sz="quarter" idx="11"/>
          </p:nvPr>
        </p:nvSpPr>
        <p:spPr>
          <a:xfrm>
            <a:off x="-1" y="6503428"/>
            <a:ext cx="2895600" cy="354572"/>
          </a:xfrm>
        </p:spPr>
        <p:txBody>
          <a:bodyPr/>
          <a:lstStyle/>
          <a:p>
            <a:pPr algn="l"/>
            <a:r>
              <a:rPr lang="en-US">
                <a:solidFill>
                  <a:schemeClr val="bg1"/>
                </a:solidFill>
                <a:latin typeface="Garamond" panose="02020404030301010803" pitchFamily="18" charset="0"/>
              </a:rPr>
              <a:t>BUSN 320 Business Statistics</a:t>
            </a:r>
            <a:endParaRPr lang="en-US" dirty="0">
              <a:solidFill>
                <a:schemeClr val="bg1"/>
              </a:solidFill>
              <a:latin typeface="Garamond" panose="02020404030301010803" pitchFamily="18" charset="0"/>
            </a:endParaRPr>
          </a:p>
        </p:txBody>
      </p:sp>
      <p:sp>
        <p:nvSpPr>
          <p:cNvPr id="7" name="Slide Number Placeholder 6">
            <a:extLst>
              <a:ext uri="{FF2B5EF4-FFF2-40B4-BE49-F238E27FC236}">
                <a16:creationId xmlns:a16="http://schemas.microsoft.com/office/drawing/2014/main" id="{559D12E3-2C68-72C1-D9F8-07E10E9E5BCA}"/>
              </a:ext>
            </a:extLst>
          </p:cNvPr>
          <p:cNvSpPr>
            <a:spLocks noGrp="1"/>
          </p:cNvSpPr>
          <p:nvPr>
            <p:ph type="sldNum" sz="quarter" idx="12"/>
          </p:nvPr>
        </p:nvSpPr>
        <p:spPr>
          <a:xfrm>
            <a:off x="10055225" y="6503428"/>
            <a:ext cx="2133600" cy="354572"/>
          </a:xfrm>
        </p:spPr>
        <p:txBody>
          <a:bodyPr/>
          <a:lstStyle/>
          <a:p>
            <a:fld id="{C1FF6DA9-008F-8B48-92A6-B652298478BF}" type="slidenum">
              <a:rPr lang="en-US" b="1" smtClean="0">
                <a:solidFill>
                  <a:schemeClr val="bg1"/>
                </a:solidFill>
                <a:latin typeface="Garamond" panose="02020404030301010803" pitchFamily="18" charset="0"/>
              </a:rPr>
              <a:t>5</a:t>
            </a:fld>
            <a:r>
              <a:rPr lang="en-US" b="1" dirty="0">
                <a:solidFill>
                  <a:schemeClr val="bg1"/>
                </a:solidFill>
                <a:latin typeface="Garamond" panose="02020404030301010803" pitchFamily="18" charset="0"/>
              </a:rPr>
              <a:t> </a:t>
            </a:r>
          </a:p>
        </p:txBody>
      </p:sp>
    </p:spTree>
    <p:extLst>
      <p:ext uri="{BB962C8B-B14F-4D97-AF65-F5344CB8AC3E}">
        <p14:creationId xmlns:p14="http://schemas.microsoft.com/office/powerpoint/2010/main" val="2719403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fade">
                                      <p:cBhvr>
                                        <p:cTn id="30" dur="500"/>
                                        <p:tgtEl>
                                          <p:spTgt spid="3">
                                            <p:txEl>
                                              <p:pRg st="8" end="8"/>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animEffect transition="in" filter="fade">
                                      <p:cBhvr>
                                        <p:cTn id="33"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0A159-2F94-711E-5934-8ED2BC8D2BBC}"/>
              </a:ext>
            </a:extLst>
          </p:cNvPr>
          <p:cNvSpPr>
            <a:spLocks noGrp="1"/>
          </p:cNvSpPr>
          <p:nvPr>
            <p:ph type="title"/>
          </p:nvPr>
        </p:nvSpPr>
        <p:spPr/>
        <p:txBody>
          <a:bodyPr>
            <a:normAutofit fontScale="90000"/>
          </a:bodyPr>
          <a:lstStyle/>
          <a:p>
            <a:r>
              <a:rPr lang="en-US">
                <a:solidFill>
                  <a:srgbClr val="000000">
                    <a:alpha val="0"/>
                  </a:srgbClr>
                </a:solidFill>
              </a:rPr>
              <a:t>Poll Everywhere multiple choice poll activity
Activity Title: Consider the random experiment of rolling a fair six-sided die once. The sample space is $$S=\\{1,2,3,4,5,6\\}$$. Which of the following is NOT an event?
Slide 6</a:t>
            </a:r>
          </a:p>
        </p:txBody>
      </p:sp>
      <p:sp>
        <p:nvSpPr>
          <p:cNvPr id="3" name="Footer Placeholder 2" descr="Poll Everywhere multiple choice poll activity&#10;Activity Title: Consider the random experiment of rolling a fair six-sided die once. The sample space is $$S=\\{1,2,3,4,5,6\\}$$. Which of the following is NOT an event?">
            <a:extLst>
              <a:ext uri="{FF2B5EF4-FFF2-40B4-BE49-F238E27FC236}">
                <a16:creationId xmlns:a16="http://schemas.microsoft.com/office/drawing/2014/main" id="{BAD80273-01A6-4F9E-2FEB-99DF0C46130E}"/>
              </a:ext>
            </a:extLst>
          </p:cNvPr>
          <p:cNvSpPr>
            <a:spLocks noGrp="1"/>
          </p:cNvSpPr>
          <p:nvPr>
            <p:ph type="ftr" sz="quarter" idx="11"/>
          </p:nvPr>
        </p:nvSpPr>
        <p:spPr/>
        <p:txBody>
          <a:bodyPr/>
          <a:lstStyle/>
          <a:p>
            <a:r>
              <a:rPr lang="en-US"/>
              <a:t>BUSN 320 Business Statistics</a:t>
            </a:r>
          </a:p>
        </p:txBody>
      </p:sp>
      <p:pic>
        <p:nvPicPr>
          <p:cNvPr id="5" name="Picture 4">
            <a:extLst>
              <a:ext uri="{FF2B5EF4-FFF2-40B4-BE49-F238E27FC236}">
                <a16:creationId xmlns:a16="http://schemas.microsoft.com/office/drawing/2014/main" id="{021D33F3-E119-3882-A4AF-B504C15BFBA6}"/>
              </a:ext>
            </a:extLst>
          </p:cNvPr>
          <p:cNvPicPr>
            <a:picLocks/>
          </p:cNvPicPr>
          <p:nvPr>
            <p:custDataLst>
              <p:tags r:id="rId1"/>
            </p:custDataLst>
          </p:nvPr>
        </p:nvPicPr>
        <p:blipFill>
          <a:blip r:embed="rId4"/>
          <a:stretch>
            <a:fillRect/>
          </a:stretch>
        </p:blipFill>
        <p:spPr>
          <a:xfrm>
            <a:off x="190500" y="190500"/>
            <a:ext cx="11807825" cy="6477000"/>
          </a:xfrm>
          <a:prstGeom prst="rect">
            <a:avLst/>
          </a:prstGeom>
        </p:spPr>
      </p:pic>
    </p:spTree>
    <p:extLst>
      <p:ext uri="{BB962C8B-B14F-4D97-AF65-F5344CB8AC3E}">
        <p14:creationId xmlns:p14="http://schemas.microsoft.com/office/powerpoint/2010/main" val="403451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E4612-7BF0-6F6F-1F65-63BE93F8C4F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B68250-9A5B-D947-DA87-8F74575D5CDE}"/>
              </a:ext>
            </a:extLst>
          </p:cNvPr>
          <p:cNvSpPr>
            <a:spLocks noGrp="1"/>
          </p:cNvSpPr>
          <p:nvPr>
            <p:ph idx="1"/>
          </p:nvPr>
        </p:nvSpPr>
        <p:spPr>
          <a:xfrm>
            <a:off x="457199" y="1300900"/>
            <a:ext cx="11189855" cy="5081046"/>
          </a:xfrm>
        </p:spPr>
        <p:txBody>
          <a:bodyPr>
            <a:normAutofit/>
          </a:bodyPr>
          <a:lstStyle/>
          <a:p>
            <a:pPr>
              <a:spcBef>
                <a:spcPts val="1000"/>
              </a:spcBef>
              <a:defRPr sz="2000">
                <a:solidFill>
                  <a:srgbClr val="000000"/>
                </a:solidFill>
                <a:latin typeface="Garamond"/>
              </a:defRPr>
            </a:pPr>
            <a:r>
              <a:rPr lang="en-US" altLang="zh-TW" sz="2400" dirty="0"/>
              <a:t>Option A: The event that the outcome is exactly 4.</a:t>
            </a:r>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Option B: The event that the outcome is an even number.</a:t>
            </a:r>
            <a:endParaRPr lang="en-US" altLang="zh-TW" sz="2000" dirty="0"/>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Option C: The event that the outcome is any valid die roll.</a:t>
            </a:r>
            <a:endParaRPr lang="en-US" altLang="zh-TW" sz="2800" dirty="0"/>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Therefore, the correct answer is </a:t>
            </a:r>
            <a:r>
              <a:rPr lang="en-US" altLang="zh-TW" sz="2400" b="1" dirty="0"/>
              <a:t>D: None of the above</a:t>
            </a:r>
            <a:r>
              <a:rPr lang="en-US" altLang="zh-TW" sz="2400" dirty="0"/>
              <a:t>.</a:t>
            </a:r>
          </a:p>
          <a:p>
            <a:pPr>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Takeaway: An event can contain one outcome (A), several outcomes (B), or even all outcomes in the sample space (C).</a:t>
            </a:r>
          </a:p>
        </p:txBody>
      </p:sp>
      <p:sp>
        <p:nvSpPr>
          <p:cNvPr id="4" name="Rectangle 3">
            <a:extLst>
              <a:ext uri="{FF2B5EF4-FFF2-40B4-BE49-F238E27FC236}">
                <a16:creationId xmlns:a16="http://schemas.microsoft.com/office/drawing/2014/main" id="{FB71E7CD-2BD8-F74A-5B94-AE873C9F9B44}"/>
              </a:ext>
            </a:extLst>
          </p:cNvPr>
          <p:cNvSpPr/>
          <p:nvPr/>
        </p:nvSpPr>
        <p:spPr>
          <a:xfrm>
            <a:off x="0" y="0"/>
            <a:ext cx="12188825" cy="923636"/>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E9BE1E-A2CD-D669-3AD4-76D3F8DEE621}"/>
              </a:ext>
            </a:extLst>
          </p:cNvPr>
          <p:cNvSpPr>
            <a:spLocks noGrp="1"/>
          </p:cNvSpPr>
          <p:nvPr>
            <p:ph type="title"/>
          </p:nvPr>
        </p:nvSpPr>
        <p:spPr>
          <a:xfrm>
            <a:off x="0" y="0"/>
            <a:ext cx="12188825" cy="923636"/>
          </a:xfrm>
        </p:spPr>
        <p:txBody>
          <a:bodyPr>
            <a:normAutofit/>
          </a:bodyPr>
          <a:lstStyle/>
          <a:p>
            <a:pPr algn="l">
              <a:defRPr sz="4000" b="1">
                <a:solidFill>
                  <a:srgbClr val="FDB913"/>
                </a:solidFill>
                <a:latin typeface="Garamond"/>
              </a:defRPr>
            </a:pPr>
            <a:r>
              <a:rPr lang="en-US" sz="4000" dirty="0">
                <a:solidFill>
                  <a:schemeClr val="bg1"/>
                </a:solidFill>
              </a:rPr>
              <a:t>  Solution to In-class Poll</a:t>
            </a:r>
          </a:p>
        </p:txBody>
      </p:sp>
      <p:sp>
        <p:nvSpPr>
          <p:cNvPr id="5" name="Rectangle 4">
            <a:extLst>
              <a:ext uri="{FF2B5EF4-FFF2-40B4-BE49-F238E27FC236}">
                <a16:creationId xmlns:a16="http://schemas.microsoft.com/office/drawing/2014/main" id="{4B5B01DB-A299-799C-0D76-DB17CB178DE9}"/>
              </a:ext>
            </a:extLst>
          </p:cNvPr>
          <p:cNvSpPr/>
          <p:nvPr/>
        </p:nvSpPr>
        <p:spPr>
          <a:xfrm>
            <a:off x="-1" y="6503428"/>
            <a:ext cx="12188825" cy="354572"/>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2C956061-A387-72A6-F5D1-15245C4F472A}"/>
              </a:ext>
            </a:extLst>
          </p:cNvPr>
          <p:cNvSpPr>
            <a:spLocks noGrp="1"/>
          </p:cNvSpPr>
          <p:nvPr>
            <p:ph type="ftr" sz="quarter" idx="11"/>
          </p:nvPr>
        </p:nvSpPr>
        <p:spPr>
          <a:xfrm>
            <a:off x="-1" y="6503428"/>
            <a:ext cx="2895600" cy="354572"/>
          </a:xfrm>
        </p:spPr>
        <p:txBody>
          <a:bodyPr/>
          <a:lstStyle/>
          <a:p>
            <a:pPr algn="l"/>
            <a:r>
              <a:rPr lang="en-US">
                <a:solidFill>
                  <a:schemeClr val="bg1"/>
                </a:solidFill>
                <a:latin typeface="Garamond" panose="02020404030301010803" pitchFamily="18" charset="0"/>
              </a:rPr>
              <a:t>BUSN 320 Business Statistics</a:t>
            </a:r>
            <a:endParaRPr lang="en-US" dirty="0">
              <a:solidFill>
                <a:schemeClr val="bg1"/>
              </a:solidFill>
              <a:latin typeface="Garamond" panose="02020404030301010803" pitchFamily="18" charset="0"/>
            </a:endParaRPr>
          </a:p>
        </p:txBody>
      </p:sp>
      <p:sp>
        <p:nvSpPr>
          <p:cNvPr id="7" name="Slide Number Placeholder 6">
            <a:extLst>
              <a:ext uri="{FF2B5EF4-FFF2-40B4-BE49-F238E27FC236}">
                <a16:creationId xmlns:a16="http://schemas.microsoft.com/office/drawing/2014/main" id="{E13979A0-2D07-9801-5112-59F4DC0DB714}"/>
              </a:ext>
            </a:extLst>
          </p:cNvPr>
          <p:cNvSpPr>
            <a:spLocks noGrp="1"/>
          </p:cNvSpPr>
          <p:nvPr>
            <p:ph type="sldNum" sz="quarter" idx="12"/>
          </p:nvPr>
        </p:nvSpPr>
        <p:spPr>
          <a:xfrm>
            <a:off x="10055225" y="6503428"/>
            <a:ext cx="2133600" cy="354572"/>
          </a:xfrm>
        </p:spPr>
        <p:txBody>
          <a:bodyPr/>
          <a:lstStyle/>
          <a:p>
            <a:fld id="{C1FF6DA9-008F-8B48-92A6-B652298478BF}" type="slidenum">
              <a:rPr lang="en-US" b="1" smtClean="0">
                <a:solidFill>
                  <a:schemeClr val="bg1"/>
                </a:solidFill>
                <a:latin typeface="Garamond" panose="02020404030301010803" pitchFamily="18" charset="0"/>
              </a:rPr>
              <a:t>7</a:t>
            </a:fld>
            <a:r>
              <a:rPr lang="en-US" b="1" dirty="0">
                <a:solidFill>
                  <a:schemeClr val="bg1"/>
                </a:solidFill>
                <a:latin typeface="Garamond" panose="02020404030301010803" pitchFamily="18" charset="0"/>
              </a:rPr>
              <a:t> </a:t>
            </a:r>
          </a:p>
        </p:txBody>
      </p:sp>
    </p:spTree>
    <p:extLst>
      <p:ext uri="{BB962C8B-B14F-4D97-AF65-F5344CB8AC3E}">
        <p14:creationId xmlns:p14="http://schemas.microsoft.com/office/powerpoint/2010/main" val="1410376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7CFC6-7261-928E-7CCB-AA198947A595}"/>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4D38F37-2A8B-FEBC-6406-DC36A93EA7BD}"/>
                  </a:ext>
                </a:extLst>
              </p:cNvPr>
              <p:cNvSpPr>
                <a:spLocks noGrp="1"/>
              </p:cNvSpPr>
              <p:nvPr>
                <p:ph idx="1"/>
              </p:nvPr>
            </p:nvSpPr>
            <p:spPr>
              <a:xfrm>
                <a:off x="457199" y="1300900"/>
                <a:ext cx="11189855" cy="5081046"/>
              </a:xfrm>
            </p:spPr>
            <p:txBody>
              <a:bodyPr>
                <a:normAutofit/>
              </a:bodyPr>
              <a:lstStyle/>
              <a:p>
                <a:pPr>
                  <a:spcBef>
                    <a:spcPts val="1000"/>
                  </a:spcBef>
                  <a:defRPr sz="2000">
                    <a:solidFill>
                      <a:srgbClr val="000000"/>
                    </a:solidFill>
                    <a:latin typeface="Garamond"/>
                  </a:defRPr>
                </a:pPr>
                <a:r>
                  <a:rPr lang="en-US" altLang="zh-TW" sz="2400" dirty="0"/>
                  <a:t>Let </a:t>
                </a: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𝐸</m:t>
                        </m:r>
                      </m:e>
                      <m:sub>
                        <m:r>
                          <a:rPr lang="en-US" altLang="zh-TW" sz="2400" i="1">
                            <a:latin typeface="Cambria Math" panose="02040503050406030204" pitchFamily="18" charset="0"/>
                          </a:rPr>
                          <m:t>𝑖</m:t>
                        </m:r>
                      </m:sub>
                    </m:sSub>
                  </m:oMath>
                </a14:m>
                <a:r>
                  <a:rPr lang="en-US" altLang="zh-TW" sz="2400" dirty="0"/>
                  <a:t> denote the </a:t>
                </a:r>
                <a14:m>
                  <m:oMath xmlns:m="http://schemas.openxmlformats.org/officeDocument/2006/math">
                    <m:r>
                      <a:rPr lang="en-US" altLang="zh-TW" sz="2400" i="1">
                        <a:latin typeface="Cambria Math" panose="02040503050406030204" pitchFamily="18" charset="0"/>
                      </a:rPr>
                      <m:t>𝑖</m:t>
                    </m:r>
                  </m:oMath>
                </a14:m>
                <a:r>
                  <a:rPr lang="en-US" altLang="zh-TW" sz="2400" dirty="0"/>
                  <a:t>-</a:t>
                </a:r>
                <a:r>
                  <a:rPr lang="en-US" altLang="zh-TW" sz="2400" dirty="0" err="1"/>
                  <a:t>th</a:t>
                </a:r>
                <a:r>
                  <a:rPr lang="en-US" altLang="zh-TW" sz="2400" dirty="0"/>
                  <a:t> outcome out of </a:t>
                </a:r>
                <a14:m>
                  <m:oMath xmlns:m="http://schemas.openxmlformats.org/officeDocument/2006/math">
                    <m:r>
                      <a:rPr lang="en-US" altLang="zh-TW" sz="2400" i="1">
                        <a:latin typeface="Cambria Math" panose="02040503050406030204" pitchFamily="18" charset="0"/>
                      </a:rPr>
                      <m:t>𝑛</m:t>
                    </m:r>
                  </m:oMath>
                </a14:m>
                <a:r>
                  <a:rPr lang="en-US" altLang="zh-TW" sz="2400" dirty="0"/>
                  <a:t> possible outcomes in a random experiment and let </a:t>
                </a:r>
                <a14:m>
                  <m:oMath xmlns:m="http://schemas.openxmlformats.org/officeDocument/2006/math">
                    <m:r>
                      <a:rPr lang="en-US" altLang="zh-TW" sz="2400" i="1">
                        <a:latin typeface="Cambria Math" panose="02040503050406030204" pitchFamily="18" charset="0"/>
                      </a:rPr>
                      <m:t>𝑃</m:t>
                    </m:r>
                    <m:d>
                      <m:dPr>
                        <m:ctrlPr>
                          <a:rPr lang="en-US" altLang="zh-TW" sz="2400" i="1">
                            <a:latin typeface="Cambria Math" panose="02040503050406030204" pitchFamily="18" charset="0"/>
                          </a:rPr>
                        </m:ctrlPr>
                      </m:dPr>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𝐸</m:t>
                            </m:r>
                          </m:e>
                          <m:sub>
                            <m:r>
                              <a:rPr lang="en-US" altLang="zh-TW" sz="2400" i="1">
                                <a:latin typeface="Cambria Math" panose="02040503050406030204" pitchFamily="18" charset="0"/>
                              </a:rPr>
                              <m:t>𝑖</m:t>
                            </m:r>
                          </m:sub>
                        </m:sSub>
                      </m:e>
                    </m:d>
                  </m:oMath>
                </a14:m>
                <a:r>
                  <a:rPr lang="en-US" altLang="zh-TW" sz="2400" dirty="0"/>
                  <a:t> be the probability assigned to </a:t>
                </a: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𝐸</m:t>
                        </m:r>
                      </m:e>
                      <m:sub>
                        <m:r>
                          <a:rPr lang="en-US" altLang="zh-TW" sz="2400" i="1">
                            <a:latin typeface="Cambria Math" panose="02040503050406030204" pitchFamily="18" charset="0"/>
                          </a:rPr>
                          <m:t>𝑖</m:t>
                        </m:r>
                      </m:sub>
                    </m:sSub>
                  </m:oMath>
                </a14:m>
                <a:r>
                  <a:rPr lang="en-US" altLang="zh-TW" sz="2400" dirty="0"/>
                  <a:t>. The </a:t>
                </a:r>
                <a:r>
                  <a:rPr lang="en-US" altLang="zh-TW" sz="2400" b="1" dirty="0"/>
                  <a:t>two basic rules</a:t>
                </a:r>
                <a:r>
                  <a:rPr lang="en-US" altLang="zh-TW" sz="2400" dirty="0"/>
                  <a:t> are:</a:t>
                </a:r>
              </a:p>
              <a:p>
                <a:pPr marL="1657350" lvl="3">
                  <a:spcBef>
                    <a:spcPts val="1000"/>
                  </a:spcBef>
                  <a:defRPr sz="2000">
                    <a:solidFill>
                      <a:srgbClr val="000000"/>
                    </a:solidFill>
                    <a:latin typeface="Garamond"/>
                  </a:defRPr>
                </a:pPr>
                <a:endParaRPr lang="en-US" altLang="zh-TW" sz="1200" dirty="0"/>
              </a:p>
              <a:p>
                <a:pPr marL="400050">
                  <a:spcBef>
                    <a:spcPts val="1000"/>
                  </a:spcBef>
                  <a:defRPr sz="2000">
                    <a:solidFill>
                      <a:srgbClr val="000000"/>
                    </a:solidFill>
                    <a:latin typeface="Garamond"/>
                  </a:defRPr>
                </a:pPr>
                <a:r>
                  <a:rPr lang="en-US" altLang="zh-TW" sz="2400" dirty="0"/>
                  <a:t>Basic Rule #1: Probabilities must be between 0 and 1.</a:t>
                </a:r>
              </a:p>
              <a:p>
                <a:pPr marL="57150" indent="0" algn="ctr">
                  <a:spcBef>
                    <a:spcPts val="1000"/>
                  </a:spcBef>
                  <a:buNone/>
                  <a:defRPr sz="2000">
                    <a:solidFill>
                      <a:srgbClr val="000000"/>
                    </a:solidFill>
                    <a:latin typeface="Garamond"/>
                  </a:defRPr>
                </a:pPr>
                <a14:m>
                  <m:oMath xmlns:m="http://schemas.openxmlformats.org/officeDocument/2006/math">
                    <m:r>
                      <a:rPr lang="en-US" altLang="zh-TW" sz="2400">
                        <a:latin typeface="Cambria Math" panose="02040503050406030204" pitchFamily="18" charset="0"/>
                      </a:rPr>
                      <m:t>0≤</m:t>
                    </m:r>
                    <m:r>
                      <a:rPr lang="en-US" altLang="zh-TW" sz="2400" i="1">
                        <a:latin typeface="Cambria Math" panose="02040503050406030204" pitchFamily="18" charset="0"/>
                      </a:rPr>
                      <m:t>𝑃</m:t>
                    </m:r>
                    <m:d>
                      <m:dPr>
                        <m:ctrlPr>
                          <a:rPr lang="en-US" altLang="zh-TW" sz="2400" i="1">
                            <a:latin typeface="Cambria Math" panose="02040503050406030204" pitchFamily="18" charset="0"/>
                          </a:rPr>
                        </m:ctrlPr>
                      </m:dPr>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𝐸</m:t>
                            </m:r>
                          </m:e>
                          <m:sub>
                            <m:r>
                              <a:rPr lang="en-US" altLang="zh-TW" sz="2400" i="1">
                                <a:latin typeface="Cambria Math" panose="02040503050406030204" pitchFamily="18" charset="0"/>
                              </a:rPr>
                              <m:t>𝑖</m:t>
                            </m:r>
                          </m:sub>
                        </m:sSub>
                      </m:e>
                    </m:d>
                    <m:r>
                      <a:rPr lang="en-US" altLang="zh-TW" sz="2400">
                        <a:latin typeface="Cambria Math" panose="02040503050406030204" pitchFamily="18" charset="0"/>
                      </a:rPr>
                      <m:t>≤1</m:t>
                    </m:r>
                  </m:oMath>
                </a14:m>
                <a:r>
                  <a:rPr lang="en-US" altLang="zh-TW" sz="2400" dirty="0"/>
                  <a:t> for all </a:t>
                </a:r>
                <a14:m>
                  <m:oMath xmlns:m="http://schemas.openxmlformats.org/officeDocument/2006/math">
                    <m:r>
                      <a:rPr lang="en-US" altLang="zh-TW" sz="2400" i="1">
                        <a:latin typeface="Cambria Math" panose="02040503050406030204" pitchFamily="18" charset="0"/>
                      </a:rPr>
                      <m:t>𝑖</m:t>
                    </m:r>
                  </m:oMath>
                </a14:m>
                <a:r>
                  <a:rPr lang="en-US" altLang="zh-TW" sz="2400" dirty="0"/>
                  <a:t>.</a:t>
                </a:r>
              </a:p>
              <a:p>
                <a:pPr marL="1657350" lvl="3">
                  <a:spcBef>
                    <a:spcPts val="1000"/>
                  </a:spcBef>
                  <a:defRPr sz="2000">
                    <a:solidFill>
                      <a:srgbClr val="000000"/>
                    </a:solidFill>
                    <a:latin typeface="Garamond"/>
                  </a:defRPr>
                </a:pPr>
                <a:endParaRPr lang="en-US" altLang="zh-TW" sz="800" dirty="0"/>
              </a:p>
              <a:p>
                <a:pPr marL="400050">
                  <a:spcBef>
                    <a:spcPts val="1000"/>
                  </a:spcBef>
                  <a:defRPr sz="2000">
                    <a:solidFill>
                      <a:srgbClr val="000000"/>
                    </a:solidFill>
                    <a:latin typeface="Garamond"/>
                  </a:defRPr>
                </a:pPr>
                <a:r>
                  <a:rPr lang="en-US" altLang="zh-TW" sz="2400" dirty="0"/>
                  <a:t>Basic Rule #2: The probabilities of all possible outcomes must add up to exactly 1.</a:t>
                </a:r>
              </a:p>
              <a:p>
                <a:pPr marL="1657350" lvl="3">
                  <a:spcBef>
                    <a:spcPts val="1000"/>
                  </a:spcBef>
                  <a:defRPr sz="2000">
                    <a:solidFill>
                      <a:srgbClr val="000000"/>
                    </a:solidFill>
                    <a:latin typeface="Garamond"/>
                  </a:defRPr>
                </a:pPr>
                <a:endParaRPr lang="en-US" altLang="zh-TW" sz="500" dirty="0"/>
              </a:p>
              <a:p>
                <a:pPr marL="514350" lvl="1" indent="0">
                  <a:spcBef>
                    <a:spcPts val="1000"/>
                  </a:spcBef>
                  <a:buNone/>
                  <a:defRPr sz="2000">
                    <a:solidFill>
                      <a:srgbClr val="000000"/>
                    </a:solidFill>
                    <a:latin typeface="Garamond"/>
                  </a:defRPr>
                </a:pPr>
                <a14:m>
                  <m:oMathPara xmlns:m="http://schemas.openxmlformats.org/officeDocument/2006/math">
                    <m:oMathParaPr>
                      <m:jc m:val="centerGroup"/>
                    </m:oMathParaPr>
                    <m:oMath xmlns:m="http://schemas.openxmlformats.org/officeDocument/2006/math">
                      <m:nary>
                        <m:naryPr>
                          <m:chr m:val="∑"/>
                          <m:limLoc m:val="subSup"/>
                          <m:ctrlPr>
                            <a:rPr lang="en-US" altLang="zh-TW" sz="2400" b="0" i="1" smtClean="0">
                              <a:latin typeface="Cambria Math" panose="02040503050406030204" pitchFamily="18" charset="0"/>
                            </a:rPr>
                          </m:ctrlPr>
                        </m:naryPr>
                        <m:sub>
                          <m:r>
                            <m:rPr>
                              <m:brk m:alnAt="25"/>
                            </m:rPr>
                            <a:rPr lang="en-US" altLang="zh-TW" sz="2400" b="0" i="1" smtClean="0">
                              <a:latin typeface="Cambria Math" panose="02040503050406030204" pitchFamily="18" charset="0"/>
                            </a:rPr>
                            <m:t>𝑖</m:t>
                          </m:r>
                          <m:r>
                            <m:rPr>
                              <m:brk m:alnAt="25"/>
                            </m:rPr>
                            <a:rPr lang="en-US" altLang="zh-TW" sz="2400" b="0" i="0" smtClean="0">
                              <a:latin typeface="Cambria Math" panose="02040503050406030204" pitchFamily="18" charset="0"/>
                            </a:rPr>
                            <m:t>=</m:t>
                          </m:r>
                          <m:r>
                            <a:rPr lang="en-US" altLang="zh-TW" sz="2400" b="0" i="0" smtClean="0">
                              <a:latin typeface="Cambria Math" panose="02040503050406030204" pitchFamily="18" charset="0"/>
                            </a:rPr>
                            <m:t>1</m:t>
                          </m:r>
                        </m:sub>
                        <m:sup>
                          <m:r>
                            <a:rPr lang="en-US" altLang="zh-TW" sz="2400" b="0" i="1" smtClean="0">
                              <a:latin typeface="Cambria Math" panose="02040503050406030204" pitchFamily="18" charset="0"/>
                            </a:rPr>
                            <m:t>𝑛</m:t>
                          </m:r>
                        </m:sup>
                        <m:e>
                          <m:r>
                            <a:rPr lang="en-US" altLang="zh-TW" sz="2400" i="1">
                              <a:latin typeface="Cambria Math" panose="02040503050406030204" pitchFamily="18" charset="0"/>
                            </a:rPr>
                            <m:t>𝑃</m:t>
                          </m:r>
                          <m:d>
                            <m:dPr>
                              <m:ctrlPr>
                                <a:rPr lang="en-US" altLang="zh-TW" sz="2400" i="1">
                                  <a:latin typeface="Cambria Math" panose="02040503050406030204" pitchFamily="18" charset="0"/>
                                </a:rPr>
                              </m:ctrlPr>
                            </m:dPr>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𝐸</m:t>
                                  </m:r>
                                </m:e>
                                <m:sub>
                                  <m:r>
                                    <a:rPr lang="en-US" altLang="zh-TW" sz="2400" i="1">
                                      <a:latin typeface="Cambria Math" panose="02040503050406030204" pitchFamily="18" charset="0"/>
                                    </a:rPr>
                                    <m:t>𝑖</m:t>
                                  </m:r>
                                </m:sub>
                              </m:sSub>
                            </m:e>
                          </m:d>
                        </m:e>
                      </m:nary>
                      <m:r>
                        <a:rPr lang="en-US" altLang="zh-TW" sz="2400" b="0" i="0" smtClean="0">
                          <a:latin typeface="Cambria Math" panose="02040503050406030204" pitchFamily="18" charset="0"/>
                        </a:rPr>
                        <m:t>=1</m:t>
                      </m:r>
                    </m:oMath>
                  </m:oMathPara>
                </a14:m>
                <a:endParaRPr lang="en-US" altLang="zh-TW" sz="2400" dirty="0"/>
              </a:p>
              <a:p>
                <a:pPr marL="514350" lvl="1" indent="0">
                  <a:spcBef>
                    <a:spcPts val="1000"/>
                  </a:spcBef>
                  <a:buNone/>
                  <a:defRPr sz="2000">
                    <a:solidFill>
                      <a:srgbClr val="000000"/>
                    </a:solidFill>
                    <a:latin typeface="Garamond"/>
                  </a:defRPr>
                </a:pPr>
                <a:endParaRPr lang="en-US" altLang="zh-TW" sz="500" dirty="0"/>
              </a:p>
              <a:p>
                <a:pPr marL="457200">
                  <a:spcBef>
                    <a:spcPts val="1000"/>
                  </a:spcBef>
                  <a:defRPr sz="2000">
                    <a:solidFill>
                      <a:srgbClr val="000000"/>
                    </a:solidFill>
                    <a:latin typeface="Garamond"/>
                  </a:defRPr>
                </a:pPr>
                <a:r>
                  <a:rPr lang="en-US" altLang="zh-TW" sz="2400" dirty="0"/>
                  <a:t>Given that the basic rules are satisfied, we can think of three ways of assigning probabilities to experimental outcomes: classical, relative frequency, and subjective.</a:t>
                </a:r>
              </a:p>
            </p:txBody>
          </p:sp>
        </mc:Choice>
        <mc:Fallback xmlns="">
          <p:sp>
            <p:nvSpPr>
              <p:cNvPr id="3" name="Content Placeholder 2">
                <a:extLst>
                  <a:ext uri="{FF2B5EF4-FFF2-40B4-BE49-F238E27FC236}">
                    <a16:creationId xmlns:a16="http://schemas.microsoft.com/office/drawing/2014/main" id="{84D38F37-2A8B-FEBC-6406-DC36A93EA7BD}"/>
                  </a:ext>
                </a:extLst>
              </p:cNvPr>
              <p:cNvSpPr>
                <a:spLocks noGrp="1" noRot="1" noChangeAspect="1" noMove="1" noResize="1" noEditPoints="1" noAdjustHandles="1" noChangeArrowheads="1" noChangeShapeType="1" noTextEdit="1"/>
              </p:cNvSpPr>
              <p:nvPr>
                <p:ph idx="1"/>
              </p:nvPr>
            </p:nvSpPr>
            <p:spPr>
              <a:xfrm>
                <a:off x="457199" y="1300900"/>
                <a:ext cx="11189855" cy="5081046"/>
              </a:xfrm>
              <a:blipFill>
                <a:blip r:embed="rId2"/>
                <a:stretch>
                  <a:fillRect l="-708" t="-959"/>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AB061E36-6D2B-9637-DB5C-14A434DE5532}"/>
              </a:ext>
            </a:extLst>
          </p:cNvPr>
          <p:cNvSpPr/>
          <p:nvPr/>
        </p:nvSpPr>
        <p:spPr>
          <a:xfrm>
            <a:off x="0" y="0"/>
            <a:ext cx="12188825" cy="923636"/>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6A8C92-A24E-F2F9-DFEA-4E76F6E51303}"/>
              </a:ext>
            </a:extLst>
          </p:cNvPr>
          <p:cNvSpPr>
            <a:spLocks noGrp="1"/>
          </p:cNvSpPr>
          <p:nvPr>
            <p:ph type="title"/>
          </p:nvPr>
        </p:nvSpPr>
        <p:spPr>
          <a:xfrm>
            <a:off x="0" y="0"/>
            <a:ext cx="12188825" cy="923636"/>
          </a:xfrm>
        </p:spPr>
        <p:txBody>
          <a:bodyPr>
            <a:normAutofit/>
          </a:bodyPr>
          <a:lstStyle/>
          <a:p>
            <a:pPr algn="l">
              <a:defRPr sz="4000" b="1">
                <a:solidFill>
                  <a:srgbClr val="FDB913"/>
                </a:solidFill>
                <a:latin typeface="Garamond"/>
              </a:defRPr>
            </a:pPr>
            <a:r>
              <a:rPr lang="en-US" sz="4000" dirty="0">
                <a:solidFill>
                  <a:schemeClr val="bg1"/>
                </a:solidFill>
              </a:rPr>
              <a:t>  Basic Rules of Assigning Probabilities</a:t>
            </a:r>
          </a:p>
        </p:txBody>
      </p:sp>
      <p:sp>
        <p:nvSpPr>
          <p:cNvPr id="5" name="Rectangle 4">
            <a:extLst>
              <a:ext uri="{FF2B5EF4-FFF2-40B4-BE49-F238E27FC236}">
                <a16:creationId xmlns:a16="http://schemas.microsoft.com/office/drawing/2014/main" id="{FA38FE31-24FB-9525-6781-3C1FAA6A9301}"/>
              </a:ext>
            </a:extLst>
          </p:cNvPr>
          <p:cNvSpPr/>
          <p:nvPr/>
        </p:nvSpPr>
        <p:spPr>
          <a:xfrm>
            <a:off x="-1" y="6503428"/>
            <a:ext cx="12188825" cy="354572"/>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627FE956-6D37-C7DF-104D-558719892243}"/>
              </a:ext>
            </a:extLst>
          </p:cNvPr>
          <p:cNvSpPr>
            <a:spLocks noGrp="1"/>
          </p:cNvSpPr>
          <p:nvPr>
            <p:ph type="ftr" sz="quarter" idx="11"/>
          </p:nvPr>
        </p:nvSpPr>
        <p:spPr>
          <a:xfrm>
            <a:off x="-1" y="6503428"/>
            <a:ext cx="2895600" cy="354572"/>
          </a:xfrm>
        </p:spPr>
        <p:txBody>
          <a:bodyPr/>
          <a:lstStyle/>
          <a:p>
            <a:pPr algn="l"/>
            <a:r>
              <a:rPr lang="en-US">
                <a:solidFill>
                  <a:schemeClr val="bg1"/>
                </a:solidFill>
                <a:latin typeface="Garamond" panose="02020404030301010803" pitchFamily="18" charset="0"/>
              </a:rPr>
              <a:t>BUSN 320 Business Statistics</a:t>
            </a:r>
            <a:endParaRPr lang="en-US" dirty="0">
              <a:solidFill>
                <a:schemeClr val="bg1"/>
              </a:solidFill>
              <a:latin typeface="Garamond" panose="02020404030301010803" pitchFamily="18" charset="0"/>
            </a:endParaRPr>
          </a:p>
        </p:txBody>
      </p:sp>
      <p:sp>
        <p:nvSpPr>
          <p:cNvPr id="7" name="Slide Number Placeholder 6">
            <a:extLst>
              <a:ext uri="{FF2B5EF4-FFF2-40B4-BE49-F238E27FC236}">
                <a16:creationId xmlns:a16="http://schemas.microsoft.com/office/drawing/2014/main" id="{B06765B9-78D9-77CF-78BB-33BE1E66C7DE}"/>
              </a:ext>
            </a:extLst>
          </p:cNvPr>
          <p:cNvSpPr>
            <a:spLocks noGrp="1"/>
          </p:cNvSpPr>
          <p:nvPr>
            <p:ph type="sldNum" sz="quarter" idx="12"/>
          </p:nvPr>
        </p:nvSpPr>
        <p:spPr>
          <a:xfrm>
            <a:off x="10055225" y="6503428"/>
            <a:ext cx="2133600" cy="354572"/>
          </a:xfrm>
        </p:spPr>
        <p:txBody>
          <a:bodyPr/>
          <a:lstStyle/>
          <a:p>
            <a:fld id="{C1FF6DA9-008F-8B48-92A6-B652298478BF}" type="slidenum">
              <a:rPr lang="en-US" b="1" smtClean="0">
                <a:solidFill>
                  <a:schemeClr val="bg1"/>
                </a:solidFill>
                <a:latin typeface="Garamond" panose="02020404030301010803" pitchFamily="18" charset="0"/>
              </a:rPr>
              <a:t>8</a:t>
            </a:fld>
            <a:r>
              <a:rPr lang="en-US" b="1" dirty="0">
                <a:solidFill>
                  <a:schemeClr val="bg1"/>
                </a:solidFill>
                <a:latin typeface="Garamond" panose="02020404030301010803" pitchFamily="18" charset="0"/>
              </a:rPr>
              <a:t> </a:t>
            </a:r>
          </a:p>
        </p:txBody>
      </p:sp>
    </p:spTree>
    <p:extLst>
      <p:ext uri="{BB962C8B-B14F-4D97-AF65-F5344CB8AC3E}">
        <p14:creationId xmlns:p14="http://schemas.microsoft.com/office/powerpoint/2010/main" val="1084702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500"/>
                                        <p:tgtEl>
                                          <p:spTgt spid="3">
                                            <p:txEl>
                                              <p:pRg st="5" end="5"/>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Effect transition="in" filter="fade">
                                      <p:cBhvr>
                                        <p:cTn id="23" dur="500"/>
                                        <p:tgtEl>
                                          <p:spTgt spid="3">
                                            <p:txEl>
                                              <p:pRg st="7" end="7"/>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fade">
                                      <p:cBhvr>
                                        <p:cTn id="28"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60175-FBE7-D948-BEEF-71CC53A66CF8}"/>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490D83E-8E26-6F86-006A-4132C23ECC41}"/>
                  </a:ext>
                </a:extLst>
              </p:cNvPr>
              <p:cNvSpPr>
                <a:spLocks noGrp="1"/>
              </p:cNvSpPr>
              <p:nvPr>
                <p:ph idx="1"/>
              </p:nvPr>
            </p:nvSpPr>
            <p:spPr>
              <a:xfrm>
                <a:off x="457199" y="1300900"/>
                <a:ext cx="11189855" cy="5081046"/>
              </a:xfrm>
            </p:spPr>
            <p:txBody>
              <a:bodyPr>
                <a:normAutofit/>
              </a:bodyPr>
              <a:lstStyle/>
              <a:p>
                <a:pPr>
                  <a:spcBef>
                    <a:spcPts val="1000"/>
                  </a:spcBef>
                  <a:defRPr sz="2000">
                    <a:solidFill>
                      <a:srgbClr val="000000"/>
                    </a:solidFill>
                    <a:latin typeface="Garamond"/>
                  </a:defRPr>
                </a:pPr>
                <a:r>
                  <a:rPr lang="en-US" altLang="zh-TW" sz="2400" dirty="0"/>
                  <a:t>The </a:t>
                </a:r>
                <a:r>
                  <a:rPr lang="en-US" altLang="zh-TW" sz="2400" b="1" dirty="0"/>
                  <a:t>classical method</a:t>
                </a:r>
                <a:r>
                  <a:rPr lang="en-US" altLang="zh-TW" sz="2400" dirty="0"/>
                  <a:t> is especially useful when each experimental outcomes are equally likely to occur. If there are </a:t>
                </a:r>
                <a14:m>
                  <m:oMath xmlns:m="http://schemas.openxmlformats.org/officeDocument/2006/math">
                    <m:r>
                      <a:rPr lang="en-US" altLang="zh-TW" sz="2400" i="1" dirty="0" smtClean="0">
                        <a:latin typeface="Cambria Math" panose="02040503050406030204" pitchFamily="18" charset="0"/>
                      </a:rPr>
                      <m:t>𝑛</m:t>
                    </m:r>
                  </m:oMath>
                </a14:m>
                <a:r>
                  <a:rPr lang="en-US" altLang="zh-TW" sz="2400" dirty="0"/>
                  <a:t> possible outcomes:</a:t>
                </a:r>
              </a:p>
              <a:p>
                <a:pPr>
                  <a:spcBef>
                    <a:spcPts val="1000"/>
                  </a:spcBef>
                  <a:defRPr sz="2000">
                    <a:solidFill>
                      <a:srgbClr val="000000"/>
                    </a:solidFill>
                    <a:latin typeface="Garamond"/>
                  </a:defRPr>
                </a:pPr>
                <a:endParaRPr lang="en-US" altLang="zh-TW" sz="500" dirty="0"/>
              </a:p>
              <a:p>
                <a:pPr marL="0" indent="0">
                  <a:spcBef>
                    <a:spcPts val="1000"/>
                  </a:spcBef>
                  <a:buNone/>
                  <a:defRPr sz="2000">
                    <a:solidFill>
                      <a:srgbClr val="000000"/>
                    </a:solidFill>
                    <a:latin typeface="Garamond"/>
                  </a:defRPr>
                </a:pPr>
                <a14:m>
                  <m:oMathPara xmlns:m="http://schemas.openxmlformats.org/officeDocument/2006/math">
                    <m:oMathParaPr>
                      <m:jc m:val="centerGroup"/>
                    </m:oMathParaPr>
                    <m:oMath xmlns:m="http://schemas.openxmlformats.org/officeDocument/2006/math">
                      <m:r>
                        <a:rPr lang="en-US" altLang="zh-TW" sz="2400" b="0" i="1" smtClean="0">
                          <a:latin typeface="Cambria Math" panose="02040503050406030204" pitchFamily="18" charset="0"/>
                        </a:rPr>
                        <m:t>𝑃</m:t>
                      </m:r>
                      <m:d>
                        <m:dPr>
                          <m:ctrlPr>
                            <a:rPr lang="en-US" altLang="zh-TW" sz="2400" b="0" i="1" smtClean="0">
                              <a:latin typeface="Cambria Math" panose="02040503050406030204" pitchFamily="18" charset="0"/>
                            </a:rPr>
                          </m:ctrlPr>
                        </m:dPr>
                        <m:e>
                          <m:sSub>
                            <m:sSubPr>
                              <m:ctrlPr>
                                <a:rPr lang="en-US" altLang="zh-TW" sz="2400" b="0" i="1" smtClean="0">
                                  <a:latin typeface="Cambria Math" panose="02040503050406030204" pitchFamily="18" charset="0"/>
                                </a:rPr>
                              </m:ctrlPr>
                            </m:sSubPr>
                            <m:e>
                              <m:r>
                                <a:rPr lang="en-US" altLang="zh-TW" sz="2400" b="0" i="1" smtClean="0">
                                  <a:latin typeface="Cambria Math" panose="02040503050406030204" pitchFamily="18" charset="0"/>
                                </a:rPr>
                                <m:t>𝐸</m:t>
                              </m:r>
                            </m:e>
                            <m:sub>
                              <m:r>
                                <a:rPr lang="en-US" altLang="zh-TW" sz="2400" b="0" i="1" smtClean="0">
                                  <a:latin typeface="Cambria Math" panose="02040503050406030204" pitchFamily="18" charset="0"/>
                                </a:rPr>
                                <m:t>𝑖</m:t>
                              </m:r>
                            </m:sub>
                          </m:sSub>
                        </m:e>
                      </m:d>
                      <m:r>
                        <a:rPr lang="en-US" altLang="zh-TW" sz="2400" b="0" i="1" smtClean="0">
                          <a:latin typeface="Cambria Math" panose="02040503050406030204" pitchFamily="18" charset="0"/>
                        </a:rPr>
                        <m:t>=</m:t>
                      </m:r>
                      <m:f>
                        <m:fPr>
                          <m:ctrlPr>
                            <a:rPr lang="en-US" altLang="zh-TW" sz="2400" b="0" i="1" smtClean="0">
                              <a:latin typeface="Cambria Math" panose="02040503050406030204" pitchFamily="18" charset="0"/>
                            </a:rPr>
                          </m:ctrlPr>
                        </m:fPr>
                        <m:num>
                          <m:r>
                            <a:rPr lang="en-US" altLang="zh-TW" sz="2400" b="0" i="1" smtClean="0">
                              <a:latin typeface="Cambria Math" panose="02040503050406030204" pitchFamily="18" charset="0"/>
                            </a:rPr>
                            <m:t>1</m:t>
                          </m:r>
                        </m:num>
                        <m:den>
                          <m:r>
                            <a:rPr lang="en-US" altLang="zh-TW" sz="2400" b="0" i="1" smtClean="0">
                              <a:latin typeface="Cambria Math" panose="02040503050406030204" pitchFamily="18" charset="0"/>
                            </a:rPr>
                            <m:t>𝑛</m:t>
                          </m:r>
                        </m:den>
                      </m:f>
                    </m:oMath>
                  </m:oMathPara>
                </a14:m>
                <a:endParaRPr lang="en-US" altLang="zh-TW" sz="2400" dirty="0"/>
              </a:p>
              <a:p>
                <a:pPr marL="0" indent="0">
                  <a:spcBef>
                    <a:spcPts val="1000"/>
                  </a:spcBef>
                  <a:buNone/>
                  <a:defRPr sz="2000">
                    <a:solidFill>
                      <a:srgbClr val="000000"/>
                    </a:solidFill>
                    <a:latin typeface="Garamond"/>
                  </a:defRPr>
                </a:pPr>
                <a:endParaRPr lang="en-US" altLang="zh-TW" sz="100" dirty="0"/>
              </a:p>
              <a:p>
                <a:pPr lvl="1">
                  <a:spcBef>
                    <a:spcPts val="1000"/>
                  </a:spcBef>
                  <a:defRPr sz="2000">
                    <a:solidFill>
                      <a:srgbClr val="000000"/>
                    </a:solidFill>
                    <a:latin typeface="Garamond"/>
                  </a:defRPr>
                </a:pPr>
                <a:r>
                  <a:rPr lang="en-US" altLang="zh-TW" sz="2000" dirty="0"/>
                  <a:t>This method is simple, but it should only be used when the outcomes are equally likely.</a:t>
                </a:r>
              </a:p>
              <a:p>
                <a:pPr lvl="3">
                  <a:spcBef>
                    <a:spcPts val="1000"/>
                  </a:spcBef>
                  <a:defRPr sz="2000">
                    <a:solidFill>
                      <a:srgbClr val="000000"/>
                    </a:solidFill>
                    <a:latin typeface="Garamond"/>
                  </a:defRPr>
                </a:pPr>
                <a:endParaRPr lang="en-US" altLang="zh-TW" sz="1200" dirty="0"/>
              </a:p>
              <a:p>
                <a:pPr>
                  <a:spcBef>
                    <a:spcPts val="1000"/>
                  </a:spcBef>
                  <a:defRPr sz="2000">
                    <a:solidFill>
                      <a:srgbClr val="000000"/>
                    </a:solidFill>
                    <a:latin typeface="Garamond"/>
                  </a:defRPr>
                </a:pPr>
                <a:r>
                  <a:rPr lang="en-US" altLang="zh-TW" sz="2400" dirty="0"/>
                  <a:t>Example: Rolling a fair six-sided die</a:t>
                </a:r>
              </a:p>
              <a:p>
                <a:pPr lvl="1">
                  <a:spcBef>
                    <a:spcPts val="1000"/>
                  </a:spcBef>
                  <a:defRPr sz="2000">
                    <a:solidFill>
                      <a:srgbClr val="000000"/>
                    </a:solidFill>
                    <a:latin typeface="Garamond"/>
                  </a:defRPr>
                </a:pPr>
                <a:r>
                  <a:rPr lang="en-US" altLang="zh-TW" sz="2000" dirty="0"/>
                  <a:t>There are six possible outcomes: </a:t>
                </a:r>
                <a14:m>
                  <m:oMath xmlns:m="http://schemas.openxmlformats.org/officeDocument/2006/math">
                    <m:r>
                      <a:rPr lang="en-US" altLang="zh-TW" sz="2000" b="0" i="1" smtClean="0">
                        <a:latin typeface="Cambria Math" panose="02040503050406030204" pitchFamily="18" charset="0"/>
                      </a:rPr>
                      <m:t>𝑆</m:t>
                    </m:r>
                    <m:r>
                      <a:rPr lang="en-US" altLang="zh-TW" sz="2000" b="0" i="1" smtClean="0">
                        <a:latin typeface="Cambria Math" panose="02040503050406030204" pitchFamily="18" charset="0"/>
                      </a:rPr>
                      <m:t>=</m:t>
                    </m:r>
                    <m:d>
                      <m:dPr>
                        <m:begChr m:val="{"/>
                        <m:endChr m:val="}"/>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1,2,3,4,5,6</m:t>
                        </m:r>
                      </m:e>
                    </m:d>
                  </m:oMath>
                </a14:m>
                <a:endParaRPr lang="en-US" altLang="zh-TW" sz="2000" dirty="0"/>
              </a:p>
              <a:p>
                <a:pPr lvl="1">
                  <a:spcBef>
                    <a:spcPts val="1000"/>
                  </a:spcBef>
                  <a:defRPr sz="2000">
                    <a:solidFill>
                      <a:srgbClr val="000000"/>
                    </a:solidFill>
                    <a:latin typeface="Garamond"/>
                  </a:defRPr>
                </a:pPr>
                <a:r>
                  <a:rPr lang="en-US" altLang="zh-TW" sz="2000" dirty="0"/>
                  <a:t>Because the die is fair, each outcome is equally likely.</a:t>
                </a:r>
              </a:p>
              <a:p>
                <a:pPr lvl="1">
                  <a:spcBef>
                    <a:spcPts val="1000"/>
                  </a:spcBef>
                  <a:defRPr sz="2000">
                    <a:solidFill>
                      <a:srgbClr val="000000"/>
                    </a:solidFill>
                    <a:latin typeface="Garamond"/>
                  </a:defRPr>
                </a:pPr>
                <a:r>
                  <a:rPr lang="en-US" altLang="zh-TW" sz="2000" dirty="0"/>
                  <a:t>Therefore, </a:t>
                </a:r>
                <a14:m>
                  <m:oMath xmlns:m="http://schemas.openxmlformats.org/officeDocument/2006/math">
                    <m:r>
                      <a:rPr lang="en-US" altLang="zh-TW" sz="2000" i="1">
                        <a:latin typeface="Cambria Math" panose="02040503050406030204" pitchFamily="18" charset="0"/>
                      </a:rPr>
                      <m:t>𝑃</m:t>
                    </m:r>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1</m:t>
                        </m:r>
                      </m:e>
                    </m:d>
                    <m:r>
                      <a:rPr lang="en-US" altLang="zh-TW" sz="2000" b="0" i="1" smtClean="0">
                        <a:latin typeface="Cambria Math" panose="02040503050406030204" pitchFamily="18" charset="0"/>
                      </a:rPr>
                      <m:t>=</m:t>
                    </m:r>
                    <m:r>
                      <a:rPr lang="en-US" altLang="zh-TW" sz="2000" i="1">
                        <a:latin typeface="Cambria Math" panose="02040503050406030204" pitchFamily="18" charset="0"/>
                      </a:rPr>
                      <m:t>𝑃</m:t>
                    </m:r>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2</m:t>
                        </m:r>
                      </m:e>
                    </m:d>
                    <m:r>
                      <a:rPr lang="en-US" altLang="zh-TW" sz="2000" i="1">
                        <a:latin typeface="Cambria Math" panose="02040503050406030204" pitchFamily="18" charset="0"/>
                      </a:rPr>
                      <m:t>=</m:t>
                    </m:r>
                    <m:r>
                      <a:rPr lang="en-US" altLang="zh-TW" sz="2000" i="1">
                        <a:latin typeface="Cambria Math" panose="02040503050406030204" pitchFamily="18" charset="0"/>
                      </a:rPr>
                      <m:t>𝑃</m:t>
                    </m:r>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3</m:t>
                        </m:r>
                      </m:e>
                    </m:d>
                    <m:r>
                      <a:rPr lang="en-US" altLang="zh-TW" sz="2000" i="1">
                        <a:latin typeface="Cambria Math" panose="02040503050406030204" pitchFamily="18" charset="0"/>
                      </a:rPr>
                      <m:t>=</m:t>
                    </m:r>
                    <m:r>
                      <a:rPr lang="en-US" altLang="zh-TW" sz="2000" i="1">
                        <a:latin typeface="Cambria Math" panose="02040503050406030204" pitchFamily="18" charset="0"/>
                      </a:rPr>
                      <m:t>𝑃</m:t>
                    </m:r>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4</m:t>
                        </m:r>
                      </m:e>
                    </m:d>
                    <m:r>
                      <a:rPr lang="en-US" altLang="zh-TW" sz="2000" i="1">
                        <a:latin typeface="Cambria Math" panose="02040503050406030204" pitchFamily="18" charset="0"/>
                      </a:rPr>
                      <m:t>=</m:t>
                    </m:r>
                    <m:r>
                      <a:rPr lang="en-US" altLang="zh-TW" sz="2000" i="1">
                        <a:latin typeface="Cambria Math" panose="02040503050406030204" pitchFamily="18" charset="0"/>
                      </a:rPr>
                      <m:t>𝑃</m:t>
                    </m:r>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5</m:t>
                        </m:r>
                      </m:e>
                    </m:d>
                    <m:r>
                      <a:rPr lang="en-US" altLang="zh-TW" sz="2000" i="1">
                        <a:latin typeface="Cambria Math" panose="02040503050406030204" pitchFamily="18" charset="0"/>
                      </a:rPr>
                      <m:t>=</m:t>
                    </m:r>
                    <m:r>
                      <a:rPr lang="en-US" altLang="zh-TW" sz="2000" i="1">
                        <a:latin typeface="Cambria Math" panose="02040503050406030204" pitchFamily="18" charset="0"/>
                      </a:rPr>
                      <m:t>𝑃</m:t>
                    </m:r>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6</m:t>
                        </m:r>
                      </m:e>
                    </m:d>
                    <m:r>
                      <a:rPr lang="en-US" altLang="zh-TW" sz="2000" i="1">
                        <a:latin typeface="Cambria Math" panose="02040503050406030204" pitchFamily="18" charset="0"/>
                      </a:rPr>
                      <m:t>=</m:t>
                    </m:r>
                    <m:f>
                      <m:fPr>
                        <m:type m:val="lin"/>
                        <m:ctrlPr>
                          <a:rPr lang="en-US" altLang="zh-TW" sz="2000" b="0" i="1" smtClean="0">
                            <a:latin typeface="Cambria Math" panose="02040503050406030204" pitchFamily="18" charset="0"/>
                          </a:rPr>
                        </m:ctrlPr>
                      </m:fPr>
                      <m:num>
                        <m:r>
                          <a:rPr lang="en-US" altLang="zh-TW" sz="2000" b="0" i="1" smtClean="0">
                            <a:latin typeface="Cambria Math" panose="02040503050406030204" pitchFamily="18" charset="0"/>
                          </a:rPr>
                          <m:t>1</m:t>
                        </m:r>
                      </m:num>
                      <m:den>
                        <m:r>
                          <a:rPr lang="en-US" altLang="zh-TW" sz="2000" b="0" i="1" smtClean="0">
                            <a:latin typeface="Cambria Math" panose="02040503050406030204" pitchFamily="18" charset="0"/>
                          </a:rPr>
                          <m:t>6</m:t>
                        </m:r>
                      </m:den>
                    </m:f>
                    <m:r>
                      <a:rPr lang="en-US" altLang="zh-TW" sz="2000" i="1" smtClean="0">
                        <a:latin typeface="Cambria Math" panose="02040503050406030204" pitchFamily="18" charset="0"/>
                        <a:ea typeface="Cambria Math" panose="02040503050406030204" pitchFamily="18" charset="0"/>
                      </a:rPr>
                      <m:t>≈</m:t>
                    </m:r>
                    <m:r>
                      <a:rPr lang="en-US" altLang="zh-TW" sz="2000" b="0" i="1" smtClean="0">
                        <a:latin typeface="Cambria Math" panose="02040503050406030204" pitchFamily="18" charset="0"/>
                        <a:ea typeface="Cambria Math" panose="02040503050406030204" pitchFamily="18" charset="0"/>
                      </a:rPr>
                      <m:t>0.167</m:t>
                    </m:r>
                  </m:oMath>
                </a14:m>
                <a:endParaRPr lang="en-US" altLang="zh-TW" sz="2000" dirty="0"/>
              </a:p>
              <a:p>
                <a:pPr lvl="1">
                  <a:spcBef>
                    <a:spcPts val="1000"/>
                  </a:spcBef>
                  <a:defRPr sz="2000">
                    <a:solidFill>
                      <a:srgbClr val="000000"/>
                    </a:solidFill>
                    <a:latin typeface="Garamond"/>
                  </a:defRPr>
                </a:pPr>
                <a:r>
                  <a:rPr lang="en-US" altLang="zh-TW" sz="2000" dirty="0"/>
                  <a:t>This method is not appropriate if the die is loaded and some outcomes are more likely than others.</a:t>
                </a:r>
              </a:p>
              <a:p>
                <a:pPr lvl="1">
                  <a:spcBef>
                    <a:spcPts val="1000"/>
                  </a:spcBef>
                  <a:defRPr sz="2000">
                    <a:solidFill>
                      <a:srgbClr val="000000"/>
                    </a:solidFill>
                    <a:latin typeface="Garamond"/>
                  </a:defRPr>
                </a:pPr>
                <a:endParaRPr lang="en-US" altLang="zh-TW" sz="2000" dirty="0"/>
              </a:p>
            </p:txBody>
          </p:sp>
        </mc:Choice>
        <mc:Fallback xmlns="">
          <p:sp>
            <p:nvSpPr>
              <p:cNvPr id="3" name="Content Placeholder 2">
                <a:extLst>
                  <a:ext uri="{FF2B5EF4-FFF2-40B4-BE49-F238E27FC236}">
                    <a16:creationId xmlns:a16="http://schemas.microsoft.com/office/drawing/2014/main" id="{4490D83E-8E26-6F86-006A-4132C23ECC41}"/>
                  </a:ext>
                </a:extLst>
              </p:cNvPr>
              <p:cNvSpPr>
                <a:spLocks noGrp="1" noRot="1" noChangeAspect="1" noMove="1" noResize="1" noEditPoints="1" noAdjustHandles="1" noChangeArrowheads="1" noChangeShapeType="1" noTextEdit="1"/>
              </p:cNvSpPr>
              <p:nvPr>
                <p:ph idx="1"/>
              </p:nvPr>
            </p:nvSpPr>
            <p:spPr>
              <a:xfrm>
                <a:off x="457199" y="1300900"/>
                <a:ext cx="11189855" cy="5081046"/>
              </a:xfrm>
              <a:blipFill>
                <a:blip r:embed="rId2"/>
                <a:stretch>
                  <a:fillRect l="-708" t="-959" b="-360"/>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E6F34506-AEC3-2F75-B75C-3F772E9B2437}"/>
              </a:ext>
            </a:extLst>
          </p:cNvPr>
          <p:cNvSpPr/>
          <p:nvPr/>
        </p:nvSpPr>
        <p:spPr>
          <a:xfrm>
            <a:off x="0" y="0"/>
            <a:ext cx="12188825" cy="923636"/>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A10531C-383E-66BD-1D43-7D9CDE86AF48}"/>
              </a:ext>
            </a:extLst>
          </p:cNvPr>
          <p:cNvSpPr>
            <a:spLocks noGrp="1"/>
          </p:cNvSpPr>
          <p:nvPr>
            <p:ph type="title"/>
          </p:nvPr>
        </p:nvSpPr>
        <p:spPr>
          <a:xfrm>
            <a:off x="0" y="0"/>
            <a:ext cx="12188825" cy="923636"/>
          </a:xfrm>
        </p:spPr>
        <p:txBody>
          <a:bodyPr>
            <a:normAutofit/>
          </a:bodyPr>
          <a:lstStyle/>
          <a:p>
            <a:pPr algn="l">
              <a:defRPr sz="4000" b="1">
                <a:solidFill>
                  <a:srgbClr val="FDB913"/>
                </a:solidFill>
                <a:latin typeface="Garamond"/>
              </a:defRPr>
            </a:pPr>
            <a:r>
              <a:rPr lang="en-US" sz="4000" dirty="0">
                <a:solidFill>
                  <a:schemeClr val="bg1"/>
                </a:solidFill>
              </a:rPr>
              <a:t>  The Classical Method</a:t>
            </a:r>
          </a:p>
        </p:txBody>
      </p:sp>
      <p:sp>
        <p:nvSpPr>
          <p:cNvPr id="5" name="Rectangle 4">
            <a:extLst>
              <a:ext uri="{FF2B5EF4-FFF2-40B4-BE49-F238E27FC236}">
                <a16:creationId xmlns:a16="http://schemas.microsoft.com/office/drawing/2014/main" id="{1F8F5200-8668-F7B7-1C52-E369D7A98DAF}"/>
              </a:ext>
            </a:extLst>
          </p:cNvPr>
          <p:cNvSpPr/>
          <p:nvPr/>
        </p:nvSpPr>
        <p:spPr>
          <a:xfrm>
            <a:off x="-1" y="6503428"/>
            <a:ext cx="12188825" cy="354572"/>
          </a:xfrm>
          <a:prstGeom prst="rect">
            <a:avLst/>
          </a:prstGeom>
          <a:solidFill>
            <a:srgbClr val="77122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B10CFE52-BF1B-0C1F-B2FF-AE493EDF33CD}"/>
              </a:ext>
            </a:extLst>
          </p:cNvPr>
          <p:cNvSpPr>
            <a:spLocks noGrp="1"/>
          </p:cNvSpPr>
          <p:nvPr>
            <p:ph type="ftr" sz="quarter" idx="11"/>
          </p:nvPr>
        </p:nvSpPr>
        <p:spPr>
          <a:xfrm>
            <a:off x="-1" y="6503428"/>
            <a:ext cx="2895600" cy="354572"/>
          </a:xfrm>
        </p:spPr>
        <p:txBody>
          <a:bodyPr/>
          <a:lstStyle/>
          <a:p>
            <a:pPr algn="l"/>
            <a:r>
              <a:rPr lang="en-US">
                <a:solidFill>
                  <a:schemeClr val="bg1"/>
                </a:solidFill>
                <a:latin typeface="Garamond" panose="02020404030301010803" pitchFamily="18" charset="0"/>
              </a:rPr>
              <a:t>BUSN 320 Business Statistics</a:t>
            </a:r>
            <a:endParaRPr lang="en-US" dirty="0">
              <a:solidFill>
                <a:schemeClr val="bg1"/>
              </a:solidFill>
              <a:latin typeface="Garamond" panose="02020404030301010803" pitchFamily="18" charset="0"/>
            </a:endParaRPr>
          </a:p>
        </p:txBody>
      </p:sp>
      <p:sp>
        <p:nvSpPr>
          <p:cNvPr id="7" name="Slide Number Placeholder 6">
            <a:extLst>
              <a:ext uri="{FF2B5EF4-FFF2-40B4-BE49-F238E27FC236}">
                <a16:creationId xmlns:a16="http://schemas.microsoft.com/office/drawing/2014/main" id="{BC507BB4-3A68-6E04-0E62-4C4D738C0E3C}"/>
              </a:ext>
            </a:extLst>
          </p:cNvPr>
          <p:cNvSpPr>
            <a:spLocks noGrp="1"/>
          </p:cNvSpPr>
          <p:nvPr>
            <p:ph type="sldNum" sz="quarter" idx="12"/>
          </p:nvPr>
        </p:nvSpPr>
        <p:spPr>
          <a:xfrm>
            <a:off x="10055225" y="6503428"/>
            <a:ext cx="2133600" cy="354572"/>
          </a:xfrm>
        </p:spPr>
        <p:txBody>
          <a:bodyPr/>
          <a:lstStyle/>
          <a:p>
            <a:fld id="{C1FF6DA9-008F-8B48-92A6-B652298478BF}" type="slidenum">
              <a:rPr lang="en-US" b="1" smtClean="0">
                <a:solidFill>
                  <a:schemeClr val="bg1"/>
                </a:solidFill>
                <a:latin typeface="Garamond" panose="02020404030301010803" pitchFamily="18" charset="0"/>
              </a:rPr>
              <a:t>9</a:t>
            </a:fld>
            <a:r>
              <a:rPr lang="en-US" b="1" dirty="0">
                <a:solidFill>
                  <a:schemeClr val="bg1"/>
                </a:solidFill>
                <a:latin typeface="Garamond" panose="02020404030301010803" pitchFamily="18" charset="0"/>
              </a:rPr>
              <a:t> </a:t>
            </a:r>
          </a:p>
        </p:txBody>
      </p:sp>
    </p:spTree>
    <p:extLst>
      <p:ext uri="{BB962C8B-B14F-4D97-AF65-F5344CB8AC3E}">
        <p14:creationId xmlns:p14="http://schemas.microsoft.com/office/powerpoint/2010/main" val="2475158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fade">
                                      <p:cBhvr>
                                        <p:cTn id="18" dur="500"/>
                                        <p:tgtEl>
                                          <p:spTgt spid="3">
                                            <p:txEl>
                                              <p:pRg st="6" end="6"/>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fade">
                                      <p:cBhvr>
                                        <p:cTn id="21" dur="500"/>
                                        <p:tgtEl>
                                          <p:spTgt spid="3">
                                            <p:txEl>
                                              <p:pRg st="7" end="7"/>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8" end="8"/>
                                            </p:txEl>
                                          </p:spTgt>
                                        </p:tgtEl>
                                        <p:attrNameLst>
                                          <p:attrName>style.visibility</p:attrName>
                                        </p:attrNameLst>
                                      </p:cBhvr>
                                      <p:to>
                                        <p:strVal val="visible"/>
                                      </p:to>
                                    </p:set>
                                    <p:animEffect transition="in" filter="fade">
                                      <p:cBhvr>
                                        <p:cTn id="24" dur="500"/>
                                        <p:tgtEl>
                                          <p:spTgt spid="3">
                                            <p:txEl>
                                              <p:pRg st="8" end="8"/>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animEffect transition="in" filter="fade">
                                      <p:cBhvr>
                                        <p:cTn id="27" dur="500"/>
                                        <p:tgtEl>
                                          <p:spTgt spid="3">
                                            <p:txEl>
                                              <p:pRg st="9" end="9"/>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10" end="10"/>
                                            </p:txEl>
                                          </p:spTgt>
                                        </p:tgtEl>
                                        <p:attrNameLst>
                                          <p:attrName>style.visibility</p:attrName>
                                        </p:attrNameLst>
                                      </p:cBhvr>
                                      <p:to>
                                        <p:strVal val="visible"/>
                                      </p:to>
                                    </p:set>
                                    <p:animEffect transition="in" filter="fade">
                                      <p:cBhvr>
                                        <p:cTn id="30"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__PE_POLL_EMBED_ID" val="b27cc900-5a93-4b7b-83f1-0ad8e387806d"/>
</p:tagLst>
</file>

<file path=ppt/tags/tag2.xml><?xml version="1.0" encoding="utf-8"?>
<p:tagLst xmlns:a="http://schemas.openxmlformats.org/drawingml/2006/main" xmlns:r="http://schemas.openxmlformats.org/officeDocument/2006/relationships" xmlns:p="http://schemas.openxmlformats.org/presentationml/2006/main">
  <p:tag name="__PE_POLL_EMBED_ID" val="a198d242-7b10-4394-bbe3-d69079b18773"/>
</p:tagLst>
</file>

<file path=ppt/tags/tag3.xml><?xml version="1.0" encoding="utf-8"?>
<p:tagLst xmlns:a="http://schemas.openxmlformats.org/drawingml/2006/main" xmlns:r="http://schemas.openxmlformats.org/officeDocument/2006/relationships" xmlns:p="http://schemas.openxmlformats.org/presentationml/2006/main">
  <p:tag name="__PE_POLL_EMBED_ID" val="abf0d6c6-5be9-4df9-a85c-afd8394cebf4"/>
</p:tagLst>
</file>

<file path=ppt/tags/tag4.xml><?xml version="1.0" encoding="utf-8"?>
<p:tagLst xmlns:a="http://schemas.openxmlformats.org/drawingml/2006/main" xmlns:r="http://schemas.openxmlformats.org/officeDocument/2006/relationships" xmlns:p="http://schemas.openxmlformats.org/presentationml/2006/main">
  <p:tag name="__PE_POLL_EMBED_ID" val="36b8991a-ecef-4e57-83e0-cd817235dd92"/>
</p:tagLst>
</file>

<file path=ppt/tags/tag5.xml><?xml version="1.0" encoding="utf-8"?>
<p:tagLst xmlns:a="http://schemas.openxmlformats.org/drawingml/2006/main" xmlns:r="http://schemas.openxmlformats.org/officeDocument/2006/relationships" xmlns:p="http://schemas.openxmlformats.org/presentationml/2006/main">
  <p:tag name="__PE_POLL_EMBED_ID" val="ea89a397-9c11-48ce-8f8e-372ca3e2da8c"/>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5178b066-ece4-42d6-be80-b911ff775fa2}" enabled="1" method="Privileged" siteId="{4881a8fa-b252-4912-b93a-7806c41bbe91}" contentBits="0" removed="0"/>
</clbl:labelList>
</file>

<file path=docProps/app.xml><?xml version="1.0" encoding="utf-8"?>
<Properties xmlns="http://schemas.openxmlformats.org/officeDocument/2006/extended-properties" xmlns:vt="http://schemas.openxmlformats.org/officeDocument/2006/docPropsVTypes">
  <TotalTime>11579</TotalTime>
  <Words>3322</Words>
  <Application>Microsoft Office PowerPoint</Application>
  <PresentationFormat>Custom</PresentationFormat>
  <Paragraphs>409</Paragraphs>
  <Slides>38</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Aptos</vt:lpstr>
      <vt:lpstr>Arial</vt:lpstr>
      <vt:lpstr>Calibri</vt:lpstr>
      <vt:lpstr>Cambria Math</vt:lpstr>
      <vt:lpstr>Garamond</vt:lpstr>
      <vt:lpstr>Office Theme</vt:lpstr>
      <vt:lpstr>PowerPoint Presentation</vt:lpstr>
      <vt:lpstr>  Probability</vt:lpstr>
      <vt:lpstr>PowerPoint Presentation</vt:lpstr>
      <vt:lpstr>  Random Experiments</vt:lpstr>
      <vt:lpstr>  The Sample Space, Sample Point, and Events</vt:lpstr>
      <vt:lpstr>Poll Everywhere multiple choice poll activity
Activity Title: Consider the random experiment of rolling a fair six-sided die once. The sample space is $$S=\\{1,2,3,4,5,6\\}$$. Which of the following is NOT an event?
Slide 6</vt:lpstr>
      <vt:lpstr>  Solution to In-class Poll</vt:lpstr>
      <vt:lpstr>  Basic Rules of Assigning Probabilities</vt:lpstr>
      <vt:lpstr>  The Classical Method</vt:lpstr>
      <vt:lpstr>  The Relative Frequency Method</vt:lpstr>
      <vt:lpstr>  In-Class Exercise: Relative Frequency Method</vt:lpstr>
      <vt:lpstr>  The Subjective Method</vt:lpstr>
      <vt:lpstr>  Probability of Events</vt:lpstr>
      <vt:lpstr>Poll Everywhere multiple choice poll activity
Activity Title: Suppose a fair coin is tossed twice. What is the probability that at least one toss is tails?
Slide 14</vt:lpstr>
      <vt:lpstr>  Solution to In-class Poll</vt:lpstr>
      <vt:lpstr>PowerPoint Presentation</vt:lpstr>
      <vt:lpstr>  Set Operations</vt:lpstr>
      <vt:lpstr>  Exercise: Set Operations</vt:lpstr>
      <vt:lpstr>  Exercise: Set Operations</vt:lpstr>
      <vt:lpstr>Poll Everywhere multiple choice poll activity
Activity Title: Consider the following events from the experiment of tossing two fair coins in succession:$$A=\\{(T,H),(T,T)\\}\\quad $$ and $$\\quad B=\\{(H,T),(T,H)\\}$$What is $$A\\cap B^{\\prime}$$
Slide 20</vt:lpstr>
      <vt:lpstr>  Solution to In-class Poll</vt:lpstr>
      <vt:lpstr>  Addition Rule</vt:lpstr>
      <vt:lpstr>  In-class Exercise</vt:lpstr>
      <vt:lpstr>  Solution to In-class Exercise</vt:lpstr>
      <vt:lpstr>  Complements</vt:lpstr>
      <vt:lpstr>Poll Everywhere multiple choice poll activity
Activity Title: Suppose we have 23 people in a room. Assuming birthdays are equally likely to occur on any of the 365 days of the year, what is the approximate probability that at least two people share the same birthday?
Slide 24</vt:lpstr>
      <vt:lpstr>  Detour: Solution to the “Birthday Problem”</vt:lpstr>
      <vt:lpstr>  Detour: Solution to the “Birthday Problem”</vt:lpstr>
      <vt:lpstr>  Detour: Solution to the “Birthday Problem”</vt:lpstr>
      <vt:lpstr>PowerPoint Presentation</vt:lpstr>
      <vt:lpstr>  Conditional Probability</vt:lpstr>
      <vt:lpstr>Poll Everywhere multiple choice poll activity
Activity Title: There are two children in a family. You are told that at least one of the children is a boy. What is the probability that both children are boys?
Slide 30</vt:lpstr>
      <vt:lpstr>  Solution to In-class Poll</vt:lpstr>
      <vt:lpstr>  Solution to In-class Poll</vt:lpstr>
      <vt:lpstr>  Detour: Extensions to the Two-Child Paradox</vt:lpstr>
      <vt:lpstr>PowerPoint Presentation</vt:lpstr>
      <vt:lpstr>  Recap: Chapter 4</vt:lpstr>
      <vt:lpstr>  Preview: Chapter 5</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Brian Park</dc:creator>
  <cp:keywords/>
  <dc:description>generated using python-pptx</dc:description>
  <cp:lastModifiedBy>Brian Park</cp:lastModifiedBy>
  <cp:revision>293</cp:revision>
  <dcterms:created xsi:type="dcterms:W3CDTF">2013-01-27T09:14:16Z</dcterms:created>
  <dcterms:modified xsi:type="dcterms:W3CDTF">2026-07-22T19:31:06Z</dcterms:modified>
  <cp:category/>
</cp:coreProperties>
</file>