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notesSlides/notesSlide1.xml" ContentType="application/vnd.openxmlformats-officedocument.presentationml.notesSlide+xml"/>
  <Override PartName="/ppt/tags/tag2.xml" ContentType="application/vnd.openxmlformats-officedocument.presentationml.tags+xml"/>
  <Override PartName="/ppt/notesSlides/notesSlide2.xml" ContentType="application/vnd.openxmlformats-officedocument.presentationml.notesSlide+xml"/>
  <Override PartName="/ppt/tags/tag3.xml" ContentType="application/vnd.openxmlformats-officedocument.presentationml.tags+xml"/>
  <Override PartName="/ppt/notesSlides/notesSlide3.xml" ContentType="application/vnd.openxmlformats-officedocument.presentationml.notesSlide+xml"/>
  <Override PartName="/ppt/charts/chartEx1.xml" ContentType="application/vnd.ms-office.chartex+xml"/>
  <Override PartName="/ppt/charts/style1.xml" ContentType="application/vnd.ms-office.chartstyle+xml"/>
  <Override PartName="/ppt/charts/colors1.xml" ContentType="application/vnd.ms-office.chartcolorstyle+xml"/>
  <Override PartName="/ppt/charts/chartEx2.xml" ContentType="application/vnd.ms-office.chartex+xml"/>
  <Override PartName="/ppt/charts/style2.xml" ContentType="application/vnd.ms-office.chartstyle+xml"/>
  <Override PartName="/ppt/charts/colors2.xml" ContentType="application/vnd.ms-office.chartcolorstyle+xml"/>
  <Override PartName="/ppt/charts/chartEx3.xml" ContentType="application/vnd.ms-office.chartex+xml"/>
  <Override PartName="/ppt/charts/style3.xml" ContentType="application/vnd.ms-office.chartstyle+xml"/>
  <Override PartName="/ppt/charts/colors3.xml" ContentType="application/vnd.ms-office.chartcolorstyle+xml"/>
  <Override PartName="/ppt/charts/chartEx4.xml" ContentType="application/vnd.ms-office.chartex+xml"/>
  <Override PartName="/ppt/charts/style4.xml" ContentType="application/vnd.ms-office.chartstyle+xml"/>
  <Override PartName="/ppt/charts/colors4.xml" ContentType="application/vnd.ms-office.chartcolorstyle+xml"/>
  <Override PartName="/ppt/charts/chartEx5.xml" ContentType="application/vnd.ms-office.chartex+xml"/>
  <Override PartName="/ppt/charts/style5.xml" ContentType="application/vnd.ms-office.chartstyle+xml"/>
  <Override PartName="/ppt/charts/colors5.xml" ContentType="application/vnd.ms-office.chartcolorstyle+xml"/>
  <Override PartName="/ppt/charts/chartEx6.xml" ContentType="application/vnd.ms-office.chartex+xml"/>
  <Override PartName="/ppt/charts/style6.xml" ContentType="application/vnd.ms-office.chartstyle+xml"/>
  <Override PartName="/ppt/charts/colors6.xml" ContentType="application/vnd.ms-office.chartcolorstyle+xml"/>
  <Override PartName="/ppt/tags/tag4.xml" ContentType="application/vnd.openxmlformats-officedocument.presentationml.tags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Metadata/LabelInfo.xml" ContentType="application/vnd.ms-office.classificationlabel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microsoft.com/office/2020/02/relationships/classificationlabels" Target="docMetadata/LabelInfo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48" r:id="rId1"/>
  </p:sldMasterIdLst>
  <p:notesMasterIdLst>
    <p:notesMasterId r:id="rId60"/>
  </p:notesMasterIdLst>
  <p:sldIdLst>
    <p:sldId id="256" r:id="rId2"/>
    <p:sldId id="485" r:id="rId3"/>
    <p:sldId id="486" r:id="rId4"/>
    <p:sldId id="488" r:id="rId5"/>
    <p:sldId id="376" r:id="rId6"/>
    <p:sldId id="428" r:id="rId7"/>
    <p:sldId id="487" r:id="rId8"/>
    <p:sldId id="489" r:id="rId9"/>
    <p:sldId id="490" r:id="rId10"/>
    <p:sldId id="491" r:id="rId11"/>
    <p:sldId id="492" r:id="rId12"/>
    <p:sldId id="443" r:id="rId13"/>
    <p:sldId id="497" r:id="rId14"/>
    <p:sldId id="444" r:id="rId15"/>
    <p:sldId id="431" r:id="rId16"/>
    <p:sldId id="493" r:id="rId17"/>
    <p:sldId id="495" r:id="rId18"/>
    <p:sldId id="494" r:id="rId19"/>
    <p:sldId id="496" r:id="rId20"/>
    <p:sldId id="446" r:id="rId21"/>
    <p:sldId id="498" r:id="rId22"/>
    <p:sldId id="395" r:id="rId23"/>
    <p:sldId id="450" r:id="rId24"/>
    <p:sldId id="435" r:id="rId25"/>
    <p:sldId id="499" r:id="rId26"/>
    <p:sldId id="500" r:id="rId27"/>
    <p:sldId id="502" r:id="rId28"/>
    <p:sldId id="503" r:id="rId29"/>
    <p:sldId id="504" r:id="rId30"/>
    <p:sldId id="458" r:id="rId31"/>
    <p:sldId id="505" r:id="rId32"/>
    <p:sldId id="457" r:id="rId33"/>
    <p:sldId id="468" r:id="rId34"/>
    <p:sldId id="506" r:id="rId35"/>
    <p:sldId id="508" r:id="rId36"/>
    <p:sldId id="509" r:id="rId37"/>
    <p:sldId id="510" r:id="rId38"/>
    <p:sldId id="511" r:id="rId39"/>
    <p:sldId id="467" r:id="rId40"/>
    <p:sldId id="512" r:id="rId41"/>
    <p:sldId id="513" r:id="rId42"/>
    <p:sldId id="514" r:id="rId43"/>
    <p:sldId id="420" r:id="rId44"/>
    <p:sldId id="475" r:id="rId45"/>
    <p:sldId id="516" r:id="rId46"/>
    <p:sldId id="517" r:id="rId47"/>
    <p:sldId id="515" r:id="rId48"/>
    <p:sldId id="518" r:id="rId49"/>
    <p:sldId id="520" r:id="rId50"/>
    <p:sldId id="519" r:id="rId51"/>
    <p:sldId id="521" r:id="rId52"/>
    <p:sldId id="525" r:id="rId53"/>
    <p:sldId id="522" r:id="rId54"/>
    <p:sldId id="523" r:id="rId55"/>
    <p:sldId id="524" r:id="rId56"/>
    <p:sldId id="473" r:id="rId57"/>
    <p:sldId id="421" r:id="rId58"/>
    <p:sldId id="422" r:id="rId59"/>
  </p:sldIdLst>
  <p:sldSz cx="12188825" cy="6858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2B2"/>
    <a:srgbClr val="77122C"/>
    <a:srgbClr val="E69F00"/>
    <a:srgbClr val="FDB913"/>
    <a:srgbClr val="B8964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604" autoAdjust="0"/>
    <p:restoredTop sz="94660"/>
  </p:normalViewPr>
  <p:slideViewPr>
    <p:cSldViewPr snapToGrid="0" snapToObjects="1">
      <p:cViewPr varScale="1">
        <p:scale>
          <a:sx n="82" d="100"/>
          <a:sy n="82" d="100"/>
        </p:scale>
        <p:origin x="96" y="25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presProps" Target="pres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charts/_rels/chartEx1.xml.rels><?xml version="1.0" encoding="UTF-8" standalone="yes"?>
<Relationships xmlns="http://schemas.openxmlformats.org/package/2006/relationships"><Relationship Id="rId3" Type="http://schemas.microsoft.com/office/2011/relationships/chartColorStyle" Target="colors1.xml"/><Relationship Id="rId2" Type="http://schemas.microsoft.com/office/2011/relationships/chartStyle" Target="style1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_rels/chartEx2.xml.rels><?xml version="1.0" encoding="UTF-8" standalone="yes"?>
<Relationships xmlns="http://schemas.openxmlformats.org/package/2006/relationships"><Relationship Id="rId3" Type="http://schemas.microsoft.com/office/2011/relationships/chartColorStyle" Target="colors2.xml"/><Relationship Id="rId2" Type="http://schemas.microsoft.com/office/2011/relationships/chartStyle" Target="style2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_rels/chartEx3.xml.rels><?xml version="1.0" encoding="UTF-8" standalone="yes"?>
<Relationships xmlns="http://schemas.openxmlformats.org/package/2006/relationships"><Relationship Id="rId3" Type="http://schemas.microsoft.com/office/2011/relationships/chartColorStyle" Target="colors3.xml"/><Relationship Id="rId2" Type="http://schemas.microsoft.com/office/2011/relationships/chartStyle" Target="style3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_rels/chartEx4.xml.rels><?xml version="1.0" encoding="UTF-8" standalone="yes"?>
<Relationships xmlns="http://schemas.openxmlformats.org/package/2006/relationships"><Relationship Id="rId3" Type="http://schemas.microsoft.com/office/2011/relationships/chartColorStyle" Target="colors4.xml"/><Relationship Id="rId2" Type="http://schemas.microsoft.com/office/2011/relationships/chartStyle" Target="style4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_rels/chartEx5.xml.rels><?xml version="1.0" encoding="UTF-8" standalone="yes"?>
<Relationships xmlns="http://schemas.openxmlformats.org/package/2006/relationships"><Relationship Id="rId3" Type="http://schemas.microsoft.com/office/2011/relationships/chartColorStyle" Target="colors5.xml"/><Relationship Id="rId2" Type="http://schemas.microsoft.com/office/2011/relationships/chartStyle" Target="style5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_rels/chartEx6.xml.rels><?xml version="1.0" encoding="UTF-8" standalone="yes"?>
<Relationships xmlns="http://schemas.openxmlformats.org/package/2006/relationships"><Relationship Id="rId3" Type="http://schemas.microsoft.com/office/2011/relationships/chartColorStyle" Target="colors6.xml"/><Relationship Id="rId2" Type="http://schemas.microsoft.com/office/2011/relationships/chartStyle" Target="style6.xml"/><Relationship Id="rId1" Type="http://schemas.openxmlformats.org/officeDocument/2006/relationships/oleObject" Target="file:///C:\Users\hpark3\Dropbox\Teaching\Concordia%20College\%5bBUSN320%5d%20Business%20Statistics\BUSN320_Disneyland_Visitors_Dataset.xlsx" TargetMode="External"/></Relationships>
</file>

<file path=ppt/charts/chartEx1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Sheet1!$A$18:$A$77</cx:f>
        <cx:lvl ptCount="60" formatCode="General">
          <cx:pt idx="0">26.0076</cx:pt>
          <cx:pt idx="1">30.357299999999999</cx:pt>
          <cx:pt idx="2">32.645299999999999</cx:pt>
          <cx:pt idx="3">34.276299999999999</cx:pt>
          <cx:pt idx="4">35.573</cx:pt>
          <cx:pt idx="5">36.665100000000002</cx:pt>
          <cx:pt idx="6">37.618400000000001</cx:pt>
          <cx:pt idx="7">38.471200000000003</cx:pt>
          <cx:pt idx="8">39.247799999999998</cx:pt>
          <cx:pt idx="9">39.964700000000001</cx:pt>
          <cx:pt idx="10">40.633600000000001</cx:pt>
          <cx:pt idx="11">41.263100000000001</cx:pt>
          <cx:pt idx="12">41.859999999999999</cx:pt>
          <cx:pt idx="13">42.429200000000002</cx:pt>
          <cx:pt idx="14">42.975099999999998</cx:pt>
          <cx:pt idx="15">43.500799999999998</cx:pt>
          <cx:pt idx="16">44.009300000000003</cx:pt>
          <cx:pt idx="17">44.502699999999997</cx:pt>
          <cx:pt idx="18">44.983199999999997</cx:pt>
          <cx:pt idx="19">45.452399999999997</cx:pt>
          <cx:pt idx="20">45.911799999999999</cx:pt>
          <cx:pt idx="21">46.3628</cx:pt>
          <cx:pt idx="22">46.806600000000003</cx:pt>
          <cx:pt idx="23">47.244199999999999</cx:pt>
          <cx:pt idx="24">47.676600000000001</cx:pt>
          <cx:pt idx="25">48.104700000000001</cx:pt>
          <cx:pt idx="26">48.529299999999999</cx:pt>
          <cx:pt idx="27">48.9514</cx:pt>
          <cx:pt idx="28">49.371600000000001</cx:pt>
          <cx:pt idx="29">49.790599999999998</cx:pt>
          <cx:pt idx="30">50.209400000000002</cx:pt>
          <cx:pt idx="31">50.628399999999999</cx:pt>
          <cx:pt idx="32">51.0486</cx:pt>
          <cx:pt idx="33">51.470700000000001</cx:pt>
          <cx:pt idx="34">51.895299999999999</cx:pt>
          <cx:pt idx="35">52.323399999999999</cx:pt>
          <cx:pt idx="36">52.755800000000001</cx:pt>
          <cx:pt idx="37">53.193399999999997</cx:pt>
          <cx:pt idx="38">53.6372</cx:pt>
          <cx:pt idx="39">54.088200000000001</cx:pt>
          <cx:pt idx="40">54.547600000000003</cx:pt>
          <cx:pt idx="41">55.016800000000003</cx:pt>
          <cx:pt idx="42">55.497300000000003</cx:pt>
          <cx:pt idx="43">55.990699999999997</cx:pt>
          <cx:pt idx="44">56.499200000000002</cx:pt>
          <cx:pt idx="45">57.024900000000002</cx:pt>
          <cx:pt idx="46">57.570799999999998</cx:pt>
          <cx:pt idx="47">58.140000000000001</cx:pt>
          <cx:pt idx="48">58.736899999999999</cx:pt>
          <cx:pt idx="49">59.366399999999999</cx:pt>
          <cx:pt idx="50">60.035299999999999</cx:pt>
          <cx:pt idx="51">60.752200000000002</cx:pt>
          <cx:pt idx="52">61.528799999999997</cx:pt>
          <cx:pt idx="53">62.381599999999999</cx:pt>
          <cx:pt idx="54">63.334899999999998</cx:pt>
          <cx:pt idx="55">64.427000000000007</cx:pt>
          <cx:pt idx="56">65.723699999999994</cx:pt>
          <cx:pt idx="57">67.354699999999994</cx:pt>
          <cx:pt idx="58">69.642700000000005</cx:pt>
          <cx:pt idx="59">73.992400000000004</cx:pt>
        </cx:lvl>
      </cx:numDim>
    </cx:data>
  </cx:chartData>
  <cx:chart>
    <cx:title pos="t" align="ctr" overlay="0">
      <cx:tx>
        <cx:txData>
          <cx:v>Distribution A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defRPr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Garamond" panose="02020404030301010803" pitchFamily="18" charset="0"/>
              <a:ea typeface="Calibri"/>
              <a:cs typeface="Calibri"/>
            </a:rPr>
            <a:t>Distribution A</a:t>
          </a:r>
        </a:p>
      </cx:txPr>
    </cx:title>
    <cx:plotArea>
      <cx:plotAreaRegion>
        <cx:series layoutId="clusteredColumn" uniqueId="{719585D0-1932-40BC-AC87-80BAC5F09073}">
          <cx:tx>
            <cx:txData>
              <cx:f>Sheet1!$A$17</cx:f>
              <cx:v>Symmetric Bell-Shaped</cx:v>
            </cx:txData>
          </cx:tx>
          <cx:spPr>
            <a:solidFill>
              <a:srgbClr val="C00000"/>
            </a:solidFill>
          </cx:spPr>
          <cx:dataId val="0"/>
          <cx:layoutPr>
            <cx:binning intervalClosed="r" underflow="30" overflow="70">
              <cx:binSize val="5"/>
            </cx:binning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</cx:plotArea>
  </cx:chart>
</cx:chartSpace>
</file>

<file path=ppt/charts/chartEx2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Sheet1!$B$18:$B$77</cx:f>
        <cx:lvl ptCount="60" formatCode="General">
          <cx:pt idx="0">39.893900000000002</cx:pt>
          <cx:pt idx="1">40.402500000000003</cx:pt>
          <cx:pt idx="2">40.749899999999997</cx:pt>
          <cx:pt idx="3">41.039299999999997</cx:pt>
          <cx:pt idx="4">41.297800000000002</cx:pt>
          <cx:pt idx="5">41.537300000000002</cx:pt>
          <cx:pt idx="6">41.764099999999999</cx:pt>
          <cx:pt idx="7">41.982199999999999</cx:pt>
          <cx:pt idx="8">42.194099999999999</cx:pt>
          <cx:pt idx="9">42.401699999999998</cx:pt>
          <cx:pt idx="10">42.606400000000001</cx:pt>
          <cx:pt idx="11">42.809399999999997</cx:pt>
          <cx:pt idx="12">43.011400000000002</cx:pt>
          <cx:pt idx="13">43.213299999999997</cx:pt>
          <cx:pt idx="14">43.415700000000001</cx:pt>
          <cx:pt idx="15">43.619199999999999</cx:pt>
          <cx:pt idx="16">43.824300000000001</cx:pt>
          <cx:pt idx="17">44.031399999999998</cx:pt>
          <cx:pt idx="18">44.241100000000003</cx:pt>
          <cx:pt idx="19">44.453699999999998</cx:pt>
          <cx:pt idx="20">44.669800000000002</cx:pt>
          <cx:pt idx="21">44.889800000000001</cx:pt>
          <cx:pt idx="22">45.114100000000001</cx:pt>
          <cx:pt idx="23">45.343200000000003</cx:pt>
          <cx:pt idx="24">45.577599999999997</cx:pt>
          <cx:pt idx="25">45.817799999999998</cx:pt>
          <cx:pt idx="26">46.064300000000003</cx:pt>
          <cx:pt idx="27">46.317700000000002</cx:pt>
          <cx:pt idx="28">46.578600000000002</cx:pt>
          <cx:pt idx="29">46.847700000000003</cx:pt>
          <cx:pt idx="30">47.125700000000002</cx:pt>
          <cx:pt idx="31">47.413400000000003</cx:pt>
          <cx:pt idx="32">47.7117</cx:pt>
          <cx:pt idx="33">48.021500000000003</cx:pt>
          <cx:pt idx="34">48.344000000000001</cx:pt>
          <cx:pt idx="35">48.680399999999999</cx:pt>
          <cx:pt idx="36">49.031999999999996</cx:pt>
          <cx:pt idx="37">49.400300000000001</cx:pt>
          <cx:pt idx="38">49.787300000000002</cx:pt>
          <cx:pt idx="39">50.194899999999997</cx:pt>
          <cx:pt idx="40">50.625399999999999</cx:pt>
          <cx:pt idx="41">51.081800000000001</cx:pt>
          <cx:pt idx="42">51.567100000000003</cx:pt>
          <cx:pt idx="43">52.085299999999997</cx:pt>
          <cx:pt idx="44">52.640999999999998</cx:pt>
          <cx:pt idx="45">53.239899999999999</cx:pt>
          <cx:pt idx="46">53.888800000000003</cx:pt>
          <cx:pt idx="47">54.596400000000003</cx:pt>
          <cx:pt idx="48">55.373600000000003</cx:pt>
          <cx:pt idx="49">56.2346</cx:pt>
          <cx:pt idx="50">57.198</cx:pt>
          <cx:pt idx="51">58.289200000000001</cx:pt>
          <cx:pt idx="52">59.543999999999997</cx:pt>
          <cx:pt idx="53">61.014499999999998</cx:pt>
          <cx:pt idx="54">62.781300000000002</cx:pt>
          <cx:pt idx="55">64.977699999999999</cx:pt>
          <cx:pt idx="56">67.846900000000005</cx:pt>
          <cx:pt idx="57">71.904200000000003</cx:pt>
          <cx:pt idx="58">78.563999999999993</cx:pt>
          <cx:pt idx="59">95.125299999999996</cx:pt>
        </cx:lvl>
      </cx:numDim>
    </cx:data>
  </cx:chartData>
  <cx:chart>
    <cx:title pos="t" align="ctr" overlay="0">
      <cx:tx>
        <cx:txData>
          <cx:v>Distribution B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defRPr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Garamond" panose="02020404030301010803" pitchFamily="18" charset="0"/>
              <a:ea typeface="Calibri"/>
              <a:cs typeface="Calibri"/>
            </a:rPr>
            <a:t>Distribution B</a:t>
          </a:r>
        </a:p>
      </cx:txPr>
    </cx:title>
    <cx:plotArea>
      <cx:plotAreaRegion>
        <cx:series layoutId="clusteredColumn" uniqueId="{80843B51-4349-4F9C-9DC5-CBE0A9149A8E}">
          <cx:tx>
            <cx:txData>
              <cx:f>Sheet1!$B$17</cx:f>
              <cx:v>Positive Skew</cx:v>
            </cx:txData>
          </cx:tx>
          <cx:spPr>
            <a:solidFill>
              <a:srgbClr val="0070C0"/>
            </a:solidFill>
          </cx:spPr>
          <cx:dataId val="0"/>
          <cx:layoutPr>
            <cx:binning intervalClosed="r" underflow="45" overflow="80">
              <cx:binSize val="5"/>
            </cx:binning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</cx:plotArea>
  </cx:chart>
</cx:chartSpace>
</file>

<file path=ppt/charts/chartEx3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Sheet1!$C$18:$C$77</cx:f>
        <cx:lvl ptCount="60" formatCode="General">
          <cx:pt idx="0">4.8746999999999998</cx:pt>
          <cx:pt idx="1">21.436</cx:pt>
          <cx:pt idx="2">28.095800000000001</cx:pt>
          <cx:pt idx="3">32.153100000000002</cx:pt>
          <cx:pt idx="4">35.022300000000001</cx:pt>
          <cx:pt idx="5">37.218699999999998</cx:pt>
          <cx:pt idx="6">38.985500000000002</cx:pt>
          <cx:pt idx="7">40.456000000000003</cx:pt>
          <cx:pt idx="8">41.710799999999999</cx:pt>
          <cx:pt idx="9">42.802</cx:pt>
          <cx:pt idx="10">43.7654</cx:pt>
          <cx:pt idx="11">44.626399999999997</cx:pt>
          <cx:pt idx="12">45.403599999999997</cx:pt>
          <cx:pt idx="13">46.111199999999997</cx:pt>
          <cx:pt idx="14">46.760100000000001</cx:pt>
          <cx:pt idx="15">47.359000000000002</cx:pt>
          <cx:pt idx="16">47.914700000000003</cx:pt>
          <cx:pt idx="17">48.432899999999997</cx:pt>
          <cx:pt idx="18">48.918199999999999</cx:pt>
          <cx:pt idx="19">49.374600000000001</cx:pt>
          <cx:pt idx="20">49.805100000000003</cx:pt>
          <cx:pt idx="21">50.212699999999998</cx:pt>
          <cx:pt idx="22">50.599699999999999</cx:pt>
          <cx:pt idx="23">50.968000000000004</cx:pt>
          <cx:pt idx="24">51.319600000000001</cx:pt>
          <cx:pt idx="25">51.655999999999999</cx:pt>
          <cx:pt idx="26">51.978499999999997</cx:pt>
          <cx:pt idx="27">52.2883</cx:pt>
          <cx:pt idx="28">52.586599999999997</cx:pt>
          <cx:pt idx="29">52.874299999999998</cx:pt>
          <cx:pt idx="30">53.152299999999997</cx:pt>
          <cx:pt idx="31">53.421399999999998</cx:pt>
          <cx:pt idx="32">53.682299999999998</cx:pt>
          <cx:pt idx="33">53.935699999999997</cx:pt>
          <cx:pt idx="34">54.182200000000002</cx:pt>
          <cx:pt idx="35">54.422400000000003</cx:pt>
          <cx:pt idx="36">54.656799999999997</cx:pt>
          <cx:pt idx="37">54.885899999999999</cx:pt>
          <cx:pt idx="38">55.110199999999999</cx:pt>
          <cx:pt idx="39">55.330199999999998</cx:pt>
          <cx:pt idx="40">55.546300000000002</cx:pt>
          <cx:pt idx="41">55.758899999999997</cx:pt>
          <cx:pt idx="42">55.968600000000002</cx:pt>
          <cx:pt idx="43">56.175699999999999</cx:pt>
          <cx:pt idx="44">56.380800000000001</cx:pt>
          <cx:pt idx="45">56.584299999999999</cx:pt>
          <cx:pt idx="46">56.786700000000003</cx:pt>
          <cx:pt idx="47">56.988599999999998</cx:pt>
          <cx:pt idx="48">57.190600000000003</cx:pt>
          <cx:pt idx="49">57.393599999999999</cx:pt>
          <cx:pt idx="50">57.598300000000002</cx:pt>
          <cx:pt idx="51">57.805900000000001</cx:pt>
          <cx:pt idx="52">58.017800000000001</cx:pt>
          <cx:pt idx="53">58.235900000000001</cx:pt>
          <cx:pt idx="54">58.462699999999998</cx:pt>
          <cx:pt idx="55">58.702199999999998</cx:pt>
          <cx:pt idx="56">58.960700000000003</cx:pt>
          <cx:pt idx="57">59.250100000000003</cx:pt>
          <cx:pt idx="58">59.597499999999997</cx:pt>
          <cx:pt idx="59">60.106099999999998</cx:pt>
        </cx:lvl>
      </cx:numDim>
    </cx:data>
  </cx:chartData>
  <cx:chart>
    <cx:title pos="t" align="ctr" overlay="0">
      <cx:tx>
        <cx:txData>
          <cx:v>Distribution C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defRPr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Garamond" panose="02020404030301010803" pitchFamily="18" charset="0"/>
              <a:ea typeface="Calibri"/>
              <a:cs typeface="Calibri"/>
            </a:rPr>
            <a:t>Distribution C</a:t>
          </a:r>
        </a:p>
      </cx:txPr>
    </cx:title>
    <cx:plotArea>
      <cx:plotAreaRegion>
        <cx:series layoutId="clusteredColumn" uniqueId="{868D2078-4FB2-416C-A06C-75D026F41F1C}">
          <cx:tx>
            <cx:txData>
              <cx:f>Sheet1!$C$17</cx:f>
              <cx:v>Negative Skew</cx:v>
            </cx:txData>
          </cx:tx>
          <cx:spPr>
            <a:solidFill>
              <a:schemeClr val="accent6">
                <a:lumMod val="75000"/>
              </a:schemeClr>
            </a:solidFill>
          </cx:spPr>
          <cx:dataId val="0"/>
          <cx:layoutPr>
            <cx:binning intervalClosed="r" underflow="20" overflow="60">
              <cx:binSize val="5"/>
            </cx:binning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</cx:plotArea>
  </cx:chart>
</cx:chartSpace>
</file>

<file path=ppt/charts/chartEx4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Sheet1!$A$18:$A$77</cx:f>
        <cx:lvl ptCount="60" formatCode="General">
          <cx:pt idx="0">26.0076</cx:pt>
          <cx:pt idx="1">30.357299999999999</cx:pt>
          <cx:pt idx="2">32.645299999999999</cx:pt>
          <cx:pt idx="3">34.276299999999999</cx:pt>
          <cx:pt idx="4">35.573</cx:pt>
          <cx:pt idx="5">36.665100000000002</cx:pt>
          <cx:pt idx="6">37.618400000000001</cx:pt>
          <cx:pt idx="7">38.471200000000003</cx:pt>
          <cx:pt idx="8">39.247799999999998</cx:pt>
          <cx:pt idx="9">39.964700000000001</cx:pt>
          <cx:pt idx="10">40.633600000000001</cx:pt>
          <cx:pt idx="11">41.263100000000001</cx:pt>
          <cx:pt idx="12">41.859999999999999</cx:pt>
          <cx:pt idx="13">42.429200000000002</cx:pt>
          <cx:pt idx="14">42.975099999999998</cx:pt>
          <cx:pt idx="15">43.500799999999998</cx:pt>
          <cx:pt idx="16">44.009300000000003</cx:pt>
          <cx:pt idx="17">44.502699999999997</cx:pt>
          <cx:pt idx="18">44.983199999999997</cx:pt>
          <cx:pt idx="19">45.452399999999997</cx:pt>
          <cx:pt idx="20">45.911799999999999</cx:pt>
          <cx:pt idx="21">46.3628</cx:pt>
          <cx:pt idx="22">46.806600000000003</cx:pt>
          <cx:pt idx="23">47.244199999999999</cx:pt>
          <cx:pt idx="24">47.676600000000001</cx:pt>
          <cx:pt idx="25">48.104700000000001</cx:pt>
          <cx:pt idx="26">48.529299999999999</cx:pt>
          <cx:pt idx="27">48.9514</cx:pt>
          <cx:pt idx="28">49.371600000000001</cx:pt>
          <cx:pt idx="29">49.790599999999998</cx:pt>
          <cx:pt idx="30">50.209400000000002</cx:pt>
          <cx:pt idx="31">50.628399999999999</cx:pt>
          <cx:pt idx="32">51.0486</cx:pt>
          <cx:pt idx="33">51.470700000000001</cx:pt>
          <cx:pt idx="34">51.895299999999999</cx:pt>
          <cx:pt idx="35">52.323399999999999</cx:pt>
          <cx:pt idx="36">52.755800000000001</cx:pt>
          <cx:pt idx="37">53.193399999999997</cx:pt>
          <cx:pt idx="38">53.6372</cx:pt>
          <cx:pt idx="39">54.088200000000001</cx:pt>
          <cx:pt idx="40">54.547600000000003</cx:pt>
          <cx:pt idx="41">55.016800000000003</cx:pt>
          <cx:pt idx="42">55.497300000000003</cx:pt>
          <cx:pt idx="43">55.990699999999997</cx:pt>
          <cx:pt idx="44">56.499200000000002</cx:pt>
          <cx:pt idx="45">57.024900000000002</cx:pt>
          <cx:pt idx="46">57.570799999999998</cx:pt>
          <cx:pt idx="47">58.140000000000001</cx:pt>
          <cx:pt idx="48">58.736899999999999</cx:pt>
          <cx:pt idx="49">59.366399999999999</cx:pt>
          <cx:pt idx="50">60.035299999999999</cx:pt>
          <cx:pt idx="51">60.752200000000002</cx:pt>
          <cx:pt idx="52">61.528799999999997</cx:pt>
          <cx:pt idx="53">62.381599999999999</cx:pt>
          <cx:pt idx="54">63.334899999999998</cx:pt>
          <cx:pt idx="55">64.427000000000007</cx:pt>
          <cx:pt idx="56">65.723699999999994</cx:pt>
          <cx:pt idx="57">67.354699999999994</cx:pt>
          <cx:pt idx="58">69.642700000000005</cx:pt>
          <cx:pt idx="59">73.992400000000004</cx:pt>
        </cx:lvl>
      </cx:numDim>
    </cx:data>
  </cx:chartData>
  <cx:chart>
    <cx:title pos="t" align="ctr" overlay="0">
      <cx:tx>
        <cx:txData>
          <cx:v>Distribution A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defRPr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Garamond" panose="02020404030301010803" pitchFamily="18" charset="0"/>
              <a:ea typeface="Calibri"/>
              <a:cs typeface="Calibri"/>
            </a:rPr>
            <a:t>Distribution A</a:t>
          </a:r>
        </a:p>
      </cx:txPr>
    </cx:title>
    <cx:plotArea>
      <cx:plotAreaRegion>
        <cx:series layoutId="clusteredColumn" uniqueId="{719585D0-1932-40BC-AC87-80BAC5F09073}">
          <cx:tx>
            <cx:txData>
              <cx:f>Sheet1!$A$17</cx:f>
              <cx:v>Symmetric Bell-Shaped</cx:v>
            </cx:txData>
          </cx:tx>
          <cx:spPr>
            <a:solidFill>
              <a:srgbClr val="C00000"/>
            </a:solidFill>
          </cx:spPr>
          <cx:dataId val="0"/>
          <cx:layoutPr>
            <cx:binning intervalClosed="r" underflow="30" overflow="70">
              <cx:binSize val="5"/>
            </cx:binning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</cx:plotArea>
  </cx:chart>
</cx:chartSpace>
</file>

<file path=ppt/charts/chartEx5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Sheet1!$B$18:$B$77</cx:f>
        <cx:lvl ptCount="60" formatCode="General">
          <cx:pt idx="0">39.893900000000002</cx:pt>
          <cx:pt idx="1">40.402500000000003</cx:pt>
          <cx:pt idx="2">40.749899999999997</cx:pt>
          <cx:pt idx="3">41.039299999999997</cx:pt>
          <cx:pt idx="4">41.297800000000002</cx:pt>
          <cx:pt idx="5">41.537300000000002</cx:pt>
          <cx:pt idx="6">41.764099999999999</cx:pt>
          <cx:pt idx="7">41.982199999999999</cx:pt>
          <cx:pt idx="8">42.194099999999999</cx:pt>
          <cx:pt idx="9">42.401699999999998</cx:pt>
          <cx:pt idx="10">42.606400000000001</cx:pt>
          <cx:pt idx="11">42.809399999999997</cx:pt>
          <cx:pt idx="12">43.011400000000002</cx:pt>
          <cx:pt idx="13">43.213299999999997</cx:pt>
          <cx:pt idx="14">43.415700000000001</cx:pt>
          <cx:pt idx="15">43.619199999999999</cx:pt>
          <cx:pt idx="16">43.824300000000001</cx:pt>
          <cx:pt idx="17">44.031399999999998</cx:pt>
          <cx:pt idx="18">44.241100000000003</cx:pt>
          <cx:pt idx="19">44.453699999999998</cx:pt>
          <cx:pt idx="20">44.669800000000002</cx:pt>
          <cx:pt idx="21">44.889800000000001</cx:pt>
          <cx:pt idx="22">45.114100000000001</cx:pt>
          <cx:pt idx="23">45.343200000000003</cx:pt>
          <cx:pt idx="24">45.577599999999997</cx:pt>
          <cx:pt idx="25">45.817799999999998</cx:pt>
          <cx:pt idx="26">46.064300000000003</cx:pt>
          <cx:pt idx="27">46.317700000000002</cx:pt>
          <cx:pt idx="28">46.578600000000002</cx:pt>
          <cx:pt idx="29">46.847700000000003</cx:pt>
          <cx:pt idx="30">47.125700000000002</cx:pt>
          <cx:pt idx="31">47.413400000000003</cx:pt>
          <cx:pt idx="32">47.7117</cx:pt>
          <cx:pt idx="33">48.021500000000003</cx:pt>
          <cx:pt idx="34">48.344000000000001</cx:pt>
          <cx:pt idx="35">48.680399999999999</cx:pt>
          <cx:pt idx="36">49.031999999999996</cx:pt>
          <cx:pt idx="37">49.400300000000001</cx:pt>
          <cx:pt idx="38">49.787300000000002</cx:pt>
          <cx:pt idx="39">50.194899999999997</cx:pt>
          <cx:pt idx="40">50.625399999999999</cx:pt>
          <cx:pt idx="41">51.081800000000001</cx:pt>
          <cx:pt idx="42">51.567100000000003</cx:pt>
          <cx:pt idx="43">52.085299999999997</cx:pt>
          <cx:pt idx="44">52.640999999999998</cx:pt>
          <cx:pt idx="45">53.239899999999999</cx:pt>
          <cx:pt idx="46">53.888800000000003</cx:pt>
          <cx:pt idx="47">54.596400000000003</cx:pt>
          <cx:pt idx="48">55.373600000000003</cx:pt>
          <cx:pt idx="49">56.2346</cx:pt>
          <cx:pt idx="50">57.198</cx:pt>
          <cx:pt idx="51">58.289200000000001</cx:pt>
          <cx:pt idx="52">59.543999999999997</cx:pt>
          <cx:pt idx="53">61.014499999999998</cx:pt>
          <cx:pt idx="54">62.781300000000002</cx:pt>
          <cx:pt idx="55">64.977699999999999</cx:pt>
          <cx:pt idx="56">67.846900000000005</cx:pt>
          <cx:pt idx="57">71.904200000000003</cx:pt>
          <cx:pt idx="58">78.563999999999993</cx:pt>
          <cx:pt idx="59">95.125299999999996</cx:pt>
        </cx:lvl>
      </cx:numDim>
    </cx:data>
  </cx:chartData>
  <cx:chart>
    <cx:title pos="t" align="ctr" overlay="0">
      <cx:tx>
        <cx:txData>
          <cx:v>Distribution B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defRPr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Garamond" panose="02020404030301010803" pitchFamily="18" charset="0"/>
              <a:ea typeface="Calibri"/>
              <a:cs typeface="Calibri"/>
            </a:rPr>
            <a:t>Distribution B</a:t>
          </a:r>
        </a:p>
      </cx:txPr>
    </cx:title>
    <cx:plotArea>
      <cx:plotAreaRegion>
        <cx:series layoutId="clusteredColumn" uniqueId="{80843B51-4349-4F9C-9DC5-CBE0A9149A8E}">
          <cx:tx>
            <cx:txData>
              <cx:f>Sheet1!$B$17</cx:f>
              <cx:v>Positive Skew</cx:v>
            </cx:txData>
          </cx:tx>
          <cx:spPr>
            <a:solidFill>
              <a:srgbClr val="0070C0"/>
            </a:solidFill>
          </cx:spPr>
          <cx:dataId val="0"/>
          <cx:layoutPr>
            <cx:binning intervalClosed="r" underflow="45" overflow="80">
              <cx:binSize val="5"/>
            </cx:binning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</cx:plotArea>
  </cx:chart>
</cx:chartSpace>
</file>

<file path=ppt/charts/chartEx6.xml><?xml version="1.0" encoding="utf-8"?>
<cx:chartSpace xmlns:a="http://schemas.openxmlformats.org/drawingml/2006/main" xmlns:r="http://schemas.openxmlformats.org/officeDocument/2006/relationships" xmlns:cx="http://schemas.microsoft.com/office/drawing/2014/chartex">
  <cx:chartData>
    <cx:externalData r:id="rId1" cx:autoUpdate="0"/>
    <cx:data id="0">
      <cx:numDim type="val">
        <cx:f>Sheet1!$C$18:$C$77</cx:f>
        <cx:lvl ptCount="60" formatCode="General">
          <cx:pt idx="0">4.8746999999999998</cx:pt>
          <cx:pt idx="1">21.436</cx:pt>
          <cx:pt idx="2">28.095800000000001</cx:pt>
          <cx:pt idx="3">32.153100000000002</cx:pt>
          <cx:pt idx="4">35.022300000000001</cx:pt>
          <cx:pt idx="5">37.218699999999998</cx:pt>
          <cx:pt idx="6">38.985500000000002</cx:pt>
          <cx:pt idx="7">40.456000000000003</cx:pt>
          <cx:pt idx="8">41.710799999999999</cx:pt>
          <cx:pt idx="9">42.802</cx:pt>
          <cx:pt idx="10">43.7654</cx:pt>
          <cx:pt idx="11">44.626399999999997</cx:pt>
          <cx:pt idx="12">45.403599999999997</cx:pt>
          <cx:pt idx="13">46.111199999999997</cx:pt>
          <cx:pt idx="14">46.760100000000001</cx:pt>
          <cx:pt idx="15">47.359000000000002</cx:pt>
          <cx:pt idx="16">47.914700000000003</cx:pt>
          <cx:pt idx="17">48.432899999999997</cx:pt>
          <cx:pt idx="18">48.918199999999999</cx:pt>
          <cx:pt idx="19">49.374600000000001</cx:pt>
          <cx:pt idx="20">49.805100000000003</cx:pt>
          <cx:pt idx="21">50.212699999999998</cx:pt>
          <cx:pt idx="22">50.599699999999999</cx:pt>
          <cx:pt idx="23">50.968000000000004</cx:pt>
          <cx:pt idx="24">51.319600000000001</cx:pt>
          <cx:pt idx="25">51.655999999999999</cx:pt>
          <cx:pt idx="26">51.978499999999997</cx:pt>
          <cx:pt idx="27">52.2883</cx:pt>
          <cx:pt idx="28">52.586599999999997</cx:pt>
          <cx:pt idx="29">52.874299999999998</cx:pt>
          <cx:pt idx="30">53.152299999999997</cx:pt>
          <cx:pt idx="31">53.421399999999998</cx:pt>
          <cx:pt idx="32">53.682299999999998</cx:pt>
          <cx:pt idx="33">53.935699999999997</cx:pt>
          <cx:pt idx="34">54.182200000000002</cx:pt>
          <cx:pt idx="35">54.422400000000003</cx:pt>
          <cx:pt idx="36">54.656799999999997</cx:pt>
          <cx:pt idx="37">54.885899999999999</cx:pt>
          <cx:pt idx="38">55.110199999999999</cx:pt>
          <cx:pt idx="39">55.330199999999998</cx:pt>
          <cx:pt idx="40">55.546300000000002</cx:pt>
          <cx:pt idx="41">55.758899999999997</cx:pt>
          <cx:pt idx="42">55.968600000000002</cx:pt>
          <cx:pt idx="43">56.175699999999999</cx:pt>
          <cx:pt idx="44">56.380800000000001</cx:pt>
          <cx:pt idx="45">56.584299999999999</cx:pt>
          <cx:pt idx="46">56.786700000000003</cx:pt>
          <cx:pt idx="47">56.988599999999998</cx:pt>
          <cx:pt idx="48">57.190600000000003</cx:pt>
          <cx:pt idx="49">57.393599999999999</cx:pt>
          <cx:pt idx="50">57.598300000000002</cx:pt>
          <cx:pt idx="51">57.805900000000001</cx:pt>
          <cx:pt idx="52">58.017800000000001</cx:pt>
          <cx:pt idx="53">58.235900000000001</cx:pt>
          <cx:pt idx="54">58.462699999999998</cx:pt>
          <cx:pt idx="55">58.702199999999998</cx:pt>
          <cx:pt idx="56">58.960700000000003</cx:pt>
          <cx:pt idx="57">59.250100000000003</cx:pt>
          <cx:pt idx="58">59.597499999999997</cx:pt>
          <cx:pt idx="59">60.106099999999998</cx:pt>
        </cx:lvl>
      </cx:numDim>
    </cx:data>
  </cx:chartData>
  <cx:chart>
    <cx:title pos="t" align="ctr" overlay="0">
      <cx:tx>
        <cx:txData>
          <cx:v>Distribution C</cx:v>
        </cx:txData>
      </cx:tx>
      <cx:txPr>
        <a:bodyPr spcFirstLastPara="1" vertOverflow="ellipsis" horzOverflow="overflow" wrap="square" lIns="0" tIns="0" rIns="0" bIns="0" anchor="ctr" anchorCtr="1"/>
        <a:lstStyle/>
        <a:p>
          <a:pPr algn="ctr" rtl="0">
            <a:defRPr>
              <a:latin typeface="Garamond" panose="02020404030301010803" pitchFamily="18" charset="0"/>
              <a:ea typeface="Garamond" panose="02020404030301010803" pitchFamily="18" charset="0"/>
              <a:cs typeface="Garamond" panose="02020404030301010803" pitchFamily="18" charset="0"/>
            </a:defRPr>
          </a:pPr>
          <a:r>
            <a:rPr lang="en-US" sz="1400" b="0" i="0" u="none" strike="noStrike" baseline="0">
              <a:solidFill>
                <a:sysClr val="windowText" lastClr="000000">
                  <a:lumMod val="65000"/>
                  <a:lumOff val="35000"/>
                </a:sysClr>
              </a:solidFill>
              <a:latin typeface="Garamond" panose="02020404030301010803" pitchFamily="18" charset="0"/>
              <a:ea typeface="Calibri"/>
              <a:cs typeface="Calibri"/>
            </a:rPr>
            <a:t>Distribution C</a:t>
          </a:r>
        </a:p>
      </cx:txPr>
    </cx:title>
    <cx:plotArea>
      <cx:plotAreaRegion>
        <cx:series layoutId="clusteredColumn" uniqueId="{868D2078-4FB2-416C-A06C-75D026F41F1C}">
          <cx:tx>
            <cx:txData>
              <cx:f>Sheet1!$C$17</cx:f>
              <cx:v>Negative Skew</cx:v>
            </cx:txData>
          </cx:tx>
          <cx:spPr>
            <a:solidFill>
              <a:schemeClr val="accent6">
                <a:lumMod val="75000"/>
              </a:schemeClr>
            </a:solidFill>
          </cx:spPr>
          <cx:dataId val="0"/>
          <cx:layoutPr>
            <cx:binning intervalClosed="r" underflow="20" overflow="60">
              <cx:binSize val="5"/>
            </cx:binning>
          </cx:layoutPr>
        </cx:series>
      </cx:plotAreaRegion>
      <cx:axis id="0">
        <cx:catScaling gapWidth="0"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  <cx:axis id="1">
        <cx:valScaling/>
        <cx:majorGridlines/>
        <cx:tickLabels/>
        <cx:txPr>
          <a:bodyPr vertOverflow="overflow" horzOverflow="overflow" wrap="square" lIns="0" tIns="0" rIns="0" bIns="0"/>
          <a:lstStyle/>
          <a:p>
            <a:pPr algn="ctr" rtl="0">
              <a:defRPr sz="900" b="0" i="0">
                <a:solidFill>
                  <a:srgbClr val="595959"/>
                </a:solidFill>
                <a:latin typeface="Garamond" panose="02020404030301010803" pitchFamily="18" charset="0"/>
                <a:ea typeface="Garamond" panose="02020404030301010803" pitchFamily="18" charset="0"/>
                <a:cs typeface="Garamond" panose="02020404030301010803" pitchFamily="18" charset="0"/>
              </a:defRPr>
            </a:pPr>
            <a:endParaRPr lang="en-US">
              <a:latin typeface="Garamond" panose="02020404030301010803" pitchFamily="18" charset="0"/>
            </a:endParaRPr>
          </a:p>
        </cx:txPr>
      </cx:axis>
    </cx:plotArea>
  </cx:chart>
</cx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2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3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4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5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charts/style6.xml><?xml version="1.0" encoding="utf-8"?>
<cs:chartStyle xmlns:cs="http://schemas.microsoft.com/office/drawing/2012/chartStyle" xmlns:a="http://schemas.openxmlformats.org/drawingml/2006/main" id="366">
  <cs:axisTitle>
    <cs:lnRef idx="0"/>
    <cs:fillRef idx="0"/>
    <cs:effectRef idx="0"/>
    <cs:fontRef idx="minor">
      <a:schemeClr val="tx1">
        <a:lumMod val="65000"/>
        <a:lumOff val="35000"/>
      </a:schemeClr>
    </cs:fontRef>
    <cs:defRPr sz="9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/>
  </cs:chartArea>
  <cs:data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/>
    <cs:fillRef idx="0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lt1"/>
        </a:solidFill>
      </a:ln>
    </cs:spPr>
  </cs:dataPointMarker>
  <cs:dataPointMarkerLayout symbol="circle" size="5"/>
  <cs:dataPointWireframe>
    <cs:lnRef idx="0">
      <cs:styleClr val="auto"/>
    </cs:lnRef>
    <cs:fillRef idx="0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ln w="9525">
        <a:solidFill>
          <a:schemeClr val="tx1">
            <a:lumMod val="15000"/>
            <a:lumOff val="85000"/>
          </a:schemeClr>
        </a:solidFill>
      </a:ln>
    </cs:spPr>
    <cs:defRPr sz="9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/>
  </cs:seriesAxis>
  <cs:seriesLine>
    <cs:lnRef idx="0"/>
    <cs:fillRef idx="0"/>
    <cs:effectRef idx="0"/>
    <cs:fontRef idx="minor">
      <a:schemeClr val="tx1"/>
    </cs:fontRef>
    <cs:spPr>
      <a:ln w="9525" cap="flat">
        <a:solidFill>
          <a:srgbClr val="D9D9D9"/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ash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/>
  </cs:valueAxis>
  <cs:wall>
    <cs:lnRef idx="0"/>
    <cs:fillRef idx="0"/>
    <cs:effectRef idx="0"/>
    <cs:fontRef idx="minor">
      <a:schemeClr val="tx1"/>
    </cs:fontRef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5179484" y="0"/>
            <a:ext cx="3962400" cy="344091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D359EC7-19C7-4638-A61A-0E2B59861576}" type="datetimeFigureOut">
              <a:rPr lang="en-US" smtClean="0"/>
              <a:t>7/22/2026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514600" y="857250"/>
            <a:ext cx="4114800" cy="2314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914400" y="3300412"/>
            <a:ext cx="7315200" cy="2700338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5179484" y="6513910"/>
            <a:ext cx="3962400" cy="34409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87AAC7-CF25-414B-93E7-2A61E431E83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02823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If $$X$$ is Height_in, what is the value of $$x_9$$?
https://www.polleverywhere.com/multiple_choice_polls/IMVPIrEwEd2KUdGQrOodA?state=opened&amp;flow=Default&amp;onscreen=persist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3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45C7AB77-B1FA-E774-D1C1-09E52CC2FD4D}"/>
              </a:ext>
            </a:extLst>
          </p:cNvPr>
          <p:cNvSpPr txBox="1"/>
          <p:nvPr/>
        </p:nvSpPr>
        <p:spPr>
          <a:xfrm>
            <a:off x="0" y="0"/>
            <a:ext cx="508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580493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What is this student's term GPA?
https://www.polleverywhere.com/multiple_choice_polls/Gl0eNpNuv1sW4mmBZOKHm?state=opened&amp;flow=Default&amp;onscreen=persist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11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4E6D613-7FA8-7CF6-94F2-1AB49AC3C618}"/>
              </a:ext>
            </a:extLst>
          </p:cNvPr>
          <p:cNvSpPr txBox="1"/>
          <p:nvPr/>
        </p:nvSpPr>
        <p:spPr>
          <a:xfrm>
            <a:off x="0" y="0"/>
            <a:ext cx="508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295154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What is the 50th percentile?
https://www.polleverywhere.com/multiple_choice_polls/S8ADp38cOcsU7eKm1bj1i?state=opened&amp;flow=Default&amp;onscreen=persist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17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CAE1197-0E45-FC82-0712-3671282E3527}"/>
              </a:ext>
            </a:extLst>
          </p:cNvPr>
          <p:cNvSpPr txBox="1"/>
          <p:nvPr/>
        </p:nvSpPr>
        <p:spPr>
          <a:xfrm>
            <a:off x="0" y="0"/>
            <a:ext cx="508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821466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/>
              <a:t>
Do not modify the notes in this section to avoid tampering with the Poll Everywhere activity.
More info at polleverywhere.com/support
A student calculates a z-score of 0 for their exam score. What does this mean?
https://www.polleverywhere.com/multiple_choice_polls/EJuyyvqOQ285Yu3981ByM?state=opened&amp;flow=Default&amp;onscreen=persist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C987AAC7-CF25-414B-93E7-2A61E431E831}" type="slidenum">
              <a:rPr lang="en-US" smtClean="0"/>
              <a:t>37</a:t>
            </a:fld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01150E4-D015-0C0C-95D8-B1B33F60F930}"/>
              </a:ext>
            </a:extLst>
          </p:cNvPr>
          <p:cNvSpPr txBox="1"/>
          <p:nvPr/>
        </p:nvSpPr>
        <p:spPr>
          <a:xfrm>
            <a:off x="0" y="0"/>
            <a:ext cx="5080000" cy="369332"/>
          </a:xfrm>
          <a:prstGeom prst="rect">
            <a:avLst/>
          </a:prstGeom>
          <a:noFill/>
        </p:spPr>
        <p:txBody>
          <a:bodyPr vert="horz" rtlCol="0"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0097896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47A80A-D5D2-49AE-A844-588E4255EDC7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B5895A3-83FA-4B14-A4CD-DB213D15B8AB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0A4B72-8FE6-4D0E-A593-D1637FA9144D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380916-4781-41E1-812B-F7EE09E7EC54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D4F0C0A-9C35-410E-849D-9EEF5817A513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9B32F21-B93A-4F6F-BB58-7315062EDE8F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8F068-B914-460D-9179-BFF897ADE07D}" type="datetime1">
              <a:rPr lang="en-US" smtClean="0"/>
              <a:t>7/22/2026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21F716-81BD-4BA4-B31F-E45934BDA10B}" type="datetime1">
              <a:rPr lang="en-US" smtClean="0"/>
              <a:t>7/22/2026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BD6429A-3A32-4FA5-8083-C1241B40DC91}" type="datetime1">
              <a:rPr lang="en-US" smtClean="0"/>
              <a:t>7/22/2026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3B8681-8559-4041-8182-1523BFD54070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AE741E-05A6-4FBA-B93A-7A6F416D9C37}" type="datetime1">
              <a:rPr lang="en-US" smtClean="0"/>
              <a:t>7/22/2026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66473EE-CD09-4566-AB4B-2AE3BA2B94C1}" type="datetime1">
              <a:rPr lang="en-US" smtClean="0"/>
              <a:t>7/22/2026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/>
              <a:t>BUSN 320 Business Statistics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2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2.xml"/><Relationship Id="rId4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0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3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3.xml"/><Relationship Id="rId4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0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1.xml"/><Relationship Id="rId4" Type="http://schemas.openxmlformats.org/officeDocument/2006/relationships/image" Target="../media/image3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7" Type="http://schemas.openxmlformats.org/officeDocument/2006/relationships/image" Target="../media/image32.png"/><Relationship Id="rId2" Type="http://schemas.microsoft.com/office/2014/relationships/chartEx" Target="../charts/chartEx1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3.xml"/><Relationship Id="rId5" Type="http://schemas.openxmlformats.org/officeDocument/2006/relationships/image" Target="../media/image31.png"/><Relationship Id="rId4" Type="http://schemas.microsoft.com/office/2014/relationships/chartEx" Target="../charts/chartEx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7" Type="http://schemas.openxmlformats.org/officeDocument/2006/relationships/image" Target="../media/image36.png"/><Relationship Id="rId2" Type="http://schemas.microsoft.com/office/2014/relationships/chartEx" Target="../charts/chartEx4.xml"/><Relationship Id="rId1" Type="http://schemas.openxmlformats.org/officeDocument/2006/relationships/slideLayout" Target="../slideLayouts/slideLayout2.xml"/><Relationship Id="rId6" Type="http://schemas.microsoft.com/office/2014/relationships/chartEx" Target="../charts/chartEx6.xml"/><Relationship Id="rId5" Type="http://schemas.openxmlformats.org/officeDocument/2006/relationships/image" Target="../media/image35.png"/><Relationship Id="rId4" Type="http://schemas.microsoft.com/office/2014/relationships/chartEx" Target="../charts/chartEx5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4.xml"/><Relationship Id="rId2" Type="http://schemas.openxmlformats.org/officeDocument/2006/relationships/slideLayout" Target="../slideLayouts/slideLayout6.xml"/><Relationship Id="rId1" Type="http://schemas.openxmlformats.org/officeDocument/2006/relationships/tags" Target="../tags/tag4.xml"/><Relationship Id="rId4" Type="http://schemas.openxmlformats.org/officeDocument/2006/relationships/image" Target="../media/image38.png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8.png"/><Relationship Id="rId3" Type="http://schemas.openxmlformats.org/officeDocument/2006/relationships/image" Target="../media/image44.png"/><Relationship Id="rId7" Type="http://schemas.openxmlformats.org/officeDocument/2006/relationships/image" Target="../media/image47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6.png"/><Relationship Id="rId5" Type="http://schemas.openxmlformats.org/officeDocument/2006/relationships/image" Target="../media/image45.png"/><Relationship Id="rId4" Type="http://schemas.openxmlformats.org/officeDocument/2006/relationships/image" Target="../media/image20.png"/><Relationship Id="rId9" Type="http://schemas.openxmlformats.org/officeDocument/2006/relationships/image" Target="../media/image49.png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image" Target="../media/image54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8.png"/><Relationship Id="rId5" Type="http://schemas.openxmlformats.org/officeDocument/2006/relationships/image" Target="../media/image57.png"/><Relationship Id="rId4" Type="http://schemas.openxmlformats.org/officeDocument/2006/relationships/image" Target="../media/image56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png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6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png"/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0" y="2650659"/>
            <a:ext cx="1218882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400" b="1">
                <a:solidFill>
                  <a:srgbClr val="FDB913"/>
                </a:solidFill>
                <a:latin typeface="Garamond"/>
              </a:defRPr>
            </a:pPr>
            <a:r>
              <a:rPr lang="en-US" sz="4800" dirty="0"/>
              <a:t>B</a:t>
            </a:r>
            <a:r>
              <a:rPr lang="en-US" sz="4400" dirty="0"/>
              <a:t>USINESS </a:t>
            </a:r>
            <a:r>
              <a:rPr lang="en-US" sz="4800" dirty="0"/>
              <a:t>S</a:t>
            </a:r>
            <a:r>
              <a:rPr lang="en-US" sz="4400" dirty="0"/>
              <a:t>TATISTICS</a:t>
            </a:r>
            <a:endParaRPr sz="4400" dirty="0"/>
          </a:p>
        </p:txBody>
      </p:sp>
      <p:sp>
        <p:nvSpPr>
          <p:cNvPr id="3" name="TextBox 2"/>
          <p:cNvSpPr txBox="1"/>
          <p:nvPr/>
        </p:nvSpPr>
        <p:spPr>
          <a:xfrm>
            <a:off x="-1" y="3657600"/>
            <a:ext cx="121888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2400">
                <a:solidFill>
                  <a:srgbClr val="FFFFFF"/>
                </a:solidFill>
                <a:latin typeface="Garamond"/>
              </a:defRPr>
            </a:pPr>
            <a:r>
              <a:rPr lang="en-US" dirty="0"/>
              <a:t>Chapter 3: Descriptive Statistics – Numerical Measures</a:t>
            </a:r>
            <a:endParaRPr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3291E0-1B92-C1FB-C96D-A24EACAB1AC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EFBADF-3D2A-9CD9-D383-973FAD8EBF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arithmetic mean implicitly assigns the same weight,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1/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400" dirty="0"/>
                  <a:t>, to every observation: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acc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+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+⋯+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weighted mean </a:t>
                </a:r>
                <a:r>
                  <a:rPr lang="en-US" altLang="zh-TW" sz="2400" dirty="0"/>
                  <a:t>is the mean obtained by assigning each observation a weight that reflects its importance.</a:t>
                </a: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acc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b="0" i="0" dirty="0" smtClean="0">
                                      <a:latin typeface="Rockwell" panose="02060603020205020403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  <m:sSub>
                                <m:sSub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w</m:t>
                                  </m:r>
                                </m:e>
                                <m: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term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w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weight placed on the </a:t>
                </a:r>
                <a:r>
                  <a:rPr lang="en-US" altLang="zh-TW" sz="2000" i="1" dirty="0" err="1"/>
                  <a:t>i-</a:t>
                </a:r>
                <a:r>
                  <a:rPr lang="en-US" altLang="zh-TW" sz="2000" dirty="0" err="1"/>
                  <a:t>th</a:t>
                </a:r>
                <a:r>
                  <a:rPr lang="en-US" altLang="zh-TW" sz="2000" dirty="0"/>
                  <a:t> observation.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Weighted means are used more often than you might expect.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1EFBADF-3D2A-9CD9-D383-973FAD8EBF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4BDE619-2047-9818-944A-31329FB4562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D7320D7-1449-463C-D9BA-35693C2CD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Weighted Mean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29FC365-ECBE-3E15-8C84-93ED56A0B7F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91B703E-C116-4AB1-66F4-38D3962DEB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AF59008-2529-EDAA-F408-E662F29231C5}"/>
              </a:ext>
            </a:extLst>
          </p:cNvPr>
          <p:cNvSpPr/>
          <p:nvPr/>
        </p:nvSpPr>
        <p:spPr>
          <a:xfrm>
            <a:off x="4782312" y="3739896"/>
            <a:ext cx="2532888" cy="941832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3A13CCFA-A3F7-893A-A33C-A69381B56D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925767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EB6E152-E1DE-C636-9C90-75F719348E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What is this student's term GPA?
Slide 11</a:t>
            </a:r>
          </a:p>
        </p:txBody>
      </p:sp>
      <p:sp>
        <p:nvSpPr>
          <p:cNvPr id="3" name="Footer Placeholder 2" descr="Poll Everywhere multiple choice poll activity&#10;Activity Title: What is this student's term GPA?">
            <a:extLst>
              <a:ext uri="{FF2B5EF4-FFF2-40B4-BE49-F238E27FC236}">
                <a16:creationId xmlns:a16="http://schemas.microsoft.com/office/drawing/2014/main" id="{F295DF3D-88DB-2484-735B-8FD2DF56CEA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9BC286D0-F8C2-C62E-A080-B6AE188E4B4D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0838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F46F82D-6FB8-28D1-6E08-45D60DA464F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E33261-6142-52A9-0EBC-ED93E0678FA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280025" y="1300900"/>
                <a:ext cx="6367029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To calculate term GPA, we weight each course GPA by the number of credits: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E69F00"/>
                              </a:solidFill>
                              <a:latin typeface="Cambria Math" panose="02040503050406030204" pitchFamily="18" charset="0"/>
                            </a:rPr>
                            <m:t>3.7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E69F00"/>
                              </a:solidFill>
                              <a:latin typeface="Cambria Math" panose="02040503050406030204" pitchFamily="18" charset="0"/>
                            </a:rPr>
                            <m:t>3.3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E69F00"/>
                              </a:solidFill>
                              <a:latin typeface="Cambria Math" panose="02040503050406030204" pitchFamily="18" charset="0"/>
                            </a:rPr>
                            <m:t>3.7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r>
                            <a:rPr lang="en-US" altLang="zh-TW" sz="2400" b="0" i="1" smtClean="0">
                              <a:solidFill>
                                <a:srgbClr val="E69F00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3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  <m:t>1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</a:t>
                </a:r>
                <a:r>
                  <a:rPr lang="en-US" altLang="zh-TW" sz="2000" dirty="0">
                    <a:solidFill>
                      <a:srgbClr val="0072B2"/>
                    </a:solidFill>
                  </a:rPr>
                  <a:t>blue</a:t>
                </a:r>
                <a:r>
                  <a:rPr lang="en-US" altLang="zh-TW" sz="2000" dirty="0"/>
                  <a:t> numbers are the weights (the number of credits for each course).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</a:t>
                </a:r>
                <a:r>
                  <a:rPr lang="en-US" altLang="zh-TW" sz="2000" dirty="0">
                    <a:solidFill>
                      <a:srgbClr val="E69F00"/>
                    </a:solidFill>
                  </a:rPr>
                  <a:t>orange</a:t>
                </a:r>
                <a:r>
                  <a:rPr lang="en-US" altLang="zh-TW" sz="2000" dirty="0"/>
                  <a:t> numbers are the course GPAs.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Calculating, we find that the student’s term GPA: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43.1</m:t>
                          </m:r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12</m:t>
                          </m:r>
                        </m:den>
                      </m:f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=3.59</m:t>
                      </m:r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2E33261-6142-52A9-0EBC-ED93E0678FA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280025" y="1300900"/>
                <a:ext cx="6367029" cy="5081046"/>
              </a:xfrm>
              <a:blipFill>
                <a:blip r:embed="rId2"/>
                <a:stretch>
                  <a:fillRect l="-1244" t="-959" r="-67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BA628F0-A470-9EE2-68B6-7F1794DEE22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15C1494-AEB6-920C-2E21-08E81735A9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A7189A5-65C6-8BA6-21E7-83D0039DE973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8625F2E-A169-E4F3-DE1E-7E87A67828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F703FF3D-5F65-785D-8924-52B9C31A9B4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1771" y="2623860"/>
            <a:ext cx="4738254" cy="2383279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0532FDD-36C9-5558-B5B7-0C5D5987FB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32453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F41356-159B-4EC7-5A90-345EFB6E18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65A9DD-D081-D7CA-76AE-8D44C1576AA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geometric mean </a:t>
                </a:r>
                <a:r>
                  <a:rPr lang="en-US" altLang="zh-TW" sz="2400" dirty="0"/>
                  <a:t>is calculated by finding the nth root of the product of n values: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acc>
                            <m:accPr>
                              <m:chr m:val="̅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acc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𝑔</m:t>
                          </m:r>
                        </m:sub>
                      </m:sSub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>
                          <m:r>
                            <m:rPr>
                              <m:brk m:alnAt="7"/>
                            </m:r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g>
                        <m:e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×</m:t>
                          </m:r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×⋯×</m:t>
                          </m:r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e>
                      </m:rad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It is often used to analyze growth rates, where the arithmetic mean can be misleading.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Annual average growth rate of a portfolio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Suppose a portfolio worth $100 gains 50% in Year 1, increasing to $150.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 Year 2, it loses 20%, reducing its value to $120.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Using the arithmetic mean, the average annual growth rate is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box>
                      <m:box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boxPr>
                      <m:e>
                        <m:f>
                          <m:f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d>
                              <m:dPr>
                                <m:ctrlP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</m:ctrlPr>
                              </m:dPr>
                              <m:e>
                                <m:r>
                                  <a:rPr lang="en-US" altLang="zh-TW" sz="2000" i="1">
                                    <a:latin typeface="Cambria Math" panose="02040503050406030204" pitchFamily="18" charset="0"/>
                                  </a:rPr>
                                  <m:t>50%+</m:t>
                                </m:r>
                                <m:d>
                                  <m:dPr>
                                    <m:ctrlP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</m:ctrlPr>
                                  </m:dPr>
                                  <m:e>
                                    <m:r>
                                      <a:rPr lang="en-US" altLang="zh-TW" sz="2000" i="1">
                                        <a:latin typeface="Cambria Math" panose="02040503050406030204" pitchFamily="18" charset="0"/>
                                      </a:rPr>
                                      <m:t>−20%</m:t>
                                    </m:r>
                                  </m:e>
                                </m:d>
                              </m:e>
                            </m:d>
                          </m:num>
                          <m:den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den>
                        </m:f>
                      </m:e>
                    </m:box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=15%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Using the geometric mean, the average annual growth rate is</a:t>
                </a:r>
                <a14:m>
                  <m:oMath xmlns:m="http://schemas.openxmlformats.org/officeDocument/2006/math">
                    <m:r>
                      <a:rPr lang="en-US" altLang="zh-TW" sz="2000" b="0" i="0" dirty="0" smtClean="0">
                        <a:latin typeface="Cambria Math" panose="02040503050406030204" pitchFamily="18" charset="0"/>
                      </a:rPr>
                      <m:t> 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altLang="zh-TW" sz="2000" i="0" dirty="0">
                                <a:latin typeface="Rockwell" panose="02060603020205020403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rad>
                      <m:radPr>
                        <m:degHide m:val="on"/>
                        <m:ctrlPr>
                          <a:rPr lang="en-US" altLang="zh-TW" sz="2000" i="1" smtClean="0">
                            <a:latin typeface="Cambria Math" panose="02040503050406030204" pitchFamily="18" charset="0"/>
                          </a:rPr>
                        </m:ctrlPr>
                      </m:radPr>
                      <m:deg/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1.5×0.8</m:t>
                        </m:r>
                      </m:e>
                    </m:rad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−1</m:t>
                    </m:r>
                    <m:r>
                      <a:rPr lang="en-US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≈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9.5%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When averaging growth rates over time,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acc>
                          <m:accPr>
                            <m:chr m:val="̅"/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altLang="zh-TW" sz="2000" i="0" dirty="0">
                                <a:latin typeface="Rockwell" panose="02060603020205020403" pitchFamily="18" charset="0"/>
                              </a:rPr>
                              <m:t>x</m:t>
                            </m:r>
                          </m:e>
                        </m:acc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𝑔</m:t>
                        </m:r>
                      </m:sub>
                    </m:sSub>
                  </m:oMath>
                </a14:m>
                <a:r>
                  <a:rPr lang="en-US" altLang="zh-TW" sz="2000" dirty="0"/>
                  <a:t> provides the correct average annual growth rate.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65A9DD-D081-D7CA-76AE-8D44C1576AA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D4B7E5DB-AFEA-5D5B-76F9-0208858E692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237C4A9-C935-F7D2-75EB-9F5DE18988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Geometric Mean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AC78C7B-D239-68EC-D07B-9D43A3B0DB9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15FE0E0-415F-11A4-50A2-02D7E2DE00C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9CC9F5-CFF5-4F8D-9DAD-DAB5513492D3}"/>
              </a:ext>
            </a:extLst>
          </p:cNvPr>
          <p:cNvSpPr/>
          <p:nvPr/>
        </p:nvSpPr>
        <p:spPr>
          <a:xfrm>
            <a:off x="4258700" y="1819656"/>
            <a:ext cx="3586852" cy="649224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469B1CCD-8D5D-429F-2E74-FDC3FE12B0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4976935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127AFDC-55B8-1E26-36A0-C0AECD436A9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281F9AB-8314-E296-D436-CEC0E035A6E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85ADA6-9C17-8ABA-C22C-28417E31593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Median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942473C-1DEC-3440-2EAB-68A5A203FBF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4FFCCBA-EF23-53D8-0386-64A57E22CB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9601263-3742-B654-C337-071E16A1DBE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median</a:t>
                </a:r>
                <a:r>
                  <a:rPr lang="en-US" altLang="zh-TW" sz="2400" dirty="0"/>
                  <a:t> is a measure of central location given by the middle value when the data are arranged in ascending order (from smallest to largest).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When there is an odd number of observations, the median is the middle value.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When there is an even number of observations, the median is the mean of the two middle values.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 #1: Find the median of the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Arrange the observations in ascending order.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Remove one observation from each end simultaneously.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Stop when one or two observations remain.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one observation remains, it is the median.</a:t>
                </a:r>
              </a:p>
              <a:p>
                <a:pPr marL="2228850" lvl="4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4     8     10     14     24</m:t>
                      </m:r>
                    </m:oMath>
                  </m:oMathPara>
                </a14:m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B9601263-3742-B654-C337-071E16A1DBE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  <a:blipFill>
                <a:blip r:embed="rId2"/>
                <a:stretch>
                  <a:fillRect l="-708" t="-980" r="-1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C86D6D8E-3D8B-32B0-C23B-3E3D5E54B9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B552AAE4-AFCB-0D39-920F-0597F92801CC}"/>
              </a:ext>
            </a:extLst>
          </p:cNvPr>
          <p:cNvGrpSpPr/>
          <p:nvPr/>
        </p:nvGrpSpPr>
        <p:grpSpPr>
          <a:xfrm>
            <a:off x="4636008" y="5797296"/>
            <a:ext cx="2319528" cy="283464"/>
            <a:chOff x="4636008" y="5660136"/>
            <a:chExt cx="2319528" cy="283464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EC5855F-E63B-714D-2A4D-AB6C655CDEB1}"/>
                </a:ext>
              </a:extLst>
            </p:cNvPr>
            <p:cNvCxnSpPr/>
            <p:nvPr/>
          </p:nvCxnSpPr>
          <p:spPr>
            <a:xfrm flipV="1">
              <a:off x="4636008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4A304701-93F3-2DE6-1513-B1868B0F6FB5}"/>
                </a:ext>
              </a:extLst>
            </p:cNvPr>
            <p:cNvCxnSpPr/>
            <p:nvPr/>
          </p:nvCxnSpPr>
          <p:spPr>
            <a:xfrm flipV="1">
              <a:off x="6672072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C35D768-925C-089B-AC96-723B0CD30A49}"/>
              </a:ext>
            </a:extLst>
          </p:cNvPr>
          <p:cNvGrpSpPr/>
          <p:nvPr/>
        </p:nvGrpSpPr>
        <p:grpSpPr>
          <a:xfrm>
            <a:off x="5041392" y="5797296"/>
            <a:ext cx="1367028" cy="283464"/>
            <a:chOff x="5041392" y="5660136"/>
            <a:chExt cx="1367028" cy="283464"/>
          </a:xfrm>
        </p:grpSpPr>
        <p:cxnSp>
          <p:nvCxnSpPr>
            <p:cNvPr id="10" name="Straight Connector 9">
              <a:extLst>
                <a:ext uri="{FF2B5EF4-FFF2-40B4-BE49-F238E27FC236}">
                  <a16:creationId xmlns:a16="http://schemas.microsoft.com/office/drawing/2014/main" id="{A4718F5B-149D-383E-E99F-052263E9D30E}"/>
                </a:ext>
              </a:extLst>
            </p:cNvPr>
            <p:cNvCxnSpPr/>
            <p:nvPr/>
          </p:nvCxnSpPr>
          <p:spPr>
            <a:xfrm flipV="1">
              <a:off x="5041392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F9DC8054-D8A0-9E4C-1C20-F0938FFC6D4B}"/>
                </a:ext>
              </a:extLst>
            </p:cNvPr>
            <p:cNvCxnSpPr/>
            <p:nvPr/>
          </p:nvCxnSpPr>
          <p:spPr>
            <a:xfrm flipV="1">
              <a:off x="6124956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5" name="Oval 14">
            <a:extLst>
              <a:ext uri="{FF2B5EF4-FFF2-40B4-BE49-F238E27FC236}">
                <a16:creationId xmlns:a16="http://schemas.microsoft.com/office/drawing/2014/main" id="{DCD599C2-91D2-D2A0-235C-4D0D67B3878A}"/>
              </a:ext>
            </a:extLst>
          </p:cNvPr>
          <p:cNvSpPr/>
          <p:nvPr/>
        </p:nvSpPr>
        <p:spPr>
          <a:xfrm>
            <a:off x="5478018" y="5737860"/>
            <a:ext cx="402336" cy="402336"/>
          </a:xfrm>
          <a:prstGeom prst="ellipse">
            <a:avLst/>
          </a:prstGeom>
          <a:noFill/>
          <a:ln w="1905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202650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E99276-9570-7CB5-D690-F2081C04C68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DDBA21-C660-AB9F-3C74-6FC24B50924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 #2: Find the median of the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 90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Arrange the observations in ascending order.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Remove one observation from each end simultaneously.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Stop when one or two observations remain.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two observations remain, the median is the average of those two values.</a:t>
                </a:r>
              </a:p>
              <a:p>
                <a:pPr marL="2228850" lvl="4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dirty="0" smtClean="0">
                          <a:latin typeface="Cambria Math" panose="02040503050406030204" pitchFamily="18" charset="0"/>
                        </a:rPr>
                        <m:t>4     </m:t>
                      </m:r>
                      <m:r>
                        <a:rPr lang="en-US" altLang="zh-TW" sz="2000" i="1" dirty="0">
                          <a:latin typeface="Cambria Math" panose="02040503050406030204" pitchFamily="18" charset="0"/>
                        </a:rPr>
                        <m:t>8     10     14     24</m:t>
                      </m:r>
                      <m:r>
                        <a:rPr lang="en-US" altLang="zh-TW" sz="2000" b="0" i="1" dirty="0" smtClean="0">
                          <a:latin typeface="Cambria Math" panose="02040503050406030204" pitchFamily="18" charset="0"/>
                        </a:rPr>
                        <m:t>     90</m:t>
                      </m:r>
                    </m:oMath>
                  </m:oMathPara>
                </a14:m>
                <a:endParaRPr lang="en-US" altLang="zh-TW" sz="20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Median vs. Mean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mean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is 12, while the mean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 is 25.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median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is 10, while the median 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 is 12.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mean is more sensitive to unusually large or small values than the median.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B0DDBA21-C660-AB9F-3C74-6FC24B50924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EA2E1A68-A3CE-CF8B-378F-4C9A611DEBEA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5E513C-50DD-28B9-D7B7-31711D060D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Median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6D383509-0F34-6005-9F42-8740172B8F4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4CDBF5A-983A-4D20-9998-478BE50DC9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C47495B-A497-BB3F-324A-FAEEB3AA4A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A8B274DB-48E3-89F0-82C7-B64EDB063467}"/>
              </a:ext>
            </a:extLst>
          </p:cNvPr>
          <p:cNvGrpSpPr/>
          <p:nvPr/>
        </p:nvGrpSpPr>
        <p:grpSpPr>
          <a:xfrm>
            <a:off x="4370832" y="3763824"/>
            <a:ext cx="2855976" cy="283464"/>
            <a:chOff x="4636008" y="5660136"/>
            <a:chExt cx="2855976" cy="283464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2CE473D1-CD24-27A6-D2E7-C33EFCA62076}"/>
                </a:ext>
              </a:extLst>
            </p:cNvPr>
            <p:cNvCxnSpPr/>
            <p:nvPr/>
          </p:nvCxnSpPr>
          <p:spPr>
            <a:xfrm flipV="1">
              <a:off x="4636008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F7AEF0C6-FA7E-AB34-E733-2AD455D6A2F9}"/>
                </a:ext>
              </a:extLst>
            </p:cNvPr>
            <p:cNvCxnSpPr/>
            <p:nvPr/>
          </p:nvCxnSpPr>
          <p:spPr>
            <a:xfrm flipV="1">
              <a:off x="7208520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6D35CE4-631F-E89E-69CD-D687B45042B0}"/>
              </a:ext>
            </a:extLst>
          </p:cNvPr>
          <p:cNvGrpSpPr/>
          <p:nvPr/>
        </p:nvGrpSpPr>
        <p:grpSpPr>
          <a:xfrm>
            <a:off x="4776216" y="3763824"/>
            <a:ext cx="1903476" cy="283464"/>
            <a:chOff x="5041392" y="5660136"/>
            <a:chExt cx="1903476" cy="283464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95DA6384-F586-AD00-3D04-4179C41F8177}"/>
                </a:ext>
              </a:extLst>
            </p:cNvPr>
            <p:cNvCxnSpPr/>
            <p:nvPr/>
          </p:nvCxnSpPr>
          <p:spPr>
            <a:xfrm flipV="1">
              <a:off x="5041392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0F3CC86F-A7F9-EF81-E6EB-E64925A23DE4}"/>
                </a:ext>
              </a:extLst>
            </p:cNvPr>
            <p:cNvCxnSpPr/>
            <p:nvPr/>
          </p:nvCxnSpPr>
          <p:spPr>
            <a:xfrm flipV="1">
              <a:off x="6661404" y="5660136"/>
              <a:ext cx="283464" cy="283464"/>
            </a:xfrm>
            <a:prstGeom prst="line">
              <a:avLst/>
            </a:prstGeom>
            <a:ln>
              <a:solidFill>
                <a:srgbClr val="77122C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Oval 15">
            <a:extLst>
              <a:ext uri="{FF2B5EF4-FFF2-40B4-BE49-F238E27FC236}">
                <a16:creationId xmlns:a16="http://schemas.microsoft.com/office/drawing/2014/main" id="{62764E80-9FCE-9E40-D735-359DC4947BA3}"/>
              </a:ext>
            </a:extLst>
          </p:cNvPr>
          <p:cNvSpPr/>
          <p:nvPr/>
        </p:nvSpPr>
        <p:spPr>
          <a:xfrm>
            <a:off x="5218176" y="3704388"/>
            <a:ext cx="950976" cy="402336"/>
          </a:xfrm>
          <a:prstGeom prst="ellipse">
            <a:avLst/>
          </a:prstGeom>
          <a:noFill/>
          <a:ln w="1905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73454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500"/>
                            </p:stCondLst>
                            <p:childTnLst>
                              <p:par>
                                <p:cTn id="3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E7846C-C244-5BFC-01B8-25A7E2C44F9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DA8F117B-BE4B-8C8A-1592-DF1B4A082DC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2815100-DA26-6C17-5B40-685D5CDCDA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Percentiles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0F64CAE-3866-67DD-245D-4EBB6D0BB04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5E8E158-1F62-9011-C35D-9FA94DAF9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7647DD8E-1E28-55AD-C87E-DFA62BB1F1CC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</a:t>
                </a:r>
                <a:r>
                  <a:rPr lang="en-US" altLang="zh-TW" sz="2400" b="1" dirty="0"/>
                  <a:t>percentile</a:t>
                </a:r>
                <a:r>
                  <a:rPr lang="en-US" altLang="zh-TW" sz="2400" dirty="0"/>
                  <a:t> describes the relative position of a value within a dataset.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Specifically, the </a:t>
                </a:r>
                <a:r>
                  <a:rPr lang="en-US" altLang="zh-TW" sz="2400" b="1" i="1" dirty="0"/>
                  <a:t>p-</a:t>
                </a:r>
                <a:r>
                  <a:rPr lang="en-US" altLang="zh-TW" sz="2400" b="1" dirty="0" err="1"/>
                  <a:t>th</a:t>
                </a:r>
                <a:r>
                  <a:rPr lang="en-US" altLang="zh-TW" sz="2400" b="1" dirty="0"/>
                  <a:t> percentile (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𝑷</m:t>
                        </m:r>
                      </m:e>
                      <m:sub>
                        <m:r>
                          <a:rPr lang="en-US" altLang="zh-TW" sz="2400" b="1" i="1" smtClean="0">
                            <a:latin typeface="Cambria Math" panose="02040503050406030204" pitchFamily="18" charset="0"/>
                          </a:rPr>
                          <m:t>𝒑</m:t>
                        </m:r>
                      </m:sub>
                    </m:sSub>
                  </m:oMath>
                </a14:m>
                <a:r>
                  <a:rPr lang="en-US" altLang="zh-TW" sz="2400" b="1" dirty="0"/>
                  <a:t>)</a:t>
                </a:r>
                <a:r>
                  <a:rPr lang="en-US" altLang="zh-TW" sz="2400" dirty="0"/>
                  <a:t> is a value such that: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Approximately </a:t>
                </a:r>
                <a:r>
                  <a:rPr lang="en-US" altLang="zh-TW" sz="2000" i="1" dirty="0"/>
                  <a:t>p</a:t>
                </a:r>
                <a:r>
                  <a:rPr lang="en-US" altLang="zh-TW" sz="2000" dirty="0"/>
                  <a:t>% of the observations are less than or equal to it, and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Approximately (100 − </a:t>
                </a:r>
                <a:r>
                  <a:rPr lang="en-US" altLang="zh-TW" sz="2000" i="1" dirty="0"/>
                  <a:t>p</a:t>
                </a:r>
                <a:r>
                  <a:rPr lang="en-US" altLang="zh-TW" sz="2000" dirty="0"/>
                  <a:t>)% of the observations are greater than or equal to it.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Find the 33rd percentile of the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Y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 90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Arrange the observations in ascending order.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Find the value below which approximately 33% of the observations fall.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 this sample, two observations (4 and 8) account for approximately 33% of the data.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Therefore, the 33rd percentile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𝑃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33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/>
                  <a:t>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 is 8.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7647DD8E-1E28-55AD-C87E-DFA62BB1F1CC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  <a:blipFill>
                <a:blip r:embed="rId2"/>
                <a:stretch>
                  <a:fillRect l="-708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D2D60757-0059-0015-90F8-7F3E4CE5F9D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582318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548A57-34F9-01DE-E043-FCAFFB72736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What is the 50th percentile?
Slide 16</a:t>
            </a:r>
          </a:p>
        </p:txBody>
      </p:sp>
      <p:sp>
        <p:nvSpPr>
          <p:cNvPr id="3" name="Footer Placeholder 2" descr="Poll Everywhere multiple choice poll activity&#10;Activity Title: What is the 50th percentile?">
            <a:extLst>
              <a:ext uri="{FF2B5EF4-FFF2-40B4-BE49-F238E27FC236}">
                <a16:creationId xmlns:a16="http://schemas.microsoft.com/office/drawing/2014/main" id="{DA7831D6-0BFD-7405-0EAE-C75B2DBBC70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DE8B2D9-623C-E4E6-A51D-47F5EEB50E6A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07062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B1C2AA-B20F-153E-A362-92EBD617B6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932DC5-C1BB-4274-D5C7-52140DFD4FC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449603" y="1300900"/>
                <a:ext cx="6197452" cy="5081046"/>
              </a:xfrm>
            </p:spPr>
            <p:txBody>
              <a:bodyPr>
                <a:normAutofit/>
              </a:bodyPr>
              <a:lstStyle/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Arrange the observations in ascending order.</a:t>
                </a: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2  6  13  20  27  27  46  53  82</m:t>
                      </m:r>
                    </m:oMath>
                  </m:oMathPara>
                </a14:m>
                <a:endParaRPr lang="en-US" altLang="zh-TW" sz="800" dirty="0"/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Find the value below which approximately 50% of the observations lie.</a:t>
                </a: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i="1" dirty="0">
                  <a:latin typeface="Cambria Math" panose="02040503050406030204" pitchFamily="18" charset="0"/>
                </a:endParaRP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2  6  13  20  27  27  46  53  82</m:t>
                      </m:r>
                    </m:oMath>
                  </m:oMathPara>
                </a14:m>
                <a:endParaRPr lang="en-US" altLang="zh-TW" sz="8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50th percentile is 27, which is also the median of the sample.</a:t>
                </a:r>
              </a:p>
              <a:p>
                <a:pPr marL="1771650" lvl="3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50th percentile is another name for the sample median.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932DC5-C1BB-4274-D5C7-52140DFD4FC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449603" y="1300900"/>
                <a:ext cx="6197452" cy="5081046"/>
              </a:xfrm>
              <a:blipFill>
                <a:blip r:embed="rId2"/>
                <a:stretch>
                  <a:fillRect l="-492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545D3E7F-293E-5C5B-BE3F-26B0BB3C80B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D419826-7B78-8C4A-D764-6932E1430B0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6D5DF06-5707-BD80-4BC9-98EB033C0FA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33C83F6-6C27-01C1-C82F-87CF3BA92D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B46F5885-7671-DC46-67F2-8809A84C443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/>
          <a:stretch/>
        </p:blipFill>
        <p:spPr>
          <a:xfrm>
            <a:off x="541770" y="1899500"/>
            <a:ext cx="4907833" cy="3657600"/>
          </a:xfrm>
          <a:prstGeom prst="rect">
            <a:avLst/>
          </a:prstGeom>
        </p:spPr>
      </p:pic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05C8D3F-3D13-466B-E4AF-0EA85640DC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id="{82608A99-3B12-D1F0-F7C7-A4B5A02A5B10}"/>
              </a:ext>
            </a:extLst>
          </p:cNvPr>
          <p:cNvSpPr/>
          <p:nvPr/>
        </p:nvSpPr>
        <p:spPr>
          <a:xfrm>
            <a:off x="7953969" y="3563708"/>
            <a:ext cx="402336" cy="402336"/>
          </a:xfrm>
          <a:prstGeom prst="ellipse">
            <a:avLst/>
          </a:prstGeom>
          <a:noFill/>
          <a:ln w="19050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425767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933BB23-517A-F5AF-656F-789C868572B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9184FAF8-D546-ABF6-DB57-1BC6D040098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B6F2630-9553-00F8-5A64-E35A547B0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Quartiles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FA25771-D7E4-510B-66C8-639A771541D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65C92D7-861C-F58B-B7FC-3FA3F33E96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F0C801C-FE79-4FBB-32D7-5C944F559F0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1" dirty="0"/>
                  <a:t>Quartiles</a:t>
                </a:r>
                <a:r>
                  <a:rPr lang="en-US" altLang="zh-TW" sz="2400" dirty="0"/>
                  <a:t> are specific percentiles that divide the data into four approximately equal parts:</a:t>
                </a:r>
                <a:endParaRPr lang="en-US" altLang="zh-TW" sz="8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: The first quartile, or the 25th percentile.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000" dirty="0"/>
                  <a:t>: The second quartile, or the 50th percentile (also the median).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dirty="0"/>
                  <a:t>: The third quartile, or the 75th percentile.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Find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400" i="0" dirty="0"/>
                          <m:t>Q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400" dirty="0"/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400" i="0" dirty="0"/>
                          <m:t>Q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400" dirty="0"/>
                  <a:t>,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400" i="0" dirty="0"/>
                          <m:t>Q</m:t>
                        </m:r>
                      </m:e>
                      <m:sub>
                        <m:r>
                          <a:rPr lang="en-US" altLang="zh-TW" sz="24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400" dirty="0"/>
                  <a:t>.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3F0C801C-FE79-4FBB-32D7-5C944F559F0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  <a:blipFill>
                <a:blip r:embed="rId2"/>
                <a:stretch>
                  <a:fillRect l="-708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0EC2E3EE-E1DB-18A7-7241-546FD08187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19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8" name="Picture 7" descr="A number on a white background&#10;&#10;AI-generated content may be incorrect.">
            <a:extLst>
              <a:ext uri="{FF2B5EF4-FFF2-40B4-BE49-F238E27FC236}">
                <a16:creationId xmlns:a16="http://schemas.microsoft.com/office/drawing/2014/main" id="{75EE494F-6027-5333-E961-3FC92266DDA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4521" y="3871302"/>
            <a:ext cx="3982155" cy="223689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CBA6BA7-B2D6-182E-F987-4574EC25FAD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4886676" y="3871302"/>
                <a:ext cx="6760379" cy="251064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Arrange the observations in ascending order.</a:t>
                </a:r>
              </a:p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>
                  <a:solidFill>
                    <a:srgbClr val="000000"/>
                  </a:solidFill>
                  <a:latin typeface="Garamond"/>
                </a:endParaRPr>
              </a:p>
              <a:p>
                <a:pPr marL="457200" lvl="1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0  21  22  28  30  57  76  81  83  90  92  97</m:t>
                      </m:r>
                    </m:oMath>
                  </m:oMathPara>
                </a14:m>
                <a:endParaRPr lang="en-US" altLang="zh-TW" sz="100" dirty="0">
                  <a:solidFill>
                    <a:srgbClr val="000000"/>
                  </a:solidFill>
                  <a:latin typeface="Garamond"/>
                </a:endParaRPr>
              </a:p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Identify the values that divide the ordered data into four approximately equal parts.</a:t>
                </a: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1600" i="1" dirty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0  21  22  28  30  57  76  81  83  90  92  97</m:t>
                      </m:r>
                    </m:oMath>
                  </m:oMathPara>
                </a14:m>
                <a:endParaRPr lang="en-US" altLang="zh-TW" sz="1600" dirty="0">
                  <a:solidFill>
                    <a:srgbClr val="000000"/>
                  </a:solidFill>
                </a:endParaRPr>
              </a:p>
              <a:p>
                <a:pPr marL="457200" lvl="1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>
                  <a:solidFill>
                    <a:srgbClr val="000000"/>
                  </a:solidFill>
                  <a:latin typeface="Garamond"/>
                </a:endParaRPr>
              </a:p>
              <a:p>
                <a:pPr marL="514350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Calculate: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=25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66.5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86.5</m:t>
                    </m:r>
                  </m:oMath>
                </a14:m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.</a:t>
                </a:r>
              </a:p>
            </p:txBody>
          </p:sp>
        </mc:Choice>
        <mc:Fallback xmlns="">
          <p:sp>
            <p:nvSpPr>
              <p:cNvPr id="9" name="Content Placeholder 2">
                <a:extLst>
                  <a:ext uri="{FF2B5EF4-FFF2-40B4-BE49-F238E27FC236}">
                    <a16:creationId xmlns:a16="http://schemas.microsoft.com/office/drawing/2014/main" id="{1CBA6BA7-B2D6-182E-F987-4574EC25FAD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886676" y="3871302"/>
                <a:ext cx="6760379" cy="2510644"/>
              </a:xfrm>
              <a:prstGeom prst="rect">
                <a:avLst/>
              </a:prstGeom>
              <a:blipFill>
                <a:blip r:embed="rId4"/>
                <a:stretch>
                  <a:fillRect t="-1214" b="-315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E0A2153-9276-76D5-9FBC-7850881684EE}"/>
              </a:ext>
            </a:extLst>
          </p:cNvPr>
          <p:cNvCxnSpPr/>
          <p:nvPr/>
        </p:nvCxnSpPr>
        <p:spPr>
          <a:xfrm>
            <a:off x="7031736" y="5440680"/>
            <a:ext cx="0" cy="301752"/>
          </a:xfrm>
          <a:prstGeom prst="line">
            <a:avLst/>
          </a:prstGeom>
          <a:ln>
            <a:solidFill>
              <a:srgbClr val="7712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A89FBEEF-2CA6-0804-C6A7-1E543AD1A152}"/>
              </a:ext>
            </a:extLst>
          </p:cNvPr>
          <p:cNvCxnSpPr/>
          <p:nvPr/>
        </p:nvCxnSpPr>
        <p:spPr>
          <a:xfrm>
            <a:off x="7970520" y="5440680"/>
            <a:ext cx="0" cy="301752"/>
          </a:xfrm>
          <a:prstGeom prst="line">
            <a:avLst/>
          </a:prstGeom>
          <a:ln>
            <a:solidFill>
              <a:srgbClr val="7712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5BE7075B-7AFD-CB56-1E34-08B75DB5C068}"/>
              </a:ext>
            </a:extLst>
          </p:cNvPr>
          <p:cNvCxnSpPr/>
          <p:nvPr/>
        </p:nvCxnSpPr>
        <p:spPr>
          <a:xfrm>
            <a:off x="8918448" y="5440680"/>
            <a:ext cx="0" cy="301752"/>
          </a:xfrm>
          <a:prstGeom prst="line">
            <a:avLst/>
          </a:prstGeom>
          <a:ln>
            <a:solidFill>
              <a:srgbClr val="77122C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670999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1000"/>
                            </p:stCondLst>
                            <p:childTnLst>
                              <p:par>
                                <p:cTn id="4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9" fill="hold">
                            <p:stCondLst>
                              <p:cond delay="1500"/>
                            </p:stCondLst>
                            <p:childTnLst>
                              <p:par>
                                <p:cTn id="5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CB6602-295B-6808-4A87-C966E00E5B7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9E866-7EAB-2D1C-6DA5-03DFD4AEFDD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Suppose we are interested in a variable, which we denote by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first observation of the variable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second observation of the variable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</a:t>
                </a:r>
                <a:r>
                  <a:rPr lang="en-US" altLang="zh-TW" sz="2000" i="1" dirty="0" err="1"/>
                  <a:t>i-</a:t>
                </a:r>
                <a:r>
                  <a:rPr lang="en-US" altLang="zh-TW" sz="2000" dirty="0" err="1"/>
                  <a:t>th</a:t>
                </a:r>
                <a:r>
                  <a:rPr lang="en-US" altLang="zh-TW" sz="2000" dirty="0"/>
                  <a:t> observation of the variable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000" dirty="0"/>
                  <a:t>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For example, suppose 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400" dirty="0"/>
                  <a:t> is </a:t>
                </a:r>
                <a:r>
                  <a:rPr lang="en-US" altLang="zh-TW" sz="2400" dirty="0" err="1">
                    <a:latin typeface="Rockwell" panose="02060603020205020403" pitchFamily="18" charset="0"/>
                  </a:rPr>
                  <a:t>Height_in</a:t>
                </a:r>
                <a:r>
                  <a:rPr lang="en-US" altLang="zh-TW" sz="2400" dirty="0">
                    <a:latin typeface="Rockwell" panose="02060603020205020403" pitchFamily="18" charset="0"/>
                  </a:rPr>
                  <a:t> </a:t>
                </a:r>
                <a:r>
                  <a:rPr lang="en-US" altLang="zh-TW" sz="2400" dirty="0"/>
                  <a:t>in the Disneyland dataset.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first observation of </a:t>
                </a:r>
                <a:r>
                  <a:rPr lang="en-US" altLang="zh-TW" sz="2000" dirty="0" err="1">
                    <a:latin typeface="Rockwell" panose="02060603020205020403" pitchFamily="18" charset="0"/>
                  </a:rPr>
                  <a:t>Height_in</a:t>
                </a:r>
                <a:r>
                  <a:rPr lang="en-US" altLang="zh-TW" sz="2000" dirty="0"/>
                  <a:t>, so 68.5.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second observation of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Height_in</a:t>
                </a:r>
                <a:r>
                  <a:rPr lang="en-US" altLang="zh-TW" sz="2000" dirty="0"/>
                  <a:t>, so 61.3.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dirty="0"/>
                  <a:t> is the third observation of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Height_in</a:t>
                </a:r>
                <a:r>
                  <a:rPr lang="en-US" altLang="zh-TW" sz="2000" dirty="0"/>
                  <a:t>, so 72.</a:t>
                </a: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9A59E866-7EAB-2D1C-6DA5-03DFD4AEFDD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1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3CB8003-7F8F-5FE7-359B-BCDB2838AE1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A908BDC-455C-7D56-3C5B-F1A046B1BD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Notations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3F713EF5-350D-2DDC-027D-D17BECA96C8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18F7119-C065-A068-4992-97B40C635F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 dirty="0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E8EB8DF5-EBBD-0B0D-BC54-EF5036C3B83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824862" y="3867346"/>
            <a:ext cx="3822192" cy="2514600"/>
          </a:xfrm>
          <a:prstGeom prst="rect">
            <a:avLst/>
          </a:prstGeom>
        </p:spPr>
      </p:pic>
      <p:sp>
        <p:nvSpPr>
          <p:cNvPr id="14" name="Slide Number Placeholder 6">
            <a:extLst>
              <a:ext uri="{FF2B5EF4-FFF2-40B4-BE49-F238E27FC236}">
                <a16:creationId xmlns:a16="http://schemas.microsoft.com/office/drawing/2014/main" id="{4FC48F9D-8AE0-B7AC-57E9-29A4127E90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5988151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786FFE5-B821-41EA-BD82-731837F0E38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02B78FF-6651-2C02-502D-C494C04A27E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9775B39-89E9-7AEB-548D-EF4AB13BBE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Mode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21FF34C-D616-9DD8-4914-2E27DFB7FA7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1D2D7F-D701-DE01-A026-851B01CC9E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23B85CCF-0AC1-6B78-D1B7-7C60939C1B2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mode</a:t>
                </a:r>
                <a:r>
                  <a:rPr lang="en-US" altLang="zh-TW" sz="2400" dirty="0"/>
                  <a:t> is the value that occurs with greatest frequency.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dataset may have: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One mode (unimodal):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(4, 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24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, 49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Two modes (bimodal):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(4, 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10,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2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4, 24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49)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More than two modes (multimodal):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(4, 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10,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24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, 24, 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49)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No mode when no value occurs more frequently than the others: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(4, 10, 14, 24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49)</m:t>
                    </m:r>
                  </m:oMath>
                </a14:m>
                <a:endParaRPr lang="en-US" altLang="zh-TW" sz="20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mode is especially useful for categorical variables, where a mean or median may not be meaningful.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e.g., Most common major, most popular product, most frequently chosen airline, etc.</a:t>
                </a:r>
              </a:p>
            </p:txBody>
          </p:sp>
        </mc:Choice>
        <mc:Fallback xmlns="">
          <p:sp>
            <p:nvSpPr>
              <p:cNvPr id="13" name="Content Placeholder 2">
                <a:extLst>
                  <a:ext uri="{FF2B5EF4-FFF2-40B4-BE49-F238E27FC236}">
                    <a16:creationId xmlns:a16="http://schemas.microsoft.com/office/drawing/2014/main" id="{23B85CCF-0AC1-6B78-D1B7-7C60939C1B2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4" cy="4971884"/>
              </a:xfrm>
              <a:blipFill>
                <a:blip r:embed="rId2"/>
                <a:stretch>
                  <a:fillRect l="-708" t="-98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507CF01C-9A89-2B08-8F06-6D2C43D977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6684129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F802694-7F9F-F524-5B7F-B5821B62DCD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ECF46D9F-B518-21BF-BA17-C089D77DE21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D4E25E2-6F0D-6F19-096F-7C78C1B59E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Measures of Location: </a:t>
            </a:r>
            <a:r>
              <a:rPr lang="en-US" sz="4000" u="sng" dirty="0">
                <a:solidFill>
                  <a:schemeClr val="bg1"/>
                </a:solidFill>
              </a:rPr>
              <a:t>Not</a:t>
            </a:r>
            <a:r>
              <a:rPr lang="en-US" sz="4000" dirty="0">
                <a:solidFill>
                  <a:schemeClr val="bg1"/>
                </a:solidFill>
              </a:rPr>
              <a:t> Full Definitions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14B328D7-36E0-3AAB-EC34-AD7D7F02FB9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909E865-944B-31FA-43DC-5D825B1EF5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F0B6DB7E-713C-B92B-2A4E-EB57AEA1F4C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4" cy="4971884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Measures calculated using formulas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Mean: </a:t>
            </a:r>
            <a:r>
              <a:rPr lang="en-US" sz="2000" dirty="0"/>
              <a:t>The average of all observations.</a:t>
            </a: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Weighted Mean: </a:t>
            </a:r>
            <a:r>
              <a:rPr lang="en-US" sz="2000" dirty="0"/>
              <a:t>An average that assigns different weights to observations.</a:t>
            </a: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Geometric Mean: </a:t>
            </a:r>
            <a:r>
              <a:rPr lang="en-US" sz="2000" dirty="0"/>
              <a:t>The average growth rate over time.</a:t>
            </a:r>
            <a:endParaRPr lang="en-US" altLang="zh-TW" sz="20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Measures found by sorting the data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Median: The middle value in the ordered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Percentiles: Values that indicate relative position within the data.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Quartiles: Special percentiles corresponding to the 25th, 50th, and 75th percentiles.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Measures found by counting frequencies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Mode: The value(s) that occur most frequently.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</p:txBody>
      </p:sp>
      <p:sp>
        <p:nvSpPr>
          <p:cNvPr id="3" name="Slide Number Placeholder 6">
            <a:extLst>
              <a:ext uri="{FF2B5EF4-FFF2-40B4-BE49-F238E27FC236}">
                <a16:creationId xmlns:a16="http://schemas.microsoft.com/office/drawing/2014/main" id="{9B75F41A-CA89-653D-3718-0871911E53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429457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55E424-38D5-625F-D13B-76DC97B0853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0DE12ED-8A05-C3FD-86EF-C022244421B5}"/>
              </a:ext>
            </a:extLst>
          </p:cNvPr>
          <p:cNvSpPr txBox="1"/>
          <p:nvPr/>
        </p:nvSpPr>
        <p:spPr>
          <a:xfrm>
            <a:off x="-1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Measures of Variability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8795577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B1E15B-7B4B-FF23-F0A3-3CA1397FD8E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3CEF0-5622-68B8-5F95-F77AEF4A10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Measures of location tell us what is typical or average.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Measures of variability tell us how much observations differ from one another.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Suppose your company is deciding between two marketing campaigns: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Campaign A: Average sales increase of 10%, but results vary greatly across stores.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Campaign B: Average sales increase of 10%, and results are much more consistent across stores.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Which campaign would you choose?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Even when two campaigns have the same average effect, differences in variability can matter.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7E2E374-90E1-0C17-6488-A3AE1FB1C2E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446E092-F4E4-188B-7E91-38520097C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Measures of Variability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0FC341E-51D3-58FC-FB46-BF9B1470069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453C907-FA09-C5EE-A63D-5BD10494C7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EEC1B48-9B19-3BB9-2C07-95F2C3667B2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597523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4615D6B-C837-78C7-58FE-E79CB2AEA7E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0F833A-73A4-43FD-8AA9-26BB14B0906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range</a:t>
                </a:r>
                <a:r>
                  <a:rPr lang="en-US" altLang="zh-TW" sz="2400" dirty="0"/>
                  <a:t> is the simplest measure of variability, which is defined as the largest value minus the smallest value.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400" b="0" i="0" dirty="0" smtClean="0"/>
                        <m:t>Range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 = 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MAX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(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Data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)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−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MIN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(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Data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)</m:t>
                      </m:r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range is rarely used by itself because it does not capture much information about the overall spread of the data.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range can be deceptive in the presence of extreme outlier(s).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Given a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, calculate the range.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Find the largest value in the sample: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24</m:t>
                    </m:r>
                  </m:oMath>
                </a14:m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Find the smallest value in the sample: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4</m:t>
                    </m:r>
                  </m:oMath>
                </a14:m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Calculate the range: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24−4=20</m:t>
                    </m:r>
                  </m:oMath>
                </a14:m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C0F833A-73A4-43FD-8AA9-26BB14B0906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094CC807-89DB-CA4F-D4D7-8994B0AB3A3F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1C3ABED-83FC-64A2-FBAC-CE1B87D5F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Range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706247B7-09E1-9E35-15B6-3F4E426C255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549AD6C-6219-9C3C-A44B-1CEF773977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FC40D3-4066-46E7-1CBE-C3AB16B08B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E95000F-92F4-8EB5-EC99-94FD033A7E6F}"/>
              </a:ext>
            </a:extLst>
          </p:cNvPr>
          <p:cNvSpPr/>
          <p:nvPr/>
        </p:nvSpPr>
        <p:spPr>
          <a:xfrm>
            <a:off x="3671452" y="2124455"/>
            <a:ext cx="4761348" cy="649224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36335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7A7DD3B-9BD2-E5C6-6EA7-AA0A0B05A62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2ECD77-0FF5-7D7B-F26A-B2CAECB115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interquartile range (IQR)</a:t>
                </a:r>
                <a:r>
                  <a:rPr lang="en-US" altLang="zh-TW" sz="2400" dirty="0"/>
                  <a:t> is a measure of variability, defined as the difference between the third and first quartiles.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400" b="0" i="0" dirty="0" smtClean="0"/>
                        <m:t>IQR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 = </m:t>
                      </m:r>
                      <m:sSub>
                        <m:sSub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sz="2400" i="0" dirty="0"/>
                            <m:t>Q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3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−</m:t>
                      </m:r>
                      <m:sSub>
                        <m:sSub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sz="2400" i="0" dirty="0"/>
                            <m:t>Q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1</m:t>
                          </m:r>
                        </m:sub>
                      </m:sSub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 other words, the interquartile range is the range of the middle 50% of the data.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Using the IQR reduces the influence of outliers on the measure of variability.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Given a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, calculate the IQR.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Find the 1st quartile: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=8</m:t>
                    </m:r>
                  </m:oMath>
                </a14:m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Find the 3rd quartile: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=14</m:t>
                    </m:r>
                  </m:oMath>
                </a14:m>
                <a:endParaRPr lang="en-US" altLang="zh-TW" sz="2000" dirty="0"/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Calculate the IQR: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−</m:t>
                    </m:r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/>
                          <m:t>Q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=1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4−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8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6</m:t>
                    </m:r>
                  </m:oMath>
                </a14:m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A2ECD77-0FF5-7D7B-F26A-B2CAECB115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EBCAEE8-7D90-5FFE-632A-A6277E616E23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560C1B-175F-4794-B35F-C28AF12CDE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Interquartile Range (IQR)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1E85987-E976-A517-1836-E003C15987A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FEC35BB-E764-3771-462B-D889E1266A4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851260-BD5C-E9C9-74B7-BDFF5EE3F8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C02BFCA4-155F-1F50-AA61-8F97DB1DD358}"/>
              </a:ext>
            </a:extLst>
          </p:cNvPr>
          <p:cNvSpPr/>
          <p:nvPr/>
        </p:nvSpPr>
        <p:spPr>
          <a:xfrm>
            <a:off x="4826374" y="2124455"/>
            <a:ext cx="2451504" cy="649224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1943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D64329-495B-23D2-683C-F78EC1F1D28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8F11C3-7732-3B6F-EE09-34DCD8E76EE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variance </a:t>
                </a:r>
                <a:r>
                  <a:rPr lang="en-US" altLang="zh-TW" sz="2400" dirty="0"/>
                  <a:t>is a measure of variability based on the squared deviations of the data values from the mean.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p>
                        <m:sSupPr>
                          <m:ctrlPr>
                            <a:rPr lang="en-US" altLang="zh-TW" sz="2400" b="0" i="1" dirty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dirty="0">
                              <a:latin typeface="Cambria Math" panose="02040503050406030204" pitchFamily="18" charset="0"/>
                            </a:rPr>
                            <m:t>𝜎</m:t>
                          </m:r>
                        </m:e>
                        <m:sup>
                          <m:r>
                            <a:rPr lang="en-US" altLang="zh-TW" sz="2400" b="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altLang="zh-TW" sz="2400" b="0" i="0" dirty="0" smtClean="0"/>
                        <m:t>= </m:t>
                      </m:r>
                      <m:f>
                        <m:f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altLang="zh-TW" sz="2400" i="0" dirty="0">
                                              <a:latin typeface="Rockwell" panose="02060603020205020403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b="0" i="1" dirty="0" smtClean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b="0" i="1" dirty="0" smtClean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400" b="0" i="1" dirty="0" smtClean="0"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,  </m:t>
                      </m:r>
                      <m:sSup>
                        <m:sSup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e>
                        <m:sup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2</m:t>
                          </m:r>
                        </m:sup>
                      </m:sSup>
                      <m:r>
                        <m:rPr>
                          <m:nor/>
                        </m:rPr>
                        <a:rPr lang="en-US" altLang="zh-TW" sz="2400" i="0" dirty="0"/>
                        <m:t>= 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p>
                                <m:sSup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pPr>
                                <m:e>
                                  <m:d>
                                    <m:dPr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dPr>
                                    <m:e>
                                      <m:sSub>
                                        <m:sSubPr>
                                          <m:ctrlPr>
                                            <a:rPr lang="en-US" altLang="zh-TW" sz="24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sSub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altLang="zh-TW" sz="2400" i="0" dirty="0">
                                              <a:latin typeface="Rockwell" panose="02060603020205020403" pitchFamily="18" charset="0"/>
                                            </a:rPr>
                                            <m:t>x</m:t>
                                          </m:r>
                                        </m:e>
                                        <m:sub>
                                          <m:r>
                                            <a:rPr lang="en-US" altLang="zh-TW" sz="2400" i="1" dirty="0">
                                              <a:latin typeface="Cambria Math" panose="02040503050406030204" pitchFamily="18" charset="0"/>
                                            </a:rPr>
                                            <m:t>𝑖</m:t>
                                          </m:r>
                                        </m:sub>
                                      </m:sSub>
                                      <m: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acc>
                                        <m:accPr>
                                          <m:chr m:val="̅"/>
                                          <m:ctrlPr>
                                            <a:rPr lang="en-US" altLang="zh-TW" sz="2400" i="1" dirty="0">
                                              <a:latin typeface="Cambria Math" panose="02040503050406030204" pitchFamily="18" charset="0"/>
                                            </a:rPr>
                                          </m:ctrlPr>
                                        </m:accPr>
                                        <m:e>
                                          <m:r>
                                            <m:rPr>
                                              <m:nor/>
                                            </m:rPr>
                                            <a:rPr lang="en-US" altLang="zh-TW" sz="2400" i="0" dirty="0">
                                              <a:latin typeface="Rockwell" panose="02060603020205020403" pitchFamily="18" charset="0"/>
                                            </a:rPr>
                                            <m:t>x</m:t>
                                          </m:r>
                                        </m:e>
                                      </m:acc>
                                    </m:e>
                                  </m:d>
                                </m:e>
                                <m:sup>
                                  <m: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  <m:t>2</m:t>
                                  </m:r>
                                </m:sup>
                              </m:sSup>
                            </m:e>
                          </m:nary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variance measures how far observations tend to be from the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population variance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 is a parameter, but the sample variance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𝑠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 is a statistic.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𝜎</m:t>
                    </m:r>
                  </m:oMath>
                </a14:m>
                <a:r>
                  <a:rPr lang="en-US" altLang="zh-TW" sz="2000" dirty="0"/>
                  <a:t> is pronounced “sigma.”  (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b="0" i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altLang="zh-TW" sz="2000" dirty="0"/>
                  <a:t> is the uppercase version used for summation.)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few questions: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Why do we square the deviations from the mean?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Why do we divide the squared deviations by the number of observations?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8F11C3-7732-3B6F-EE09-34DCD8E76EE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9F3A5A0-A894-D745-53A0-E08CFE5F1EF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7458C9D-A2DB-428A-8F49-B368A5BC91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A1DBD61-1C39-3AC2-6F32-B1AB8CF1D5F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1750AB4-15E1-DA40-6A8B-F60A4C432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03B458-70C1-C388-78A1-A8E446DDB4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60408CFB-FD4C-FF7C-43D5-DDCE164C94BC}"/>
              </a:ext>
            </a:extLst>
          </p:cNvPr>
          <p:cNvSpPr/>
          <p:nvPr/>
        </p:nvSpPr>
        <p:spPr>
          <a:xfrm>
            <a:off x="3078785" y="2166789"/>
            <a:ext cx="5946682" cy="999744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439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7A9DDDB-7281-F92F-0264-EDF50BD07DF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3341D0-10CD-7A8F-81CB-55682CC6C4B0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Question #1: Why do we square the deviations from the mean?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Adding deviations from the mean, positive and negative deviations cancel out, producing a total of zero.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Squaring the deviations guarantees that each term is nonnegative.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Given a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, calculate the deviations from the mean and compare them with the squared deviations. The mean is 12.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deviations from the mean are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−8, −4,−2,  2,  12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, and they add up to 0.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squared deviations from the mean are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64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16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 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 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 144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, and they add up to 232.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Follow-up: Why not just take the absolute values </a:t>
                </a:r>
                <a14:m>
                  <m:oMath xmlns:m="http://schemas.openxmlformats.org/officeDocument/2006/math">
                    <m:d>
                      <m:dPr>
                        <m:begChr m:val="|"/>
                        <m:endChr m:val="|"/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m:rPr>
                                <m:nor/>
                              </m:rPr>
                              <a:rPr lang="en-US" altLang="zh-TW" sz="2400" i="0" dirty="0">
                                <a:latin typeface="Rockwell" panose="02060603020205020403" pitchFamily="18" charset="0"/>
                              </a:rPr>
                              <m:t>x</m:t>
                            </m:r>
                          </m:e>
                          <m:sub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−</m:t>
                        </m:r>
                        <m:acc>
                          <m:accPr>
                            <m:chr m:val="̅"/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accPr>
                          <m:e>
                            <m:r>
                              <m:rPr>
                                <m:nor/>
                              </m:rPr>
                              <a:rPr lang="en-US" altLang="zh-TW" sz="2400" i="0" dirty="0">
                                <a:latin typeface="Rockwell" panose="02060603020205020403" pitchFamily="18" charset="0"/>
                              </a:rPr>
                              <m:t>x</m:t>
                            </m:r>
                          </m:e>
                        </m:acc>
                      </m:e>
                    </m:d>
                  </m:oMath>
                </a14:m>
                <a:r>
                  <a:rPr lang="en-US" altLang="zh-TW" sz="2400" dirty="0"/>
                  <a:t>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 measure of variability using absolute values is called the mean absolute deviation (MAD), but squared deviations have mathematical properties that make them more widely applicable in statistics.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A3341D0-10CD-7A8F-81CB-55682CC6C4B0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76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1E0FEE3-938B-7E66-B5E9-DDBB367A1ED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84E6B33-3BD8-2837-2F3B-A0BC83C843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Variance: Question #1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CA59588-4626-2C84-F287-EB9E6FA8653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FC673DD-674E-1B14-6FDC-1460A105B0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87FF16B-1767-76EB-5C9F-04AC4F7BFC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4177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74CE168-4A69-FB25-BC20-21C8AEC5315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377AE1-9608-B83D-4BAF-F6F893AFB29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Question #2: Why do we divide the squared deviations by the number of observations?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we only add squared deviations, larger datasets will tend to have larger totals simply because they contain more observations.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Dividing by the number of observations creates an average squared deviation, making variability comparable across datasets.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Given two populations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Z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4, 8, 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10, 14, 24)</m:t>
                    </m:r>
                  </m:oMath>
                </a14:m>
                <a:r>
                  <a:rPr lang="en-US" altLang="zh-TW" sz="2400" dirty="0"/>
                  <a:t>, find the sum of squared deviations. The population means are both 12.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Notice that population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Z</m:t>
                    </m:r>
                  </m:oMath>
                </a14:m>
                <a:r>
                  <a:rPr lang="en-US" altLang="zh-TW" sz="2000" dirty="0"/>
                  <a:t> is simply two identical copies of population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, the squared deviations are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(64, 16, 4, 4, 144)</m:t>
                    </m:r>
                  </m:oMath>
                </a14:m>
                <a:r>
                  <a:rPr lang="en-US" altLang="zh-TW" sz="2000" dirty="0"/>
                  <a:t>, and they sum to 232.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For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Z</m:t>
                    </m:r>
                  </m:oMath>
                </a14:m>
                <a:r>
                  <a:rPr lang="en-US" altLang="zh-TW" sz="2000" dirty="0"/>
                  <a:t>, the squared deviations are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(64, 16, 4, 4, 144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, 64, 16, 4, 4, 144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, and they sum to 464.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we didn’t divide by the number of observations,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Z</m:t>
                    </m:r>
                  </m:oMath>
                </a14:m>
                <a:r>
                  <a:rPr lang="en-US" altLang="zh-TW" sz="2000" dirty="0"/>
                  <a:t> would appear to have twice as much variability.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86377AE1-9608-B83D-4BAF-F6F893AFB29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4ECB5CC-7D37-8175-746A-3D6B2746AE0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BBE628E-3562-C93B-1543-F27F5E4D1C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Variance: Question #2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4DEF1F-EF5B-6086-BBBD-2427B032CA1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A4A7ECA-44EF-20F7-A491-504ADC3013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C8618F3-00FC-9FDB-A298-421EDE1C4D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91810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2EBB06-30CD-6788-9E67-50041533307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734086-A904-C5A2-ED88-DC1D24EFB13A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Given two populations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Z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, 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4, 8, 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 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10, 14, 24)</m:t>
                    </m:r>
                  </m:oMath>
                </a14:m>
                <a:r>
                  <a:rPr lang="en-US" altLang="zh-TW" sz="2400" dirty="0"/>
                  <a:t>, find the variances.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variance for population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232</m:t>
                        </m:r>
                      </m:num>
                      <m:den>
                        <m: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5</m:t>
                        </m:r>
                      </m:den>
                    </m:f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=46.4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variance for population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Z</m:t>
                    </m:r>
                  </m:oMath>
                </a14:m>
                <a:r>
                  <a:rPr lang="en-US" altLang="zh-TW" sz="2000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464</m:t>
                        </m:r>
                      </m:num>
                      <m:den>
                        <m: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10</m:t>
                        </m:r>
                      </m:den>
                    </m:f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=46.4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Dividing by the number of observations correctly identifies that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Z</m:t>
                    </m:r>
                  </m:oMath>
                </a14:m>
                <a:r>
                  <a:rPr lang="en-US" altLang="zh-TW" sz="2000" dirty="0"/>
                  <a:t> have the same variability.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Follow-up: Why do we divide by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−1</m:t>
                    </m:r>
                  </m:oMath>
                </a14:m>
                <a:r>
                  <a:rPr lang="en-US" altLang="zh-TW" sz="2400" dirty="0"/>
                  <a:t> for sample variance, and </a:t>
                </a:r>
                <a14:m>
                  <m:oMath xmlns:m="http://schemas.openxmlformats.org/officeDocument/2006/math"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400" dirty="0"/>
                  <a:t> for population variance?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adjustment corrects for the fact that the sample mean is estimated from the sample itself.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full explanation involves a concept called </a:t>
                </a:r>
                <a:r>
                  <a:rPr lang="en-US" altLang="zh-TW" sz="2000" i="1" dirty="0"/>
                  <a:t>degrees of freedom</a:t>
                </a:r>
                <a:r>
                  <a:rPr lang="en-US" altLang="zh-TW" sz="2000" dirty="0"/>
                  <a:t>, which we will not cover in this course.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1734086-A904-C5A2-ED88-DC1D24EFB13A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174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F55330B1-E037-3F48-C653-9CB9F9CB863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18DF99B-149C-EC8A-E8A3-41E93EAFEF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Variance: Question #2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C801A08-B573-F984-ECE8-A2FB4D60426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CA6CCBF-8529-618A-EFBD-451D7F6AFE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95FC0B-105E-BA26-A049-2A0832C31B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29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959893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C27DAC4-B763-7A4A-0033-623EC79BCCA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If $$X$$ is Height_in, what is the value of $$x_9$$?
Slide 3</a:t>
            </a:r>
          </a:p>
        </p:txBody>
      </p:sp>
      <p:sp>
        <p:nvSpPr>
          <p:cNvPr id="3" name="Footer Placeholder 2" descr="Poll Everywhere multiple choice poll activity&#10;Activity Title: If $$X$$ is Height_in, what is the value of $$x_9$$?">
            <a:extLst>
              <a:ext uri="{FF2B5EF4-FFF2-40B4-BE49-F238E27FC236}">
                <a16:creationId xmlns:a16="http://schemas.microsoft.com/office/drawing/2014/main" id="{196E1F03-04A9-4965-71C8-D9895984CE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772470F-B358-7212-7974-D74A82E764A5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9775498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853AA9E-ACB4-3600-D5DF-91278305C1D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B0A88A-CCBA-E358-3962-1F6DC56311D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standard deviation</a:t>
                </a:r>
                <a:r>
                  <a:rPr lang="en-US" altLang="zh-TW" sz="2400" dirty="0"/>
                  <a:t> is a measure of variability computed by taking the positive square root of the variance:</a:t>
                </a: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𝜎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𝜎</m:t>
                              </m:r>
                            </m:e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,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  </m:t>
                      </m:r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𝑠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rad>
                        <m:radPr>
                          <m:degHide m:val="on"/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radPr>
                        <m:deg/>
                        <m:e>
                          <m:sSup>
                            <m:sSupPr>
                              <m:ctrl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𝑠</m:t>
                              </m:r>
                            </m:e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p>
                          </m:sSup>
                        </m:e>
                      </m:rad>
                    </m:oMath>
                  </m:oMathPara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population standard deviation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𝜎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 is the positive square root of the population variance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sample standard deviation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(</m:t>
                    </m:r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𝑠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 is the positive square root of the sample variance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p>
                          <m:sSupPr>
                            <m:ctrlP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en-US" altLang="zh-TW" sz="2000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p>
                        </m:sSup>
                      </m:e>
                    </m:d>
                  </m:oMath>
                </a14:m>
                <a:r>
                  <a:rPr lang="en-US" altLang="zh-TW" sz="2000" dirty="0"/>
                  <a:t>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standard deviation is often easier to interpret than the variance because it is measured in the same units as the data.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employee salaries are measured in dollars, the standard deviation is also measured in dollars.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 contrast, the variance would be measured in dollars squared </a:t>
                </a:r>
                <a14:m>
                  <m:oMath xmlns:m="http://schemas.openxmlformats.org/officeDocument/2006/math"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(</m:t>
                    </m:r>
                    <m:sSup>
                      <m:sSup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sSupPr>
                      <m:e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$</m:t>
                        </m:r>
                      </m:e>
                      <m:sup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2</m:t>
                        </m:r>
                      </m:sup>
                    </m:sSup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000" dirty="0"/>
                  <a:t>, which is difficult to interpret.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 standard deviation of $5,000 means that salaries typically differ from the mean salary by about $5,000.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DB0A88A-CCBA-E358-3962-1F6DC56311D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103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1006523-E7B7-D262-29B3-1B0888DDF8B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34CF2FC-FC0F-4F46-BC2A-5B0B4C477A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Standard Deviation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9A32D37-6DA3-E9B8-0A5A-43EC08EBE5F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FED2E77-876E-0ECE-EBD2-F7735C39116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FEE0FA0-BF17-9B2C-EFF2-C42088295B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967C5618-DD60-E1D6-20B8-6AEB702F4A84}"/>
              </a:ext>
            </a:extLst>
          </p:cNvPr>
          <p:cNvSpPr/>
          <p:nvPr/>
        </p:nvSpPr>
        <p:spPr>
          <a:xfrm>
            <a:off x="4326467" y="2022857"/>
            <a:ext cx="3451318" cy="576410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04097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26E2610-99DD-0E69-B0E8-F16FA13CC9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10E581-DD33-A660-7CB7-040768787B9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coefficient of variation</a:t>
                </a:r>
                <a:r>
                  <a:rPr lang="en-US" altLang="zh-TW" sz="2400" dirty="0"/>
                  <a:t> (CV) is a measure of relative variability computed by dividing the standard deviation by the mean and multiplying by 100: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nor/>
                        </m:rPr>
                        <a:rPr lang="en-US" altLang="zh-TW" sz="2400" b="0" i="0" dirty="0" smtClean="0"/>
                        <m:t>CV</m:t>
                      </m:r>
                      <m:r>
                        <m:rPr>
                          <m:nor/>
                        </m:rPr>
                        <a:rPr lang="en-US" altLang="zh-TW" sz="2400" b="0" i="0" dirty="0" smtClean="0"/>
                        <m:t> = </m:t>
                      </m:r>
                      <m:f>
                        <m:f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S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tandard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D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eviation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TW" sz="2400" b="0" i="0" dirty="0" smtClean="0"/>
                            <m:t>Mean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×100</m:t>
                      </m:r>
                    </m:oMath>
                  </m:oMathPara>
                </a14:m>
                <a:endParaRPr lang="en-US" altLang="zh-TW" sz="24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coefficient of variation is typically expressed as a percentage.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It </a:t>
                </a:r>
                <a:r>
                  <a:rPr lang="en-US" sz="2000" dirty="0"/>
                  <a:t>indicates how large the standard deviation is relative to the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coefficient of variation is less commonly reported than the mean and standard deviation.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Consider datasets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=(4, 8, 10, 14, 24)</m:t>
                    </m:r>
                  </m:oMath>
                </a14:m>
                <a:r>
                  <a:rPr lang="en-US" altLang="zh-TW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W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=(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4, 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10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8, 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10, 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14, 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1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24)</m:t>
                    </m:r>
                  </m:oMath>
                </a14:m>
                <a:r>
                  <a:rPr lang="en-US" altLang="zh-TW" sz="24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sz="2000" dirty="0"/>
                  <a:t>Verify #1: Both datasets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sz="20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W</m:t>
                    </m:r>
                  </m:oMath>
                </a14:m>
                <a:r>
                  <a:rPr lang="en-US" sz="2000" dirty="0"/>
                  <a:t> share the same standard deviation.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Verify #2: Dataset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has a much higher coefficient of variation than dataset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W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610E581-DD33-A660-7CB7-040768787B9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3A922225-3EAD-48D4-3A47-7C979C872C8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3FCC29FF-4109-0CF1-AA53-F00053D3AD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Coefficient of Variation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7EB3E7-8D85-06D3-4075-AF1A1B0D4D0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EE8C77-C452-D32A-0FEB-88261E27F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CF0E8BA-4BF0-D60E-5327-68DF273AF13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260D1F73-F29C-A65F-2995-C074D1F8CFF6}"/>
              </a:ext>
            </a:extLst>
          </p:cNvPr>
          <p:cNvSpPr/>
          <p:nvPr/>
        </p:nvSpPr>
        <p:spPr>
          <a:xfrm>
            <a:off x="3928533" y="2217591"/>
            <a:ext cx="4247186" cy="872741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8864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</p:bld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8E8C6BE-B5D6-3857-3DA7-F4C91A27694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98C1E8F-AD67-7B48-08C6-FE7AB9CDC3B1}"/>
              </a:ext>
            </a:extLst>
          </p:cNvPr>
          <p:cNvSpPr txBox="1"/>
          <p:nvPr/>
        </p:nvSpPr>
        <p:spPr>
          <a:xfrm>
            <a:off x="0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Measures of Distribution Shape,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Relative Location, and Detecting Outliers</a:t>
            </a:r>
          </a:p>
        </p:txBody>
      </p:sp>
    </p:spTree>
    <p:extLst>
      <p:ext uri="{BB962C8B-B14F-4D97-AF65-F5344CB8AC3E}">
        <p14:creationId xmlns:p14="http://schemas.microsoft.com/office/powerpoint/2010/main" val="4052260917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21A91C9-2434-D76C-AA04-2BA9C7AF3EA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6D72252-13F8-321C-F3C4-9766A1A388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Knowing the mean and the standard deviation of a dataset can provide useful insight.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But datasets with the same mean and standard deviations may be surprisingly different:</a:t>
            </a:r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4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All three distributions share the same mean (50) and standard deviation (10).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Distribution shape provides additional information beyond center and spread.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1F03F6E-4D3E-DC1A-95D4-B9C6E5EAB2F1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0A74044-6A0D-A860-A970-48C1C1FE9F2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Distribution Shape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E0F13E9-85E0-D352-9383-D088DFCB0FA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6F11753-B646-D9F3-C607-D834876C22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46FC13-31B3-46D1-F4B0-F6413B8BFEE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33B81AA6-3A3E-F96D-D439-00B5BA65E22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451438543"/>
                  </p:ext>
                </p:extLst>
              </p:nvPr>
            </p:nvGraphicFramePr>
            <p:xfrm>
              <a:off x="947801" y="2612086"/>
              <a:ext cx="3429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9" name="Chart 8">
                <a:extLst>
                  <a:ext uri="{FF2B5EF4-FFF2-40B4-BE49-F238E27FC236}">
                    <a16:creationId xmlns:a16="http://schemas.microsoft.com/office/drawing/2014/main" id="{33B81AA6-3A3E-F96D-D439-00B5BA65E22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947801" y="2612086"/>
                <a:ext cx="3429000" cy="27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717E67C0-1750-4159-9B10-DD319A3A807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1875987562"/>
                  </p:ext>
                </p:extLst>
              </p:nvPr>
            </p:nvGraphicFramePr>
            <p:xfrm>
              <a:off x="4507991" y="2610507"/>
              <a:ext cx="3429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2" name="Chart 11">
                <a:extLst>
                  <a:ext uri="{FF2B5EF4-FFF2-40B4-BE49-F238E27FC236}">
                    <a16:creationId xmlns:a16="http://schemas.microsoft.com/office/drawing/2014/main" id="{717E67C0-1750-4159-9B10-DD319A3A807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07991" y="2610507"/>
                <a:ext cx="3429000" cy="27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3B1D477F-CF8E-4CCB-A02D-10C90BC5229F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448120435"/>
                  </p:ext>
                </p:extLst>
              </p:nvPr>
            </p:nvGraphicFramePr>
            <p:xfrm>
              <a:off x="8068181" y="2610507"/>
              <a:ext cx="3429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3" name="Chart 12">
                <a:extLst>
                  <a:ext uri="{FF2B5EF4-FFF2-40B4-BE49-F238E27FC236}">
                    <a16:creationId xmlns:a16="http://schemas.microsoft.com/office/drawing/2014/main" id="{3B1D477F-CF8E-4CCB-A02D-10C90BC5229F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068181" y="2610507"/>
                <a:ext cx="3429000" cy="274320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61220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3B4FCCC-F434-4367-5EAB-5944E21A80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>
        <mc:Choice xmlns:a14="http://schemas.microsoft.com/office/drawing/2010/main"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2F19E8-5707-7C45-882A-0D44990309B7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skewness</a:t>
                </a:r>
                <a:r>
                  <a:rPr lang="en-US" altLang="zh-TW" sz="2400" dirty="0"/>
                  <a:t> is a measure of asymmetry in a frequency distribution.</a:t>
                </a: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Serious discussion of the formal definition of skewness is beyond the scope of this course.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 practice, you may use the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SKEW</a:t>
                </a:r>
                <a:r>
                  <a:rPr lang="en-US" altLang="zh-TW" sz="2000" dirty="0"/>
                  <a:t> function in Excel or similar statistical software to calculate skewness</a:t>
                </a:r>
                <a:r>
                  <a:rPr lang="en-US" sz="2000" dirty="0"/>
                  <a:t>.</a:t>
                </a:r>
                <a:endParaRPr lang="en-US" altLang="zh-TW" sz="20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Disclaimer: Any material under an </a:t>
                </a:r>
                <a:r>
                  <a:rPr lang="en-US" altLang="zh-TW" sz="2400" b="1" dirty="0">
                    <a:solidFill>
                      <a:srgbClr val="0072B2"/>
                    </a:solidFill>
                  </a:rPr>
                  <a:t>FYI</a:t>
                </a:r>
                <a:r>
                  <a:rPr lang="en-US" altLang="zh-TW" sz="2400" dirty="0"/>
                  <a:t> bullet point, shown in blue, will not be included in official evaluations such as quizzes, homework, or the final exam.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72B2"/>
                    </a:solidFill>
                  </a:rPr>
                  <a:t>FYI: Fisher’s moment coefficient of skewness: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>
                  <a:solidFill>
                    <a:srgbClr val="0072B2"/>
                  </a:solidFill>
                </a:endParaRPr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400" b="0" i="1" smtClean="0">
                          <a:solidFill>
                            <a:srgbClr val="0072B2"/>
                          </a:solidFill>
                          <a:latin typeface="Cambria Math" panose="02040503050406030204" pitchFamily="18" charset="0"/>
                        </a:rPr>
                        <m:t>𝐸</m:t>
                      </m:r>
                      <m:d>
                        <m:dPr>
                          <m:begChr m:val="["/>
                          <m:endChr m:val="]"/>
                          <m:ctrlPr>
                            <a:rPr lang="en-US" altLang="zh-TW" sz="2400" b="0" i="1" smtClean="0">
                              <a:solidFill>
                                <a:srgbClr val="0072B2"/>
                              </a:solidFill>
                              <a:latin typeface="Cambria Math" panose="02040503050406030204" pitchFamily="18" charset="0"/>
                            </a:rPr>
                          </m:ctrlPr>
                        </m:dPr>
                        <m:e>
                          <m:sSup>
                            <m:sSupPr>
                              <m:ctrlPr>
                                <a:rPr lang="en-US" altLang="zh-TW" sz="2400" i="1">
                                  <a:solidFill>
                                    <a:srgbClr val="0072B2"/>
                                  </a:solidFill>
                                  <a:latin typeface="Cambria Math" panose="02040503050406030204" pitchFamily="18" charset="0"/>
                                </a:rPr>
                              </m:ctrlPr>
                            </m:sSupPr>
                            <m:e>
                              <m:d>
                                <m:dPr>
                                  <m:ctrlPr>
                                    <a:rPr lang="en-US" altLang="zh-TW" sz="2400" b="0" i="1" smtClean="0">
                                      <a:solidFill>
                                        <a:srgbClr val="0072B2"/>
                                      </a:solidFill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f>
                                    <m:fPr>
                                      <m:ctrlPr>
                                        <a:rPr lang="en-US" altLang="zh-TW" sz="2400" b="0" i="1" smtClean="0">
                                          <a:solidFill>
                                            <a:srgbClr val="0072B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</m:ctrlPr>
                                    </m:fPr>
                                    <m:num>
                                      <m:r>
                                        <a:rPr lang="en-US" altLang="zh-TW" sz="2400" b="0" i="1" smtClean="0">
                                          <a:solidFill>
                                            <a:srgbClr val="0072B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𝑋</m:t>
                                      </m:r>
                                      <m:r>
                                        <a:rPr lang="en-US" altLang="zh-TW" sz="2400" b="0" i="1" smtClean="0">
                                          <a:solidFill>
                                            <a:srgbClr val="0072B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−</m:t>
                                      </m:r>
                                      <m:r>
                                        <a:rPr lang="en-US" altLang="zh-TW" sz="2400" b="0" i="1" smtClean="0">
                                          <a:solidFill>
                                            <a:srgbClr val="0072B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𝜇</m:t>
                                      </m:r>
                                    </m:num>
                                    <m:den>
                                      <m:r>
                                        <a:rPr lang="en-US" altLang="zh-TW" sz="2400" b="0" i="1" smtClean="0">
                                          <a:solidFill>
                                            <a:srgbClr val="0072B2"/>
                                          </a:solidFill>
                                          <a:latin typeface="Cambria Math" panose="02040503050406030204" pitchFamily="18" charset="0"/>
                                        </a:rPr>
                                        <m:t>𝜎</m:t>
                                      </m:r>
                                    </m:den>
                                  </m:f>
                                </m:e>
                              </m:d>
                            </m:e>
                            <m:sup>
                              <m:r>
                                <a:rPr lang="en-US" altLang="zh-TW" sz="2400" b="0" i="1" smtClean="0">
                                  <a:solidFill>
                                    <a:srgbClr val="0072B2"/>
                                  </a:solidFill>
                                  <a:latin typeface="Cambria Math" panose="02040503050406030204" pitchFamily="18" charset="0"/>
                                </a:rPr>
                                <m:t>3</m:t>
                              </m:r>
                            </m:sup>
                          </m:sSup>
                        </m:e>
                      </m:d>
                    </m:oMath>
                  </m:oMathPara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EE2F19E8-5707-7C45-882A-0D44990309B7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119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D0697D4-3F05-92E9-998F-60ACDEA9ADC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DC1B2971-1C5F-8D48-FA9C-02D8648E0C8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Skewness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9950EB2-1598-362C-2DD7-39050641C53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C85FA84-E517-CF1E-3491-331D1EBE8C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E114AFC-C0D1-C2B7-0502-56E3AADB8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488654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03017E-0770-60EA-FCDF-8A8B4DDFCD2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696AB6-721C-6530-606C-5291B3CDFCF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5862" y="1289508"/>
            <a:ext cx="3429000" cy="104753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“Symmetric”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Skewness = 0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2FCAC13-5343-259A-78B5-643DA4CB14E7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B28C66F-C795-469D-6920-769D4B45BA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Skewness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4FABCAC-7754-87BE-C82C-BA459C975C5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8CA005A-BC7C-CDD8-74B5-A0E26192EA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B222D17-D02D-4F64-98F2-736B82E954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9" name="Chart 8">
                <a:extLst>
                  <a:ext uri="{FF2B5EF4-FFF2-40B4-BE49-F238E27FC236}">
                    <a16:creationId xmlns:a16="http://schemas.microsoft.com/office/drawing/2014/main" id="{DC1E4970-7FB4-D136-7F0D-5E8BC7D284C9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3092664092"/>
                  </p:ext>
                </p:extLst>
              </p:nvPr>
            </p:nvGraphicFramePr>
            <p:xfrm>
              <a:off x="457199" y="2154684"/>
              <a:ext cx="3429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2"/>
              </a:graphicData>
            </a:graphic>
          </p:graphicFrame>
        </mc:Choice>
        <mc:Fallback xmlns="">
          <p:pic>
            <p:nvPicPr>
              <p:cNvPr id="9" name="Chart 8">
                <a:extLst>
                  <a:ext uri="{FF2B5EF4-FFF2-40B4-BE49-F238E27FC236}">
                    <a16:creationId xmlns:a16="http://schemas.microsoft.com/office/drawing/2014/main" id="{DC1E4970-7FB4-D136-7F0D-5E8BC7D284C9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457199" y="2154684"/>
                <a:ext cx="3429000" cy="27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2" name="Chart 11">
                <a:extLst>
                  <a:ext uri="{FF2B5EF4-FFF2-40B4-BE49-F238E27FC236}">
                    <a16:creationId xmlns:a16="http://schemas.microsoft.com/office/drawing/2014/main" id="{771B8FF4-D234-E5AF-2485-40E79564D4AC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4278425158"/>
                  </p:ext>
                </p:extLst>
              </p:nvPr>
            </p:nvGraphicFramePr>
            <p:xfrm>
              <a:off x="4379912" y="2153105"/>
              <a:ext cx="3429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4"/>
              </a:graphicData>
            </a:graphic>
          </p:graphicFrame>
        </mc:Choice>
        <mc:Fallback xmlns="">
          <p:pic>
            <p:nvPicPr>
              <p:cNvPr id="12" name="Chart 11">
                <a:extLst>
                  <a:ext uri="{FF2B5EF4-FFF2-40B4-BE49-F238E27FC236}">
                    <a16:creationId xmlns:a16="http://schemas.microsoft.com/office/drawing/2014/main" id="{771B8FF4-D234-E5AF-2485-40E79564D4AC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379912" y="2153105"/>
                <a:ext cx="3429000" cy="27432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cx1="http://schemas.microsoft.com/office/drawing/2015/9/8/chartex">
        <mc:Choice Requires="cx1">
          <p:graphicFrame>
            <p:nvGraphicFramePr>
              <p:cNvPr id="13" name="Chart 12">
                <a:extLst>
                  <a:ext uri="{FF2B5EF4-FFF2-40B4-BE49-F238E27FC236}">
                    <a16:creationId xmlns:a16="http://schemas.microsoft.com/office/drawing/2014/main" id="{0BEEC9B3-FE48-5683-2CD3-4C6E9EFB5BF6}"/>
                  </a:ext>
                </a:extLst>
              </p:cNvPr>
              <p:cNvGraphicFramePr/>
              <p:nvPr>
                <p:extLst>
                  <p:ext uri="{D42A27DB-BD31-4B8C-83A1-F6EECF244321}">
                    <p14:modId xmlns:p14="http://schemas.microsoft.com/office/powerpoint/2010/main" val="2481169066"/>
                  </p:ext>
                </p:extLst>
              </p:nvPr>
            </p:nvGraphicFramePr>
            <p:xfrm>
              <a:off x="8302626" y="2153105"/>
              <a:ext cx="3429000" cy="2743200"/>
            </p:xfrm>
            <a:graphic>
              <a:graphicData uri="http://schemas.microsoft.com/office/drawing/2014/chartex">
                <cx:chart xmlns:cx="http://schemas.microsoft.com/office/drawing/2014/chartex" xmlns:r="http://schemas.openxmlformats.org/officeDocument/2006/relationships" r:id="rId6"/>
              </a:graphicData>
            </a:graphic>
          </p:graphicFrame>
        </mc:Choice>
        <mc:Fallback xmlns="">
          <p:pic>
            <p:nvPicPr>
              <p:cNvPr id="13" name="Chart 12">
                <a:extLst>
                  <a:ext uri="{FF2B5EF4-FFF2-40B4-BE49-F238E27FC236}">
                    <a16:creationId xmlns:a16="http://schemas.microsoft.com/office/drawing/2014/main" id="{0BEEC9B3-FE48-5683-2CD3-4C6E9EFB5BF6}"/>
                  </a:ext>
                </a:extLst>
              </p:cNvPr>
              <p:cNvPicPr>
                <a:picLocks noGrp="1" noRot="1" noChangeAspect="1" noMove="1" noResize="1" noEditPoints="1" noAdjustHandles="1" noChangeArrowheads="1" noChangeShapeType="1"/>
              </p:cNvPicPr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8302626" y="2153105"/>
                <a:ext cx="3429000" cy="2743200"/>
              </a:xfrm>
              <a:prstGeom prst="rect">
                <a:avLst/>
              </a:prstGeom>
            </p:spPr>
          </p:pic>
        </mc:Fallback>
      </mc:AlternateContent>
      <p:sp>
        <p:nvSpPr>
          <p:cNvPr id="8" name="Content Placeholder 2">
            <a:extLst>
              <a:ext uri="{FF2B5EF4-FFF2-40B4-BE49-F238E27FC236}">
                <a16:creationId xmlns:a16="http://schemas.microsoft.com/office/drawing/2014/main" id="{EE130120-1F12-15AF-A786-7AE5A3547AB1}"/>
              </a:ext>
            </a:extLst>
          </p:cNvPr>
          <p:cNvSpPr txBox="1">
            <a:spLocks/>
          </p:cNvSpPr>
          <p:nvPr/>
        </p:nvSpPr>
        <p:spPr>
          <a:xfrm>
            <a:off x="8278238" y="1287930"/>
            <a:ext cx="3429000" cy="104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“Skewed to the left”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Negative skewness</a:t>
            </a:r>
          </a:p>
        </p:txBody>
      </p:sp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73F0402F-1C89-C3A4-7B2A-1F0C6490509D}"/>
              </a:ext>
            </a:extLst>
          </p:cNvPr>
          <p:cNvSpPr txBox="1">
            <a:spLocks/>
          </p:cNvSpPr>
          <p:nvPr/>
        </p:nvSpPr>
        <p:spPr>
          <a:xfrm>
            <a:off x="4358574" y="1287929"/>
            <a:ext cx="3429000" cy="10475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“Skewed to the right”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Positive skewness</a:t>
            </a: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3C93E501-8715-444D-B1DF-CB6CE975B627}"/>
              </a:ext>
            </a:extLst>
          </p:cNvPr>
          <p:cNvSpPr txBox="1">
            <a:spLocks/>
          </p:cNvSpPr>
          <p:nvPr/>
        </p:nvSpPr>
        <p:spPr>
          <a:xfrm>
            <a:off x="426718" y="5118579"/>
            <a:ext cx="11304908" cy="125430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>
                <a:solidFill>
                  <a:srgbClr val="000000"/>
                </a:solidFill>
                <a:latin typeface="Garamond"/>
              </a:rPr>
              <a:t>It is often thought that a right-skew means the data are concentrated on the right. That is not what it means. A right-skew means the distribution has a longer tail on the right.</a:t>
            </a:r>
            <a:endParaRPr lang="en-US" altLang="zh-TW" sz="2000" dirty="0">
              <a:solidFill>
                <a:srgbClr val="000000"/>
              </a:solidFill>
              <a:latin typeface="Garamond"/>
            </a:endParaRP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>
              <a:solidFill>
                <a:srgbClr val="000000"/>
              </a:solidFill>
              <a:latin typeface="Garamond"/>
            </a:endParaRPr>
          </a:p>
        </p:txBody>
      </p:sp>
    </p:spTree>
    <p:extLst>
      <p:ext uri="{BB962C8B-B14F-4D97-AF65-F5344CB8AC3E}">
        <p14:creationId xmlns:p14="http://schemas.microsoft.com/office/powerpoint/2010/main" val="31797959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88AC7E4-31C3-0F5A-73DE-C232A039DC2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696D8C-5785-5319-EB0B-C9234B28183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z-score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𝑧</m:t>
                            </m:r>
                          </m:e>
                          <m:sub>
                            <m:r>
                              <a:rPr lang="en-US" altLang="zh-TW" sz="2400" i="1" dirty="0">
                                <a:latin typeface="Cambria Math" panose="02040503050406030204" pitchFamily="18" charset="0"/>
                              </a:rPr>
                              <m:t>𝑖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400" dirty="0"/>
                  <a:t> is a measure of the relative location of an observation within a dataset. It reports how many standard deviations the observation is from the mean: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acc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dirty="0"/>
                  <a:t>: The z-score for the </a:t>
                </a:r>
                <a:r>
                  <a:rPr lang="en-US" altLang="zh-TW" sz="2000" i="1" dirty="0" err="1"/>
                  <a:t>i</a:t>
                </a:r>
                <a:r>
                  <a:rPr lang="en-US" altLang="zh-TW" sz="2000" dirty="0" err="1"/>
                  <a:t>-th</a:t>
                </a:r>
                <a:r>
                  <a:rPr lang="en-US" altLang="zh-TW" sz="2000" dirty="0"/>
                  <a:t> observation.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</m:oMath>
                </a14:m>
                <a:r>
                  <a:rPr lang="en-US" altLang="zh-TW" sz="2000" dirty="0"/>
                  <a:t>: The value of the </a:t>
                </a:r>
                <a:r>
                  <a:rPr lang="en-US" altLang="zh-TW" sz="2000" i="1" dirty="0" err="1"/>
                  <a:t>i</a:t>
                </a:r>
                <a:r>
                  <a:rPr lang="en-US" altLang="zh-TW" sz="2000" dirty="0" err="1"/>
                  <a:t>-th</a:t>
                </a:r>
                <a:r>
                  <a:rPr lang="en-US" altLang="zh-TW" sz="2000" dirty="0"/>
                  <a:t> observation.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000" dirty="0"/>
                  <a:t>: The sample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𝑠</m:t>
                    </m:r>
                  </m:oMath>
                </a14:m>
                <a:r>
                  <a:rPr lang="en-US" altLang="zh-TW" sz="2000" dirty="0"/>
                  <a:t>: The sample standard deviation.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z-score is also known as a standardized value: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 z-score of 1.5 means that the observation is 1.5 standard deviations above the sample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 z-score of -0.5 means that the observation is 0.5 standard deviations below the sample mean.</a:t>
                </a: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6B696D8C-5785-5319-EB0B-C9234B28183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b="-119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CD6A2C3-69A0-1B2B-16B4-9F8C022ACD5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6837359-53A5-1506-5891-9BA4CF712F1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Z-Scores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38F7DE0-5C3C-A68E-E000-F35438DBAB1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F448FE-BEFE-5D1F-3DF4-FE6197611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D2971F3-76E9-87B4-0C5D-42E0416408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8F70E001-7EFB-5829-BD4B-A8F656FCC447}"/>
              </a:ext>
            </a:extLst>
          </p:cNvPr>
          <p:cNvSpPr/>
          <p:nvPr/>
        </p:nvSpPr>
        <p:spPr>
          <a:xfrm>
            <a:off x="5032505" y="2117007"/>
            <a:ext cx="2039242" cy="872741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84467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C1A08C-3603-BB3C-3DC2-4CBC64456EF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>
                <a:solidFill>
                  <a:srgbClr val="000000">
                    <a:alpha val="0"/>
                  </a:srgbClr>
                </a:solidFill>
              </a:rPr>
              <a:t>Poll Everywhere multiple choice poll activity
Activity Title: A student calculates a z-score of 0 for their exam score. What does this mean?
Slide 37</a:t>
            </a:r>
          </a:p>
        </p:txBody>
      </p:sp>
      <p:sp>
        <p:nvSpPr>
          <p:cNvPr id="3" name="Footer Placeholder 2" descr="Poll Everywhere multiple choice poll activity&#10;Activity Title: A student calculates a z-score of 0 for their exam score. What does this mean?">
            <a:extLst>
              <a:ext uri="{FF2B5EF4-FFF2-40B4-BE49-F238E27FC236}">
                <a16:creationId xmlns:a16="http://schemas.microsoft.com/office/drawing/2014/main" id="{641EEEB1-45E3-4A6B-4DB1-CA044B7972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/>
              <a:t>BUSN 320 Business Statistics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7CD991A-F542-D330-3FA2-6B28C053EBA6}"/>
              </a:ext>
            </a:extLst>
          </p:cNvPr>
          <p:cNvPicPr>
            <a:picLocks/>
          </p:cNvPicPr>
          <p:nvPr>
            <p:custDataLst>
              <p:tags r:id="rId1"/>
            </p:custDataLst>
          </p:nvPr>
        </p:nvPicPr>
        <p:blipFill>
          <a:blip r:embed="rId4"/>
          <a:stretch>
            <a:fillRect/>
          </a:stretch>
        </p:blipFill>
        <p:spPr>
          <a:xfrm>
            <a:off x="190500" y="190500"/>
            <a:ext cx="11798300" cy="647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3428075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DE3934C-B72B-31E8-2582-C7E44CCD895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8B689C-096D-1DF5-1EB3-11B1FA0D450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Recall that the z-score is calculated as: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𝑧</m:t>
                          </m:r>
                        </m:e>
                        <m: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𝑖</m:t>
                          </m:r>
                        </m:sub>
                      </m:sSub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−</m:t>
                          </m:r>
                          <m:acc>
                            <m:accPr>
                              <m:chr m:val="̅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acc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</m:acc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𝑠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𝑧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 sz="2000" dirty="0"/>
                  <a:t>, then the numerator must be zero.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Therefore,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−</m:t>
                    </m:r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Which implies that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𝑖</m:t>
                        </m:r>
                      </m:sub>
                    </m:sSub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000" dirty="0"/>
                  <a:t>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Therefore, the student’s score is equal to the class average.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i="1" dirty="0"/>
                  <a:t>Challenge</a:t>
                </a:r>
                <a:r>
                  <a:rPr lang="en-US" altLang="zh-TW" sz="2400" dirty="0"/>
                  <a:t>: Suppose you calculate the z-score for every observation in a dataset. What is the sum of the z-scores?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AB8B689C-096D-1DF5-1EB3-11B1FA0D450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654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0FC1F6B1-E57D-020E-FFE0-E7AF2BE23383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DD9D51C-DB1E-CB4E-1B53-656D1568DE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Solution to In-class Poll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69164FA-0425-05DF-0F2B-6A9E3FADEBA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F40CD2C-29D5-F177-8225-5EB00E1B2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4D9E5D1E-3A72-E6B3-ADB8-E83370C9A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891899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9231CF9-0439-1D0B-3D6D-E4BAF3A0E3B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912AE2-23E1-7CB2-EA6E-370A5EC4237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1" dirty="0"/>
                  <a:t>Chebyshev’s theorem</a:t>
                </a:r>
                <a:r>
                  <a:rPr lang="en-US" altLang="zh-TW" sz="2400" dirty="0"/>
                  <a:t> allows us to make statements about the proportion of data values that must be within a specified number of standard deviations of the mean.</a:t>
                </a:r>
                <a:endParaRPr lang="en-US" altLang="zh-TW" sz="500" dirty="0"/>
              </a:p>
              <a:p>
                <a:pPr marL="0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For any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&gt;1</m:t>
                    </m:r>
                  </m:oMath>
                </a14:m>
                <a:r>
                  <a:rPr lang="en-US" altLang="zh-TW" sz="2400" dirty="0"/>
                  <a:t>, at least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b="0" i="1" smtClean="0">
                            <a:latin typeface="Cambria Math" panose="02040503050406030204" pitchFamily="18" charset="0"/>
                          </a:rPr>
                          <m:t>1−</m:t>
                        </m:r>
                        <m:f>
                          <m:fPr>
                            <m:ctrlP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</m:ctrlPr>
                          </m:fPr>
                          <m:num>
                            <m:r>
                              <a:rPr lang="en-US" altLang="zh-TW" sz="24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num>
                          <m:den>
                            <m:sSup>
                              <m:sSupPr>
                                <m:ctrlP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</m:ctrlPr>
                              </m:sSupPr>
                              <m:e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𝑘</m:t>
                                </m:r>
                              </m:e>
                              <m:sup>
                                <m:r>
                                  <a:rPr lang="en-US" altLang="zh-TW" sz="2400" b="0" i="1" smtClean="0">
                                    <a:latin typeface="Cambria Math" panose="02040503050406030204" pitchFamily="18" charset="0"/>
                                  </a:rPr>
                                  <m:t>2</m:t>
                                </m:r>
                              </m:sup>
                            </m:sSup>
                          </m:den>
                        </m:f>
                      </m:e>
                    </m:d>
                  </m:oMath>
                </a14:m>
                <a:r>
                  <a:rPr lang="en-US" altLang="zh-TW" sz="2400" dirty="0"/>
                  <a:t> of the data values </a:t>
                </a:r>
              </a:p>
              <a:p>
                <a:pPr marL="0" indent="0" algn="ctr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must be within </a:t>
                </a:r>
                <a14:m>
                  <m:oMath xmlns:m="http://schemas.openxmlformats.org/officeDocument/2006/math"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𝑘</m:t>
                    </m:r>
                  </m:oMath>
                </a14:m>
                <a:r>
                  <a:rPr lang="en-US" altLang="zh-TW" sz="2400" dirty="0"/>
                  <a:t> standard deviations of the mean.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This provides a minimum guarantee about how much of the data must lie close to the mean.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For instance, suppose that: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sz="2000" i="1" dirty="0" smtClean="0">
                        <a:latin typeface="Cambria Math" panose="02040503050406030204" pitchFamily="18" charset="0"/>
                      </a:rPr>
                      <m:t>=2</m:t>
                    </m:r>
                  </m:oMath>
                </a14:m>
                <a:r>
                  <a:rPr lang="en-US" altLang="zh-TW" sz="2000" dirty="0"/>
                  <a:t>: At least 75% of the data values must be within 2 standard deviations of the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=2.5</m:t>
                    </m:r>
                  </m:oMath>
                </a14:m>
                <a:r>
                  <a:rPr lang="en-US" altLang="zh-TW" sz="2000" dirty="0"/>
                  <a:t>: At least 84% of the data values must be within 2.5 standard deviations of the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𝑘</m:t>
                    </m:r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=3</m:t>
                    </m:r>
                  </m:oMath>
                </a14:m>
                <a:r>
                  <a:rPr lang="en-US" altLang="zh-TW" sz="2000" dirty="0"/>
                  <a:t>: At least 88.9% of the data values must be within 3 standard deviations of the mean.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4912AE2-23E1-7CB2-EA6E-370A5EC423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E67E91D-7162-A270-110E-A4431B77623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71D34AB-6920-0EFC-1AB9-E4C120940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Detour: Chebyshev’s Theorem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2A403547-2136-F90F-24CD-D9A720AAD6D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83643D-5E1A-F55C-2C72-A5693B46C7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DBD895-C45C-7A2C-6E36-F3141AD5E5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39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9325C37-9697-745F-B1FC-56239FDB89F1}"/>
              </a:ext>
            </a:extLst>
          </p:cNvPr>
          <p:cNvSpPr/>
          <p:nvPr/>
        </p:nvSpPr>
        <p:spPr>
          <a:xfrm>
            <a:off x="2953382" y="2126152"/>
            <a:ext cx="6282058" cy="1257128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2279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65E659-AA39-7220-3A64-306A54EDF2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63C3AC0-EA07-E382-2446-1198B40E488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Population vs. Sample: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</a:t>
            </a:r>
            <a:r>
              <a:rPr lang="en-US" altLang="zh-TW" sz="2000" b="1" dirty="0"/>
              <a:t>population</a:t>
            </a:r>
            <a:r>
              <a:rPr lang="en-US" altLang="zh-TW" sz="2000" dirty="0"/>
              <a:t> is the set of all elements of interest in a particular study. The size of the population is typically denoted by the uppercase letter </a:t>
            </a:r>
            <a:r>
              <a:rPr lang="en-US" altLang="zh-TW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zh-TW" sz="2000" dirty="0"/>
              <a:t>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</a:t>
            </a:r>
            <a:r>
              <a:rPr lang="en-US" altLang="zh-TW" sz="2000" b="1" dirty="0"/>
              <a:t>sample</a:t>
            </a:r>
            <a:r>
              <a:rPr lang="en-US" altLang="zh-TW" sz="2000" dirty="0"/>
              <a:t> is the subset of the population that we actually observe. The size of the sample is typically denoted by the lowercase letter </a:t>
            </a:r>
            <a:r>
              <a:rPr lang="en-US" altLang="zh-TW" sz="2000" i="1" dirty="0">
                <a:latin typeface="Cambria Math" panose="02040503050406030204" pitchFamily="18" charset="0"/>
                <a:ea typeface="Cambria Math" panose="02040503050406030204" pitchFamily="18" charset="0"/>
              </a:rPr>
              <a:t>n</a:t>
            </a:r>
            <a:r>
              <a:rPr lang="en-US" altLang="zh-TW" sz="2000" dirty="0"/>
              <a:t>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Parameter vs. Statistic: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</a:t>
            </a:r>
            <a:r>
              <a:rPr lang="en-US" altLang="zh-TW" sz="2000" b="1" dirty="0"/>
              <a:t>parameter</a:t>
            </a:r>
            <a:r>
              <a:rPr lang="en-US" altLang="zh-TW" sz="2000" dirty="0"/>
              <a:t> is a numerical characteristic of the population. Parameters are often unknown because we rarely observe the entire population.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</a:t>
            </a:r>
            <a:r>
              <a:rPr lang="en-US" altLang="zh-TW" sz="2000" b="1" dirty="0"/>
              <a:t>statistic</a:t>
            </a:r>
            <a:r>
              <a:rPr lang="en-US" altLang="zh-TW" sz="2000" dirty="0"/>
              <a:t> is a numerical characteristic of the sample. Statistics can be computed from the observed data and are used to estimate population parameters.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use statistics computed from a sample to estimate parameters of a population.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375BB37-7547-1CDE-2BC4-1E53631CCF4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CAB2396-5E8E-8444-A495-F4F170043D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Notations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DE8492B-00F3-79C9-9EEB-54DA135041C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EB220D2-13DB-E14F-17FC-DCA39A1445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A180CFB-0207-6202-D642-6315D5A667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305754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002C448-7697-F771-8729-915D1B78E1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CCADBA-8DE2-6724-3492-ECED336E87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</a:t>
            </a:r>
            <a:r>
              <a:rPr lang="en-US" altLang="zh-TW" sz="2400" b="1" dirty="0"/>
              <a:t>empirical rule</a:t>
            </a:r>
            <a:r>
              <a:rPr lang="en-US" altLang="zh-TW" sz="2400" dirty="0"/>
              <a:t> (or 68-95-99.7 rule) is a more restrictive version of Chebyshev’s theorem that applies to symmetric, bell-shaped distributions:</a:t>
            </a:r>
            <a:endParaRPr lang="en-US" altLang="zh-TW" sz="500" dirty="0"/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Approximately 68% of the data will be within one standard deviation of the mean.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Approximately 95% of the data will be within two standard deviations of the mean.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Approximately 99.7% of the data values will be within three standard deviations of the mean.</a:t>
            </a:r>
          </a:p>
          <a:p>
            <a:pPr marL="857250" lvl="1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D120ABD6-9966-7BC2-EDC3-18F4A08904D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50F067A-FBF1-7206-993C-72C69FEA4F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Empirical Rule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8229713-E4E0-6417-7C91-99AB63692AC9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028B19E-2873-A9B0-112E-D3808569B9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75EB6A-2470-F637-8E51-137E3C9487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92DA48C9-75C7-1D74-C73A-D8C4A4640AB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198" y="3675672"/>
            <a:ext cx="6400800" cy="28277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6D79045-6B2A-E2D4-FBEC-B1AB290FF3E4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857998" y="3675672"/>
                <a:ext cx="5099306" cy="2706274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>
                    <a:solidFill>
                      <a:srgbClr val="000000"/>
                    </a:solidFill>
                    <a:latin typeface="Garamond"/>
                  </a:rPr>
                  <a:t>Business applications: Six Sigma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a:rPr lang="en-US" altLang="zh-TW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6</m:t>
                        </m:r>
                        <m:r>
                          <a:rPr lang="en-US" altLang="zh-TW" sz="2400" i="1" smtClean="0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  <m:t>𝜎</m:t>
                        </m:r>
                      </m:e>
                    </m:d>
                  </m:oMath>
                </a14:m>
                <a:endParaRPr lang="en-US" altLang="zh-TW" sz="2400" dirty="0">
                  <a:solidFill>
                    <a:srgbClr val="000000"/>
                  </a:solidFill>
                  <a:latin typeface="Garamond"/>
                </a:endParaRP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Developed by engineers at Motorola in the 1980s as a quality-control method.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Under the Six Sigma standard, there are approximately 3.4 defects per million opportunities (DPMO).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F6D79045-6B2A-E2D4-FBEC-B1AB290FF3E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857998" y="3675672"/>
                <a:ext cx="5099306" cy="2706274"/>
              </a:xfrm>
              <a:prstGeom prst="rect">
                <a:avLst/>
              </a:prstGeom>
              <a:blipFill>
                <a:blip r:embed="rId3"/>
                <a:stretch>
                  <a:fillRect l="-1553" t="-180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3484803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40A3C47-4354-8D83-164C-A596612FBE3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DDFB50-034F-7383-5ABD-3360A9A0D08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292841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b="1" dirty="0"/>
                  <a:t>Outliers</a:t>
                </a:r>
                <a:r>
                  <a:rPr lang="en-US" altLang="zh-TW" sz="2400" dirty="0"/>
                  <a:t> are unusually small or large data values observed in a dataset.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One commonly used method for detecting outliers is based on an observation’s z-score.</a:t>
                </a: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An observation with a z-score less than -3 may be considered an outlier, and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An observation with a z-score greater than 3 may be considered an outlier.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Another method is based on quartiles and the interquartile range (IQR).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Lower bound: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−1.5×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𝐼𝑄𝑅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Upper bound: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+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1.5×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𝐼𝑄𝑅</m:t>
                    </m:r>
                  </m:oMath>
                </a14:m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Any observation less than the lower bound or greater than the upper bound may be considered an outlier.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There is no single “correct” method for detecting outliers.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3DDFB50-034F-7383-5ABD-3360A9A0D08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292841" cy="5081046"/>
              </a:xfrm>
              <a:blipFill>
                <a:blip r:embed="rId2"/>
                <a:stretch>
                  <a:fillRect l="-702" t="-959" r="-917" b="-15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0B398BC-C9BD-5349-B30B-C7571F74435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F482B0-BECF-0DB4-C3C6-701E9B752CE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Detecting Outliers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740F2F6-1C3E-FA74-3679-67FE1B105C84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FC6A6DF-F363-D196-0777-AFE7EA323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D5B8FF-86CC-D7FA-6C4E-4F0912198D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40244826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DDCF0408-6CE6-59D7-5163-755B20FA51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FC5C122-E3E9-E202-C326-CA5819A28CF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870321" y="1300900"/>
            <a:ext cx="5934584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Outliers may appear in a dataset for different reasons. An outlier may be: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 data value that was recorded incorrectly, or an observation that was incorrectly included the dataset.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An unusual data value that was recorded correctly and legitimately belongs in the dataset.</a:t>
            </a:r>
            <a:endParaRPr lang="en-US" altLang="zh-TW" sz="2400" dirty="0"/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8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How we handle outliers depends on our judgment regarding their cause.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The decision should be guided by the context of the problem.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270622DD-D5CA-70EF-D9D0-04DE6BFC531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C89F0B8-12D2-3773-318D-DD34FEE750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Handling Outliers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7B3A772-6F08-9621-CA08-0DC56D3BDC6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AD7AC74-0F41-BD86-38E6-65D4CC9C9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BA70249-8277-85E6-17D4-227C556EA66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3074" name="Picture 2" descr="Defining Outliers – cartoon flashback">
            <a:extLst>
              <a:ext uri="{FF2B5EF4-FFF2-40B4-BE49-F238E27FC236}">
                <a16:creationId xmlns:a16="http://schemas.microsoft.com/office/drawing/2014/main" id="{6C79B1CF-85AA-4AA5-83CF-EF2D3AC67607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2" r="2350"/>
          <a:stretch>
            <a:fillRect/>
          </a:stretch>
        </p:blipFill>
        <p:spPr bwMode="auto">
          <a:xfrm>
            <a:off x="383921" y="1550078"/>
            <a:ext cx="5486400" cy="43269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67498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2DD858D0-2729-91A4-A87F-2B8D63032B7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1A6474F2-E138-4078-37E1-6E9CF6135069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Five-Number Summaries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and Boxplots</a:t>
            </a:r>
          </a:p>
        </p:txBody>
      </p:sp>
    </p:spTree>
    <p:extLst>
      <p:ext uri="{BB962C8B-B14F-4D97-AF65-F5344CB8AC3E}">
        <p14:creationId xmlns:p14="http://schemas.microsoft.com/office/powerpoint/2010/main" val="43535650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FBE6D19-88F8-7B7A-D8AF-4445140AFD0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ABDE11-268F-D9CD-ADAB-C5328932A35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</a:t>
                </a:r>
                <a:r>
                  <a:rPr lang="en-US" altLang="zh-TW" sz="2400" b="1" dirty="0"/>
                  <a:t>five-number summary</a:t>
                </a:r>
                <a:r>
                  <a:rPr lang="en-US" altLang="zh-TW" sz="2400" dirty="0"/>
                  <a:t> is a technique that uses five numbers to summarize the data:</a:t>
                </a:r>
              </a:p>
              <a:p>
                <a:pPr marL="85725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Smallest value</a:t>
                </a:r>
              </a:p>
              <a:p>
                <a:pPr marL="85725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First quartile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1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dirty="0"/>
              </a:p>
              <a:p>
                <a:pPr marL="857250" lvl="1" indent="-457200">
                  <a:spcBef>
                    <a:spcPts val="1000"/>
                  </a:spcBef>
                  <a:buFont typeface="+mj-lt"/>
                  <a:buAutoNum type="arabi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Median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Find the five-number summary for the following dataset.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EABDE11-268F-D9CD-ADAB-C5328932A35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12F08BF7-D81A-145C-8B71-3689C086F15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F4FC9566-F0E6-7723-A4BE-960A2E45D29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Five-Number Summary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F8C29EC-7C50-927A-1B98-A4A1BA4BFE1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26CEBC5-C8F8-6387-552E-FBE159C8FE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9BCD5E-CE89-23DF-997A-51C13A4365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8C3881A-3D00-C46E-4549-A22E57C378C5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3823563" y="1795021"/>
                <a:ext cx="5048033" cy="247862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857250" lvl="1" indent="-457200">
                  <a:spcBef>
                    <a:spcPts val="1000"/>
                  </a:spcBef>
                  <a:buFont typeface="+mj-lt"/>
                  <a:buAutoNum type="arabicPeriod" startAt="4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Third quartile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>
                            <a:solidFill>
                              <a:srgbClr val="000000"/>
                            </a:solidFill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i="1" smtClean="0">
                                <a:solidFill>
                                  <a:srgbClr val="000000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b>
                        </m:sSub>
                      </m:e>
                    </m:d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marL="857250" lvl="1" indent="-457200">
                  <a:spcBef>
                    <a:spcPts val="1000"/>
                  </a:spcBef>
                  <a:buFont typeface="+mj-lt"/>
                  <a:buAutoNum type="arabicPeriod" startAt="4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>
                    <a:solidFill>
                      <a:srgbClr val="000000"/>
                    </a:solidFill>
                    <a:latin typeface="Garamond"/>
                  </a:rPr>
                  <a:t>Largest value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11" name="Content Placeholder 2">
                <a:extLst>
                  <a:ext uri="{FF2B5EF4-FFF2-40B4-BE49-F238E27FC236}">
                    <a16:creationId xmlns:a16="http://schemas.microsoft.com/office/drawing/2014/main" id="{A8C3881A-3D00-C46E-4549-A22E57C378C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3823563" y="1795021"/>
                <a:ext cx="5048033" cy="2478620"/>
              </a:xfrm>
              <a:prstGeom prst="rect">
                <a:avLst/>
              </a:prstGeom>
              <a:blipFill>
                <a:blip r:embed="rId3"/>
                <a:stretch>
                  <a:fillRect t="-983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2" name="Picture 11" descr="A number on a white background&#10;&#10;AI-generated content may be incorrect.">
            <a:extLst>
              <a:ext uri="{FF2B5EF4-FFF2-40B4-BE49-F238E27FC236}">
                <a16:creationId xmlns:a16="http://schemas.microsoft.com/office/drawing/2014/main" id="{4862D900-53A2-79A3-FA41-B6777E75D66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04521" y="3871302"/>
            <a:ext cx="3982155" cy="2236890"/>
          </a:xfrm>
          <a:prstGeom prst="rect">
            <a:avLst/>
          </a:prstGeom>
        </p:spPr>
      </p:pic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194B7729-D328-A076-948B-C8CFDEEE02F2}"/>
              </a:ext>
            </a:extLst>
          </p:cNvPr>
          <p:cNvSpPr txBox="1">
            <a:spLocks/>
          </p:cNvSpPr>
          <p:nvPr/>
        </p:nvSpPr>
        <p:spPr>
          <a:xfrm>
            <a:off x="5014692" y="3871302"/>
            <a:ext cx="6760379" cy="25106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Smallest value: </a:t>
            </a:r>
          </a:p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First quartile: </a:t>
            </a:r>
          </a:p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Median: </a:t>
            </a:r>
          </a:p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Third quartile: </a:t>
            </a:r>
          </a:p>
          <a:p>
            <a:pPr marL="514350" indent="-457200">
              <a:spcBef>
                <a:spcPts val="1000"/>
              </a:spcBef>
              <a:buFont typeface="+mj-lt"/>
              <a:buAutoNum type="arabicPeriod"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>
                <a:solidFill>
                  <a:srgbClr val="000000"/>
                </a:solidFill>
                <a:latin typeface="Garamond"/>
              </a:rPr>
              <a:t>Largest value: </a:t>
            </a: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328C91D8-E5C6-6069-30F2-9812E3757C8A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25998" y="3878280"/>
                <a:ext cx="1079720" cy="4113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0</m:t>
                      </m:r>
                    </m:oMath>
                  </m:oMathPara>
                </a14:m>
                <a:endParaRPr lang="en-US" altLang="zh-TW" sz="2000" b="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5" name="Content Placeholder 2">
                <a:extLst>
                  <a:ext uri="{FF2B5EF4-FFF2-40B4-BE49-F238E27FC236}">
                    <a16:creationId xmlns:a16="http://schemas.microsoft.com/office/drawing/2014/main" id="{328C91D8-E5C6-6069-30F2-9812E3757C8A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25998" y="3878280"/>
                <a:ext cx="1079720" cy="411388"/>
              </a:xfrm>
              <a:prstGeom prst="rect">
                <a:avLst/>
              </a:prstGeom>
              <a:blipFill>
                <a:blip r:embed="rId5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770FD34C-D009-8EB8-6609-A6B9C7AA4E8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609954" y="4289668"/>
                <a:ext cx="2895600" cy="4721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(22+2</m:t>
                          </m:r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8)</m:t>
                          </m:r>
                        </m:num>
                        <m:den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=25</m:t>
                      </m:r>
                    </m:oMath>
                  </m:oMathPara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16" name="Content Placeholder 2">
                <a:extLst>
                  <a:ext uri="{FF2B5EF4-FFF2-40B4-BE49-F238E27FC236}">
                    <a16:creationId xmlns:a16="http://schemas.microsoft.com/office/drawing/2014/main" id="{770FD34C-D009-8EB8-6609-A6B9C7AA4E8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609954" y="4289668"/>
                <a:ext cx="2895600" cy="472195"/>
              </a:xfrm>
              <a:prstGeom prst="rect">
                <a:avLst/>
              </a:prstGeom>
              <a:blipFill>
                <a:blip r:embed="rId6"/>
                <a:stretch>
                  <a:fillRect t="-100000" b="-137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3615235-03BF-743E-2D13-FDE6FAE6D90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145653" y="4738298"/>
                <a:ext cx="2895600" cy="4721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57</m:t>
                          </m:r>
                          <m: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7</m:t>
                          </m:r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6)</m:t>
                          </m:r>
                        </m:num>
                        <m:den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=66.5</m:t>
                      </m:r>
                    </m:oMath>
                  </m:oMathPara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17" name="Content Placeholder 2">
                <a:extLst>
                  <a:ext uri="{FF2B5EF4-FFF2-40B4-BE49-F238E27FC236}">
                    <a16:creationId xmlns:a16="http://schemas.microsoft.com/office/drawing/2014/main" id="{F3615235-03BF-743E-2D13-FDE6FAE6D90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145653" y="4738298"/>
                <a:ext cx="2895600" cy="472195"/>
              </a:xfrm>
              <a:prstGeom prst="rect">
                <a:avLst/>
              </a:prstGeom>
              <a:blipFill>
                <a:blip r:embed="rId7"/>
                <a:stretch>
                  <a:fillRect t="-98718" b="-13461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B1C54BA5-D1B2-F006-52A5-CA12DFC4FCF8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49004" y="5163027"/>
                <a:ext cx="2895600" cy="472195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type m:val="lin"/>
                          <m:ctrlP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(</m:t>
                          </m:r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83</m:t>
                          </m:r>
                          <m:r>
                            <a:rPr lang="en-US" altLang="zh-TW" sz="2000" i="1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00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9</m:t>
                          </m:r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0)</m:t>
                          </m:r>
                        </m:num>
                        <m:den>
                          <m:r>
                            <a:rPr lang="en-US" altLang="zh-TW" sz="2000" b="0" i="1" smtClean="0">
                              <a:solidFill>
                                <a:srgbClr val="000000"/>
                              </a:solidFill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  <m:r>
                        <a:rPr lang="en-US" altLang="zh-TW" sz="2000" b="0" i="1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=86.5</m:t>
                      </m:r>
                    </m:oMath>
                  </m:oMathPara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18" name="Content Placeholder 2">
                <a:extLst>
                  <a:ext uri="{FF2B5EF4-FFF2-40B4-BE49-F238E27FC236}">
                    <a16:creationId xmlns:a16="http://schemas.microsoft.com/office/drawing/2014/main" id="{B1C54BA5-D1B2-F006-52A5-CA12DFC4FCF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49004" y="5163027"/>
                <a:ext cx="2895600" cy="472195"/>
              </a:xfrm>
              <a:prstGeom prst="rect">
                <a:avLst/>
              </a:prstGeom>
              <a:blipFill>
                <a:blip r:embed="rId8"/>
                <a:stretch>
                  <a:fillRect t="-100000" b="-13766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6B959A76-2EFC-32E0-5E30-76E2CC47EAEE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719171" y="5604389"/>
                <a:ext cx="1079720" cy="411388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715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en-US" altLang="zh-TW" sz="2000" b="0" i="1" dirty="0" smtClean="0">
                          <a:solidFill>
                            <a:srgbClr val="000000"/>
                          </a:solidFill>
                          <a:latin typeface="Cambria Math" panose="02040503050406030204" pitchFamily="18" charset="0"/>
                        </a:rPr>
                        <m:t>97</m:t>
                      </m:r>
                    </m:oMath>
                  </m:oMathPara>
                </a14:m>
                <a:endParaRPr lang="en-US" altLang="zh-TW" sz="2000" b="0" i="1" dirty="0">
                  <a:solidFill>
                    <a:srgbClr val="000000"/>
                  </a:solidFill>
                  <a:latin typeface="Cambria Math" panose="02040503050406030204" pitchFamily="18" charset="0"/>
                </a:endParaRPr>
              </a:p>
            </p:txBody>
          </p:sp>
        </mc:Choice>
        <mc:Fallback xmlns="">
          <p:sp>
            <p:nvSpPr>
              <p:cNvPr id="19" name="Content Placeholder 2">
                <a:extLst>
                  <a:ext uri="{FF2B5EF4-FFF2-40B4-BE49-F238E27FC236}">
                    <a16:creationId xmlns:a16="http://schemas.microsoft.com/office/drawing/2014/main" id="{6B959A76-2EFC-32E0-5E30-76E2CC47EAEE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719171" y="5604389"/>
                <a:ext cx="1079720" cy="411388"/>
              </a:xfrm>
              <a:prstGeom prst="rect">
                <a:avLst/>
              </a:prstGeom>
              <a:blipFill>
                <a:blip r:embed="rId9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3831972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1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03FB8CE-FF33-1CEF-60AB-B0CEEF446A3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2AF639-63C2-6C55-BB66-4D78EBF5793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A </a:t>
                </a:r>
                <a:r>
                  <a:rPr lang="en-US" altLang="zh-TW" sz="2400" b="1" dirty="0"/>
                  <a:t>boxplot </a:t>
                </a:r>
                <a:r>
                  <a:rPr lang="en-US" altLang="zh-TW" sz="2400" dirty="0"/>
                  <a:t>is a graphical summary of data based on a five-number summary: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box extends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dirty="0"/>
                  <a:t>, so the length of the box is the interquartile range (IQR).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vertical line inside the box  represents the median </a:t>
                </a:r>
                <a14:m>
                  <m:oMath xmlns:m="http://schemas.openxmlformats.org/officeDocument/2006/math">
                    <m:d>
                      <m:d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sSub>
                          <m:sSubPr>
                            <m:ctrlPr>
                              <a:rPr lang="en-US" altLang="zh-TW" sz="2000" i="1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altLang="zh-TW" sz="2000" i="1">
                                <a:latin typeface="Cambria Math" panose="02040503050406030204" pitchFamily="18" charset="0"/>
                              </a:rPr>
                              <m:t>𝑄</m:t>
                            </m:r>
                          </m:e>
                          <m:sub>
                            <m:r>
                              <a:rPr lang="en-US" altLang="zh-TW" sz="2000" b="0" i="1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d>
                  </m:oMath>
                </a14:m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whiskers extend to the minimum and maximum values in the dataset.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42AF639-63C2-6C55-BB66-4D78EBF5793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ADE7EF28-E1F7-1E41-3568-92A8DD657AC5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CFDE100-FC97-1189-6E9B-0B24D9F3A4D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Boxplot: Simple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A9A2BCF3-1C54-F965-D50F-A55ED943E0F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9EE30AB-226A-0F2A-96E5-0F02B846B0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3B50030-39BE-4356-058F-AA093C930B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0F7330C-4EBE-6FD1-4D3F-016685E0250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79611" y="1868643"/>
            <a:ext cx="8229600" cy="28761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824447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4879F7C-B556-831F-9499-50795DB9D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CDBB77-46C4-7634-D9EB-EEF0A6EEF52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Most statistical software (Excel, R, Python, Tableau, etc.) uses a </a:t>
                </a:r>
                <a:r>
                  <a:rPr lang="en-US" altLang="zh-TW" sz="2400" b="1" dirty="0"/>
                  <a:t>Tukey boxplot </a:t>
                </a:r>
                <a:r>
                  <a:rPr lang="en-US" altLang="zh-TW" sz="2400" dirty="0"/>
                  <a:t>by default.</a:t>
                </a:r>
                <a:endParaRPr lang="en-US" altLang="zh-TW" sz="20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box still extends from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to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</m:oMath>
                </a14:m>
                <a:r>
                  <a:rPr lang="en-US" altLang="zh-TW" sz="2000" dirty="0"/>
                  <a:t>, </a:t>
                </a:r>
                <a:r>
                  <a:rPr lang="en-US" sz="2000" dirty="0"/>
                  <a:t>and the line inside the box is the median.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However, the whiskers do not necessarily extend to the minimum and maximum values.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Instead, observations beyond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−1.5×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𝐼𝑄𝑅</m:t>
                    </m:r>
                  </m:oMath>
                </a14:m>
                <a:r>
                  <a:rPr lang="en-US" altLang="zh-TW" sz="2000" dirty="0"/>
                  <a:t> or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𝑄</m:t>
                        </m:r>
                      </m:e>
                      <m:sub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3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+1.5×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𝐼𝑄𝑅</m:t>
                    </m:r>
                  </m:oMath>
                </a14:m>
                <a:r>
                  <a:rPr lang="en-US" altLang="zh-TW" sz="2000" dirty="0"/>
                  <a:t> are displayed as outliers.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20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79CDBB77-46C4-7634-D9EB-EEF0A6EEF52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009AB9CF-EB4E-1936-9D0D-F229EC7792A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6B90F4-DF0B-DDB1-2E6D-ABC3558A33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Boxplot: Tukey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4E562AE4-6895-2F46-0355-27618267A09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698979B-BF25-9918-1300-61681384D6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AEB06BB-F595-3379-8787-47E564F1E74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C6FE205C-A11E-D352-3378-78F3877E913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36811" y="1958353"/>
            <a:ext cx="7315200" cy="29412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92084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EABF2DB2-C2B6-0C13-7BBA-941C0BB349F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BEDA1F0D-A2BF-38AE-0780-9260E41BBA00}"/>
              </a:ext>
            </a:extLst>
          </p:cNvPr>
          <p:cNvSpPr txBox="1"/>
          <p:nvPr/>
        </p:nvSpPr>
        <p:spPr>
          <a:xfrm>
            <a:off x="-1" y="2705725"/>
            <a:ext cx="12188825" cy="144655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Measures of Association</a:t>
            </a:r>
          </a:p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Between Two Variables</a:t>
            </a:r>
          </a:p>
        </p:txBody>
      </p:sp>
    </p:spTree>
    <p:extLst>
      <p:ext uri="{BB962C8B-B14F-4D97-AF65-F5344CB8AC3E}">
        <p14:creationId xmlns:p14="http://schemas.microsoft.com/office/powerpoint/2010/main" val="3642006978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F5BD199-2215-43F9-5AF6-2F47FDC001C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BAD7BE-9138-077C-1DBE-8ADB6C4A8B18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covariance</a:t>
                </a:r>
                <a:r>
                  <a:rPr lang="en-US" altLang="zh-TW" sz="2400" dirty="0"/>
                  <a:t> is a measure of linear association between two variables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b="0" i="0" dirty="0" smtClean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400" dirty="0"/>
                  <a:t>. </a:t>
                </a:r>
                <a:endParaRPr lang="en-US" altLang="zh-TW" sz="20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s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xy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i="0" dirty="0"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i="0" dirty="0"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</m:acc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b="0" i="0" dirty="0" smtClean="0">
                                          <a:latin typeface="Rockwell" panose="02060603020205020403" pitchFamily="18" charset="0"/>
                                        </a:rPr>
                                        <m:t>y</m:t>
                                      </m:r>
                                    </m:e>
                                    <m:sub>
                                      <m: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acc>
                                    <m:accPr>
                                      <m:chr m:val="̅"/>
                                      <m:ctrlPr>
                                        <a:rPr lang="en-US" altLang="zh-TW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acc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b="0" i="0" dirty="0" smtClean="0">
                                          <a:latin typeface="Rockwell" panose="02060603020205020403" pitchFamily="18" charset="0"/>
                                        </a:rPr>
                                        <m:t>y</m:t>
                                      </m:r>
                                    </m:e>
                                  </m:acc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𝑛</m:t>
                          </m:r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−1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A </a:t>
                </a:r>
                <a:r>
                  <a:rPr lang="en-US" altLang="zh-TW" sz="2000" i="1" dirty="0"/>
                  <a:t>linear association</a:t>
                </a:r>
                <a:r>
                  <a:rPr lang="en-US" altLang="zh-TW" sz="2000" dirty="0"/>
                  <a:t> means that the relationship can be approximated by a straight line.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So, covariance measures how closely the data follow a straight-line pattern.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Calculate the sample covariance between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4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400" dirty="0"/>
                  <a:t>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0FBAD7BE-9138-077C-1DBE-8ADB6C4A8B18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82E2D659-D4C9-FD48-9C4B-5A9769A37084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602143A-6B2D-EC16-63FF-20087B40D72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Covariance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5B87DA5-C243-75F0-79E9-E79C46CB79E1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1468AB4-01F9-8AD0-583C-8480483143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3CC4AB5-F55E-9C9D-5CE8-338CF62803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0BABAAB3-781B-D7A6-75B1-7A16BA4F6E23}"/>
              </a:ext>
            </a:extLst>
          </p:cNvPr>
          <p:cNvSpPr/>
          <p:nvPr/>
        </p:nvSpPr>
        <p:spPr>
          <a:xfrm>
            <a:off x="3767328" y="1779018"/>
            <a:ext cx="4727446" cy="904915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 descr="A white and blue background with black numbers and symbols&#10;&#10;AI-generated content may be incorrect.">
            <a:extLst>
              <a:ext uri="{FF2B5EF4-FFF2-40B4-BE49-F238E27FC236}">
                <a16:creationId xmlns:a16="http://schemas.microsoft.com/office/drawing/2014/main" id="{EC32AF46-6F12-3982-550A-5A75E2240A5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349" y="4385287"/>
            <a:ext cx="6867761" cy="2057400"/>
          </a:xfrm>
          <a:prstGeom prst="rect">
            <a:avLst/>
          </a:prstGeom>
        </p:spPr>
      </p:pic>
      <p:pic>
        <p:nvPicPr>
          <p:cNvPr id="27" name="Picture 26" descr="A table with numbers and symbols&#10;&#10;AI-generated content may be incorrect.">
            <a:extLst>
              <a:ext uri="{FF2B5EF4-FFF2-40B4-BE49-F238E27FC236}">
                <a16:creationId xmlns:a16="http://schemas.microsoft.com/office/drawing/2014/main" id="{28AC91D6-DC21-26FF-26F8-EA354CDFF2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6350" y="4385287"/>
            <a:ext cx="6867761" cy="2057400"/>
          </a:xfrm>
          <a:prstGeom prst="rect">
            <a:avLst/>
          </a:prstGeom>
        </p:spPr>
      </p:pic>
      <mc:AlternateContent xmlns:mc="http://schemas.openxmlformats.org/markup-compatibility/2006" xmlns:a14="http://schemas.microsoft.com/office/drawing/2010/main">
        <mc:Choice Requires="a14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FA9A35D4-A3CC-3A42-CC13-8FD6261C2E9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7763258" y="4385288"/>
                <a:ext cx="4011816" cy="2057400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rmAutofit/>
              </a:bodyPr>
              <a:lstStyle>
                <a:lvl1pPr marL="342900" indent="-3429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32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–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»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457200" rtl="0" eaLnBrk="1" latinLnBrk="0" hangingPunct="1">
                  <a:spcBef>
                    <a:spcPct val="20000"/>
                  </a:spcBef>
                  <a:buFont typeface="Arial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=12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</m:e>
                    </m:acc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=33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nary>
                      <m:naryPr>
                        <m:chr m:val="∑"/>
                        <m:limLoc m:val="subSup"/>
                        <m:ctrlPr>
                          <a:rPr lang="en-US" altLang="zh-TW" sz="2000" i="1">
                            <a:latin typeface="Cambria Math" panose="02040503050406030204" pitchFamily="18" charset="0"/>
                          </a:rPr>
                        </m:ctrlPr>
                      </m:naryPr>
                      <m:sub>
                        <m:r>
                          <m:rPr>
                            <m:brk m:alnAt="25"/>
                          </m:rPr>
                          <a:rPr lang="en-US" altLang="zh-TW" sz="2000" i="1">
                            <a:latin typeface="Cambria Math" panose="02040503050406030204" pitchFamily="18" charset="0"/>
                          </a:rPr>
                          <m:t>𝑖</m:t>
                        </m:r>
                        <m:r>
                          <a:rPr lang="en-US" altLang="zh-TW" sz="2000" i="1">
                            <a:latin typeface="Cambria Math" panose="02040503050406030204" pitchFamily="18" charset="0"/>
                          </a:rPr>
                          <m:t>=1</m:t>
                        </m:r>
                      </m:sub>
                      <m:sup>
                        <m:r>
                          <a:rPr lang="en-US" altLang="zh-TW" sz="2000" b="0" i="1" smtClean="0">
                            <a:latin typeface="Cambria Math" panose="02040503050406030204" pitchFamily="18" charset="0"/>
                          </a:rPr>
                          <m:t>5</m:t>
                        </m:r>
                      </m:sup>
                      <m:e>
                        <m:d>
                          <m:d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nor/>
                                  </m:rPr>
                                  <a:rPr lang="en-US" altLang="zh-TW" sz="2000" i="0" dirty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nor/>
                                  </m:rPr>
                                  <a:rPr lang="en-US" altLang="zh-TW" sz="2000" i="0" dirty="0">
                                    <a:latin typeface="Rockwell" panose="02060603020205020403" pitchFamily="18" charset="0"/>
                                  </a:rPr>
                                  <m:t>x</m:t>
                                </m:r>
                              </m:e>
                            </m:acc>
                          </m:e>
                        </m:d>
                        <m:d>
                          <m:dPr>
                            <m:ctrlP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</m:ctrlPr>
                          </m:dPr>
                          <m:e>
                            <m:sSub>
                              <m:sSubPr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sSubPr>
                              <m:e>
                                <m:r>
                                  <m:rPr>
                                    <m:nor/>
                                  </m:rPr>
                                  <a:rPr lang="en-US" altLang="zh-TW" sz="2000" i="0" dirty="0">
                                    <a:latin typeface="Rockwell" panose="02060603020205020403" pitchFamily="18" charset="0"/>
                                  </a:rPr>
                                  <m:t>y</m:t>
                                </m:r>
                              </m:e>
                              <m:sub>
                                <m: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  <m:t>𝑖</m:t>
                                </m:r>
                              </m:sub>
                            </m:sSub>
                            <m:r>
                              <a:rPr lang="en-US" altLang="zh-TW" sz="2000" i="1" dirty="0">
                                <a:latin typeface="Cambria Math" panose="02040503050406030204" pitchFamily="18" charset="0"/>
                              </a:rPr>
                              <m:t>−</m:t>
                            </m:r>
                            <m:acc>
                              <m:accPr>
                                <m:chr m:val="̅"/>
                                <m:ctrlPr>
                                  <a:rPr lang="en-US" altLang="zh-TW" sz="2000" i="1" dirty="0">
                                    <a:latin typeface="Cambria Math" panose="02040503050406030204" pitchFamily="18" charset="0"/>
                                  </a:rPr>
                                </m:ctrlPr>
                              </m:accPr>
                              <m:e>
                                <m:r>
                                  <m:rPr>
                                    <m:nor/>
                                  </m:rPr>
                                  <a:rPr lang="en-US" altLang="zh-TW" sz="2000" i="0" dirty="0">
                                    <a:latin typeface="Rockwell" panose="02060603020205020403" pitchFamily="18" charset="0"/>
                                  </a:rPr>
                                  <m:t>y</m:t>
                                </m:r>
                              </m:e>
                            </m:acc>
                          </m:e>
                        </m:d>
                      </m:e>
                    </m:nary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=−708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  <a:p>
                <a:pPr marL="514350" indent="-457200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cov</m:t>
                    </m:r>
                    <m:d>
                      <m:d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d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  <m: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,</m:t>
                        </m:r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Y</m:t>
                        </m:r>
                      </m:e>
                    </m:d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−708</m:t>
                        </m:r>
                      </m:num>
                      <m:den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5−1</m:t>
                        </m:r>
                      </m:den>
                    </m:f>
                    <m:r>
                      <a:rPr lang="en-US" altLang="zh-TW" sz="2000" b="0" i="1" dirty="0" smtClean="0">
                        <a:latin typeface="Cambria Math" panose="02040503050406030204" pitchFamily="18" charset="0"/>
                      </a:rPr>
                      <m:t>=−177</m:t>
                    </m:r>
                  </m:oMath>
                </a14:m>
                <a:endParaRPr lang="en-US" altLang="zh-TW" sz="2000" dirty="0">
                  <a:solidFill>
                    <a:srgbClr val="000000"/>
                  </a:solidFill>
                  <a:latin typeface="Garamond"/>
                </a:endParaRPr>
              </a:p>
            </p:txBody>
          </p:sp>
        </mc:Choice>
        <mc:Fallback xmlns="">
          <p:sp>
            <p:nvSpPr>
              <p:cNvPr id="28" name="Content Placeholder 2">
                <a:extLst>
                  <a:ext uri="{FF2B5EF4-FFF2-40B4-BE49-F238E27FC236}">
                    <a16:creationId xmlns:a16="http://schemas.microsoft.com/office/drawing/2014/main" id="{FA9A35D4-A3CC-3A42-CC13-8FD6261C2E9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7763258" y="4385288"/>
                <a:ext cx="4011816" cy="2057400"/>
              </a:xfrm>
              <a:prstGeom prst="rect">
                <a:avLst/>
              </a:prstGeom>
              <a:blipFill>
                <a:blip r:embed="rId5"/>
                <a:stretch>
                  <a:fillRect t="-888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23" name="Picture 22" descr="A table with numbers and symbols&#10;&#10;AI-generated content may be incorrect.">
            <a:extLst>
              <a:ext uri="{FF2B5EF4-FFF2-40B4-BE49-F238E27FC236}">
                <a16:creationId xmlns:a16="http://schemas.microsoft.com/office/drawing/2014/main" id="{FE7021F5-5973-1933-9555-9A3A857EED9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6349" y="4385287"/>
            <a:ext cx="6867761" cy="2057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14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FA4934-7152-C3CD-44F3-75C6A0D0E85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D9D3D4-1E2E-448F-ACCC-9E6103C4E04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sign of covariance tells us the direction of the linear association between the variables: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lphaU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Covariance is positive if large values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tend to occur with large values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lphaU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Covariance is negative if large values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tend to occur with small values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marL="914400" lvl="1" indent="-457200">
                  <a:spcBef>
                    <a:spcPts val="1000"/>
                  </a:spcBef>
                  <a:buFont typeface="+mj-lt"/>
                  <a:buAutoNum type="alphaUcPeriod"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Covariance is close to zero if there is little or no linear association between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Covariance indicates the direction of a relationship, but its magnitude is difficult to interpret because it depends on the units of measurement.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58D9D3D4-1E2E-448F-ACCC-9E6103C4E04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B7999BE-BAA2-17EA-DF49-EC2DA88D69A6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3C15CE4-DD50-79DF-1737-21975F7380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Interpreting Covariance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0BB1ED-13F8-D0E8-7F4C-E2D11F91CB4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7A77DD1-3491-438A-0BE8-78ADC6F0A7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67C1042-20C7-52AA-36A0-6B4A265BE2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49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026" name="Picture 2" descr="Positive negative and zero correlation">
            <a:extLst>
              <a:ext uri="{FF2B5EF4-FFF2-40B4-BE49-F238E27FC236}">
                <a16:creationId xmlns:a16="http://schemas.microsoft.com/office/drawing/2014/main" id="{3A566A18-19CB-942C-A609-B7A0241817D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064" b="5083"/>
          <a:stretch>
            <a:fillRect/>
          </a:stretch>
        </p:blipFill>
        <p:spPr bwMode="auto">
          <a:xfrm>
            <a:off x="3139735" y="3159991"/>
            <a:ext cx="5909352" cy="2057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957799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A0DDB4B-70EB-D813-2CBD-F9DCC9FAC2B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C96D899-59D5-9E41-D3B6-CE5808862787}"/>
              </a:ext>
            </a:extLst>
          </p:cNvPr>
          <p:cNvSpPr txBox="1"/>
          <p:nvPr/>
        </p:nvSpPr>
        <p:spPr>
          <a:xfrm>
            <a:off x="0" y="3090445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Measures of Location</a:t>
            </a:r>
          </a:p>
        </p:txBody>
      </p:sp>
    </p:spTree>
    <p:extLst>
      <p:ext uri="{BB962C8B-B14F-4D97-AF65-F5344CB8AC3E}">
        <p14:creationId xmlns:p14="http://schemas.microsoft.com/office/powerpoint/2010/main" val="4118026025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341CA94-AED2-75E4-070D-A7A7F6F10FE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1B02D6-7C72-B464-6D50-D2B5EB345AF4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correlation coefficient</a:t>
                </a:r>
                <a:r>
                  <a:rPr lang="en-US" altLang="zh-TW" sz="2400" dirty="0"/>
                  <a:t> is a standardized measure of linear association between two variables.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r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y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b="0" i="0" dirty="0" smtClean="0">
                                  <a:latin typeface="Rockwell" panose="02060603020205020403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  <m:r>
                                <m:rPr>
                                  <m:nor/>
                                </m:rPr>
                                <a:rPr lang="en-US" altLang="zh-TW" sz="2400" b="0" i="0" dirty="0" smtClean="0">
                                  <a:latin typeface="Rockwell" panose="02060603020205020403" pitchFamily="18" charset="0"/>
                                </a:rPr>
                                <m:t>y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b="0" i="0" dirty="0" smtClean="0">
                                  <a:latin typeface="Rockwell" panose="02060603020205020403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b="0" i="0" dirty="0" smtClean="0">
                                  <a:latin typeface="Rockwell" panose="02060603020205020403" pitchFamily="18" charset="0"/>
                                </a:rPr>
                                <m:t>s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TW" sz="2400" b="0" i="0" dirty="0" smtClean="0">
                                  <a:latin typeface="Rockwell" panose="02060603020205020403" pitchFamily="18" charset="0"/>
                                </a:rPr>
                                <m:t>y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s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lang="en-US" altLang="zh-TW" sz="2000" dirty="0"/>
                  <a:t> are the standard deviations of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i="0" dirty="0">
                        <a:latin typeface="Rockwell" panose="02060603020205020403" pitchFamily="18" charset="0"/>
                      </a:rPr>
                      <m:t>X</m:t>
                    </m:r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000" b="0" i="0" dirty="0" smtClean="0">
                        <a:latin typeface="Rockwell" panose="02060603020205020403" pitchFamily="18" charset="0"/>
                      </a:rPr>
                      <m:t>Y</m:t>
                    </m:r>
                  </m:oMath>
                </a14:m>
                <a:r>
                  <a:rPr lang="en-US" altLang="zh-TW" sz="2000" dirty="0"/>
                  <a:t>, respectively.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Dividing by the standard deviations removes the effect of the variables’ units of measurement. Therefore, correlation is unit-free and easier to interpret than covariance.</a:t>
                </a:r>
                <a:endParaRPr lang="en-US" altLang="zh-TW" sz="12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correlation coefficient always lies between −1 and +1.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Unlike covariance, whose magnitude is difficult to interpret, the magnitude and sign of the correlation coefficient convey information about the association between the two variables.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81B02D6-7C72-B464-6D50-D2B5EB345AF4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E147C22-0840-DB7A-9E70-D56CBD8B19F2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F96C138-4EEC-5AFC-6750-4E06D3F3DF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Correlation Coefficient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F8A7DFD1-1138-DC9F-03BD-B52A39AAE32B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AAD03FD-64E3-A1A9-5D38-E772CBC78B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99D6C61-5C36-E021-FCD4-B68FCB5472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50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EB3B2FE5-7261-AC59-701A-76355CDE22B9}"/>
              </a:ext>
            </a:extLst>
          </p:cNvPr>
          <p:cNvSpPr/>
          <p:nvPr/>
        </p:nvSpPr>
        <p:spPr>
          <a:xfrm>
            <a:off x="4937758" y="2209123"/>
            <a:ext cx="2368298" cy="932688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2642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BF485E-0594-CE0F-F648-8EB7CDBAE8C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939DBA-0E09-EA6D-E4BD-D22D576B1CC2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Correlation coefficients can tell us both the direction and strength of the linear association: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=1</m:t>
                    </m:r>
                  </m:oMath>
                </a14:m>
                <a:r>
                  <a:rPr lang="en-US" altLang="zh-TW" sz="2000" dirty="0"/>
                  <a:t>, there is a perfect positive linear relationship.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0.8</m:t>
                    </m:r>
                  </m:oMath>
                </a14:m>
                <a:r>
                  <a:rPr lang="en-US" altLang="zh-TW" sz="2000" dirty="0"/>
                  <a:t> indicates a strong positive linear relationship.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0.4</m:t>
                    </m:r>
                  </m:oMath>
                </a14:m>
                <a:r>
                  <a:rPr lang="en-US" altLang="zh-TW" sz="2000" dirty="0"/>
                  <a:t> indicates a weak positive linear relationship.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=0</m:t>
                    </m:r>
                  </m:oMath>
                </a14:m>
                <a:r>
                  <a:rPr lang="en-US" altLang="zh-TW" sz="2000" dirty="0"/>
                  <a:t>, there is no linear relationship.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0.4</m:t>
                    </m:r>
                  </m:oMath>
                </a14:m>
                <a:r>
                  <a:rPr lang="en-US" altLang="zh-TW" sz="2000" dirty="0"/>
                  <a:t> indicates a weak negative linear relationship.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000" b="0" i="1" smtClean="0">
                        <a:latin typeface="Cambria Math" panose="02040503050406030204" pitchFamily="18" charset="0"/>
                      </a:rPr>
                      <m:t>−</m:t>
                    </m:r>
                    <m:r>
                      <a:rPr lang="en-US" altLang="zh-TW" sz="2000" i="1">
                        <a:latin typeface="Cambria Math" panose="02040503050406030204" pitchFamily="18" charset="0"/>
                      </a:rPr>
                      <m:t>0.8</m:t>
                    </m:r>
                  </m:oMath>
                </a14:m>
                <a:r>
                  <a:rPr lang="en-US" altLang="zh-TW" sz="2000" dirty="0"/>
                  <a:t> indicates a strong negative linear relationship. 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If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r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xy</m:t>
                        </m:r>
                      </m:sub>
                    </m:sSub>
                    <m:r>
                      <a:rPr lang="en-US" altLang="zh-TW" sz="2000" i="1">
                        <a:latin typeface="Cambria Math" panose="02040503050406030204" pitchFamily="18" charset="0"/>
                      </a:rPr>
                      <m:t>=−1</m:t>
                    </m:r>
                  </m:oMath>
                </a14:m>
                <a:r>
                  <a:rPr lang="en-US" altLang="zh-TW" sz="2000" dirty="0"/>
                  <a:t>, there is a perfect negative linear relationship.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39939DBA-0E09-EA6D-E4BD-D22D576B1CC2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081046"/>
              </a:xfrm>
              <a:blipFill>
                <a:blip r:embed="rId2"/>
                <a:stretch>
                  <a:fillRect l="-698" t="-959" r="-26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B4A23D00-CDE5-7D15-0ED4-B732A21C3E4D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F43DCC0-6F83-279D-EC7F-CAE781B57E8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Interpreting Correlation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7BCC5B2-363E-E0E4-FEC9-DDD42BE4D227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CEF6602-8A32-F1BC-9EB5-01859ED6D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12DD2CF-1D20-181A-6122-E5CBE69312C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51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420003E5-7A3B-C680-27E3-C44C8B7E11D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11086" y="4959175"/>
            <a:ext cx="10140591" cy="1544253"/>
          </a:xfrm>
          <a:prstGeom prst="rect">
            <a:avLst/>
          </a:prstGeom>
        </p:spPr>
      </p:pic>
      <p:sp>
        <p:nvSpPr>
          <p:cNvPr id="10" name="Content Placeholder 2">
            <a:extLst>
              <a:ext uri="{FF2B5EF4-FFF2-40B4-BE49-F238E27FC236}">
                <a16:creationId xmlns:a16="http://schemas.microsoft.com/office/drawing/2014/main" id="{CDF40E43-44D4-CC8C-22EF-61B0189B2A36}"/>
              </a:ext>
            </a:extLst>
          </p:cNvPr>
          <p:cNvSpPr txBox="1">
            <a:spLocks/>
          </p:cNvSpPr>
          <p:nvPr/>
        </p:nvSpPr>
        <p:spPr>
          <a:xfrm>
            <a:off x="8574130" y="3167767"/>
            <a:ext cx="2962189" cy="134731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Font typeface="Arial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Font typeface="Arial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spcBef>
                <a:spcPts val="1000"/>
              </a:spcBef>
              <a:buNone/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1800" dirty="0">
                <a:solidFill>
                  <a:srgbClr val="FF0000"/>
                </a:solidFill>
                <a:latin typeface="Garamond"/>
              </a:rPr>
              <a:t>Caveat: There is no universally accepted cutoff for “weak” or “strong” correlations. </a:t>
            </a:r>
          </a:p>
        </p:txBody>
      </p:sp>
    </p:spTree>
    <p:extLst>
      <p:ext uri="{BB962C8B-B14F-4D97-AF65-F5344CB8AC3E}">
        <p14:creationId xmlns:p14="http://schemas.microsoft.com/office/powerpoint/2010/main" val="11979021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09A6371-008B-81C9-552D-C09F3280474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1E64BC-74E0-8338-A04C-060627FA83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347705" cy="5202528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formula for computing the population covariance for a population of size N is:</a:t>
                </a:r>
                <a:endParaRPr lang="en-US" altLang="zh-TW" sz="20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m:rPr>
                              <m:sty m:val="p"/>
                            </m:r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σ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TW" sz="2400" b="0" i="0" dirty="0" smtClean="0">
                              <a:latin typeface="Rockwell" panose="02060603020205020403" pitchFamily="18" charset="0"/>
                            </a:rPr>
                            <m:t>xy</m:t>
                          </m:r>
                        </m:sub>
                      </m:sSub>
                      <m:r>
                        <a:rPr lang="en-US" altLang="zh-TW" sz="2400" b="0" i="1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limLoc m:val="subSup"/>
                              <m:ctrl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5"/>
                                </m:rP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b="0" i="1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d>
                                <m:d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i="0" dirty="0"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e>
                                    <m:sub>
                                      <m: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μ</m:t>
                                      </m:r>
                                    </m:e>
                                    <m:sub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i="0" dirty="0">
                                          <a:latin typeface="Rockwell" panose="02060603020205020403" pitchFamily="18" charset="0"/>
                                        </a:rPr>
                                        <m:t>x</m:t>
                                      </m:r>
                                    </m:sub>
                                  </m:sSub>
                                </m:e>
                              </m:d>
                              <m:d>
                                <m:dPr>
                                  <m:ctrlPr>
                                    <a:rPr lang="en-US" altLang="zh-TW" sz="2400" b="0" i="1" dirty="0" smtClean="0">
                                      <a:latin typeface="Cambria Math" panose="02040503050406030204" pitchFamily="18" charset="0"/>
                                    </a:rPr>
                                  </m:ctrlPr>
                                </m:dPr>
                                <m:e>
                                  <m:sSub>
                                    <m:sSubPr>
                                      <m:ctrlPr>
                                        <a:rPr lang="en-US" altLang="zh-TW" sz="2400" b="0" i="1" dirty="0" smtClean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b="0" i="0" dirty="0" smtClean="0">
                                          <a:latin typeface="Rockwell" panose="02060603020205020403" pitchFamily="18" charset="0"/>
                                        </a:rPr>
                                        <m:t>y</m:t>
                                      </m:r>
                                    </m:e>
                                    <m:sub>
                                      <m: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𝑖</m:t>
                                      </m:r>
                                    </m:sub>
                                  </m:s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−</m:t>
                                  </m:r>
                                  <m:sSub>
                                    <m:sSubPr>
                                      <m:ctrl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</m:ctrlPr>
                                    </m:sSubPr>
                                    <m:e>
                                      <m:r>
                                        <m:rPr>
                                          <m:sty m:val="p"/>
                                        </m:rPr>
                                        <a:rPr lang="en-US" altLang="zh-TW" sz="2400" i="1" dirty="0">
                                          <a:latin typeface="Cambria Math" panose="02040503050406030204" pitchFamily="18" charset="0"/>
                                        </a:rPr>
                                        <m:t>μ</m:t>
                                      </m:r>
                                    </m:e>
                                    <m:sub>
                                      <m:r>
                                        <m:rPr>
                                          <m:nor/>
                                        </m:rPr>
                                        <a:rPr lang="en-US" altLang="zh-TW" sz="2400" b="0" i="0" dirty="0" smtClean="0">
                                          <a:latin typeface="Rockwell" panose="02060603020205020403" pitchFamily="18" charset="0"/>
                                        </a:rPr>
                                        <m:t>y</m:t>
                                      </m:r>
                                    </m:sub>
                                  </m:sSub>
                                </m:e>
                              </m:d>
                            </m:e>
                          </m:nary>
                        </m:num>
                        <m:den>
                          <m:r>
                            <a:rPr lang="en-US" altLang="zh-TW" sz="2400" b="0" i="1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n-US" altLang="zh-TW" sz="2000" i="1" dirty="0" smtClean="0">
                        <a:latin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altLang="zh-TW" sz="2000" dirty="0"/>
                  <a:t> is pronounced “sigma.”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μ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b="0" i="0" dirty="0" smtClean="0">
                            <a:latin typeface="Rockwell" panose="02060603020205020403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lang="en-US" altLang="zh-TW" sz="2000" dirty="0"/>
                  <a:t> represent the population means of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000" dirty="0"/>
                  <a:t> and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Y</a:t>
                </a:r>
                <a:r>
                  <a:rPr lang="en-US" altLang="zh-TW" sz="2000" dirty="0"/>
                  <a:t>, respectively.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8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formula for computing the population correlation coefficient is: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sSubPr>
                        <m:e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𝜌</m:t>
                          </m:r>
                        </m:e>
                        <m:sub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xy</m:t>
                          </m:r>
                        </m:sub>
                      </m:sSub>
                      <m:r>
                        <a:rPr lang="en-US" altLang="zh-TW" sz="2400" i="1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xy</m:t>
                              </m:r>
                            </m:sub>
                          </m:sSub>
                        </m:num>
                        <m:den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sub>
                          </m:sSub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sty m:val="p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σ</m:t>
                              </m:r>
                            </m:e>
                            <m:sub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y</m:t>
                              </m:r>
                            </m:sub>
                          </m:sSub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𝜌</m:t>
                    </m:r>
                  </m:oMath>
                </a14:m>
                <a:r>
                  <a:rPr lang="en-US" altLang="zh-TW" sz="2000" dirty="0"/>
                  <a:t> is pronounced “rho.”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 dirty="0" smtClean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sub>
                    </m:sSub>
                  </m:oMath>
                </a14:m>
                <a:r>
                  <a:rPr lang="en-US" altLang="zh-TW" sz="2000" dirty="0"/>
                  <a:t> and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sty m:val="p"/>
                          </m:rPr>
                          <a:rPr lang="en-US" altLang="zh-TW" sz="2000" i="1" dirty="0">
                            <a:latin typeface="Cambria Math" panose="02040503050406030204" pitchFamily="18" charset="0"/>
                          </a:rPr>
                          <m:t>σ</m:t>
                        </m:r>
                      </m:e>
                      <m:sub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y</m:t>
                        </m:r>
                      </m:sub>
                    </m:sSub>
                  </m:oMath>
                </a14:m>
                <a:r>
                  <a:rPr lang="en-US" altLang="zh-TW" sz="2000" dirty="0"/>
                  <a:t> represent the population standard deviations of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X</a:t>
                </a:r>
                <a:r>
                  <a:rPr lang="en-US" altLang="zh-TW" sz="2000" dirty="0"/>
                  <a:t> and </a:t>
                </a:r>
                <a:r>
                  <a:rPr lang="en-US" altLang="zh-TW" sz="2000" dirty="0">
                    <a:latin typeface="Rockwell" panose="02060603020205020403" pitchFamily="18" charset="0"/>
                  </a:rPr>
                  <a:t>Y</a:t>
                </a:r>
                <a:r>
                  <a:rPr lang="en-US" altLang="zh-TW" sz="2000" dirty="0"/>
                  <a:t>, respectively.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D61E64BC-74E0-8338-A04C-060627FA83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347705" cy="5202528"/>
              </a:xfrm>
              <a:blipFill>
                <a:blip r:embed="rId2"/>
                <a:stretch>
                  <a:fillRect l="-698" t="-937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387C4FD-A08D-DD26-0B22-53C8245E382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19C3FD-620F-464D-2235-732BF11CC60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Population Covariance and Correlation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3B4A3F7-8EA4-6D42-2D49-23DC0FCED25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5BFF82-0765-F2B1-2A0B-D49A6B390A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2E37FCC-A801-009D-8951-2C8C1376AD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52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6575F9-991A-13DA-FE92-DA17A70BF62A}"/>
              </a:ext>
            </a:extLst>
          </p:cNvPr>
          <p:cNvSpPr/>
          <p:nvPr/>
        </p:nvSpPr>
        <p:spPr>
          <a:xfrm>
            <a:off x="4047067" y="1816552"/>
            <a:ext cx="4167968" cy="871048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6D3B9349-584D-8CCC-41DC-368A88EF4798}"/>
              </a:ext>
            </a:extLst>
          </p:cNvPr>
          <p:cNvSpPr/>
          <p:nvPr/>
        </p:nvSpPr>
        <p:spPr>
          <a:xfrm>
            <a:off x="5065435" y="4580526"/>
            <a:ext cx="2131232" cy="871048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01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DECC7C9-FF22-FD6F-316A-012DBC20EA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DADA4A0-AC58-BF82-E65B-691B57A0DE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We must be very careful when interpreting associations between variables:</a:t>
            </a:r>
            <a:endParaRPr lang="en-US" altLang="zh-TW" sz="2000" dirty="0"/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See the following plots of two series of data presented as a line chart and a scatterplot.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correlation coefficient between the variables is 0.917, which is very high.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If the correlation is 0.917, should we conclude that one variable causes the other?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A3049790-4F51-C636-7ABF-A9696B73C69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7DFC91-3ED1-9AC9-F10E-0E0802A6419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Interpreting Correlation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6149911-2178-3B77-8621-92FCA2A451DE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B534A00-992A-8817-36EB-020EFA70C8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C8AF378-015D-4C27-3E0D-F4572BD6B6D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53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5C557358-FE59-B7DD-5D54-11969D952E7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505" y="3429000"/>
            <a:ext cx="7071918" cy="27432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81A44F4E-6B25-2CB8-73A6-C091874719A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20929" y="3429000"/>
            <a:ext cx="2818800" cy="2743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70584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1F2FA5C-B7E1-26B0-E3D6-8F743C58BD2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63D494A-DF53-9926-27BE-C6B313982189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8E077BF-A637-2C3F-3FD0-6C9E99C28F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Interpreting Correlation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9D7D19B2-AE9A-4E05-4569-BE946508B24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5870C2-70BD-D9B0-63BE-2F4C079098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B5C8EA1-A23C-5C96-6BF5-5752B17AE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54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BBEF72D8-2095-0D53-FA86-B7EB496D6D1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49168" y="1143000"/>
            <a:ext cx="7290486" cy="4572000"/>
          </a:xfrm>
          <a:prstGeom prst="rect">
            <a:avLst/>
          </a:prstGeom>
        </p:spPr>
      </p:pic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C641D3CD-8A56-3218-8B9D-478A30FA6D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5852160"/>
            <a:ext cx="11347705" cy="52978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Source: https://www.tylervigen.com/spurious-correlations</a:t>
            </a:r>
            <a:endParaRPr lang="en-US" altLang="zh-TW" sz="20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</p:txBody>
      </p:sp>
    </p:spTree>
    <p:extLst>
      <p:ext uri="{BB962C8B-B14F-4D97-AF65-F5344CB8AC3E}">
        <p14:creationId xmlns:p14="http://schemas.microsoft.com/office/powerpoint/2010/main" val="14664273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CCEE887-4A17-3806-413A-8A92065A1D7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DC33430-356E-80BF-F265-1BED66A5C3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34770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Correlation tells us that two variables move together, but it does not tell us why they move together.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relationship may be spurious, or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relationship may reflect a real causal link.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b="1" dirty="0"/>
              <a:t>Correlation does not imply causation.</a:t>
            </a:r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 lvl="4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03F59F2D-6E96-B50C-8C1D-DEA2F7FF2F6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998068D-4CD2-0F79-19B8-71B9EA43069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Correlation and Causation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0B65B2EE-AE22-C71F-1F96-29584258FB60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69C59AA-062C-B12F-ACD8-19563D8D8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3C6BFDC-D0A5-CCAA-3DE0-7DBFE26BB80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55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2050" name="Picture 2" descr="Correlation">
            <a:extLst>
              <a:ext uri="{FF2B5EF4-FFF2-40B4-BE49-F238E27FC236}">
                <a16:creationId xmlns:a16="http://schemas.microsoft.com/office/drawing/2014/main" id="{A76F2FF3-1A65-C882-37ED-CF913F3AE9E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4307" y="3841423"/>
            <a:ext cx="5720207" cy="23055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289334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7122C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5F964BC-C13E-2547-C13F-C10847E91A4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AA307F0B-ABD6-3D2F-D3D9-146EBF3220B3}"/>
              </a:ext>
            </a:extLst>
          </p:cNvPr>
          <p:cNvSpPr txBox="1"/>
          <p:nvPr/>
        </p:nvSpPr>
        <p:spPr>
          <a:xfrm>
            <a:off x="-1" y="3044279"/>
            <a:ext cx="12188825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400" dirty="0">
                <a:solidFill>
                  <a:schemeClr val="bg1"/>
                </a:solidFill>
              </a:rPr>
              <a:t>Recap &amp; Preview</a:t>
            </a:r>
            <a:endParaRPr sz="4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5150882"/>
      </p:ext>
    </p:extLst>
  </p:cSld>
  <p:clrMapOvr>
    <a:masterClrMapping/>
  </p:clrMapOvr>
  <mc:AlternateContent xmlns:mc="http://schemas.openxmlformats.org/markup-compatibility/2006" xmlns:p159="http://schemas.microsoft.com/office/powerpoint/2015/09/main">
    <mc:Choice Requires="p159">
      <p:transition xmlns:p14="http://schemas.microsoft.com/office/powerpoint/2010/main" spd="slow" p14:dur="2000">
        <p159:morph option="byObject"/>
      </p:transition>
    </mc:Choice>
    <mc:Fallback xmlns="">
      <p:transition spd="slow">
        <p:fade/>
      </p:transition>
    </mc:Fallback>
  </mc:AlternateContent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1BAD0D3-75F9-AC66-E339-9901DE6F119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56835BB-90E6-3E0A-81B8-DDBC0DDEB4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this chapter, we learned how to summarize and compare data using numerical measures.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Measures of center (mean, median, mode) describe a typical value.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Measures of variability (range, variance, standard deviation) describe how spread out the data are.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Percentiles, quartiles, and z-scores describe where an observation falls within a distribution.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five-number summary and boxplots help identify the shape of a distribution and potential outliers.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Covariance and the correlation coefficient summarize the relationship between two quantitative variables.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Key takeaway: Numerical measures complement graphs by providing objective summaries of a dataset.</a:t>
            </a:r>
            <a:endParaRPr lang="en-US" altLang="zh-TW" sz="2000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32A48173-3450-13BF-C367-F600593798AE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EF89FA8-2460-DC9C-C37C-7D20C806CE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Recap: Chapter 3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D3D01E9F-E8C7-EA86-FD4B-1CFA8B6FAD8F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B9C57A6-7C71-3EE2-8512-42A25F53FCF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0CAD1F07-2265-022E-B8E3-E51F68C9A5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800398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151A8E4-E7C8-D19D-86D3-030AA6A657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49CAFF-9B43-78CA-BAEA-3A38D425E5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199" y="1300900"/>
            <a:ext cx="11189855" cy="5081046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In the next chapter, we will learn how to measure uncertainty using probability.</a:t>
            </a:r>
          </a:p>
          <a:p>
            <a:pPr lvl="3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endParaRPr lang="en-US" altLang="zh-TW" sz="1200" dirty="0"/>
          </a:p>
          <a:p>
            <a:pPr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400" dirty="0"/>
              <a:t>Topics include: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Random experiments, sample spaces, and events.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Three methods of assigning probabilities.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Basic probability rules and set operations.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The addition rule and complement rule.</a:t>
            </a:r>
          </a:p>
          <a:p>
            <a:pPr lvl="1">
              <a:spcBef>
                <a:spcPts val="1000"/>
              </a:spcBef>
              <a:defRPr sz="2000">
                <a:solidFill>
                  <a:srgbClr val="000000"/>
                </a:solidFill>
                <a:latin typeface="Garamond"/>
              </a:defRPr>
            </a:pPr>
            <a:r>
              <a:rPr lang="en-US" altLang="zh-TW" sz="2000" dirty="0"/>
              <a:t>Conditional probability.</a:t>
            </a:r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8B63240C-8227-33CA-AF99-D0EF5588634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BB6EDD73-7133-E4AA-713D-AD3D76A81B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Preview: Chapter 4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4564DE4-D134-77A0-9EFC-4F54285A0746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792F7BE-07A9-1D9E-9E4B-EFBF9303B7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D2A6A49-59F8-F4F1-05AA-1380EEE59D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58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000813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C256665C-907D-0F9F-A544-372084381A7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007CDB-0D6F-F527-97E9-D11A81D1391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</a:t>
                </a:r>
                <a:r>
                  <a:rPr lang="en-US" altLang="zh-TW" sz="2400" b="1" dirty="0"/>
                  <a:t>mean</a:t>
                </a:r>
                <a:r>
                  <a:rPr lang="en-US" altLang="zh-TW" sz="2400" dirty="0"/>
                  <a:t> is a measure of central location computed by summing all observed values and dividing by the number of observations.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mean is also called the </a:t>
                </a:r>
                <a:r>
                  <a:rPr lang="en-US" altLang="zh-TW" sz="2000" b="1" dirty="0"/>
                  <a:t>arithmetic mean</a:t>
                </a:r>
                <a:r>
                  <a:rPr lang="en-US" altLang="zh-TW" sz="2000" dirty="0"/>
                  <a:t>, or simply the </a:t>
                </a:r>
                <a:r>
                  <a:rPr lang="en-US" altLang="zh-TW" sz="2000" b="1" dirty="0"/>
                  <a:t>average</a:t>
                </a:r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sz="2000" dirty="0"/>
                  <a:t>For a sample, the mean is denoted by</a:t>
                </a:r>
                <a:r>
                  <a:rPr lang="en-US" altLang="zh-TW" sz="2000" dirty="0"/>
                  <a:t>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000" dirty="0"/>
                  <a:t> (pronounced “x-bar”).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For a population, the mean is denoted by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dirty="0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en-US" altLang="zh-TW" sz="2000" dirty="0"/>
                  <a:t> (pronounced “mew”).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000" dirty="0"/>
                  <a:t> is a point estimate of the population mean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3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In words,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400" dirty="0"/>
                  <a:t> is computed as: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acc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m:rPr>
                              <m:nor/>
                            </m:rPr>
                            <a:rPr lang="en-US" altLang="zh-TW" sz="2400" i="0" dirty="0"/>
                            <m:t>Sum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of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Observed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Values</m:t>
                          </m:r>
                        </m:num>
                        <m:den>
                          <m:r>
                            <m:rPr>
                              <m:nor/>
                            </m:rPr>
                            <a:rPr lang="en-US" altLang="zh-TW" sz="2400" i="0" dirty="0"/>
                            <m:t>Sample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 </m:t>
                          </m:r>
                          <m:r>
                            <m:rPr>
                              <m:nor/>
                            </m:rPr>
                            <a:rPr lang="en-US" altLang="zh-TW" sz="2400" i="0" dirty="0"/>
                            <m:t>Size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25007CDB-0D6F-F527-97E9-D11A81D1391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 r="-108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0A520305-50AA-ABD1-9790-8DC36D8EA7E8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4C43158-06BE-4B36-20ED-4736587266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Mean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BDD1DB7C-C986-562B-98CF-9C9CCF430282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C64691-B746-C929-947E-F471135918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AA78D-1B61-F6E6-DEC5-2F4724EBB741}"/>
              </a:ext>
            </a:extLst>
          </p:cNvPr>
          <p:cNvSpPr/>
          <p:nvPr/>
        </p:nvSpPr>
        <p:spPr>
          <a:xfrm>
            <a:off x="4123944" y="4718304"/>
            <a:ext cx="3849624" cy="941832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Slide Number Placeholder 6">
            <a:extLst>
              <a:ext uri="{FF2B5EF4-FFF2-40B4-BE49-F238E27FC236}">
                <a16:creationId xmlns:a16="http://schemas.microsoft.com/office/drawing/2014/main" id="{96F48EEF-2E43-FE91-6E99-D18D9A2A83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6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7194030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A988006-AD68-1C1C-EE34-0D9E79831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17F761-D8C7-19BB-7CDD-3E28B96F23AE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4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4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400" dirty="0"/>
                  <a:t> is a sample statistic, computed as: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acc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+⋯+</m:t>
                          </m:r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symbol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smtClean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Σ</m:t>
                    </m:r>
                  </m:oMath>
                </a14:m>
                <a:r>
                  <a:rPr lang="en-US" altLang="zh-TW" sz="2000" dirty="0"/>
                  <a:t> (pronounced “sigma”) </a:t>
                </a:r>
                <a:r>
                  <a:rPr lang="en-US" sz="2000" dirty="0"/>
                  <a:t>denotes summation</a:t>
                </a:r>
                <a:r>
                  <a:rPr lang="en-US" altLang="zh-TW" sz="2000" dirty="0"/>
                  <a:t>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sz="2000" dirty="0"/>
                  <a:t>In this formula, we add all observed values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1</m:t>
                        </m:r>
                      </m:sub>
                    </m:sSub>
                  </m:oMath>
                </a14:m>
                <a:r>
                  <a:rPr lang="en-US" altLang="zh-TW" sz="2000" dirty="0"/>
                  <a:t> through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sSub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  <m:sub>
                        <m:r>
                          <a:rPr lang="en-US" altLang="zh-TW" sz="2000" b="0" i="1" dirty="0" smtClean="0">
                            <a:latin typeface="Cambria Math" panose="02040503050406030204" pitchFamily="18" charset="0"/>
                          </a:rPr>
                          <m:t>𝑛</m:t>
                        </m:r>
                      </m:sub>
                    </m:sSub>
                  </m:oMath>
                </a14:m>
                <a:r>
                  <a:rPr lang="en-US" altLang="zh-TW" sz="2000" dirty="0"/>
                  <a:t> and divide by the sample size </a:t>
                </a:r>
                <a14:m>
                  <m:oMath xmlns:m="http://schemas.openxmlformats.org/officeDocument/2006/math">
                    <m:r>
                      <a:rPr lang="en-US" altLang="zh-TW" sz="2000" i="1" dirty="0">
                        <a:latin typeface="Cambria Math" panose="02040503050406030204" pitchFamily="18" charset="0"/>
                      </a:rPr>
                      <m:t>𝑛</m:t>
                    </m:r>
                  </m:oMath>
                </a14:m>
                <a:r>
                  <a:rPr lang="en-US" altLang="zh-TW" sz="2000" dirty="0"/>
                  <a:t>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Given a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(4, 8, 10, 14, 2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, calculate the sample mean.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acc>
                        <m:accPr>
                          <m:chr m:val="̅"/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accPr>
                        <m:e>
                          <m:r>
                            <m:rPr>
                              <m:nor/>
                            </m:rPr>
                            <a:rPr lang="en-US" altLang="zh-TW" sz="2400" i="0" dirty="0">
                              <a:latin typeface="Rockwell" panose="02060603020205020403" pitchFamily="18" charset="0"/>
                            </a:rPr>
                            <m:t>x</m:t>
                          </m:r>
                        </m:e>
                      </m:acc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𝑛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𝑛</m:t>
                          </m:r>
                        </m:den>
                      </m:f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4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8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10</m:t>
                          </m:r>
                          <m: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  <m:t>+</m:t>
                          </m:r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14+24</m:t>
                          </m:r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5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=12</m:t>
                      </m:r>
                    </m:oMath>
                  </m:oMathPara>
                </a14:m>
                <a:endParaRPr lang="en-US" altLang="zh-TW" sz="2400" dirty="0"/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C417F761-D8C7-19BB-7CDD-3E28B96F23A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713956BD-4EC2-4258-36CD-8D1276BB7083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3A465EB-F2A2-0410-7F1C-A82E2F3DF9E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Mean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CD49EA10-A3CD-1082-5828-BD76CB204405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313DE17-1115-03C5-07DA-F84AABE67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2854B12-2FB2-DA28-9F43-EF2FBC963457}"/>
              </a:ext>
            </a:extLst>
          </p:cNvPr>
          <p:cNvSpPr/>
          <p:nvPr/>
        </p:nvSpPr>
        <p:spPr>
          <a:xfrm>
            <a:off x="3831336" y="1828800"/>
            <a:ext cx="4434840" cy="941832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95A288AC-A232-6CAF-6D76-E4F4A19F00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7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1148421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551CD8C-DECD-7925-CD1C-AD1E0FD9C19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91379B-9408-0AFA-CB3C-EBC56FB7E81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mean provides a measure of central location for the data: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Think of each observation as an equal weight placed on a number line.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sz="2000" dirty="0"/>
                  <a:t>The sample mean is the point where the system balances.</a:t>
                </a:r>
                <a:endParaRPr lang="en-US" altLang="zh-TW" sz="2000" dirty="0"/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Example: For the sample </a:t>
                </a:r>
                <a14:m>
                  <m:oMath xmlns:m="http://schemas.openxmlformats.org/officeDocument/2006/math">
                    <m:r>
                      <m:rPr>
                        <m:nor/>
                      </m:rPr>
                      <a:rPr lang="en-US" altLang="zh-TW" sz="2400" i="0" dirty="0">
                        <a:latin typeface="Rockwell" panose="02060603020205020403" pitchFamily="18" charset="0"/>
                      </a:rPr>
                      <m:t>X</m:t>
                    </m:r>
                    <m:r>
                      <a:rPr lang="en-US" altLang="zh-TW" sz="2400" i="1" dirty="0">
                        <a:latin typeface="Cambria Math" panose="02040503050406030204" pitchFamily="18" charset="0"/>
                      </a:rPr>
                      <m:t>=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(4, 8, 10, 14, 2</m:t>
                    </m:r>
                    <m:r>
                      <a:rPr lang="en-US" altLang="zh-TW" sz="2400" b="0" i="1" dirty="0" smtClean="0">
                        <a:latin typeface="Cambria Math" panose="02040503050406030204" pitchFamily="18" charset="0"/>
                      </a:rPr>
                      <m:t>4</m:t>
                    </m:r>
                    <m:r>
                      <a:rPr lang="en-US" altLang="zh-TW" sz="2400" i="1" dirty="0" smtClean="0">
                        <a:latin typeface="Cambria Math" panose="02040503050406030204" pitchFamily="18" charset="0"/>
                      </a:rPr>
                      <m:t>)</m:t>
                    </m:r>
                  </m:oMath>
                </a14:m>
                <a:r>
                  <a:rPr lang="en-US" altLang="zh-TW" sz="2400" dirty="0"/>
                  <a:t>, the sample mean is 12.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4491379B-9408-0AFA-CB3C-EBC56FB7E81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6983A0C4-F5E2-A864-6B41-D49A94A980EC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77D0B26-13E2-94CD-FFE0-C335334710D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The Mean as a Measure of Central Location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8006E0FF-FD7C-1336-7B35-64BBD0A2432D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30A09C4-07BC-216D-FE6A-ACA303CFDEE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F834CFE1-F333-C136-6BB5-34D02AB664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8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8DC5C34D-57B5-28EA-882A-85E36072CE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8826" y="3548114"/>
            <a:ext cx="10972800" cy="28338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1340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68D7855-2218-029E-0765-F57B2524B0A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788DA4-5E8D-9C3C-674D-13BB2E37B1D9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</p:spPr>
            <p:txBody>
              <a:bodyPr>
                <a:normAutofit/>
              </a:bodyPr>
              <a:lstStyle/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The population mean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4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en-US" altLang="zh-TW" sz="2400" dirty="0"/>
                  <a:t> is a parameter, expressed as:</a:t>
                </a:r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marL="0" indent="0">
                  <a:spcBef>
                    <a:spcPts val="1000"/>
                  </a:spcBef>
                  <a:buNone/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m:rPr>
                          <m:sty m:val="p"/>
                        </m:rPr>
                        <a:rPr lang="el-GR" altLang="zh-TW" sz="2400" i="1" dirty="0"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μ</m:t>
                      </m:r>
                      <m:r>
                        <a:rPr lang="en-US" altLang="zh-TW" sz="2400" i="1" dirty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nary>
                            <m:naryPr>
                              <m:chr m:val="∑"/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naryPr>
                            <m:sub>
                              <m:r>
                                <m:rPr>
                                  <m:brk m:alnAt="23"/>
                                </m:r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𝑖</m:t>
                              </m:r>
                              <m: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  <m:t>=1</m:t>
                              </m:r>
                            </m:sub>
                            <m:sup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p>
                            <m:e>
                              <m:sSub>
                                <m:sSubPr>
                                  <m:ctrlP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</m:ctrlPr>
                                </m:sSubPr>
                                <m:e>
                                  <m:r>
                                    <m:rPr>
                                      <m:nor/>
                                    </m:rPr>
                                    <a:rPr lang="en-US" altLang="zh-TW" sz="2400" i="0" dirty="0">
                                      <a:latin typeface="Rockwell" panose="02060603020205020403" pitchFamily="18" charset="0"/>
                                    </a:rPr>
                                    <m:t>x</m:t>
                                  </m:r>
                                </m:e>
                                <m:sub>
                                  <m:r>
                                    <a:rPr lang="en-US" altLang="zh-TW" sz="2400" i="1" dirty="0">
                                      <a:latin typeface="Cambria Math" panose="02040503050406030204" pitchFamily="18" charset="0"/>
                                    </a:rPr>
                                    <m:t>𝑖</m:t>
                                  </m:r>
                                </m:sub>
                              </m:sSub>
                            </m:e>
                          </m:nary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  <m:r>
                        <a:rPr lang="en-US" altLang="zh-TW" sz="2400" b="0" i="1" dirty="0" smtClean="0">
                          <a:latin typeface="Cambria Math" panose="02040503050406030204" pitchFamily="18" charset="0"/>
                        </a:rPr>
                        <m:t>=</m:t>
                      </m:r>
                      <m:f>
                        <m:fPr>
                          <m:ctrlPr>
                            <a:rPr lang="en-US" altLang="zh-TW" sz="2400" i="1" dirty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1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+</m:t>
                          </m:r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2</m:t>
                              </m:r>
                            </m:sub>
                          </m:sSub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+⋯+</m:t>
                          </m:r>
                          <m:sSub>
                            <m:sSubPr>
                              <m:ctrlPr>
                                <a:rPr lang="en-US" altLang="zh-TW" sz="2400" i="1" dirty="0">
                                  <a:latin typeface="Cambria Math" panose="02040503050406030204" pitchFamily="18" charset="0"/>
                                </a:rPr>
                              </m:ctrlPr>
                            </m:sSubPr>
                            <m:e>
                              <m:r>
                                <m:rPr>
                                  <m:nor/>
                                </m:rPr>
                                <a:rPr lang="en-US" altLang="zh-TW" sz="2400" i="0" dirty="0">
                                  <a:latin typeface="Rockwell" panose="02060603020205020403" pitchFamily="18" charset="0"/>
                                </a:rPr>
                                <m:t>x</m:t>
                              </m:r>
                            </m:e>
                            <m:sub>
                              <m:r>
                                <a:rPr lang="en-US" altLang="zh-TW" sz="2400" b="0" i="1" dirty="0" smtClean="0">
                                  <a:latin typeface="Cambria Math" panose="02040503050406030204" pitchFamily="18" charset="0"/>
                                </a:rPr>
                                <m:t>𝑁</m:t>
                              </m:r>
                            </m:sub>
                          </m:sSub>
                        </m:num>
                        <m:den>
                          <m:r>
                            <a:rPr lang="en-US" altLang="zh-TW" sz="2400" b="0" i="1" dirty="0" smtClean="0">
                              <a:latin typeface="Cambria Math" panose="02040503050406030204" pitchFamily="18" charset="0"/>
                            </a:rPr>
                            <m:t>𝑁</m:t>
                          </m:r>
                        </m:den>
                      </m:f>
                    </m:oMath>
                  </m:oMathPara>
                </a14:m>
                <a:endParaRPr lang="en-US" altLang="zh-TW" sz="24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500" dirty="0"/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The formula for the population mean is the same as the formula for the sample mean.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We use different notation to indicate that we are working with the entire population.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Because the population mean </a:t>
                </a:r>
                <a14:m>
                  <m:oMath xmlns:m="http://schemas.openxmlformats.org/officeDocument/2006/math">
                    <m:r>
                      <m:rPr>
                        <m:sty m:val="p"/>
                      </m:rPr>
                      <a:rPr lang="el-GR" altLang="zh-TW" sz="2000" i="1" dirty="0"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μ</m:t>
                    </m:r>
                  </m:oMath>
                </a14:m>
                <a:r>
                  <a:rPr lang="en-US" altLang="zh-TW" sz="2000" dirty="0"/>
                  <a:t> is usually unknown, we use the sample mean </a:t>
                </a:r>
                <a14:m>
                  <m:oMath xmlns:m="http://schemas.openxmlformats.org/officeDocument/2006/math">
                    <m:acc>
                      <m:accPr>
                        <m:chr m:val="̅"/>
                        <m:ctrlPr>
                          <a:rPr lang="en-US" altLang="zh-TW" sz="2000" i="1" dirty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r>
                          <m:rPr>
                            <m:nor/>
                          </m:rPr>
                          <a:rPr lang="en-US" altLang="zh-TW" sz="2000" i="0" dirty="0">
                            <a:latin typeface="Rockwell" panose="02060603020205020403" pitchFamily="18" charset="0"/>
                          </a:rPr>
                          <m:t>x</m:t>
                        </m:r>
                      </m:e>
                    </m:acc>
                  </m:oMath>
                </a14:m>
                <a:r>
                  <a:rPr lang="en-US" altLang="zh-TW" sz="2000" dirty="0"/>
                  <a:t> as our best estimate.</a:t>
                </a:r>
              </a:p>
              <a:p>
                <a:pPr lvl="4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endParaRPr lang="en-US" altLang="zh-TW" sz="1200" dirty="0"/>
              </a:p>
              <a:p>
                <a:pPr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400" dirty="0"/>
                  <a:t>How well does information from a sample reflect the population?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Is the sample mean a good estimate of the population mean?</a:t>
                </a:r>
              </a:p>
              <a:p>
                <a:pPr lvl="1">
                  <a:spcBef>
                    <a:spcPts val="1000"/>
                  </a:spcBef>
                  <a:defRPr sz="2000">
                    <a:solidFill>
                      <a:srgbClr val="000000"/>
                    </a:solidFill>
                    <a:latin typeface="Garamond"/>
                  </a:defRPr>
                </a:pPr>
                <a:r>
                  <a:rPr lang="en-US" altLang="zh-TW" sz="2000" dirty="0"/>
                  <a:t>We will answer this question later in the semester.</a:t>
                </a:r>
              </a:p>
            </p:txBody>
          </p:sp>
        </mc:Choice>
        <mc:Fallback xmlns="">
          <p:sp>
            <p:nvSpPr>
              <p:cNvPr id="3" name="Content Placeholder 2">
                <a:extLst>
                  <a:ext uri="{FF2B5EF4-FFF2-40B4-BE49-F238E27FC236}">
                    <a16:creationId xmlns:a16="http://schemas.microsoft.com/office/drawing/2014/main" id="{F0788DA4-5E8D-9C3C-674D-13BB2E37B1D9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57199" y="1300900"/>
                <a:ext cx="11189855" cy="5081046"/>
              </a:xfrm>
              <a:blipFill>
                <a:blip r:embed="rId2"/>
                <a:stretch>
                  <a:fillRect l="-708" t="-95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Rectangle 3">
            <a:extLst>
              <a:ext uri="{FF2B5EF4-FFF2-40B4-BE49-F238E27FC236}">
                <a16:creationId xmlns:a16="http://schemas.microsoft.com/office/drawing/2014/main" id="{496352AF-AE4B-724E-CF94-A6BDF622386B}"/>
              </a:ext>
            </a:extLst>
          </p:cNvPr>
          <p:cNvSpPr/>
          <p:nvPr/>
        </p:nvSpPr>
        <p:spPr>
          <a:xfrm>
            <a:off x="0" y="0"/>
            <a:ext cx="12188825" cy="923636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F6E6431-6750-D74A-2C76-86CB160167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88825" cy="923636"/>
          </a:xfrm>
        </p:spPr>
        <p:txBody>
          <a:bodyPr>
            <a:normAutofit/>
          </a:bodyPr>
          <a:lstStyle/>
          <a:p>
            <a:pPr algn="l">
              <a:defRPr sz="4000" b="1">
                <a:solidFill>
                  <a:srgbClr val="FDB913"/>
                </a:solidFill>
                <a:latin typeface="Garamond"/>
              </a:defRPr>
            </a:pPr>
            <a:r>
              <a:rPr lang="en-US" sz="4000" dirty="0">
                <a:solidFill>
                  <a:schemeClr val="bg1"/>
                </a:solidFill>
              </a:rPr>
              <a:t>  The Sample Mean and Population Mean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E53F888E-8E5B-C2A0-DFC5-E357832692A8}"/>
              </a:ext>
            </a:extLst>
          </p:cNvPr>
          <p:cNvSpPr/>
          <p:nvPr/>
        </p:nvSpPr>
        <p:spPr>
          <a:xfrm>
            <a:off x="-1" y="6503428"/>
            <a:ext cx="12188825" cy="354572"/>
          </a:xfrm>
          <a:prstGeom prst="rect">
            <a:avLst/>
          </a:prstGeom>
          <a:solidFill>
            <a:srgbClr val="77122C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CBE48C7-F0E8-936C-3826-15FAEE5097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-1" y="6503428"/>
            <a:ext cx="2895600" cy="354572"/>
          </a:xfrm>
        </p:spPr>
        <p:txBody>
          <a:bodyPr/>
          <a:lstStyle/>
          <a:p>
            <a:pPr algn="l"/>
            <a:r>
              <a:rPr lang="en-US">
                <a:solidFill>
                  <a:schemeClr val="bg1"/>
                </a:solidFill>
                <a:latin typeface="Garamond" panose="02020404030301010803" pitchFamily="18" charset="0"/>
              </a:rPr>
              <a:t>BUSN 320 Business Statistics</a:t>
            </a:r>
            <a:endParaRPr lang="en-US" dirty="0">
              <a:solidFill>
                <a:schemeClr val="bg1"/>
              </a:solidFill>
              <a:latin typeface="Garamond" panose="02020404030301010803" pitchFamily="18" charset="0"/>
            </a:endParaRP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D223071E-3FCA-72C4-3834-50741F5B652A}"/>
              </a:ext>
            </a:extLst>
          </p:cNvPr>
          <p:cNvSpPr/>
          <p:nvPr/>
        </p:nvSpPr>
        <p:spPr>
          <a:xfrm>
            <a:off x="3831336" y="1828800"/>
            <a:ext cx="4434840" cy="941832"/>
          </a:xfrm>
          <a:prstGeom prst="roundRect">
            <a:avLst/>
          </a:prstGeom>
          <a:noFill/>
          <a:ln w="28575">
            <a:solidFill>
              <a:srgbClr val="77122C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Slide Number Placeholder 6">
            <a:extLst>
              <a:ext uri="{FF2B5EF4-FFF2-40B4-BE49-F238E27FC236}">
                <a16:creationId xmlns:a16="http://schemas.microsoft.com/office/drawing/2014/main" id="{C0E2FB10-8309-5939-19EA-5F45B446464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055225" y="6503428"/>
            <a:ext cx="2133600" cy="354572"/>
          </a:xfrm>
        </p:spPr>
        <p:txBody>
          <a:bodyPr/>
          <a:lstStyle/>
          <a:p>
            <a:fld id="{C1FF6DA9-008F-8B48-92A6-B652298478BF}" type="slidenum">
              <a:rPr lang="en-US" b="1" smtClean="0">
                <a:solidFill>
                  <a:schemeClr val="bg1"/>
                </a:solidFill>
                <a:latin typeface="Garamond" panose="02020404030301010803" pitchFamily="18" charset="0"/>
              </a:rPr>
              <a:t>9</a:t>
            </a:fld>
            <a:r>
              <a:rPr lang="en-US" b="1" dirty="0">
                <a:solidFill>
                  <a:schemeClr val="bg1"/>
                </a:solidFill>
                <a:latin typeface="Garamond" panose="02020404030301010803" pitchFamily="18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815002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a12c0926-8add-47bd-8855-95202bc0854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6f576427-45ad-4d49-94e9-3369348d8088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667929d3-f520-4806-a1be-683cfd0d2e89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__PE_POLL_EMBED_ID" val="53697d0b-9a0f-4d88-824d-4bf6f8738a37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Metadata/LabelInfo.xml><?xml version="1.0" encoding="utf-8"?>
<clbl:labelList xmlns:clbl="http://schemas.microsoft.com/office/2020/mipLabelMetadata">
  <clbl:label id="{5178b066-ece4-42d6-be80-b911ff775fa2}" enabled="1" method="Privileged" siteId="{4881a8fa-b252-4912-b93a-7806c41bbe91}" contentBits="0" removed="0"/>
</clbl:labelList>
</file>

<file path=docProps/app.xml><?xml version="1.0" encoding="utf-8"?>
<Properties xmlns="http://schemas.openxmlformats.org/officeDocument/2006/extended-properties" xmlns:vt="http://schemas.openxmlformats.org/officeDocument/2006/docPropsVTypes">
  <TotalTime>7793</TotalTime>
  <Words>5400</Words>
  <Application>Microsoft Office PowerPoint</Application>
  <PresentationFormat>Custom</PresentationFormat>
  <Paragraphs>659</Paragraphs>
  <Slides>58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5" baseType="lpstr">
      <vt:lpstr>Aptos</vt:lpstr>
      <vt:lpstr>Arial</vt:lpstr>
      <vt:lpstr>Calibri</vt:lpstr>
      <vt:lpstr>Cambria Math</vt:lpstr>
      <vt:lpstr>Garamond</vt:lpstr>
      <vt:lpstr>Rockwell</vt:lpstr>
      <vt:lpstr>Office Theme</vt:lpstr>
      <vt:lpstr>PowerPoint Presentation</vt:lpstr>
      <vt:lpstr>  Notations</vt:lpstr>
      <vt:lpstr>Poll Everywhere multiple choice poll activity
Activity Title: If $$X$$ is Height_in, what is the value of $$x_9$$?
Slide 3</vt:lpstr>
      <vt:lpstr>  Notations</vt:lpstr>
      <vt:lpstr>PowerPoint Presentation</vt:lpstr>
      <vt:lpstr>  Mean</vt:lpstr>
      <vt:lpstr>  Mean</vt:lpstr>
      <vt:lpstr>  The Mean as a Measure of Central Location</vt:lpstr>
      <vt:lpstr>  The Sample Mean and Population Mean</vt:lpstr>
      <vt:lpstr>  Weighted Mean</vt:lpstr>
      <vt:lpstr>Poll Everywhere multiple choice poll activity
Activity Title: What is this student's term GPA?
Slide 11</vt:lpstr>
      <vt:lpstr>  Solution to In-class Poll</vt:lpstr>
      <vt:lpstr>  Geometric Mean</vt:lpstr>
      <vt:lpstr>  Median</vt:lpstr>
      <vt:lpstr>  Median</vt:lpstr>
      <vt:lpstr>  Percentiles</vt:lpstr>
      <vt:lpstr>Poll Everywhere multiple choice poll activity
Activity Title: What is the 50th percentile?
Slide 16</vt:lpstr>
      <vt:lpstr>  Solution to In-class Poll</vt:lpstr>
      <vt:lpstr>  Quartiles</vt:lpstr>
      <vt:lpstr>  Mode</vt:lpstr>
      <vt:lpstr>  Measures of Location: Not Full Definitions</vt:lpstr>
      <vt:lpstr>PowerPoint Presentation</vt:lpstr>
      <vt:lpstr>  Measures of Variability</vt:lpstr>
      <vt:lpstr>  Range</vt:lpstr>
      <vt:lpstr>  Interquartile Range (IQR)</vt:lpstr>
      <vt:lpstr>  Variance</vt:lpstr>
      <vt:lpstr>  Variance: Question #1</vt:lpstr>
      <vt:lpstr>  Variance: Question #2</vt:lpstr>
      <vt:lpstr>  Variance: Question #2</vt:lpstr>
      <vt:lpstr>  Standard Deviation</vt:lpstr>
      <vt:lpstr>  Coefficient of Variation</vt:lpstr>
      <vt:lpstr>PowerPoint Presentation</vt:lpstr>
      <vt:lpstr>  Distribution Shape</vt:lpstr>
      <vt:lpstr>  Skewness</vt:lpstr>
      <vt:lpstr>  Skewness</vt:lpstr>
      <vt:lpstr>  Z-Scores</vt:lpstr>
      <vt:lpstr>Poll Everywhere multiple choice poll activity
Activity Title: A student calculates a z-score of 0 for their exam score. What does this mean?
Slide 37</vt:lpstr>
      <vt:lpstr>  Solution to In-class Poll</vt:lpstr>
      <vt:lpstr>  Detour: Chebyshev’s Theorem</vt:lpstr>
      <vt:lpstr>  Empirical Rule</vt:lpstr>
      <vt:lpstr>  Detecting Outliers</vt:lpstr>
      <vt:lpstr>  Handling Outliers</vt:lpstr>
      <vt:lpstr>PowerPoint Presentation</vt:lpstr>
      <vt:lpstr>  Five-Number Summary</vt:lpstr>
      <vt:lpstr>  Boxplot: Simple</vt:lpstr>
      <vt:lpstr>  Boxplot: Tukey</vt:lpstr>
      <vt:lpstr>PowerPoint Presentation</vt:lpstr>
      <vt:lpstr>  Covariance</vt:lpstr>
      <vt:lpstr>  Interpreting Covariance</vt:lpstr>
      <vt:lpstr>  Correlation Coefficient</vt:lpstr>
      <vt:lpstr>  Interpreting Correlation</vt:lpstr>
      <vt:lpstr>  Population Covariance and Correlation</vt:lpstr>
      <vt:lpstr>  Interpreting Correlation</vt:lpstr>
      <vt:lpstr>  Interpreting Correlation</vt:lpstr>
      <vt:lpstr>  Correlation and Causation</vt:lpstr>
      <vt:lpstr>PowerPoint Presentation</vt:lpstr>
      <vt:lpstr>  Recap: Chapter 3</vt:lpstr>
      <vt:lpstr>  Preview: Chapter 4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>Brian Park</dc:creator>
  <cp:keywords/>
  <dc:description>generated using python-pptx</dc:description>
  <cp:lastModifiedBy>Brian Park</cp:lastModifiedBy>
  <cp:revision>345</cp:revision>
  <dcterms:created xsi:type="dcterms:W3CDTF">2013-01-27T09:14:16Z</dcterms:created>
  <dcterms:modified xsi:type="dcterms:W3CDTF">2026-07-22T19:23:09Z</dcterms:modified>
  <cp:category/>
</cp:coreProperties>
</file>