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377" r:id="rId3"/>
    <p:sldId id="371" r:id="rId4"/>
    <p:sldId id="427" r:id="rId5"/>
    <p:sldId id="376" r:id="rId6"/>
    <p:sldId id="428" r:id="rId7"/>
    <p:sldId id="431" r:id="rId8"/>
    <p:sldId id="379" r:id="rId9"/>
    <p:sldId id="432" r:id="rId10"/>
    <p:sldId id="433" r:id="rId11"/>
    <p:sldId id="429" r:id="rId12"/>
    <p:sldId id="434" r:id="rId13"/>
    <p:sldId id="430" r:id="rId14"/>
    <p:sldId id="441" r:id="rId15"/>
    <p:sldId id="442" r:id="rId16"/>
    <p:sldId id="395" r:id="rId17"/>
    <p:sldId id="437" r:id="rId18"/>
    <p:sldId id="435" r:id="rId19"/>
    <p:sldId id="439" r:id="rId20"/>
    <p:sldId id="436" r:id="rId21"/>
    <p:sldId id="440" r:id="rId22"/>
    <p:sldId id="438" r:id="rId23"/>
    <p:sldId id="420" r:id="rId24"/>
    <p:sldId id="421" r:id="rId25"/>
    <p:sldId id="422" r:id="rId2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122C"/>
    <a:srgbClr val="FDB913"/>
    <a:srgbClr val="B89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04" autoAdjust="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96" y="2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ark3\Dropbox\Teaching\Concordia%20College\%5bBUSN320%5d%20Business%20Statistics\BUSN320_Disneyland_Visitors_Datas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[BUSN320_Disneyland_Visitors_Dataset.xlsx]Sheet1!PivotTable5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Spending by Income</a:t>
            </a:r>
            <a:r>
              <a:rPr lang="en-US" baseline="0"/>
              <a:t> Level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Sheet1!$A$4:$A$6</c:f>
              <c:strCache>
                <c:ptCount val="3"/>
                <c:pt idx="0">
                  <c:v>Low</c:v>
                </c:pt>
                <c:pt idx="1">
                  <c:v>Middle</c:v>
                </c:pt>
                <c:pt idx="2">
                  <c:v>High</c:v>
                </c:pt>
              </c:strCache>
            </c:strRef>
          </c:cat>
          <c:val>
            <c:numRef>
              <c:f>Sheet1!$B$4:$B$6</c:f>
              <c:numCache>
                <c:formatCode>\$#,##0.00</c:formatCode>
                <c:ptCount val="3"/>
                <c:pt idx="0">
                  <c:v>201.08391372549036</c:v>
                </c:pt>
                <c:pt idx="1">
                  <c:v>223.10640961857376</c:v>
                </c:pt>
                <c:pt idx="2">
                  <c:v>280.99943640517887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22-4579-9EF0-2B76FC79A4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302704"/>
        <c:axId val="1713040576"/>
      </c:barChart>
      <c:catAx>
        <c:axId val="113030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3040576"/>
        <c:crosses val="autoZero"/>
        <c:auto val="1"/>
        <c:lblAlgn val="ctr"/>
        <c:lblOffset val="100"/>
        <c:noMultiLvlLbl val="0"/>
      </c:catAx>
      <c:valAx>
        <c:axId val="171304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\$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030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59EC7-19C7-4638-A61A-0E2B5986157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7AAC7-CF25-414B-93E7-2A61E431E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A high school student's SAT score is an example of a variable measured on which scale?
https://www.polleverywhere.com/multiple_choice_polls/DZlIIYYwoglg8T4pE6B1z?state=opened&amp;flow=Default&amp;onscreen=persist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A356DA-F7A4-00A0-C15C-527B092E22E7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46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Which of the following is most likely an example of time-series data?
https://www.polleverywhere.com/multiple_choice_polls/QCmyBOtu335wpPuEJdf4f?state=opened&amp;flow=Default&amp;onscreen=persist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14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63E479-A350-66A1-9C23-49A442E0DCE9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7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6824-D516-40F9-A2B9-3494C83CE7C7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5B2D1-ACD3-4DEA-90D4-4922ECC80DF2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8C37-CC3D-4CB0-81AB-F766FA57CD9E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217DC-4828-4471-BD52-53AAF289A54C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B59F-AA67-42AE-86AB-0B7D1F011A5C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0D51-3F2F-40F1-8CBE-21D566164C3B}" type="datetime1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A496-4CCB-43CD-B17D-F6C41D30AD30}" type="datetime1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8B5C2-E71C-46EB-83A0-519D4DC54227}" type="datetime1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5131-01C3-4F9B-9535-A453D7053A3E}" type="datetime1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9985-7456-4B0F-BB98-31F49A08F60D}" type="datetime1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FFED-8115-4B44-BAD9-8248A36EA329}" type="datetime1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00FF5-AFFF-4814-94C1-6B23F41B37DA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50659"/>
            <a:ext cx="121888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DB913"/>
                </a:solidFill>
                <a:latin typeface="Garamond"/>
              </a:defRPr>
            </a:pPr>
            <a:r>
              <a:rPr lang="en-US" sz="4800" dirty="0"/>
              <a:t>B</a:t>
            </a:r>
            <a:r>
              <a:rPr lang="en-US" sz="4400" dirty="0"/>
              <a:t>USINESS </a:t>
            </a:r>
            <a:r>
              <a:rPr lang="en-US" sz="4800" dirty="0"/>
              <a:t>S</a:t>
            </a:r>
            <a:r>
              <a:rPr lang="en-US" sz="4400" dirty="0"/>
              <a:t>TATISTICS</a:t>
            </a:r>
            <a:endParaRPr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-1" y="3657600"/>
            <a:ext cx="12188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Garamond"/>
              </a:defRPr>
            </a:pPr>
            <a:r>
              <a:rPr lang="en-US" dirty="0"/>
              <a:t>Chapter 1: Data and Statistics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92325-71A9-F5EB-94D2-CBE3D09D0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DAC60-3623-7306-D630-B6220F3A7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student’s SAT score is best categorized as a variable measured on the </a:t>
            </a:r>
            <a:r>
              <a:rPr lang="en-US" altLang="zh-TW" sz="2400" b="1" dirty="0"/>
              <a:t>interval scale</a:t>
            </a:r>
            <a:r>
              <a:rPr lang="en-US" altLang="zh-TW" sz="2400" dirty="0"/>
              <a:t>.</a:t>
            </a:r>
          </a:p>
          <a:p>
            <a:pPr lvl="6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Because the variable is numerical, it is neither nominal nor ordinal.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variable has </a:t>
            </a:r>
            <a:r>
              <a:rPr lang="en-US" altLang="zh-TW" sz="2400" i="1" dirty="0"/>
              <a:t>equal spacing</a:t>
            </a:r>
            <a:r>
              <a:rPr lang="en-US" altLang="zh-TW" sz="2400" dirty="0"/>
              <a:t>, meaning: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difference between scores of 1200 and 1300 is intended to be the same as the difference between 1300 and 1400.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Therefore, the differences in scores are meaningful.</a:t>
            </a:r>
          </a:p>
          <a:p>
            <a:pPr lvl="6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However, an SAT score of 0 does not mean “no ability” or “no knowledge.”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 cannot say that a student with a score of 1400 knows twice as much as a student with a score of 700.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Therefore, ratios are not meaningful, and the variable is not measured on a ratio scale.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0F5B87-44E2-B1B4-3ACE-13FFB03AD7C6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9008B4-958C-1649-64E3-477214ECA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4E67E2-6006-6F10-51E7-C1669DDB6CF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A4E59-ED04-3ADA-5A6C-4FD4E0CE8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1F8A0-4E84-5B07-3A78-624242D02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832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3536F-FA7F-9CEE-B74B-49E14ABDA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536BB-9582-C7AC-714B-3A9A0C196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Data can also be classified as categorical or quantitative.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Categorical</a:t>
            </a:r>
            <a:r>
              <a:rPr lang="en-US" altLang="zh-TW" sz="2400" dirty="0"/>
              <a:t>: </a:t>
            </a:r>
            <a:r>
              <a:rPr lang="en-US" sz="2400" dirty="0"/>
              <a:t>Data that describe categories or groups</a:t>
            </a:r>
            <a:r>
              <a:rPr lang="en-US" altLang="zh-TW" sz="24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Categorical data uses either the nominal or ordinal scale of measurement.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variable with categorical data is called a categorical variable.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In the Disneyland study, </a:t>
            </a:r>
            <a:r>
              <a:rPr lang="en-US" altLang="zh-TW" sz="2000" dirty="0" err="1">
                <a:latin typeface="Trebuchet MS" panose="020B0603020202020204" pitchFamily="34" charset="0"/>
              </a:rPr>
              <a:t>DayOfWeek</a:t>
            </a:r>
            <a:r>
              <a:rPr lang="en-US" altLang="zh-TW" sz="2000" dirty="0"/>
              <a:t> is an example of a categorical variable.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Quantitative</a:t>
            </a:r>
            <a:r>
              <a:rPr lang="en-US" altLang="zh-TW" sz="2400" dirty="0"/>
              <a:t>: Data that are numeric and support meaningful arithmetic.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Quantitative data uses either the interval or ratio scale of measurement.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variable with quantitative data is called a quantitative variable.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In the Disneyland study, </a:t>
            </a:r>
            <a:r>
              <a:rPr lang="en-US" altLang="zh-TW" sz="2000" dirty="0" err="1">
                <a:latin typeface="Trebuchet MS" panose="020B0603020202020204" pitchFamily="34" charset="0"/>
              </a:rPr>
              <a:t>Height_in</a:t>
            </a:r>
            <a:r>
              <a:rPr lang="en-US" altLang="zh-TW" sz="2000" dirty="0"/>
              <a:t> is an example of a quantitative variable, because differences and averages are meaningful.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05476C-6FCD-4BF1-AEE6-0A82646D145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C535B-A1B3-BF9C-4351-60D3B0F61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Data: Categorical and Quantitative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9343E0-5A74-F9B2-AB76-00CA39B98C1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25EB8-CBFC-893F-8EAB-6B42E45CD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B69BDD-086C-6412-6CFC-644FADE5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374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72AD-841D-D1A3-D764-C8017268D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3DD32-F91E-6115-ADD0-4D4C0A7C7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i="1" dirty="0"/>
              <a:t>Caveat: Just because a variable is expressed using numbers does not mean it is truly quantitative.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Suppose we create a new variable called </a:t>
            </a:r>
            <a:r>
              <a:rPr lang="en-US" altLang="zh-TW" sz="2400" dirty="0" err="1">
                <a:latin typeface="Trebuchet MS" panose="020B0603020202020204" pitchFamily="34" charset="0"/>
              </a:rPr>
              <a:t>DayOfWeek_num</a:t>
            </a:r>
            <a:r>
              <a:rPr lang="en-US" altLang="zh-TW" sz="24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Monday is coded as the number 1, 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Tuesday is coded as the number 2, 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and so on…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Question: 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Is </a:t>
            </a:r>
            <a:r>
              <a:rPr lang="en-US" altLang="zh-TW" sz="2000" dirty="0" err="1">
                <a:latin typeface="Trebuchet MS" panose="020B0603020202020204" pitchFamily="34" charset="0"/>
              </a:rPr>
              <a:t>DayOfWeek_num</a:t>
            </a:r>
            <a:r>
              <a:rPr lang="en-US" altLang="zh-TW" sz="2000" dirty="0">
                <a:latin typeface="Trebuchet MS" panose="020B0603020202020204" pitchFamily="34" charset="0"/>
              </a:rPr>
              <a:t> </a:t>
            </a:r>
            <a:r>
              <a:rPr lang="en-US" altLang="zh-TW" sz="2000" dirty="0"/>
              <a:t>a quantitative variable?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Does it make sense to take the average of </a:t>
            </a:r>
            <a:r>
              <a:rPr lang="en-US" altLang="zh-TW" sz="2000" dirty="0" err="1">
                <a:latin typeface="Trebuchet MS" panose="020B0603020202020204" pitchFamily="34" charset="0"/>
              </a:rPr>
              <a:t>DayOfWeek_num</a:t>
            </a:r>
            <a:r>
              <a:rPr lang="en-US" altLang="zh-TW" sz="2000" dirty="0"/>
              <a:t>?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No. Numbers don’t make something quantitative. Meaningful arithmetic does.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36B224-621D-08E3-1245-A027B08F84F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545CF2-FAC8-5254-5C34-0E76AEF17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Data: Categorical and Quantitative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1BC67A-181B-F201-7588-DBFFC31C326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6B789-0A19-8D10-54A5-8ADC20055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18130-16A5-4471-3C81-3B39CAEC8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974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EE1F9-03CD-77C4-31FE-EC359460A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53DC8-755E-7195-9317-10682F9EB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Some data provide a snapshot of many individuals at a given point in time, while other data track how variables evolve over time.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Cross-Sectional</a:t>
            </a:r>
            <a:r>
              <a:rPr lang="en-US" altLang="zh-TW" sz="2000" dirty="0"/>
              <a:t>: Data that provides a snapshot of many individuals at a given point in time.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Time-Series</a:t>
            </a:r>
            <a:r>
              <a:rPr lang="en-US" altLang="zh-TW" sz="2000" dirty="0"/>
              <a:t>: Data that tracks how variables change over time.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Longitudinal (Panel)</a:t>
            </a:r>
            <a:r>
              <a:rPr lang="en-US" altLang="zh-TW" sz="2000" dirty="0"/>
              <a:t>: Data that combines both dimensions by tracking the same individuals over time.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For instance: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Data from questionnaires given to all Disneyland visitors in a given day is cross-sectional.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Data tracking total daily visitors to Disneyland throughout a given year is time-series.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Data tracking the same Disneyland visitor over multiple visits is longitudinal.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1B18F4-D650-6D1F-4688-98C0312BAA7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7A07FB-A15B-D88E-FD0C-0984B63DC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Data: Cross-sectional and Time Series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504B16-97DE-D5DA-571D-960CBCC6CB1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315E2-86EB-8851-312E-801454040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0B6B2-D0C7-CB29-2DB1-2D020C412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632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BED6D-6790-DC30-A37D-A86F7145B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Which of the following is most likely an example of time-series data?
Slide 14</a:t>
            </a:r>
          </a:p>
        </p:txBody>
      </p:sp>
      <p:pic>
        <p:nvPicPr>
          <p:cNvPr id="4" name="Picture 3" descr="Poll Everywhere multiple choice poll activity&#10;Activity Title: Which of the following is most likely an example of time-series data?">
            <a:extLst>
              <a:ext uri="{FF2B5EF4-FFF2-40B4-BE49-F238E27FC236}">
                <a16:creationId xmlns:a16="http://schemas.microsoft.com/office/drawing/2014/main" id="{B97AACA7-B4BA-0842-4B79-339659576243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26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5F44F-88AD-2D30-1AE6-6B7FC19A0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849FC-8FB3-EC95-6E93-1CC1A0947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correct answer is: Daily Disneyland attendance recorded from January to December.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This is an example of time-series data because: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same variable (daily attendance) is measured repeatedly over time.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goal is to observe how the variable changes across days, weeks, or months.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other options are examples of cross-sectional data because: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They provide a snapshot of many individuals at a single point in time.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Even though they involve many observations, they are not tracking changes over time.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Cross-sectional data compares many individuals at one point in time, while time-series data tracks a variable across multiple time periods.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3C81BB-C04E-45DD-C6EE-DB6928129A1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F6448B-3C93-0769-88FD-68FB373A5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5771B2-DD75-C2B0-1A31-8314CF46862B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7A8BF-AE0A-DA35-396A-E549BFFC3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306FA0-0D6E-CCBF-BF9A-DE5C3A954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735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55E424-38D5-625F-D13B-76DC97B0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DE12ED-8A05-C3FD-86EF-C022244421B5}"/>
              </a:ext>
            </a:extLst>
          </p:cNvPr>
          <p:cNvSpPr txBox="1"/>
          <p:nvPr/>
        </p:nvSpPr>
        <p:spPr>
          <a:xfrm>
            <a:off x="-1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Visualization and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Interpretation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955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6541F-BC91-3213-E9CB-6571B629C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1E1172-1D25-ABCD-062F-435FB0DAD73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164442-898F-52EB-24A9-4FAA753C4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From Raw Data to Insight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E79517-4696-8F8A-87CC-0ABC3F801BA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3B7F04-6E16-304A-C647-2D8E8F277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00041-5747-E32B-8F32-EE29A4E9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49BBEE-88A6-E130-269F-041FCEF06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11" y="1338652"/>
            <a:ext cx="11887200" cy="47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15D6B-C837-78C7-58FE-E79CB2AEA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F833A-73A4-43FD-8AA9-26BB14B09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previous slide displays approximately 1.1% of the entire data set.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Could you identify the average visitor spending by income level just by looking at this table?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Humans cannot meaningfully interpret raw datasets directly. 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Data can be summarized and presented using </a:t>
            </a:r>
            <a:r>
              <a:rPr lang="en-US" altLang="zh-TW" sz="2400" b="1" dirty="0"/>
              <a:t>descriptive statistics</a:t>
            </a:r>
            <a:r>
              <a:rPr lang="en-US" altLang="zh-TW" sz="2400" dirty="0"/>
              <a:t>, which are methods used to organize and summarize data, helping us better understand the information.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Common ways data is summarized: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Numerical</a:t>
            </a:r>
            <a:r>
              <a:rPr lang="en-US" altLang="zh-TW" sz="2000" dirty="0"/>
              <a:t>: Use summary statistics such as the mean, median, standard deviation, or percentiles to describe the data using numbers.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Tabular</a:t>
            </a:r>
            <a:r>
              <a:rPr lang="en-US" altLang="zh-TW" sz="2000" dirty="0"/>
              <a:t>: Organize data into tables to summarize frequencies, categories, or grouped values.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Graphical</a:t>
            </a:r>
            <a:r>
              <a:rPr lang="en-US" altLang="zh-TW" sz="2000" dirty="0"/>
              <a:t>: Use visualizations to display patterns, distributions, or relationships in the data.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4CC807-89DB-CA4F-D4D7-8994B0AB3A3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C3ABED-83FC-64A2-FBAC-CE1B87D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Descriptive Statistics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6247B7-09E1-9E35-15B6-3F4E426C255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9AD6C-6219-9C3C-A44B-1CEF7739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56AB7B-3F55-797A-3040-A790560FB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363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02485-C7D1-0FB5-995B-73BC4CFC5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DCD27-6336-CA7D-502C-8060D0754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same information can be summarized in multiple ways:</a:t>
            </a:r>
            <a:endParaRPr lang="en-US" altLang="zh-TW" sz="2000" dirty="0"/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8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Numerical</a:t>
            </a:r>
            <a:r>
              <a:rPr lang="en-US" altLang="zh-TW" sz="2400" dirty="0"/>
              <a:t>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Average spending (low): $201.08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Average spending (middle): $223.11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Average spending (high): $281.00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Tabular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5736EE-06F6-4228-FC12-E87575B6B49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5B3256-1E98-ADC3-384F-D13C8BD9F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Descriptive Statistics: Examples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91BB72-A87B-6BBA-01C3-F98FCE2C43E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ADF1E6-66DD-E195-B558-68D1FE295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7BB4F-1CEB-A691-865D-88E99084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55C02C9-0473-B225-E2AE-1B44D8FB2E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8800338"/>
              </p:ext>
            </p:extLst>
          </p:nvPr>
        </p:nvGraphicFramePr>
        <p:xfrm>
          <a:off x="6457710" y="2562467"/>
          <a:ext cx="4556234" cy="2787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E2A50EE7-02B7-2AB2-0B85-1311893E4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239" y="4816534"/>
            <a:ext cx="4277322" cy="106694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BB532E-689E-DF0C-EA1A-CFB68C21DC74}"/>
              </a:ext>
            </a:extLst>
          </p:cNvPr>
          <p:cNvSpPr txBox="1">
            <a:spLocks/>
          </p:cNvSpPr>
          <p:nvPr/>
        </p:nvSpPr>
        <p:spPr>
          <a:xfrm>
            <a:off x="5824601" y="2039112"/>
            <a:ext cx="5822453" cy="35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>
                <a:solidFill>
                  <a:srgbClr val="000000"/>
                </a:solidFill>
                <a:latin typeface="Garamond"/>
              </a:rPr>
              <a:t>Graphical</a:t>
            </a:r>
            <a:r>
              <a:rPr lang="en-US" altLang="zh-TW" sz="2400" dirty="0">
                <a:solidFill>
                  <a:srgbClr val="000000"/>
                </a:solidFill>
                <a:latin typeface="Garamond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7766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5493E-281D-69B9-1D0A-B652DD64B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3F410-5511-CC59-2625-80EB0163B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Suppose we want to find the average height of visitors to Disneyland in 2025.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Ideal: Measure every visitor and compute the average.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2025 alone, Disneyland admitted approximately 17.4 million visitors.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ideal is possible in theory, but impractical in reality: too costly and time-consuming.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Instead, we look at a smaller group of visitors (e.g., all visitors in a 3-hour window) and use that to estimate the average.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839507-CA97-61EC-B1F9-A10A5F134E2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CC517F-ADE0-4DE6-7B3F-130F1E508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Preview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FBDE37-EA5E-0E20-2D51-A3A47B8CBEF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4777F-49EA-1E56-50CF-6443F1149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9A018-7991-22E7-5182-10625E13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73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B39F9-16B2-FBF1-3B74-17E3F01CA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557D6-4DF6-AA6E-F5F5-7742D3A30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Population</a:t>
            </a:r>
            <a:r>
              <a:rPr lang="en-US" altLang="zh-TW" sz="2400" dirty="0"/>
              <a:t>: The set of all elements of interest in a particular study.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Gathering information on the entire population would provide the highest possible accuracy in answering our questions.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</a:t>
            </a:r>
            <a:r>
              <a:rPr lang="en-US" altLang="zh-TW" sz="2000" i="1" dirty="0"/>
              <a:t>census</a:t>
            </a:r>
            <a:r>
              <a:rPr lang="en-US" altLang="zh-TW" sz="2000" dirty="0"/>
              <a:t> is the process of collecting data from the entire population.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Sample</a:t>
            </a:r>
            <a:r>
              <a:rPr lang="en-US" altLang="zh-TW" sz="2400" dirty="0"/>
              <a:t>: A subset of the population.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Due to real-world constraints such as time and cost, we often only have access to a smaller subset of elements.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</a:t>
            </a:r>
            <a:r>
              <a:rPr lang="en-US" altLang="zh-TW" sz="2000" i="1" dirty="0"/>
              <a:t>sample survey</a:t>
            </a:r>
            <a:r>
              <a:rPr lang="en-US" altLang="zh-TW" sz="2000" dirty="0"/>
              <a:t> is the process of collecting data from a sample.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Statistical inference</a:t>
            </a:r>
            <a:r>
              <a:rPr lang="en-US" altLang="zh-TW" sz="2400" dirty="0"/>
              <a:t> refers to the process of learning about the population using the information available in the sample.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70E111-A56E-619C-65C1-50C3A1FA48D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2DE511-D9FE-9BB6-97BF-4C8C95D78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Statistical Inference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11A18-E04D-31FC-0BFA-B2E9D61AC6C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B6D0DD-475F-3C08-FBF8-7886BA656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ADC390-1DAF-C391-2E93-E2763304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478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42F05-4F4B-D7CB-2A64-9B206F5E6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EEDCE0-F96E-9410-75B2-068ED25EA021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F1A123-6CA5-E48D-5C9B-50FDE42EF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Statistical Inference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1E1659-8BE8-BA22-FE1D-0003624BEC2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56A8D-CC1A-7046-AA67-938CE15A9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235441-AA02-3FF9-FEF1-581966984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085878-F9EC-5EE8-5CBF-E7BEEF175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731" y="970332"/>
            <a:ext cx="859536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237B2-A806-86DB-9895-85CF8A8A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6ADB0-21EB-AA96-6492-F09443226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pile of bricks does not make a house. Likewise, raw data alone does not automatically produce useful insights. 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must organize, analyze, and interpret data before it can support better decision-making.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broad process of transforming raw data into useful insights is called </a:t>
            </a:r>
            <a:r>
              <a:rPr lang="en-US" altLang="zh-TW" sz="2400" b="1" dirty="0"/>
              <a:t>analytics</a:t>
            </a:r>
            <a:r>
              <a:rPr lang="en-US" altLang="zh-TW" sz="2400" dirty="0"/>
              <a:t>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Descriptive</a:t>
            </a:r>
            <a:r>
              <a:rPr lang="en-US" altLang="zh-TW" sz="2000" dirty="0"/>
              <a:t>: Techniques that describe what happened in the past - </a:t>
            </a:r>
            <a:r>
              <a:rPr lang="en-US" altLang="zh-TW" sz="2000" i="1" dirty="0"/>
              <a:t>“What happened?”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Predictive</a:t>
            </a:r>
            <a:r>
              <a:rPr lang="en-US" altLang="zh-TW" sz="2000" dirty="0"/>
              <a:t>: Techniques that use models to predict future outcomes - </a:t>
            </a:r>
            <a:r>
              <a:rPr lang="en-US" altLang="zh-TW" sz="2000" i="1" dirty="0"/>
              <a:t>“What is likely to happen?”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Prescriptive</a:t>
            </a:r>
            <a:r>
              <a:rPr lang="en-US" altLang="zh-TW" sz="2000" dirty="0"/>
              <a:t>: Techniques that identify a recommended course of action - </a:t>
            </a:r>
            <a:r>
              <a:rPr lang="en-US" altLang="zh-TW" sz="2000" i="1" dirty="0"/>
              <a:t>“What should we do?”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i="1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Most of the techniques used in analytics has been derived from the study of probability and statistics.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BA3765-BD3E-105B-5AFC-2F8059038A0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BD5F8E-5DEF-7EB3-6062-61761BE4F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Analytics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B0CCD9-122C-36EA-9198-755A8A6E8D7B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11913-15AB-FBB1-C0B7-A7EC45B6C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08CD33-926C-E208-5C2E-4DDCFBB6D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811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858D0-2729-91A4-A87F-2B8D63032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6474F2-E138-4078-37E1-6E9CF6135069}"/>
              </a:ext>
            </a:extLst>
          </p:cNvPr>
          <p:cNvSpPr txBox="1"/>
          <p:nvPr/>
        </p:nvSpPr>
        <p:spPr>
          <a:xfrm>
            <a:off x="-1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Recap &amp; Preview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356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D0D3-75F9-AC66-E339-9901DE6F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835BB-90E6-3E0A-81B8-DDBC0DDE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Statistics is the process of learning about large populations using limited information.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 collect data from a sample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sample represents a larger population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Data can take different forms:</a:t>
            </a:r>
          </a:p>
          <a:p>
            <a:pPr lvl="2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1600" dirty="0"/>
              <a:t>Nominal vs. Ordinal vs. Interval vs. Ratio</a:t>
            </a:r>
          </a:p>
          <a:p>
            <a:pPr lvl="2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1600" dirty="0"/>
              <a:t>Categorical vs. Quantitative</a:t>
            </a:r>
          </a:p>
          <a:p>
            <a:pPr lvl="2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1600" dirty="0"/>
              <a:t>Cross-sectional vs. Time-series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Descriptive statistics help us organize and summarize data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Statistical inference uses sample information to learn about populations and support decision-making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Analytics transforms raw data into useful insights for decision-making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A48173-3450-13BF-C367-F600593798A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F89FA8-2460-DC9C-C37C-7D20C806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Recap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D01E9F-E8C7-EA86-FD4B-1CFA8B6FAD8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C57A6-7C71-3EE2-8512-42A25F53F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60DDE-35FE-3D1B-546A-897387B8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03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1A8E4-E7C8-D19D-86D3-030AA6A6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9CAFF-9B43-78CA-BAEA-3A38D425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the next lecture, we will learn how to organize and visualize data using tables and graphs.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will focus on questions such as: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How can we summarize large datasets visually?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What types of graphs work best for different kinds of data?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How can visualizations help us identify patterns and trends?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How can misleading graphs distort interpretation?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Key Idea: Good visualizations transform raw data into understandable information.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63240C-8227-33CA-AF99-D0EF5588634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EDD73-7133-E4AA-713D-AD3D76A81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Preview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564DE4-D134-77A0-9EFC-4F54285A074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2F7BE-07A9-1D9E-9E4B-EFBF9303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2F82BC-2D44-4CB1-89DC-762807C2B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08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AEFF2-F746-BD8D-D2B8-1FC132FDB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10A33-223B-9471-CB72-FE8056A18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Statistics allows us to use a smaller </a:t>
            </a:r>
            <a:r>
              <a:rPr lang="en-US" altLang="zh-TW" sz="2400" b="1" dirty="0"/>
              <a:t>sample</a:t>
            </a:r>
            <a:r>
              <a:rPr lang="en-US" altLang="zh-TW" sz="2400" dirty="0"/>
              <a:t> to learn about a larger </a:t>
            </a:r>
            <a:r>
              <a:rPr lang="en-US" altLang="zh-TW" sz="2400" b="1" dirty="0"/>
              <a:t>population</a:t>
            </a:r>
            <a:r>
              <a:rPr lang="en-US" altLang="zh-TW" sz="24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e.g., Visitors in one given day in 2025 is a sample.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e.g., All visitors in 2025 is the population.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From Data to Answers: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 collect data from a sample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 summarize the data (averages, graphs, patterns)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 use the sample to learn about the population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 acknowledge uncertainty in our conclusions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Statistics is not just collecting data. It is about learning from limited information.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9AD3B8-B45E-05B3-9C2B-3F6403A041E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533C74-26F7-7CDD-26FA-EAB04FFE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Preview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B585D6-D63B-E9D0-A7AA-4E552DE243C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6D3F26-0F34-D695-955A-2204DF94C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B32C08-BC4A-16B5-BFE5-80E68DB46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966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FF742-D580-1D77-C897-537142959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CD21A-C213-F171-0365-19D98911C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Descriptive Statistics: Summarizing and organizing data.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e.g., Measuring and calculating the average height of today’s visitors to Disneyland.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Inferential Statistics: Using a sample to make statements about a population.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e.g., Estimating the average height of </a:t>
            </a:r>
            <a:r>
              <a:rPr lang="en-US" altLang="zh-TW" sz="2000" i="1" dirty="0"/>
              <a:t>all</a:t>
            </a:r>
            <a:r>
              <a:rPr lang="en-US" altLang="zh-TW" sz="2000" dirty="0"/>
              <a:t> visitors to Disneyland.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Questions we will be asking?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How do we collect a good sample?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What are some commonly used measures?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Why can we rely on truths about samples to infer information on the population?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How do we know our estimate is a good measure of the population?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99B005-5B9E-57A7-CFE3-C992110F711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EB9D63-F5DE-3F45-FDD6-BF8EE402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Preview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30593-C860-6936-7DEB-04D6619C61B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B08ED-B637-D314-4311-0C6E22D2B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CE9EB-F47C-41A2-8E3A-090FBAA8C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623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0DDB4B-70EB-D813-2CBD-F9DCC9FAC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96D899-59D5-9E41-D3B6-CE5808862787}"/>
              </a:ext>
            </a:extLst>
          </p:cNvPr>
          <p:cNvSpPr txBox="1"/>
          <p:nvPr/>
        </p:nvSpPr>
        <p:spPr>
          <a:xfrm>
            <a:off x="0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Data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026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6665C-907D-0F9F-A544-372084381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07CDB-0D6F-F527-97E9-D11A81D13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researcher collects data on 5,000 randomly selected individuals entering Disneyland: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Each row here represents one visitor and their recorded characteristics. 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sz="2000" dirty="0"/>
              <a:t>Each column represents a different characteristic, such as age, entry time, or total spending.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8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 marL="0" indent="0">
              <a:spcBef>
                <a:spcPts val="1000"/>
              </a:spcBef>
              <a:buNone/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information collected is called </a:t>
            </a:r>
            <a:r>
              <a:rPr lang="en-US" altLang="zh-TW" sz="2400" b="1" dirty="0"/>
              <a:t>data</a:t>
            </a:r>
            <a:r>
              <a:rPr lang="en-US" altLang="zh-TW" sz="2400" dirty="0"/>
              <a:t>, and the collection of all data for a specific study is called a </a:t>
            </a:r>
            <a:r>
              <a:rPr lang="en-US" altLang="zh-TW" sz="2400" b="1" dirty="0"/>
              <a:t>data set</a:t>
            </a:r>
            <a:r>
              <a:rPr lang="en-US" altLang="zh-TW" sz="2400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520305-50AA-ABD1-9790-8DC36D8EA7E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43158-06BE-4B36-20ED-473658726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D1DB7C-C986-562B-98CF-9C9CCF43028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C64691-B746-C929-947E-F47113591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3D8A9A-2467-0CF2-8F15-CA01C7892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A2B1F1-0242-C1DD-BBF6-65F685AACD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453"/>
          <a:stretch>
            <a:fillRect/>
          </a:stretch>
        </p:blipFill>
        <p:spPr>
          <a:xfrm>
            <a:off x="674254" y="2677870"/>
            <a:ext cx="10972800" cy="247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0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99276-9570-7CB5-D690-F2081C04C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DBA21-C660-AB9F-3C74-6FC24B509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To analyze data correctly, we need to define what we are observing and what we are measuring.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900" b="1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Element: </a:t>
            </a:r>
            <a:r>
              <a:rPr lang="en-US" altLang="zh-TW" sz="2400" dirty="0"/>
              <a:t>Entities on which data are collected.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In this Disneyland study, the elements are individual visitors, who are uniquely identified by </a:t>
            </a:r>
            <a:r>
              <a:rPr lang="en-US" altLang="zh-TW" sz="2000" dirty="0" err="1">
                <a:latin typeface="Trebuchet MS" panose="020B0603020202020204" pitchFamily="34" charset="0"/>
              </a:rPr>
              <a:t>VisitorID</a:t>
            </a:r>
            <a:r>
              <a:rPr lang="en-US" altLang="zh-TW" sz="2000" dirty="0"/>
              <a:t>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9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Variable: </a:t>
            </a:r>
            <a:r>
              <a:rPr lang="en-US" altLang="zh-TW" sz="2400" dirty="0"/>
              <a:t>A characteristic measured for each element.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In this Disneyland study, examples of variables include </a:t>
            </a:r>
            <a:r>
              <a:rPr lang="en-US" altLang="zh-TW" sz="2000" dirty="0">
                <a:latin typeface="Trebuchet MS" panose="020B0603020202020204" pitchFamily="34" charset="0"/>
              </a:rPr>
              <a:t>Age</a:t>
            </a:r>
            <a:r>
              <a:rPr lang="en-US" altLang="zh-TW" sz="2000" dirty="0"/>
              <a:t>,</a:t>
            </a:r>
            <a:r>
              <a:rPr lang="en-US" altLang="zh-TW" sz="2000" dirty="0">
                <a:latin typeface="Carlito"/>
              </a:rPr>
              <a:t> </a:t>
            </a:r>
            <a:r>
              <a:rPr lang="en-US" altLang="zh-TW" sz="2000" dirty="0" err="1">
                <a:latin typeface="Trebuchet MS" panose="020B0603020202020204" pitchFamily="34" charset="0"/>
              </a:rPr>
              <a:t>EntryTime</a:t>
            </a:r>
            <a:r>
              <a:rPr lang="en-US" altLang="zh-TW" sz="2000" dirty="0"/>
              <a:t>, and</a:t>
            </a:r>
            <a:r>
              <a:rPr lang="en-US" altLang="zh-TW" sz="2000" dirty="0">
                <a:latin typeface="Carlito"/>
              </a:rPr>
              <a:t> </a:t>
            </a:r>
            <a:r>
              <a:rPr lang="en-US" altLang="zh-TW" sz="2000" dirty="0" err="1">
                <a:latin typeface="Trebuchet MS" panose="020B0603020202020204" pitchFamily="34" charset="0"/>
              </a:rPr>
              <a:t>TotalSpending</a:t>
            </a:r>
            <a:r>
              <a:rPr lang="en-US" altLang="zh-TW" sz="2000" dirty="0"/>
              <a:t>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9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Observation</a:t>
            </a:r>
            <a:r>
              <a:rPr lang="en-US" altLang="zh-TW" sz="2400" dirty="0"/>
              <a:t>: All measurements collected for a single element.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In this Disneyland study, an observation corresponds to an entire row.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2E1A68-A3CE-CF8B-378F-4C9A611DEBE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E513C-50DD-28B9-D7B7-31711D060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Data: Elements, Variables, Observations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383509-0F34-6005-9F42-8740172B8F4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DBF5A-983A-4D20-9998-478BE50DC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0B9FD-B402-BE25-0AB1-26D51A0C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734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62523-8B5B-F351-5C39-755CD3D2B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74B0-2D24-217E-D7CF-3AF236878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Not all variables are measured the same way: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Nominal</a:t>
            </a:r>
            <a:r>
              <a:rPr lang="en-US" altLang="zh-TW" sz="2000" dirty="0"/>
              <a:t>: Categories with no inherent order </a:t>
            </a:r>
            <a:r>
              <a:rPr lang="en-US" altLang="zh-TW" sz="2000" i="1" dirty="0"/>
              <a:t>(arbitrary ordering, such as alphabetical, doesn’t count)</a:t>
            </a:r>
            <a:r>
              <a:rPr lang="en-US" altLang="zh-TW" sz="20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Ordinal</a:t>
            </a:r>
            <a:r>
              <a:rPr lang="en-US" altLang="zh-TW" sz="2000" dirty="0"/>
              <a:t>: Ordered categories, but differences are not measurable.</a:t>
            </a:r>
            <a:endParaRPr lang="en-US" altLang="zh-TW" sz="8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Interval</a:t>
            </a:r>
            <a:r>
              <a:rPr lang="en-US" altLang="zh-TW" sz="2000" dirty="0"/>
              <a:t>: Numeric scale with equal spacing, but no meaningful zero </a:t>
            </a:r>
            <a:r>
              <a:rPr lang="en-US" altLang="zh-TW" sz="2000" i="1" dirty="0"/>
              <a:t>(differences are meaningful)</a:t>
            </a:r>
            <a:r>
              <a:rPr lang="en-US" altLang="zh-TW" sz="2000" dirty="0"/>
              <a:t>.</a:t>
            </a:r>
            <a:endParaRPr lang="en-US" altLang="zh-TW" sz="8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b="1" dirty="0"/>
              <a:t>Ratio</a:t>
            </a:r>
            <a:r>
              <a:rPr lang="en-US" altLang="zh-TW" sz="2000" dirty="0"/>
              <a:t>: Numeric scale with equal spacing and a true zero </a:t>
            </a:r>
            <a:r>
              <a:rPr lang="en-US" altLang="zh-TW" sz="2000" i="1" dirty="0"/>
              <a:t>(ratios are meaningful)</a:t>
            </a:r>
            <a:r>
              <a:rPr lang="en-US" altLang="zh-TW" sz="2000" dirty="0"/>
              <a:t>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Consider the following variables in the Disneyland dataset: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latin typeface="Trebuchet MS" panose="020B0603020202020204" pitchFamily="34" charset="0"/>
              </a:rPr>
              <a:t>State</a:t>
            </a:r>
            <a:r>
              <a:rPr lang="en-US" altLang="zh-TW" sz="2000" dirty="0"/>
              <a:t>: Nominal, since it is non-numerical with no inherent ordering.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 err="1">
                <a:latin typeface="Trebuchet MS" panose="020B0603020202020204" pitchFamily="34" charset="0"/>
              </a:rPr>
              <a:t>IncomeLevel</a:t>
            </a:r>
            <a:r>
              <a:rPr lang="en-US" altLang="zh-TW" sz="2000" dirty="0"/>
              <a:t>: Ordinal, since it is non-numerical, and has a natural ordering </a:t>
            </a:r>
            <a:r>
              <a:rPr lang="en-US" altLang="zh-TW" sz="2000" i="1" dirty="0"/>
              <a:t>(low&lt;middle&lt;high)</a:t>
            </a:r>
            <a:r>
              <a:rPr lang="en-US" altLang="zh-TW" sz="20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 err="1">
                <a:latin typeface="Trebuchet MS" panose="020B0603020202020204" pitchFamily="34" charset="0"/>
              </a:rPr>
              <a:t>EntryTime</a:t>
            </a:r>
            <a:r>
              <a:rPr lang="en-US" altLang="zh-TW" sz="2000" dirty="0"/>
              <a:t>: Interval, since it is numeric, but 0 does not represent “no time.”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 err="1">
                <a:latin typeface="Trebuchet MS" panose="020B0603020202020204" pitchFamily="34" charset="0"/>
              </a:rPr>
              <a:t>TotalSpending</a:t>
            </a:r>
            <a:r>
              <a:rPr lang="en-US" altLang="zh-TW" sz="2000" dirty="0"/>
              <a:t>: Ratio, since it is numeric, and 0 does mean “no spending.”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2F9A06-D18F-3F1E-BD05-9C2602E067E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D0E5D-E13B-AC7C-1F62-2B559E7BB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Data: Scales of Measurement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A7CCF9-FE44-7250-9962-C336AE3C09F0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3CFEE-D2B0-79A0-72E5-F5967CA31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EEC46C-F90F-F23F-25CD-D9B6DD637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714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00DE1-57A9-2232-8059-2D51E5FD9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A high school student's SAT score is an example of a variable measured on which scale?
Slide 9</a:t>
            </a:r>
          </a:p>
        </p:txBody>
      </p:sp>
      <p:pic>
        <p:nvPicPr>
          <p:cNvPr id="4" name="Picture 3" descr="Poll Everywhere multiple choice poll activity&#10;Activity Title: A high school student's SAT score is an example of a variable measured on which scale?">
            <a:extLst>
              <a:ext uri="{FF2B5EF4-FFF2-40B4-BE49-F238E27FC236}">
                <a16:creationId xmlns:a16="http://schemas.microsoft.com/office/drawing/2014/main" id="{A8BD862D-8EC1-AB1E-06D1-A4ED09116EF6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055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7509f385-399c-4e11-8be2-b57e07204b0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dff4d6b3-71d2-418b-b813-a4a59b36c99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178b066-ece4-42d6-be80-b911ff775fa2}" enabled="1" method="Privileged" siteId="{4881a8fa-b252-4912-b93a-7806c41bbe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5686</TotalTime>
  <Words>2077</Words>
  <Application>Microsoft Office PowerPoint</Application>
  <PresentationFormat>Custom</PresentationFormat>
  <Paragraphs>246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Carlito</vt:lpstr>
      <vt:lpstr>Aptos</vt:lpstr>
      <vt:lpstr>Arial</vt:lpstr>
      <vt:lpstr>Calibri</vt:lpstr>
      <vt:lpstr>Garamond</vt:lpstr>
      <vt:lpstr>Trebuchet MS</vt:lpstr>
      <vt:lpstr>Office Theme</vt:lpstr>
      <vt:lpstr>PowerPoint Presentation</vt:lpstr>
      <vt:lpstr>  Preview</vt:lpstr>
      <vt:lpstr>  Preview</vt:lpstr>
      <vt:lpstr>  Preview</vt:lpstr>
      <vt:lpstr>PowerPoint Presentation</vt:lpstr>
      <vt:lpstr>  Data</vt:lpstr>
      <vt:lpstr>  Data: Elements, Variables, Observations</vt:lpstr>
      <vt:lpstr>  Data: Scales of Measurement</vt:lpstr>
      <vt:lpstr>Poll Everywhere multiple choice poll activity
Activity Title: A high school student's SAT score is an example of a variable measured on which scale?
Slide 9</vt:lpstr>
      <vt:lpstr>  Solution to In-class Poll</vt:lpstr>
      <vt:lpstr>  Data: Categorical and Quantitative</vt:lpstr>
      <vt:lpstr>  Data: Categorical and Quantitative</vt:lpstr>
      <vt:lpstr>  Data: Cross-sectional and Time Series</vt:lpstr>
      <vt:lpstr>Poll Everywhere multiple choice poll activity
Activity Title: Which of the following is most likely an example of time-series data?
Slide 14</vt:lpstr>
      <vt:lpstr>  Solution to In-class Poll</vt:lpstr>
      <vt:lpstr>PowerPoint Presentation</vt:lpstr>
      <vt:lpstr>  From Raw Data to Insight</vt:lpstr>
      <vt:lpstr>  Descriptive Statistics</vt:lpstr>
      <vt:lpstr>  Descriptive Statistics: Examples</vt:lpstr>
      <vt:lpstr>  Statistical Inference</vt:lpstr>
      <vt:lpstr>  Statistical Inference</vt:lpstr>
      <vt:lpstr>  Analytics</vt:lpstr>
      <vt:lpstr>PowerPoint Presentation</vt:lpstr>
      <vt:lpstr>  Recap</vt:lpstr>
      <vt:lpstr>  Preview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Brian Park</dc:creator>
  <cp:keywords/>
  <dc:description>generated using python-pptx</dc:description>
  <cp:lastModifiedBy>Brian Park</cp:lastModifiedBy>
  <cp:revision>174</cp:revision>
  <dcterms:created xsi:type="dcterms:W3CDTF">2013-01-27T09:14:16Z</dcterms:created>
  <dcterms:modified xsi:type="dcterms:W3CDTF">2026-07-22T19:07:29Z</dcterms:modified>
  <cp:category/>
</cp:coreProperties>
</file>