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836" r:id="rId4"/>
    <p:sldId id="387" r:id="rId5"/>
    <p:sldId id="841" r:id="rId6"/>
    <p:sldId id="838" r:id="rId7"/>
    <p:sldId id="840" r:id="rId8"/>
    <p:sldId id="868" r:id="rId9"/>
    <p:sldId id="842" r:id="rId10"/>
    <p:sldId id="869" r:id="rId11"/>
    <p:sldId id="870" r:id="rId12"/>
    <p:sldId id="676" r:id="rId13"/>
    <p:sldId id="769" r:id="rId14"/>
    <p:sldId id="770" r:id="rId15"/>
    <p:sldId id="873" r:id="rId16"/>
    <p:sldId id="871" r:id="rId17"/>
    <p:sldId id="872" r:id="rId18"/>
    <p:sldId id="734" r:id="rId19"/>
    <p:sldId id="781" r:id="rId20"/>
    <p:sldId id="856" r:id="rId21"/>
    <p:sldId id="857" r:id="rId22"/>
    <p:sldId id="875" r:id="rId23"/>
    <p:sldId id="880" r:id="rId24"/>
    <p:sldId id="858" r:id="rId25"/>
    <p:sldId id="877" r:id="rId26"/>
    <p:sldId id="879" r:id="rId27"/>
    <p:sldId id="874" r:id="rId28"/>
    <p:sldId id="878" r:id="rId29"/>
    <p:sldId id="860" r:id="rId30"/>
    <p:sldId id="876" r:id="rId31"/>
    <p:sldId id="881" r:id="rId32"/>
    <p:sldId id="859" r:id="rId33"/>
    <p:sldId id="882" r:id="rId34"/>
    <p:sldId id="883" r:id="rId35"/>
    <p:sldId id="861" r:id="rId36"/>
    <p:sldId id="884" r:id="rId37"/>
    <p:sldId id="885" r:id="rId38"/>
    <p:sldId id="722" r:id="rId39"/>
    <p:sldId id="886" r:id="rId40"/>
    <p:sldId id="887" r:id="rId41"/>
    <p:sldId id="888" r:id="rId42"/>
    <p:sldId id="889" r:id="rId43"/>
    <p:sldId id="827" r:id="rId44"/>
    <p:sldId id="891" r:id="rId45"/>
    <p:sldId id="892" r:id="rId46"/>
    <p:sldId id="893" r:id="rId47"/>
    <p:sldId id="894" r:id="rId48"/>
    <p:sldId id="890" r:id="rId49"/>
    <p:sldId id="897" r:id="rId50"/>
    <p:sldId id="896" r:id="rId51"/>
    <p:sldId id="898" r:id="rId52"/>
    <p:sldId id="895" r:id="rId53"/>
    <p:sldId id="900" r:id="rId54"/>
    <p:sldId id="901" r:id="rId55"/>
    <p:sldId id="902" r:id="rId56"/>
    <p:sldId id="903" r:id="rId57"/>
    <p:sldId id="899" r:id="rId58"/>
    <p:sldId id="451" r:id="rId5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122C"/>
    <a:srgbClr val="FDB913"/>
    <a:srgbClr val="B89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4" autoAdjust="0"/>
    <p:restoredTop sz="92252" autoAdjust="0"/>
  </p:normalViewPr>
  <p:slideViewPr>
    <p:cSldViewPr snapToGrid="0" snapToObjects="1">
      <p:cViewPr varScale="1">
        <p:scale>
          <a:sx n="102" d="100"/>
          <a:sy n="102" d="100"/>
        </p:scale>
        <p:origin x="31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59EC7-19C7-4638-A61A-0E2B5986157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7AAC7-CF25-414B-93E7-2A61E431E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2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59121-3671-65D2-032E-6ABE4CBF7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B18F92-9901-5129-DEAF-5F94F5D41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C233B0-7B84-1755-9156-FAA203954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6C84A-080B-6367-F20E-F70ADC50F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11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B0B5F-5AC7-FC86-228F-359B4BB55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9E72F3-939D-3DD2-E205-EDCA08C92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770AC-7C38-7986-0AFB-0A951019F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146C7-A0CD-5AA1-C39D-6A3F2F521E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7AAC7-CF25-414B-93E7-2A61E431E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686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652D9-8782-27D8-0BFD-34A50760A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F5EF5-ACCC-88F2-0BFC-7A2420D28F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527990-4A04-398A-CDBD-A4D60505C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D499D-7658-8A37-C6BE-99F1A4959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7AAC7-CF25-414B-93E7-2A61E431E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36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11CF5-0494-C8FF-6272-2DD9384C9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7972A6-1AD2-B5FB-023B-465BBAEF3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DF55A-110F-9314-BB6B-727851342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5802F-0F21-2904-B8F7-15B7C12024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7AAC7-CF25-414B-93E7-2A61E431E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174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E126E-28DA-257E-C5D9-552CA37D0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48A68B-0A03-FF8A-E3F6-6E5292472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CC21D-5931-A469-65CC-59A44E5FB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D7EF0-DEA8-9183-CA30-F3C4283B4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7AAC7-CF25-414B-93E7-2A61E431E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550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3F1D-954A-99E9-BDBD-027FFD43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CD04F6-DB99-BCD2-9723-2CDE367C5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7AB261-29A1-26AB-BF30-FF3387F5E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A597C-DF0A-0DE4-5DCB-25EE298E54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7AAC7-CF25-414B-93E7-2A61E431E8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60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1B5FC-23E6-CFA9-1086-BED31B2AC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60F1F5-B175-0728-2D45-578592E8E5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97DB1-2D49-E820-CE83-00995210F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BAE5C-2801-0388-BABE-A5C3B9070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69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9D1D7-BB74-BE54-CF63-4D3A71B3A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7335E0-6623-59E6-44E5-FD14502DEB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1FD8B-C152-7FF2-C2EE-BC726D4B1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38AA0-EC4F-6C19-F5B2-941E24A0E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36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C844E-C864-FAFD-333E-40C4D1284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679E4-A93D-2B0A-DB0D-6A3878E1B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AF93C-CECF-D548-ED03-BD7AF6366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45EDB-1071-76DD-3E23-3B7453AB15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68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4D3DE-D2A1-7288-DD16-06D6FA60D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0B6CF6-29CB-204B-E6D3-1E27041AD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EE1672-3496-A181-A633-3879E760F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D2EE5-50A9-1BC0-D249-C58559FEC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72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C835B-2AB6-E386-E630-833D5B8D4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D5CE41-5209-C84F-8E2A-3BD727168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20B6D3-3754-CB34-3458-0BCEBA24D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CE3C6-7988-36D0-BBAF-9A859057B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5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3FC3B-566A-F1DA-C914-F5E06D483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470AD-6966-6F0D-7DD4-1B725FC466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D1F33A-3B20-1388-6C26-7B6DDDD47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870C0-D86E-0453-D4BE-FF4846BA6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61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49552-FEC3-5097-115C-E29A883B0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CD56D-F757-1C16-944C-01448E689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009FE6-7E9F-8D9B-E2D5-B36FDBCFA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95AFD-0FC9-5380-7A01-89453A39F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12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A496D-584C-C7A6-8782-96BD68F20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1DAD7D-33EC-694C-A5FA-877363F89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C3C65B-4990-C944-10DC-45C36D5D8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59312-8F9B-2AF1-D60D-78CCDA411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37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E4EA2-2F62-AE5C-0F73-0D7F1DD5C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C387B9-624F-CE88-4FCE-E5DE6DE0C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ED970F-316B-3CC7-62D8-8DED2BE19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85E35-036B-5EBF-B112-5413A73B3B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897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A5570-8157-71E2-FB94-814DA388C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073EAD-FE62-5A94-1A2E-2DFFA5B67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59B051-919E-F44B-DC23-7D63D8AAB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C3F79-06F7-8D39-91F1-046734C56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63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C4E1C-4DC2-9733-0070-D9F4175E5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42FBCD-20EC-FBEE-F339-D21E223C6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21C6F-F9E2-AC1A-5C00-0CB111D75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1FF46-530C-A8CF-5EC7-D26BCC8E9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43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85E2A-864A-21AF-6188-6FAD398E9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A3DB5-F9BF-C7C9-540C-A8A076163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F90D4-5C3F-F83A-4D98-75BC1921C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634CA-74C3-4891-4B94-8E47C7289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26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20433-4503-4659-7153-57E9F4C41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E5DE6-FC37-32AC-B680-7EB4F4909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CF26B-A18E-A33C-01EA-61BBA853C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126AB-43C4-A5FC-055A-A5F155978C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82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4D158-F048-6D24-E4CA-91D5415B8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246484-8421-BE09-CB4C-66B3B88EF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15D827-7D72-60B9-2A9A-BA274790E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8D99E-3165-1FD0-67AC-2B3BF949C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38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88865-04ED-AA3D-4C46-C2935991A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53C33-22A5-DFFB-CE3C-FAAE2F39F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D1E2F-6825-8670-541E-E093A92A0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C5BB3-B782-BE99-242C-035A8B314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65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458B7-4F40-8063-519F-F0E4F1065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8F1DE2-E132-5932-31FC-113B35C82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4E6716-3B73-0928-5CB9-34D6E0737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4FE97-1219-B0B4-7AF6-EDAC48022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52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5C373-40E0-BCC0-623C-04C3D1CCA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C46B8B-B4CE-EBB4-2889-24C7B20D81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82369C-A960-42BF-7709-F6B150B9D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EBFD9-FFD4-6DFA-D0A5-30466C256F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47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1CBF3-84D1-BCD7-2F79-130ECEF98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07603D-17C2-2C92-F5FB-9D4B84F22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13ECC4-FCD1-C255-BE54-2145B78F7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3F190-8CD6-092D-94B9-9E4D1F5A7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4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B1000-7B85-9210-00FD-64082AD92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32BC4-97A8-1379-5A8F-65EB45F9A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5D1148-0A3A-682B-47BE-9F15C9C5F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37D7E-796F-CBCD-08B1-F92D2E927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60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4934F-4FD1-CACB-BF6D-D29425EFA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58B2D6-34EC-DCCD-28F8-0B51CF5895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B39E40-0BF0-0353-5B21-2F6DB85CD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25250-7C12-9CA4-B7DA-3D980DAF9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71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61D94-A1F5-11BA-EF39-A25C77154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97064C-D08F-43F7-4F57-55CFA5E28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B0F86-0DE6-D62F-992D-84BC26476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9FAEB-71C6-31FB-C8ED-698CFD9849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307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DCC63-F98D-5709-CA80-44E213551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2398F8-8952-AEC2-7832-09BE18041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66D3AF-28EB-DF2A-DD14-729B8E168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59068-158D-2718-3260-135064C39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171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759EF-3854-69EE-3DF4-97479D857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C7B917-ECC7-4320-1646-3E83AC0E2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A8DB11-30DC-852B-6348-1431D8993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FFF7E-CDA8-9667-8CE8-8BBB46F55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096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9A227-60BD-2364-AA3A-1990D6D01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4D71E-9307-8130-7E6B-C9A251620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FD7ACC-0BED-5EF5-8099-8A0D1CE7C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5B74A-D23A-1291-B6F5-0A89445E9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440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42951-24ED-6590-9D13-7B3A2E580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4A082-01C7-DE9A-D4D3-006BD02CF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73366B-1E71-E2E5-09AA-5B8E9289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5922B-3411-3F8D-7933-FC833D48B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510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23336-0034-F36E-D749-66EA83125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906B57-E18A-8776-0294-BE7850C9F9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A28E1-426C-7072-82F5-FBA755559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CC6B8-DFA7-E7AB-35F5-D882F32B5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404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AE1A6-06E4-6406-1AF6-DBB998D40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9FFF33-0DAB-7A66-8C83-C373EBD86F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5D7B91-1A36-E13B-A945-D167366671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63CA6-C8C4-1776-38CB-C58A5A933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4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1F57B-E801-4B18-6D90-011812D90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6D9106-012E-AA91-4D88-D58713DDF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0F46EE-E14C-5533-8553-75D43A3B1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0D0C0-1DDA-EEA2-3031-55AFF9B9D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921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5759B-8214-1AEB-92C7-D49513FEB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063415-8124-D21B-51F4-58BEAF980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FD759-DEED-B343-14B9-25CC79711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2CFA9-2EBB-9198-4614-DA1CFFEAE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813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67FDC-655F-8249-AD88-20F7918CA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2AD876-B3A6-67BA-17DB-0AFFBFF2E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DA2C3E-1879-FBD0-40A4-B523B88EB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C3DE6-A25C-A08C-FC70-509B673FE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978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A04CF-742F-2111-8F5D-08A37327F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6BFD76-3051-75E4-92DE-DC38E7644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E1A4F-5154-6D3C-BA40-33CCEA8D9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84A60-1956-ADF2-905C-AC4EDCA81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844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317CB-D82F-9E62-2FD0-0ED69C444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E11E3-5E94-2A05-F6B1-978A42287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AF4A3-8295-2C2C-EAB4-62E4EEFC2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A177E-C86E-6E19-FE46-48676D438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937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7E722-A12D-E8AE-9954-FBF19084D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96C71-3867-F267-F68A-CD3C8ED84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5198B-1399-3CD3-4458-FF3A314E3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D67D1-9AA7-D376-E440-680631181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352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7A818-7BC2-CACC-EECD-876BBA71A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D7A02D-DA20-BC08-5E63-773459978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C2494-813A-BDBA-1488-2A6F76A08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DF205-D174-6AC0-2883-94033ED5C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784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2E2E5-15F1-78EC-52A9-CAED42AD7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7A0DFB-52A7-BA92-C424-9AE17193EB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D0F12A-60CA-35B1-2EAE-169687C74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8DC12-637D-8F39-2928-BFCFE9F12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3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9ACCA-4C1E-52C2-D2CC-3AA8B8442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6A915-609B-B8BD-03E9-5AA3B0808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CA5AD-D3A0-E26F-EAD5-10162271A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A7522-1385-3446-9168-3477383AAC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69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4CD8B-0AC1-D9D3-3743-245F4A2DE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FBAD7-4DD2-6263-100D-0998F8813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24E5B8-8112-A856-D85F-0B893096B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D1168-8CBC-ABA7-A84E-92683CA6E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67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12490-0C22-6FB6-2A29-77BAD1D30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2A658B-EFCE-A800-8F8D-014235134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1351B7-71FE-D887-21C6-24D15060D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50CBD-4998-DA4B-B225-F09ED1EE4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3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A48F2-4436-3009-718C-2EF1657FE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7A6AA3-40BE-8414-243D-25971E475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065A0-F8DC-D932-8AD6-403CDC53B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95260-5298-E5FA-8BB8-56CDA5C15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3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71B31-B95D-6A88-5F02-FF1038438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2A6441-89FF-2E44-6515-C8609444C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8C7B70-DE8A-7E12-A433-E94B312F4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1A733-0478-E67E-3169-A07A0BDCA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7AAC7-CF25-414B-93E7-2A61E431E8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80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FFB9-A874-4FD1-A824-B4042D61D1ED}" type="datetime1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Management Information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497A-627B-46A8-B138-876D4281251E}" type="datetime1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Management Information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9246-640D-41B6-A07B-C0FA43D7FEE2}" type="datetime1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Management Information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9C1E-59CB-458D-A8DF-3DF069B9691A}" type="datetime1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Management Information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38F5-1F4F-49BC-AE81-A69593E39F17}" type="datetime1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Management Information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9C03-4953-4667-8B38-5F82E8B7824A}" type="datetime1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Management Information Systems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53C9-7EE5-4279-90C5-33FD7C6945F2}" type="datetime1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Management Information Systems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720FA-FDEE-4E83-A4C7-BC2FB4952465}" type="datetime1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Management Information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1516-679C-4D73-B89D-29E30821AF23}" type="datetime1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Management Information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3A1F-F54C-4527-A898-553BBCF40EAB}" type="datetime1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Management Information Systems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13F6-D87E-4E9E-B027-94AE4C3308CD}" type="datetime1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Management Information Systems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17758-26A5-42DB-960B-17BBCDA98EFC}" type="datetime1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Management Information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U-bI3On1Ww?feature=oembed" TargetMode="Externa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tq1C8spV_g?feature=oembed" TargetMode="Externa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PZh9BOjkQs?feature=oembed" TargetMode="Externa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cG7s7Nm3EU?feature=oembed" TargetMode="External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nTgbN3uXvw?feature=oembed" TargetMode="External"/><Relationship Id="rId4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WonAz7Kczs?feature=oembed" TargetMode="External"/><Relationship Id="rId4" Type="http://schemas.openxmlformats.org/officeDocument/2006/relationships/image" Target="../media/image2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NpegaVDloU?feature=oembed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50659"/>
            <a:ext cx="12188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solidFill>
                  <a:srgbClr val="FDB913"/>
                </a:solidFill>
                <a:latin typeface="Garamond"/>
              </a:defRPr>
            </a:pPr>
            <a:r>
              <a:rPr lang="en-US" sz="4800" dirty="0"/>
              <a:t>M</a:t>
            </a:r>
            <a:r>
              <a:rPr lang="en-US" sz="4000" dirty="0"/>
              <a:t>ANAGEMENT </a:t>
            </a:r>
            <a:r>
              <a:rPr lang="en-US" sz="4800" dirty="0"/>
              <a:t>I</a:t>
            </a:r>
            <a:r>
              <a:rPr lang="en-US" sz="4000" dirty="0"/>
              <a:t>NFORMATION </a:t>
            </a:r>
            <a:r>
              <a:rPr lang="en-US" sz="4800" dirty="0"/>
              <a:t>S</a:t>
            </a:r>
            <a:r>
              <a:rPr lang="en-US" sz="4000" dirty="0"/>
              <a:t>YSTEMS</a:t>
            </a:r>
            <a:endParaRPr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3657600"/>
            <a:ext cx="12188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Garamond"/>
              </a:defRPr>
            </a:pPr>
            <a:r>
              <a:rPr lang="en-US" dirty="0"/>
              <a:t>Chapter 11: Artificial Intelligence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81699-7ED8-1501-CDFE-2C898551C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7A427-A02B-AEF0-FCFE-82907B48E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05286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Intelligent Agents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Software agents that act on behalf of a user or system to perform tasks using built-in or learned knowledge.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Siri, Alexa, and Google Assistant answer questions and perform tasks.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Expert Systems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Software that uses the knowledge of human experts represented as rules to solve problems in a narrow domain.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Legacy diagnostic systems in medicine and maintenance.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Fuzzy Logic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 reasoning approach that deals with imprecise or subjective input using degrees of truth rather than strict yes or no decisions.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Automobile climate control systems that set temperature based on subjective comfort ranges.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4A7BEA-290A-2F1B-67EC-1F9B575383E3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6C74F8-13FC-0776-CA9A-62B2DB805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Types of AI Technology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DFD87-BD7F-CFDE-A681-39F2D9DCE402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FE1B1-1584-E7D0-D5B7-06253FCF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433A5-B037-97AF-A1E8-AE600036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10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249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A1545-60A3-8A29-FA24-772CBB69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01F4FF-E7FD-9BD4-0AF3-77D375DD1BD2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F7C98-EB76-FA7E-F79C-CC9409D5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Boston Dynamics (2022, May 3). </a:t>
            </a:r>
            <a:r>
              <a:rPr lang="en-US" sz="2200" i="1" dirty="0">
                <a:solidFill>
                  <a:schemeClr val="bg1"/>
                </a:solidFill>
              </a:rPr>
              <a:t>No Time to Dance | Boston Dynamics </a:t>
            </a:r>
            <a:r>
              <a:rPr lang="en-US" sz="2200" dirty="0">
                <a:solidFill>
                  <a:schemeClr val="bg1"/>
                </a:solidFill>
              </a:rPr>
              <a:t>[Video]. YouTube.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  https://youtu.be/6U-bI3On1Ww?si=9LYUvoNETs619fjb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2F33E9-039E-51AC-07AE-8BB037913FFC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3903E-3822-3045-E5D1-265F90D4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B26B5-A47F-0B7A-ED02-4B9886A0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11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9" name="Online Media 8" title="No Time to Dance | Boston Dynamics">
            <a:hlinkClick r:id="" action="ppaction://media"/>
            <a:extLst>
              <a:ext uri="{FF2B5EF4-FFF2-40B4-BE49-F238E27FC236}">
                <a16:creationId xmlns:a16="http://schemas.microsoft.com/office/drawing/2014/main" id="{AB3C901B-F23D-A96A-7D20-F8A40F2721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9201" y="970332"/>
            <a:ext cx="97104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B783BF-E9DE-E754-B814-BA2C4B9FF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3B0F5E-2B7B-897A-53BE-8A897B8001C4}"/>
              </a:ext>
            </a:extLst>
          </p:cNvPr>
          <p:cNvSpPr txBox="1"/>
          <p:nvPr/>
        </p:nvSpPr>
        <p:spPr>
          <a:xfrm>
            <a:off x="0" y="3044279"/>
            <a:ext cx="12188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Machine Learning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9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F35F0-3FE0-A070-5FD9-90200CD7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B994B-73C4-737C-AA96-5005286D4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300" y="1300900"/>
            <a:ext cx="734175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Early AI systems were “rule-based.”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Used predefined “if then” rules to make decisions.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Expert systems required human experts to encode knowledge.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Limited flexibility because rules could not adapt or improve.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Expensive to update and only worked in narrow domains.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Modern AI Systems Evolved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ML systems learn patterns from data rather than fixed rules.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Allows computers to improve performance automatically through experience.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Supports more complex, flexible, and accurate decision making..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131BDD-FBD7-D7A5-D70A-F207DAF92348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C7421-4CE9-F8E1-BEA3-9695BB922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From Rule-Based Systems to Machine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DA7E51-F34B-9D7E-E609-E3DAC3773694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27175-F932-8DAE-1746-BC969A3B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Management Information Systems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09894-DE10-1C97-9645-38E29DE4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6C038-7B76-625F-4BE9-B0ED10360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70" y="1427532"/>
            <a:ext cx="365520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3F1E1-FF95-649E-FAD9-EF90221E1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DD09C-BE17-602A-F245-E43929ED9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0528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Definition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Machine learning uses mathematical models that learn from large quantities of data and identify patterns or make statistical inferences.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ML improves over time as it receives more data.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Key Features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Learns relationships in data without much explicit programming.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Highly effective for analyzing massive datasets that humans cannot process.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Used for classification, prediction, and decision support.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Why it Matters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Fast, scalable analysis across industries.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Often more accurate than human judgment for pattern recognition tasks.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D54B4-2224-304A-DDE3-B5BC7618DEF6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1DBB7-5AA0-8856-26CB-3E4DDA7E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What Is Machine Learning?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C63DEF-C625-AC54-577A-67CB53E819A6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712A2-BE7C-C4A1-D8E5-8E2263CF8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Management Information Systems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2DA3D-76E0-7557-3AA8-157F0352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855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5CB19-1626-32EC-BD9F-79BC2A881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5830C-BA2F-40AE-A79B-7405A9126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0528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Applications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Natural language processing for chatbots that provide personalized assistance.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Image recognition systems that detect objects, writing, or people.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Predictive analytics that estimate future trends or customer behavior.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Recommendation systems that personalize content based on past actions.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0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Organizational Benefits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Enhances customer experience.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Supports targeted marketing and personalization.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Improves operational efficiency through automation and prediction.</a:t>
            </a:r>
            <a:endParaRPr lang="en-US" altLang="zh-TW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62ED08-A9C3-D4E4-7773-71EB819F0D20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BBB44-B071-0BD0-6BF3-4BA29A80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Applications of ML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1B77D9-1772-701C-56C2-4DD589065D18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E955C-9685-64FA-8219-9EAC275E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Management Information Systems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7749C-4E3B-7843-59A4-2C6C1331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1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055F4-1447-E5C4-837A-15375A7BF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30BDC-70DF-AB0D-63C8-E244333EA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1300900"/>
            <a:ext cx="86371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Definition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The system is trained using labeled examples created by humans.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Input data and correct outputs are provided in advance.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How it works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The algorithm learns to map inputs to outputs.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Performance improves as it compares predictions with correct labels.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Programmers refine the model using more data and tuning methods.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Examples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Image classifiers trained to recognize cats, people, or road signs.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Autonomous vehicle systems identifying pedestrians, cars, and lane markings.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Fraud detection models learning from known cases of fraud.</a:t>
            </a:r>
            <a:endParaRPr lang="en-US" altLang="zh-TW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AE223F-9ED3-44C7-907B-865D1C743296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1281A-8421-615D-BB95-BE3E295D1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Supervised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289203-5DC9-089C-5A96-BAF78779B882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39164-A127-7EC1-1418-7673E563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Management Information Systems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0FA5D-EB9F-F1A1-6DF3-D94FC43C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6146" name="Picture 2" descr="Supervised vs Unsupervised learning">
            <a:extLst>
              <a:ext uri="{FF2B5EF4-FFF2-40B4-BE49-F238E27FC236}">
                <a16:creationId xmlns:a16="http://schemas.microsoft.com/office/drawing/2014/main" id="{D97EA0BC-B3B3-C253-50BD-557E45926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r="50120" b="33333"/>
          <a:stretch/>
        </p:blipFill>
        <p:spPr bwMode="auto">
          <a:xfrm>
            <a:off x="541770" y="1427532"/>
            <a:ext cx="23164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C9DD9-0FEA-07F0-A5D7-9148BFD6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54A33-6902-488F-48D5-FC234C665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275" y="1300900"/>
            <a:ext cx="8684780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Definition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The algorithm receives data with no known labels or outcomes.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It identifies patterns, clusters, or relationships on its own.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How it works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Finds similarities or structures in large datasets.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Groups data into clusters based on shared characteristics.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Discovers hidden patterns that humans may not notice.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Examples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Clustering customers into segments with similar behaviors.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Identifying anomalies such as unusual transactions or defects.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Grouping news articles into topics such as sports, politics, or finance.</a:t>
            </a:r>
            <a:endParaRPr lang="en-US" altLang="zh-TW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C3EEC9-DB4E-89DA-1082-BD0CA7657DDC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A8487-7570-F74A-3CB2-E2F71F89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Unsupervised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850E83-9C4E-85CC-BEDB-358CC9E6E3AC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BEF78-AE52-6892-2B22-6A8A2943A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Management Information Systems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38655B-E30D-55E5-C976-CD26EDEC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2" descr="Supervised vs Unsupervised learning">
            <a:extLst>
              <a:ext uri="{FF2B5EF4-FFF2-40B4-BE49-F238E27FC236}">
                <a16:creationId xmlns:a16="http://schemas.microsoft.com/office/drawing/2014/main" id="{8147DAA4-1030-0FBD-05E2-3F12B9008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6" r="1867" b="33333"/>
          <a:stretch/>
        </p:blipFill>
        <p:spPr bwMode="auto">
          <a:xfrm>
            <a:off x="541770" y="1427532"/>
            <a:ext cx="23164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02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9C644-9255-6AD5-72F8-09DF01BDA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287D83-FE49-3F46-FBA2-96DE90BB234A}"/>
              </a:ext>
            </a:extLst>
          </p:cNvPr>
          <p:cNvSpPr txBox="1"/>
          <p:nvPr/>
        </p:nvSpPr>
        <p:spPr>
          <a:xfrm>
            <a:off x="0" y="2705725"/>
            <a:ext cx="121888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Neural Networks and</a:t>
            </a:r>
          </a:p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Deep Learning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6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63DFC-23AD-1359-A381-95B32286C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A1240-BA49-31A5-43AD-1DAE4DBC4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00" y="1300900"/>
            <a:ext cx="85609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Definition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 neural network is a computational model composed of interconnected units called neurons.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Each neuron receives input, processes it, and sends output to other neurons.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How they work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Networks learn by adjusting the strength of connections (weights) using a Learning Rule.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Weights are updated thousands or millions of times until the network finds pathways that successfully identify patterns.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Effective for analyzing images, sounds, transactions, and other high-dimensional data.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Networks learn patterns by strengthening successful pathways and weakening unsuccessful ones.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429496-1DA4-6615-F576-D13480029CC8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BF584-A834-F417-B3E1-F5779E9D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What Are Neural Networks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35FD2C-89E7-8404-E96F-3AC8AED64B0F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73C93-166A-AAA9-17DD-0A20FB8C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3DE11-4B91-2C84-6812-39B35D6F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19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7172" name="Picture 4" descr="Evolution and Concepts Of Neural Networks | Deep Learning">
            <a:extLst>
              <a:ext uri="{FF2B5EF4-FFF2-40B4-BE49-F238E27FC236}">
                <a16:creationId xmlns:a16="http://schemas.microsoft.com/office/drawing/2014/main" id="{DE1A0584-82FF-2250-BE0C-7ED9DEC40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1" b="7379"/>
          <a:stretch/>
        </p:blipFill>
        <p:spPr bwMode="auto">
          <a:xfrm rot="5400000">
            <a:off x="-549696" y="2516135"/>
            <a:ext cx="4572000" cy="239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044279"/>
            <a:ext cx="12188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Artificial Intelligence</a:t>
            </a:r>
            <a:endParaRPr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E2579-9901-566F-807B-B34080DB4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6C7E8-5AC7-D54C-92A0-0E798EA38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211" y="1300900"/>
            <a:ext cx="710584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Medicine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Screening for coronary artery disease.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Diagnosing epilepsy or Alzheimer’s disease.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Identifying cancer in pathology and radiology images.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Finance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Detecting credit card fraud.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Predicting equity performance or corporate bond ratings.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Identifying patterns that may signal bankruptcy risk.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Business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Forecasting sales or demand.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Classifying customer behavior.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Detecting suspicious phone calling patterns.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667274-1E8B-0EA2-A3E0-59A254384092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974E5-BBA8-D1BA-BF79-15CFC268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Neural Network Applications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891FB-D2EE-4DE7-7513-ABE302FB7482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6B2A3-9D12-DB50-DB58-3DE635FE7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BA363-D713-9FE2-54BF-F77B25C1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20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9218" name="Picture 2" descr="Top Neural Networks Applications: Explanation, Benefits &amp; Use Cases">
            <a:extLst>
              <a:ext uri="{FF2B5EF4-FFF2-40B4-BE49-F238E27FC236}">
                <a16:creationId xmlns:a16="http://schemas.microsoft.com/office/drawing/2014/main" id="{182EAF49-B859-81AC-2418-53506CEB3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1427532"/>
            <a:ext cx="399944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55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16E41-6ADE-7870-3AF5-B84936AB8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846F-9938-E0E7-11BD-83558541F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0528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What makes deep learning different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Uses many layers of neurons, allowing more complex transformations of input data.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Early layers find edges and shapes, while later layers identify complex patterns such as faces or objects.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Particularly effective for unlabeled data and complex pattern detection.</a:t>
            </a:r>
          </a:p>
          <a:p>
            <a:pPr marL="1828800" lvl="4" indent="0">
              <a:buNone/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EF61EF-D024-6A4C-F871-C0D48AE3533C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FDA15-C13A-4D26-E370-F9D947BEF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Deep Learning Neural Networks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0FCA0-F53E-5F8D-B7A2-A079E83AE4A4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6B19B-A976-1715-1FB0-20BD90A61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6A65C-78A3-EB4C-D2F4-96F9BDD1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21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242" name="Picture 2" descr="Deep Neural Network (DNN) Explained | by ZEMIM | Medium">
            <a:extLst>
              <a:ext uri="{FF2B5EF4-FFF2-40B4-BE49-F238E27FC236}">
                <a16:creationId xmlns:a16="http://schemas.microsoft.com/office/drawing/2014/main" id="{35417FAB-E108-8318-612C-B3CF5519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5" y="2878582"/>
            <a:ext cx="10972800" cy="35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79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B2E07-BC0B-E30F-0F43-70C757700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C151D9-D510-AB5C-FA85-D563EA375138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F71D8-4D89-A201-58C8-DC0EFA53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AlphaGo Movie (2017, September 19). </a:t>
            </a:r>
            <a:r>
              <a:rPr lang="en-US" sz="2200" i="1" dirty="0">
                <a:solidFill>
                  <a:schemeClr val="bg1"/>
                </a:solidFill>
              </a:rPr>
              <a:t>AlphaGo Official Trailer </a:t>
            </a:r>
            <a:r>
              <a:rPr lang="en-US" sz="2200" dirty="0">
                <a:solidFill>
                  <a:schemeClr val="bg1"/>
                </a:solidFill>
              </a:rPr>
              <a:t>[Video]. YouTube.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  https://youtu.be/8tq1C8spV_g?si=yhIhYJgmSdKJyOvn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1D59A-36DF-3F53-4184-9529BABC05D9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25CCE-86A0-3101-521E-734EDE48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25892-DB29-9D67-CB04-17C125AB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22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8" name="Online Media 7" title="AlphaGo Official Trailer">
            <a:hlinkClick r:id="" action="ppaction://media"/>
            <a:extLst>
              <a:ext uri="{FF2B5EF4-FFF2-40B4-BE49-F238E27FC236}">
                <a16:creationId xmlns:a16="http://schemas.microsoft.com/office/drawing/2014/main" id="{03068806-7852-5993-82BC-F4554EBA1A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9201" y="970332"/>
            <a:ext cx="97104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7AA8C8-AFB1-D1B7-84D4-BE5F67143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F48E29-2EF3-DFBE-0F80-69CBAF93D5D7}"/>
              </a:ext>
            </a:extLst>
          </p:cNvPr>
          <p:cNvSpPr txBox="1"/>
          <p:nvPr/>
        </p:nvSpPr>
        <p:spPr>
          <a:xfrm>
            <a:off x="0" y="3044279"/>
            <a:ext cx="12188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Generative AI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3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5445F-350E-9E79-3FF7-2BC9F9C6F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7D0BB-67B1-9E58-1FA7-3196CE832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0528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Definition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Generative AI (GenAI) is a type of machine learning model trained to create new content.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GenAI learns patterns and structures from existing data and produces original outputs.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What GenAI can generate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Textual responses, essays, articles, fiction, and poetry.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Images and graphics.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Software programs and code.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Musical compositions.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Why it matters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Extends ML beyond prediction to content creation.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Mimics some features of human creativity.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Expected to transform how people create content and perform work.</a:t>
            </a:r>
            <a:endParaRPr lang="en-US" altLang="zh-TW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C21244-1312-E33A-83C5-04575B1F7F4E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3316A-4590-8984-2B36-E81B75FBD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Generative 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8AF6E6-33A5-3715-FCC9-2B7AC366E81B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B6472-6E3C-8A91-2384-B0B27977B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B38CE-53F6-5A87-D212-EDA5F99D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24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953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E8560-EC0C-0448-A9C7-63983483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32F83-8FF1-BAEF-C619-C39AE3228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94601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Foundation Models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Large general-purpose neural models trained on broad and diverse datasets.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Can perform many tasks without needing to be rebuilt for each one.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Organizations can fine-tune them for specific business needs, which reduces cost and development time.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Provide the base for tools such as ChatGPT, Copilot, Gemini, Claude, and DALL-E.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Transformers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 neural network architecture that allows models to understand context within long sequences.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Uses attention to track relationships between words, sentences, or components of data.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Enables more accurate and coherent text generation, translation, and coding assistance.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Made it possible to train very large foundation models that power modern GenAI systems.</a:t>
            </a:r>
            <a:endParaRPr lang="en-US" altLang="zh-TW" sz="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A0B717-5998-D054-A1FF-FA32C60E3E94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8C2D9-6E44-681B-3838-1CBC250E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Foundation Models and Transformers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3619D-F21C-C791-0B0D-BA3443112729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55AB8-2B1E-E5EA-397A-A32F7357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0B823-EADF-AD7C-BB1D-61719F9C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25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48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23C5B-4514-E7E4-DA1E-8CD4516AC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EF5BC-7BF9-5580-1624-8A43EDC69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0528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 type of foundation model trained on very large text-based datasets.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LLMs do not understand meaning but predict likely text.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Capabilities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Infer meaning from context.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Provide coherent and relevant responses.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Translate languages.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Summarize or rewrite documents.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Assist in creative writing or software coding.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Powers intelligent chatbots, research assistants, virtual agents, and many workplace applications.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25642A-A457-4D09-2F2E-B25C0B603047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A1B01-B6C9-FB00-CE9D-A396034E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Large Language Models (LLMs)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C00DD9-E3F9-C16A-51FF-A973EEB834D5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10565-B304-B605-A618-AD8FE22A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A775B-3A5D-270F-0B3A-A762B299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26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445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89CF3-F06E-4A84-FC09-1353BA56C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F70DD-37F7-B02B-7A98-8276DFE4EDA3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C10FE-2385-5283-171E-E8BB84AAE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3Blue1Brown (2024, November 20). </a:t>
            </a:r>
            <a:r>
              <a:rPr lang="en-US" sz="2200" i="1" dirty="0">
                <a:solidFill>
                  <a:schemeClr val="bg1"/>
                </a:solidFill>
              </a:rPr>
              <a:t>Large Language Models explained briefly </a:t>
            </a:r>
            <a:r>
              <a:rPr lang="en-US" sz="2200" dirty="0">
                <a:solidFill>
                  <a:schemeClr val="bg1"/>
                </a:solidFill>
              </a:rPr>
              <a:t>[Video]. YouTube.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  https://youtu.be/LPZh9BOjkQs?si=R9VOQvQvmmDrBfnh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D1BAD8-1D86-11B9-273F-DDB4A0C67306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597E8-5A27-4D7C-E52C-DC1420902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896E-7B76-5293-75A7-217E1E49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27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3" name="Online Media 2" title="Large Language Models explained briefly">
            <a:hlinkClick r:id="" action="ppaction://media"/>
            <a:extLst>
              <a:ext uri="{FF2B5EF4-FFF2-40B4-BE49-F238E27FC236}">
                <a16:creationId xmlns:a16="http://schemas.microsoft.com/office/drawing/2014/main" id="{313FACC8-7E02-AD1C-4973-C0F4469FDB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9201" y="970332"/>
            <a:ext cx="97104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D859E-9D1B-4A7F-191C-5765EBFC5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BBF97-1D8A-A94F-00E9-8EA68AA5A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94601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Multimodal AI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AI that can process and generate multiple forms of input such as text, images, audio, video, and code.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Enables applications like document analysis with images and tables, visual question answering, automated inspection, and richer customer support.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Used in tools such as GPT-4, Gemini, and DALL-E for more flexible and realistic content generation.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Enterprise Risks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Data privacy concerns when sensitive information is shared with GenAI tools.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Intellectual property issues related to generated content or training data sources.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Bias and fairness problems if models reflect biased training data.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Accuracy and reliability risks, including hallucinations that produce incorrect or fabricated information.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Emerging regulations require oversight, transparency, and responsible deployment of AI tools.</a:t>
            </a:r>
            <a:endParaRPr lang="en-US" altLang="zh-TW" sz="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4537CF-333A-7EF0-2565-688396BDA538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CA554-6A9D-46FD-55F0-4D4867D0C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</a:t>
            </a:r>
            <a:r>
              <a:rPr lang="it-IT" sz="4000" dirty="0">
                <a:solidFill>
                  <a:schemeClr val="bg1"/>
                </a:solidFill>
              </a:rPr>
              <a:t>Multimodal AI and Enterprise Risks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9C166A-1BC9-8641-F658-DC79EDCD89A8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91E1C-9B81-628D-DA76-E65E4546A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775E1-9363-A5B9-7F63-83091B1C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28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915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D9672-E792-E560-B3A1-7C17B1845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5F2B7-DBE9-B283-EEF0-0435441E1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318" y="1300900"/>
            <a:ext cx="7244737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GenAI may generate answers that are incorrect, misleading, or nonsensical.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These errors occur because the model reproduces patterns from training data rather than comprehension.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Limitations: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No moral judgment or awareness.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Does not understand meaning, intention, or truth.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Generates content based on statistical patterns, not comprehension.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GenAI is powerful and versatile but must be used with human oversight and verification.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B0649A-C633-BCAE-4556-F12EACFF749F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70CD7-33BA-F5EB-1629-66F65B85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Accuracy and Hallucination Risks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AD85C-C6FB-AC27-360D-7BD55B1BC390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99F65-BDA6-0BA0-B064-4F610F60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F56EF-D488-BFB5-F44A-B33CFBC3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29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26" name="Picture 2" descr="What Are AI Hallucinations? Understanding Their Impact and Solutions |  Article by AryaXAI">
            <a:extLst>
              <a:ext uri="{FF2B5EF4-FFF2-40B4-BE49-F238E27FC236}">
                <a16:creationId xmlns:a16="http://schemas.microsoft.com/office/drawing/2014/main" id="{CF616092-EBAB-96A0-45C6-C9BA98786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3" r="27056"/>
          <a:stretch/>
        </p:blipFill>
        <p:spPr bwMode="auto">
          <a:xfrm>
            <a:off x="541770" y="1427532"/>
            <a:ext cx="377072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60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743EE-895A-7653-E597-894582389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8C6BC-CDD2-DD7E-A463-843037196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913" y="1300900"/>
            <a:ext cx="6613142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Artificial Intelligence (AI)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Systems that perform tasks that normally require human intelligence.</a:t>
            </a:r>
            <a:endParaRPr lang="en-US" altLang="zh-TW" sz="12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 err="1"/>
              <a:t>e.g</a:t>
            </a:r>
            <a:r>
              <a:rPr lang="en-US" altLang="zh-TW" sz="2000" dirty="0"/>
              <a:t>, Pattern recognition, speech recognition, prediction, decision support, and content generation.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Why AI matters for businesses: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Organizations want tools to reduce costs, innovate, and create value.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AI is used in products, services, operations, and decision making.</a:t>
            </a:r>
            <a:endParaRPr lang="en-US" altLang="zh-TW" sz="20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sz="2000" dirty="0"/>
              <a:t>AI helps firms automate routine work and enhances decision making through predictive and prescriptive analytics.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6A9EEE-AD71-811F-EEF7-361A7A281FFD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AF4AA-CE1B-E1A3-11FF-CA11DFB6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What Is Artificial Intelligence?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C56D9-5D4E-96E5-8F96-D9782759BC79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56963-2886-3941-3E5B-D84417EE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93490-5E25-FF9D-E5AC-75FE96FF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26" name="Picture 2" descr="Artificial intelligence and consultancy: Opportunities and challenges of  Generative AI">
            <a:extLst>
              <a:ext uri="{FF2B5EF4-FFF2-40B4-BE49-F238E27FC236}">
                <a16:creationId xmlns:a16="http://schemas.microsoft.com/office/drawing/2014/main" id="{22CFA989-4C90-8D8C-73A1-ADFF31E17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6" r="22846"/>
          <a:stretch>
            <a:fillRect/>
          </a:stretch>
        </p:blipFill>
        <p:spPr bwMode="auto">
          <a:xfrm>
            <a:off x="541770" y="1427532"/>
            <a:ext cx="441608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5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334AA-5AEA-6037-7139-AA754515D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45F734-5A1C-96A1-B800-63036A710F2D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E2BA0-19F6-45E4-80D9-3E5E88F99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FOX 5 Washington DC (2023, June 1). </a:t>
            </a:r>
            <a:r>
              <a:rPr lang="en-US" sz="2200" i="1" dirty="0">
                <a:solidFill>
                  <a:schemeClr val="bg1"/>
                </a:solidFill>
              </a:rPr>
              <a:t>Lawyers using ChatGPT falsified court case </a:t>
            </a:r>
            <a:r>
              <a:rPr lang="en-US" sz="2200" dirty="0">
                <a:solidFill>
                  <a:schemeClr val="bg1"/>
                </a:solidFill>
              </a:rPr>
              <a:t>[Video].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  YouTube. https://youtu.be/wcG7s7Nm3EU?si=wNoHVSNJeqsHwD9P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705081-4C5D-E23C-D931-CDB43BE8A14C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408B6-6E8F-48BD-D3A6-3998F61F6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6F0E3-05C8-C76C-4534-72D2BCA0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30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9" name="Online Media 8" title="Lawyers using ChatGPT falsified court case">
            <a:hlinkClick r:id="" action="ppaction://media"/>
            <a:extLst>
              <a:ext uri="{FF2B5EF4-FFF2-40B4-BE49-F238E27FC236}">
                <a16:creationId xmlns:a16="http://schemas.microsoft.com/office/drawing/2014/main" id="{10DBF928-9FDA-3BA8-3C4C-8DFB5DBA2D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9201" y="970332"/>
            <a:ext cx="97104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E82D5-5E1C-7EF3-6188-416C583F2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BFD0E2-7530-4944-BAAE-C8C1563463B0}"/>
              </a:ext>
            </a:extLst>
          </p:cNvPr>
          <p:cNvSpPr txBox="1"/>
          <p:nvPr/>
        </p:nvSpPr>
        <p:spPr>
          <a:xfrm>
            <a:off x="0" y="3044279"/>
            <a:ext cx="12188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Intelligent Agents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15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0327A-2AEA-1F87-8B14-F11763A0C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54581-4705-0B75-75CE-C4FD44388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0528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Software programs that use built-in or learned knowledge to work in the background to perform tasks without direct human intervention.</a:t>
            </a:r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Can reduce labor costs, improve decision making in organizations, improve customer experience with personalized and faster responses.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What They Can Do: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Filter spam emails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Schedule appointments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Recommend purchases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Control devices such as thermostats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Support navigation in autonomous cars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Power virtual assistants, chatbots, and search tools</a:t>
            </a:r>
            <a:endParaRPr lang="en-US" altLang="zh-TW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6716B-7741-1710-1F90-8C7CFDC06E81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5B1F6E-F03D-3B79-C83B-A83B1E97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What Are Intelligent Agents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A4CD3D-6825-15C9-A551-2423EA184EB2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4CBC1-A70C-7AB9-CC3C-7D3406BBB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D50BB-73B6-3173-4A85-76848B01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32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2050" name="Picture 2" descr="How AI agents work – Computerworld">
            <a:extLst>
              <a:ext uri="{FF2B5EF4-FFF2-40B4-BE49-F238E27FC236}">
                <a16:creationId xmlns:a16="http://schemas.microsoft.com/office/drawing/2014/main" id="{C7F4C55C-4428-D685-6B26-DB588A1B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397" y="3429000"/>
            <a:ext cx="487665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72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E1498-0ECC-27F5-09AB-8683E0255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A1642-A57F-9E5C-AA8A-F9FE31C42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159" y="1300900"/>
            <a:ext cx="7159896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Tools: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Chatbots, Virtual Assistants, Crawlers, etc.</a:t>
            </a:r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4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Trends: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Integration with GenAI enabling more natural interactions.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Virtual assistants becoming more context-aware.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Chatbots used widely for customer support and e-commerce.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Risks: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Poor user experience if bots fail to understand context.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Privacy concerns when processing personal data.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Dependence on systems that may produce errors.</a:t>
            </a:r>
            <a:endParaRPr lang="en-US" altLang="zh-TW" sz="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5FA98-77DA-6162-830C-3F0523629AD3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B6F3F-CF89-3FD7-6C9D-D2242458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Business Impact of Intelligent Agents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D0D72-8CCF-462C-66FF-2FFD5701D266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366C-90B9-E081-4E4B-05BEDAFB3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E485A-A707-C67C-29EA-0D8835D3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33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132C76-8216-FE77-BB6E-AE213CCDA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70" y="1427532"/>
            <a:ext cx="381748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46A40-3100-E577-D1C7-3F3FA6A19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7B7295-E90B-0561-D29E-488980C27500}"/>
              </a:ext>
            </a:extLst>
          </p:cNvPr>
          <p:cNvSpPr txBox="1"/>
          <p:nvPr/>
        </p:nvSpPr>
        <p:spPr>
          <a:xfrm>
            <a:off x="0" y="3044279"/>
            <a:ext cx="12188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Natural Language Processing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9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2EA1F-9EBB-AC12-4BD7-0AF3DC39D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8C6C6-DB73-592C-46A5-F894C9687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Natural Language Processing (NLP) enables computers to understand and work with human language (text or speech), including unstructured data.</a:t>
            </a:r>
            <a:endParaRPr lang="en-US" altLang="zh-TW" sz="2000" dirty="0"/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Uses machine learning and deep learning trained on large language datasets to identify meaning, intent, and relationships in text or speech.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Trained on millions of text or speech examples.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Learns patterns such as grammar, topic shifts, tone, and intent.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Earlier models relied on keywords and preset responses and could not adapt to new vocabulary or complex phrasing.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Modern NLP with deep learning identifies meaning from examples rather than fixed rules, enabling more flexible and natural interaction.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Because human language is ambiguous, NLP is essential for systems like search engines, chatbots, assistants, and analytics.</a:t>
            </a:r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5DAA3B-ABA0-34EA-9B03-E0A3E36852D8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17473E-E766-A015-0CB0-7E006003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Natural Language Processing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8D0445-D402-DB7E-6D4B-E75B6A0F3974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8978B-D257-A648-C1F1-E0539875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F4F75-4F14-EEB5-978F-D98F93B5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35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574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D45AA-A319-70B2-F94E-441610D9F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5C0A-8243-78F3-CEC6-E9EB4592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3699" y="1300900"/>
            <a:ext cx="5403356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Language Ambiguity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Meanings may depend on tone, dialect, cultural context, and even stress on words.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“I didn’t say he stole the money.”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Speech Complexity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Accent, speed, and background noise may reduce recognition accuracy.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Detecting emotion or sarcasm is less reliable.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Evolving Language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Language changes constantly, and models require frequent retraining.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D12670-F864-9508-0A32-75BB18E5625D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C61C4-F7A3-90A7-0B4E-3C42B794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NLP Challenges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03F93D-50FB-5634-5B1D-FFBC756F3DA2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1612E-A0CE-6140-24D8-C30EB91A1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6BBAE-7C71-AA34-6422-D6CE4F75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36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26" name="Picture 2" descr="Top 5 Benefits of NLP in Leading Business Domains | by Maruti Techlabs |  Medium">
            <a:extLst>
              <a:ext uri="{FF2B5EF4-FFF2-40B4-BE49-F238E27FC236}">
                <a16:creationId xmlns:a16="http://schemas.microsoft.com/office/drawing/2014/main" id="{52998EAA-5B7D-82B8-C2B3-E48A1EE9E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1427532"/>
            <a:ext cx="570192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2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27A4E-7125-610D-304F-F0B37FD17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D1DC-2ABC-A1A8-7180-74ADA1B5F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 lnSpcReduction="10000"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Healthcare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Hospitals use NLP to extract information from unstructured medical notes.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</a:t>
            </a:r>
            <a:r>
              <a:rPr lang="en-US" altLang="zh-TW" sz="2000" dirty="0" err="1"/>
              <a:t>Akershus</a:t>
            </a:r>
            <a:r>
              <a:rPr lang="en-US" altLang="zh-TW" sz="2000" dirty="0"/>
              <a:t> University Hospital used NLP to check diagnostic accuracy.</a:t>
            </a:r>
          </a:p>
          <a:p>
            <a:pPr lvl="5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Customer Service and Support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NLP-driven chatbots reduce wait times and provide 24/7 support.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Banks, airlines, and retailers use NLP for triage and automated responses.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Language Tools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Google uses NLP to interpret queries, understand intent, and rank relevant results.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News and productivity tools use NLP to summarize long articles or reports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Business Intelligence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Companies analyze millions of customer comments for trends, complaints, and opportunities.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Used for sentiment analysis, topic detection, and customer feedback mining.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E43E5-11F4-19C2-0D3D-63AA74E0808C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0A528-D4FC-063A-5C84-47C480EB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NLP Applications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72ED87-10CB-E6CA-4189-B2A1D6A98A9D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BBCE7-CF12-E141-E4B3-45683F7F1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EE6BE-48FF-F58E-5D84-E854861B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37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791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67C44-2719-043B-A406-F63BE58FF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99859-BC13-3BCF-1250-7C487258003C}"/>
              </a:ext>
            </a:extLst>
          </p:cNvPr>
          <p:cNvSpPr txBox="1"/>
          <p:nvPr/>
        </p:nvSpPr>
        <p:spPr>
          <a:xfrm>
            <a:off x="-1" y="3044279"/>
            <a:ext cx="12188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Computer Vision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48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6B694-81BA-615D-BADB-DBE58E867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EE9EF-E6C5-1B85-F11D-5A0FC90CA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Computer vision uses AI to enable machines to interpret images and videos.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Built on deep learning models trained on millions of labeled images.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Systems detect objects, people, defects, movements, and patterns in visual data.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How It Works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Cameras collect visual data.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AI models analyze the visuals to classify, detect, or track objects.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Insights trigger actions such as quality alerts, safety detection, or navigation decisions.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Why We Care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Automates tasks that rely on visual inspection.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Reduces labor costs and error rates.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Enables new capabilities like autonomous vehicles, smart stores, and safer workplaces.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FE9C7-9B55-1A11-1F10-88511CD4A78A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2C69E-D946-CBAB-DD71-33974975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Computer Vision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E733CE-AE9A-93D9-627E-CCA88531BA11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24208-9FBA-AFB9-70F7-9EACF915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4D611-8DDB-2F1C-F365-6F9E282E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39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997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7CE89-301A-70F1-4260-6BE7F3ECF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55BD8-8A9D-C759-E57B-798D3259D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779" y="1300900"/>
            <a:ext cx="6660276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AI’s Strengths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Processes large amounts of data very quickly.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Learns patterns and improves accuracy over time.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Performs specialized tasks with high reliability.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Identifies trends in data that humans may overlook.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Effective at tasks it was designed and trained for.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AI’s Limitations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Lacks human-level adaptability and intuition.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Has no emotional context or subjective judgment.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Performs poorly when facing unfamiliar or insufficient data.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Cannot fully replicate creativity or cultural understanding.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Struggles with unfamiliar situations without retraining.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7F8D10-BDB6-A3B1-C66D-3AAD06B37E30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1ED87-11C7-E07A-360C-C69F65ED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AI: Strengths and Weaknesses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A463A-E4AE-D67D-E769-807CD9E18906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F9F19-8B6A-699A-698A-67E99D9D8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A4FA5-9191-0EBF-702D-330CA4BD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D17924-88B7-F2A9-F76E-36269FE87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71" r="23171"/>
          <a:stretch/>
        </p:blipFill>
        <p:spPr>
          <a:xfrm>
            <a:off x="541770" y="1427532"/>
            <a:ext cx="429323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1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9C9A4-4D2F-F71C-BF77-7FD15F24F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1AA17-ECCD-2BB9-85BC-BEA3D8468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 lnSpcReduction="10000"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Retail &amp; Customer Experience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Amazon Go stores use vision to track items shoppers pick up, enabling “just-walk-out” checkout.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Retailers analyze foot traffic, shelf engagement, and customer demographics.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Manufacturing &amp; Quality Control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Automated defect detection on assembly lines reduces waste and recalls.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Systems check labeling, packaging integrity, and product dimensions.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Healthcare &amp; Diagnostics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AI reads X-rays, MRIs, and CT scans to detect tumors or disease earlier.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Helps radiologists reduce workload and increase diagnostic accuracy.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Security &amp; Access Control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Facial recognition for secure entry, attendance tracking, or fraud detection.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Airports use vision for identity verification and baggage screening.</a:t>
            </a:r>
            <a:endParaRPr lang="en-US" altLang="zh-TW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C91071-0312-04FE-5FD1-A5EAB8A132D9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9BD7D-B4E3-685A-F011-74B3C2228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Computer Vision Applications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7091CB-226A-2112-D8CD-8F5A6648B0D7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232BA-2F2F-9BB1-C52D-D5664E56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9811-3021-9DFB-6530-E4AA6EE7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40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704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E01C6-89BC-8AAC-C39A-B819312DA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87231-670A-7440-E376-E3CFA150F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 lnSpcReduction="10000"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Data and Privacy Concerns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Facial recognition and surveillance raise legal and ethical issues.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Requires strict compliance with privacy laws (GDPR, state biometric laws).</a:t>
            </a:r>
          </a:p>
          <a:p>
            <a:pPr lvl="6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Accuracy and Bias Risks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Models may misidentify people or defects, especially in low-quality images.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Performance can drop significantly in poor lighting or unusual camera angles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Bias can occur if training data is skewed.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Cost &amp; Implementation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Requires high-quality cameras, storage, and computing power.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Integration with existing workflows may demand process redesign.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Workforce Implications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Reduces manual inspection but increases demand for technical oversight and maintenance.</a:t>
            </a:r>
            <a:endParaRPr lang="en-US" altLang="zh-TW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A70E0C-5057-AA80-B9A2-BB2C7F7F182C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58783-177E-9484-A0FD-460FAE7E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Computer Vision Risks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61B3D4-89E1-4844-48A8-961FCCC7C046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84F71-92DF-085F-102E-08E304DBA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FCB3A-C4EC-D1A0-642C-3750B1CF9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41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876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3F394-D7F0-14E9-346B-DE5A15229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66276B-2BF6-8F44-F4DC-98200FF8D601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AA764-E64D-AA90-BFA2-BEC60B69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NVIDIA (2022, March 21). </a:t>
            </a:r>
            <a:r>
              <a:rPr lang="en-US" sz="2200" i="1" dirty="0">
                <a:solidFill>
                  <a:schemeClr val="bg1"/>
                </a:solidFill>
              </a:rPr>
              <a:t>What Is Computer Vision &amp; Why Does It Matter? </a:t>
            </a:r>
            <a:r>
              <a:rPr lang="en-US" sz="2200" dirty="0">
                <a:solidFill>
                  <a:schemeClr val="bg1"/>
                </a:solidFill>
              </a:rPr>
              <a:t>[Video].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  YouTube. https://youtu.be/OnTgbN3uXvw?si=KXM9xJbX2VFowSVf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AB362A-1F85-9EED-6B0E-8417E85268CE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DCE15-1C16-E09B-A331-37706EFDE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7EFAC-DD72-712C-0B91-93ACDD49E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42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3" name="Online Media 2" title="What Is Computer Vision &amp; Why Does It Matter?">
            <a:hlinkClick r:id="" action="ppaction://media"/>
            <a:extLst>
              <a:ext uri="{FF2B5EF4-FFF2-40B4-BE49-F238E27FC236}">
                <a16:creationId xmlns:a16="http://schemas.microsoft.com/office/drawing/2014/main" id="{41B1B3C6-7CC9-8B88-C399-3043578C4E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9201" y="970332"/>
            <a:ext cx="97104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0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EABA00-D723-DF5C-8BAF-DBF3CA88A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9CAAD1-524A-5F48-C08D-4E703CD26872}"/>
              </a:ext>
            </a:extLst>
          </p:cNvPr>
          <p:cNvSpPr txBox="1"/>
          <p:nvPr/>
        </p:nvSpPr>
        <p:spPr>
          <a:xfrm>
            <a:off x="-1" y="3044279"/>
            <a:ext cx="12188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Robotics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87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E1551-009D-993C-3B0E-4A4F3FAF9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DF0C7-3E3A-A490-B677-F23BDB39F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Robotics focuses on designing and operating machines that can perform physical tasks automatically.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Robots follow programmed actions but increasingly use sensors and AI to adapt to their environment.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Common uses include manufacturing, logistics, healthcare, military, and dangerous environments.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Why It Matters in Business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Increases productivity and consistency.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Automates dangerous, repetitive, or physically demanding tasks.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Expands what companies can do, from rapid fulfillment to precision surgery.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F0F2F1-8CD5-9522-6163-9F3E4F2C5372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D9E9A-F79E-F960-DA1C-43C4FC6E5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Robotics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51D3E-7CAD-2D0A-80ED-4BA9DB5BA550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F329-5B27-175A-C2F2-6CECFEAB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C7CFF-76DC-0C22-3F4E-79BB83E76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44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406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79972-F247-0B74-601F-2EA04295E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32406-CDD9-7F4E-F453-8C65E36C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 lnSpcReduction="10000"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Manufacturing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Assembly line robots handle welding, painting, parts assembly, and heavy lifting.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Foxconn uses 300,000+ robots to assemble electronics.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Logistics &amp; Warehousing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Amazon, Walmart, FedEx use robots for picking, sorting, transporting goods.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Amazon operates 750,000+ robots across fulfillment centers.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Healthcare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Surgical robots improve precision and reduce patient recovery times.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Hospital service robots deliver linens, medications, and supplies (e.g., TUG robot).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Hazardous or Remote Environments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Robots for bomb disposal, nuclear inspection, firefighting support.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Humanoid robots (emerging) assist in inspection at power plants or in space missions.</a:t>
            </a:r>
            <a:endParaRPr lang="en-US" altLang="zh-TW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5DCFA4-3FEB-AC00-8B2A-4A9022B4BCC2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4840B-2944-8A24-36A7-F0248B12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Robotics Applications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E1BAF-6053-4081-6B2D-5EDCC72BF65F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5D96A-C961-B257-99C0-E99D8B36A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57AC8-D3BD-B368-EB84-EC744E37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45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22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8D324-5AE3-8CCB-8C7A-46A604FFD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B36CF8-1C2C-57BB-BEDC-4AA5914986B9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4E888-7BCF-15CC-9EDC-FFFD849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NBC News (2023, December 12). </a:t>
            </a:r>
            <a:r>
              <a:rPr lang="en-US" sz="2200" i="1" dirty="0">
                <a:solidFill>
                  <a:schemeClr val="bg1"/>
                </a:solidFill>
              </a:rPr>
              <a:t>Inside Amazon’s robot revolution </a:t>
            </a:r>
            <a:r>
              <a:rPr lang="en-US" sz="2200" dirty="0">
                <a:solidFill>
                  <a:schemeClr val="bg1"/>
                </a:solidFill>
              </a:rPr>
              <a:t>[Video]. YouTube.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  https://youtu.be/ZWonAz7Kczs?si=NicjTU8vPEcsa8wN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50F374-0F0F-5F6D-7218-24DA255C13FA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12022-03D8-BAB1-71B4-F67598D13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4ABDC-E347-CD50-5D3D-59D3A290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46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8" name="Online Media 7" title="Inside Amazon’s robot revolution">
            <a:hlinkClick r:id="" action="ppaction://media"/>
            <a:extLst>
              <a:ext uri="{FF2B5EF4-FFF2-40B4-BE49-F238E27FC236}">
                <a16:creationId xmlns:a16="http://schemas.microsoft.com/office/drawing/2014/main" id="{8354B228-F0A7-6DC0-EE6E-760F9C0E11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9201" y="970332"/>
            <a:ext cx="97104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3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9BA27-FB64-9DD2-4329-48C1F1CA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AC483-B8B6-A3CC-D9C2-CA42233B6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High cost of robots and system integration (both up-front and ongoing maintenance).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Safety concerns when humans and robots interact.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Operational disruptions if robots malfunction or are hacked.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Ethical and legal concerns for autonomous systems, including worker privacy.</a:t>
            </a:r>
          </a:p>
          <a:p>
            <a:pPr marL="1371600" lvl="3" indent="0">
              <a:buNone/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Workforce Impact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Automation may replace repetitive or dangerous jobs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Skill requirements shifts towards technicians and coders.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Workers may shift from manual tasks to oversight and quality control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Concerns about job displacement can affect morale and organizational culture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787403-F40E-E4B2-3FE2-0992624D6F57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74082-0A21-9DE9-AA9F-B22137DB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Robotics Risks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AA3C73-0D12-825A-95A0-00648FE7DEBC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7EDC2-2DF3-13DA-617C-07CE2318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242E7-6E93-0525-DF65-412ACD74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47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84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7970D8-9B8B-76DF-E5AC-D3954D97B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E61865-4FF5-45BC-2F31-95A9C299D064}"/>
              </a:ext>
            </a:extLst>
          </p:cNvPr>
          <p:cNvSpPr txBox="1"/>
          <p:nvPr/>
        </p:nvSpPr>
        <p:spPr>
          <a:xfrm>
            <a:off x="-1" y="3044279"/>
            <a:ext cx="12188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Other AI Technologies 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51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C2C68-04AD-EE30-BCFE-76A495B7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74DCA-08B1-C1CE-4968-E008CB06C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Genetic Algorithms (GAs) search for optimal solutions by evolving many possible solutions over multiple generations.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How they Work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Start with a population of candidate solutions encoded as binary strings.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Evaluate each solution using a fitness score.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Generate new solutions through selection, crossover, and mutation.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Repeat until the algorithm converges on a strong solution.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Applications and Limitations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Applied in logistics, production scheduling, engineering design, and GPU optimization.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Require well-defined fitness criteria.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Can be computationally intensive and may converge slowly.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E36BB0-A19E-B3F1-678F-A5C1487E7F28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B3260-B003-A459-2751-C69A1D1D2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Genetic Algorithms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52111E-C4E4-505B-0E3A-9097F8BF377F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6900A-0FE9-9C3A-D837-8095D89D6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9D62C-A360-0926-79E2-E3856CE6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49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57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A7984-F568-CCC5-4930-C06A918E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EF57C-FCBD-8EE2-8193-1BA57859A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3166" y="1300900"/>
            <a:ext cx="7473889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Natural Language Processing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AI can interpret and generate human language.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AI may misinterpret sarcasm, humor, indirect language, or culturally specific expressions.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Creativity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AI generates ideas and content based on training data.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Humans create novel ideas that are not constrained by past data.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Emotion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AI can detect emotions but does not experience them.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Human emotions influence communication and decision making.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A08F0-B00E-D294-8865-F4227A1E9E3A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261E7-30F4-881B-D0A9-67C090D97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Language, Creativity, and Emotion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38508-3F35-4DDA-588E-AE74B45B9284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B2666-82B4-1C16-9940-63096439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C7F44-CBC1-1DC6-F0F3-0B480EF7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5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EF5DF2-30A6-080D-091C-5E6237503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70" y="1427532"/>
            <a:ext cx="347853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2A3EC-1369-E997-56AC-A4A10F239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44618-1EDF-3FB7-9DFB-A005F6C1F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Expert systems use IF–THEN rules to capture the knowledge of human experts and automate structured decisions.</a:t>
            </a:r>
            <a:endParaRPr lang="en-US" altLang="zh-TW" sz="1200" dirty="0"/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Especially useful when rules are clear and stable, such as credit decisions, diagnostics, troubleshooting, and compliance checks.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How they work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 knowledge base stores rules from experts.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An inference engine evaluates user inputs and “fires” rules to reach a conclusion.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Works well for structured, repeatable problems.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Limitations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Hard to scale or update as rules grow into the thousands.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Cannot handle ambiguity or rapidly changing environments.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Largely replaced by data-driven ML systems, but rule-based systems remain common in workflows.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7D8CC2-595C-1DE1-BD58-A064C95485D2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41BA15-B3A9-C11B-F427-84C8248D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Expert Systems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3AE294-396B-629A-3D55-D92438581A23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44C57-00A9-5921-456B-09AD7D99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A6E43-5EF7-1BF7-484B-155A9D24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50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8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FC34D-8AA2-7E93-8C0A-29CCB506D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9A6D8-FE85-AABA-ACBF-1437FE6CE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Fuzzy logic models human reasoning by handling imprecise or subjective categories such as “warm,” “high,” or “medium.”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How they Work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Uses membership functions to represent degrees of truth (e.g., a temperature can be partly “cool” and partly “warm”)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Rules combine these fuzzy values to make smooth, continuous decisions.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Enables systems to adjust outputs gradually rather than making abrupt on/off changes.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Applications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Consumer appliances such as washing machines, dryers, and air conditioners adjust settings based on fuzzy inputs.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Automotive systems optimize gear shifting or braking based on driving conditions.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Industrial and environmental control systems refine heating, cooling, or chemical processes.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18600-D522-9839-4FDF-1BBCA1250BF1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55BC7-947C-F878-A618-B956897EE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Fuzzy Logic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0B9A72-8769-F408-04D3-76D29AD0AEB9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E6EA7-F790-2FEC-8CCB-094D0478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DFA3C-4907-E7F1-38F1-9D022E2B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51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643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F8530-7507-C38B-C139-C34757D31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5AD458-2B09-8916-97D9-A8D5F739A609}"/>
              </a:ext>
            </a:extLst>
          </p:cNvPr>
          <p:cNvSpPr txBox="1"/>
          <p:nvPr/>
        </p:nvSpPr>
        <p:spPr>
          <a:xfrm>
            <a:off x="-1" y="3044279"/>
            <a:ext cx="12188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Challenges of AI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03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DBCFB-A373-8809-AF63-C271DF86C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BA89F-497C-DF9D-4791-DED3581DB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 provides major benefits but introduces serious risks organizations must manage.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Key challenges include: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Hallucinations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Lack of Transparency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AI Bias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Cybersecurity Threats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Job Loss and Inequality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Environmental Impact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Misinformation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Loss of Privacy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Intellectual Property Issues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752D94-A588-FE0D-A743-BEF91C3810A6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CC442-A77D-3B6D-514D-B195D4DA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AI Challenges: An 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B022FD-C287-C950-19C0-663F8E52701B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9C594-BC7F-B7A7-BD8C-74ED5727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2F765-34E8-491A-9D83-B9B180CC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53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126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DEBE7-C6F3-4253-D2C2-A76594F3B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B8F59-C86A-40AB-DA75-5DC8854A8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 hallucinations occur when a model produces incorrect answers with confidence.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Causes include insufficient training data, flawed assumptions, and biased datasets.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Errors include false positives, false negatives, and incorrect predictions.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High hallucination rates reduce trust and limit use in healthcare, finance, legal work, and analytics.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 transparency refers to understanding how a model reaches its decisions.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Larger models are often more opaque and difficult or impossible to explain.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It is hard to detect or fix harmful behavior and nearly impossible to audit or defend decisions.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Transparency includes exposing data sources, error patterns, and limitations.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 bias results from biased training data, flawed algorithms, or developer cognitive bias.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Examples include racial disparities in medical AI, predictive policing, and biased hiring algorithms.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Biased datasets amplify existing inequalities and reduce model accuracy.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Managers must evaluate datasets, audit models regularly, and monitor unintended consequences.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8EFAC7-0765-0FCC-486A-3749D05F15BA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AE0EE-ACE2-C750-3708-BF38CB05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AI Challenges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80816E-4CFA-1BEB-3819-4AA8E955A077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749C2-ACEA-2228-25A5-B50DFE52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B9B9F-9F78-C501-1166-5B57257C8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54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956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C7BE-DFF0-27D8-0DAB-0B599BEA4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C0270-27BA-EDD0-7CD7-48A9EB4DF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 creates new cybersecurity risks even as it strengthens defense tools.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Attackers use AI to craft targeted phishing and malware.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Deepfakes can bypass facial or voice authentication.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LLMs are vulnerable to prompt injection that forces harmful or unauthorized outputs.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 may replace certain tasks and contribute to unequal impacts across the workforce.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Both lower skill and white-collar roles face automation pressure.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Displacement is projected to affect women and minority groups disproportionately.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Workers who lack technical skills may be unable to shift into new AI-complementary roles.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 increases efficiency but also has substantial energy and resource demands.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AI-powered searches and model training consume far more electricity than traditional computing.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Data centers require significant cooling water, straining supply in some regions.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Rapid turnover of AI hardware contributes to global e-waste growth.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2209EE-97AF-F241-F4B6-3A4C05F54510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EDB48-7958-5CC6-28DB-55BFE5872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AI Challenges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739532-F904-09F0-E3FD-453E79FF8807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5E3EB-6FAF-6B70-481C-F206AD88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7DEA9-2A60-40AC-A811-5E416307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55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438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11420-36F6-0F07-BC33-88B2D794F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4AC48-C94E-8F77-5087-5212DEDC5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1" y="1300900"/>
            <a:ext cx="11105284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 accelerates the creation and spread of false or manipulated content.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Tools generate realistic synthetic images, audio, and video.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False content spreads quickly on social platforms and affects political discourse.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 systems raise significant concerns about the collection and use of personal data.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Training data may include unauthorized or sensitive information.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User queries can become part of future training sets and appear elsewhere.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Facial recognition systems often gather images without consent.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8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AI complicates ownership and fair use of creative works.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Models are trained on copyrighted content scraped from the web.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Hard to determine human contribution versus machine output.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Complex models make it impossible to trace which training data informed an output.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570924-7AC0-E73E-A9AF-21D59D41C4EF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A7938-CEF2-610E-502F-08CAC78B8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AI Challenges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97E38E-AFF2-1247-C947-B0C013F76580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623AD-18B7-08AB-80D8-998FEA9D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A2604-DEBA-5F7A-EF51-E980AFA4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56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05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12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59AD0-56BD-7117-F4A2-229C7CDDB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96F7C7-75AA-BC67-810E-4604CA41536D}"/>
              </a:ext>
            </a:extLst>
          </p:cNvPr>
          <p:cNvSpPr txBox="1"/>
          <p:nvPr/>
        </p:nvSpPr>
        <p:spPr>
          <a:xfrm>
            <a:off x="-1" y="3044279"/>
            <a:ext cx="12188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400" dirty="0">
                <a:solidFill>
                  <a:schemeClr val="bg1"/>
                </a:solidFill>
              </a:rPr>
              <a:t>Recap of Chapter 11</a:t>
            </a:r>
            <a:endParaRPr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4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CF07C-5A39-46FA-19B5-0CB9743E6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B19EA9-F780-DAF7-1EBC-822EF2EDDD7C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619056-BFF7-5653-691C-4489199AA6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88825" cy="923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b="1" dirty="0">
                <a:solidFill>
                  <a:schemeClr val="bg1"/>
                </a:solidFill>
                <a:latin typeface="Garamond"/>
              </a:rPr>
              <a:t>  Recap of Chapter 11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F8D645-33AB-D7BC-1B81-8CCF597648B0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1011C51-5B4E-8C02-C890-0AE3A669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C78CE8A-9AF8-53CE-1E0D-2DC2238B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58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596D15-346E-FEAB-2529-E273E357F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00900"/>
            <a:ext cx="11189855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Understand AI.</a:t>
            </a:r>
          </a:p>
          <a:p>
            <a:pPr lvl="6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Describe the various types of AI Technology.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Machine Learning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Neural Networks and Deep Learning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Generative AI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Intelligent Agents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Natural Language Processing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Computer Vision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Robotics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Genetic Algorithms, Expert Systems, Fuzzy Logic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Understand the challenges posed by AI.</a:t>
            </a:r>
          </a:p>
        </p:txBody>
      </p:sp>
    </p:spTree>
    <p:extLst>
      <p:ext uri="{BB962C8B-B14F-4D97-AF65-F5344CB8AC3E}">
        <p14:creationId xmlns:p14="http://schemas.microsoft.com/office/powerpoint/2010/main" val="344196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0E9EA-809F-D213-FEE1-034B095A8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36C73A-E4F0-75D2-DCE9-247BB740473A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28B39-BDB0-3DBC-C235-F98FFBF56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Alexis Wang (2025, February 14). </a:t>
            </a:r>
            <a:r>
              <a:rPr lang="en-US" sz="2200" i="1" dirty="0" err="1">
                <a:solidFill>
                  <a:schemeClr val="bg1"/>
                </a:solidFill>
              </a:rPr>
              <a:t>Keyboard_Waltz</a:t>
            </a:r>
            <a:r>
              <a:rPr lang="en-US" sz="2200" i="1" dirty="0">
                <a:solidFill>
                  <a:schemeClr val="bg1"/>
                </a:solidFill>
              </a:rPr>
              <a:t> in F# Minor_1635 </a:t>
            </a:r>
            <a:r>
              <a:rPr lang="en-US" sz="2200" dirty="0">
                <a:solidFill>
                  <a:schemeClr val="bg1"/>
                </a:solidFill>
              </a:rPr>
              <a:t>[Video]. YouTube.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  https://youtu.be/mNpegaVDloU?si=-uUct8pfs_lLoOHr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2C25D-4D45-1848-19BC-145E99704CE6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8C48-22BB-A6F7-453E-EB648DEB8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E6EE4-7A84-3C3E-4D46-C0C0541A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6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8" name="Online Media 7" title="Keyboard_Waltz in F# Minor_1635">
            <a:hlinkClick r:id="" action="ppaction://media"/>
            <a:extLst>
              <a:ext uri="{FF2B5EF4-FFF2-40B4-BE49-F238E27FC236}">
                <a16:creationId xmlns:a16="http://schemas.microsoft.com/office/drawing/2014/main" id="{C7E0A65A-3AE9-D40F-1AD0-62F34973E4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9201" y="970332"/>
            <a:ext cx="97104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2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F1118-C5D5-61F5-DBFB-80DAFC1F7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F2390-07E3-BBFC-0DAE-4E6CCE0F9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026" y="1300900"/>
            <a:ext cx="6433030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Abundant big data from digital platforms.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Lower cost of computing hardware.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Stronger processors and specialized chips for AI.</a:t>
            </a:r>
          </a:p>
          <a:p>
            <a:pPr lvl="2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6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Cloud computing that provides scalable AI processing.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Advances in algorithms produced by researchers.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Large investments from firms and governments in AI research.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F7E7D8-7A3F-08C4-342F-7EF3920FE739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D92A16-729A-B75B-27EF-ECE8558D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Rapid Growth of 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885CE-1459-1EF3-0665-A20E3DA7F66D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13AB1-D096-A097-D05C-42E1B611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F6169-64F2-E9B3-6F8F-C72B085F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7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3076" name="Picture 4" descr="How AI Is Driving Global Data Growth: The Massive Scale Difference Between  Terabytes and Zettabytes - Chris Curry">
            <a:extLst>
              <a:ext uri="{FF2B5EF4-FFF2-40B4-BE49-F238E27FC236}">
                <a16:creationId xmlns:a16="http://schemas.microsoft.com/office/drawing/2014/main" id="{8A1058FD-E3ED-AF77-2E26-328519E78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9" y="14275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57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F8603-D7C2-3FAC-EDE9-6F411B5F6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22FEF-D8BF-6037-FD7D-1255F20EA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05286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Machine Learning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Machine learning uses algorithms that learn patterns from data and make predictions or decisions without explicit programming.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Uber using ML to forecast demand, or Amazon using ML for product recommendations.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Neural Networks and Deep Learning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Loosely inspired by the human brain, deep learning uses many layers of these networks to identify very complex patterns in data.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ChatGPT, Gemini, and Copilot use large language models.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Genetic Algorithms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Algorithms inspired by natural selection. They search for optimal solutions by simulating evolution.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Boeing uses genetic algorithms for aerodynamic wing design.</a:t>
            </a:r>
          </a:p>
          <a:p>
            <a:pPr marL="457200" lvl="1" indent="0">
              <a:buNone/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D2DAA8-D2CA-D2C5-1ABE-EE91B97E178A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E71AE-2617-944D-E1AF-7C4B7F12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Types of AI Technology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635BBF-85C4-FEA6-B16B-2D7B5C143DE7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BAF58-91E5-44A4-CCFA-7F7797E7A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6A5AB-0A51-F85C-0E06-3A76C1A7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8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8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11957-5B3B-C06E-B6AC-A63C4840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DA2DF-6FF1-1637-CCAB-EA4EB6FCD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70" y="1300900"/>
            <a:ext cx="11105286" cy="5081046"/>
          </a:xfrm>
        </p:spPr>
        <p:txBody>
          <a:bodyPr>
            <a:normAutofit/>
          </a:bodyPr>
          <a:lstStyle/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Natural Language Processing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NLP enables computers to understand, interpret, generate, and analyze human language.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Gmail classifies emails based on content, or support centers using sentiment analysis.</a:t>
            </a:r>
          </a:p>
          <a:p>
            <a:pPr lvl="3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Computer Vision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Computer vision allows machines to interpret images and video and extract useful information.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Audi uses computer vision to detect microscopic cracks in metal parts, and medical imaging systems can identify tumors.</a:t>
            </a:r>
          </a:p>
          <a:p>
            <a:pPr lvl="4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1200" dirty="0"/>
          </a:p>
          <a:p>
            <a:pPr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400" dirty="0"/>
              <a:t>Robotics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Robotics involves machines that perform physical tasks and use sensors and software to control movement and processing.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r>
              <a:rPr lang="en-US" altLang="zh-TW" sz="2000" dirty="0"/>
              <a:t>e.g., Amazon uses robots to move products safely and efficiently.</a:t>
            </a:r>
          </a:p>
          <a:p>
            <a:pPr lvl="1">
              <a:defRPr sz="2000">
                <a:solidFill>
                  <a:srgbClr val="000000"/>
                </a:solidFill>
                <a:latin typeface="Garamond"/>
              </a:defRPr>
            </a:pPr>
            <a:endParaRPr lang="en-US" altLang="zh-TW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385DAC-8AB3-FD54-A1F3-72914930EFA4}"/>
              </a:ext>
            </a:extLst>
          </p:cNvPr>
          <p:cNvSpPr/>
          <p:nvPr/>
        </p:nvSpPr>
        <p:spPr>
          <a:xfrm>
            <a:off x="0" y="0"/>
            <a:ext cx="12188825" cy="923636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70DCE-BD3A-6788-B5AD-255072224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923636"/>
          </a:xfrm>
        </p:spPr>
        <p:txBody>
          <a:bodyPr>
            <a:normAutofit/>
          </a:bodyPr>
          <a:lstStyle/>
          <a:p>
            <a:pPr algn="l">
              <a:defRPr sz="4000" b="1">
                <a:solidFill>
                  <a:srgbClr val="FDB913"/>
                </a:solidFill>
                <a:latin typeface="Garamond"/>
              </a:defRPr>
            </a:pPr>
            <a:r>
              <a:rPr lang="en-US" sz="4000" dirty="0">
                <a:solidFill>
                  <a:schemeClr val="bg1"/>
                </a:solidFill>
              </a:rPr>
              <a:t>  Types of AI Technology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AD14B6-8A01-173A-278B-417012239191}"/>
              </a:ext>
            </a:extLst>
          </p:cNvPr>
          <p:cNvSpPr/>
          <p:nvPr/>
        </p:nvSpPr>
        <p:spPr>
          <a:xfrm>
            <a:off x="-1" y="6503428"/>
            <a:ext cx="12188825" cy="354572"/>
          </a:xfrm>
          <a:prstGeom prst="rect">
            <a:avLst/>
          </a:prstGeom>
          <a:solidFill>
            <a:srgbClr val="7712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B2FFA-5E35-1142-A7E7-B7C56488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3428"/>
            <a:ext cx="2895600" cy="354572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Garamond" panose="02020404030301010803" pitchFamily="18" charset="0"/>
              </a:rPr>
              <a:t> Management Information Systems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EFEA3-744A-FD0C-93FB-1D80C4D8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5225" y="6503428"/>
            <a:ext cx="2133600" cy="354572"/>
          </a:xfrm>
        </p:spPr>
        <p:txBody>
          <a:bodyPr/>
          <a:lstStyle/>
          <a:p>
            <a:fld id="{C1FF6DA9-008F-8B48-92A6-B652298478BF}" type="slidenum">
              <a:rPr lang="en-US" b="1" smtClean="0">
                <a:solidFill>
                  <a:schemeClr val="bg1"/>
                </a:solidFill>
                <a:latin typeface="Garamond" panose="02020404030301010803" pitchFamily="18" charset="0"/>
              </a:rPr>
              <a:t>9</a:t>
            </a:fld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31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178b066-ece4-42d6-be80-b911ff775fa2}" enabled="1" method="Privileged" siteId="{4881a8fa-b252-4912-b93a-7806c41bbe9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10268</TotalTime>
  <Words>4308</Words>
  <Application>Microsoft Office PowerPoint</Application>
  <PresentationFormat>Custom</PresentationFormat>
  <Paragraphs>656</Paragraphs>
  <Slides>58</Slides>
  <Notes>46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Aptos</vt:lpstr>
      <vt:lpstr>Arial</vt:lpstr>
      <vt:lpstr>Calibri</vt:lpstr>
      <vt:lpstr>Garamond</vt:lpstr>
      <vt:lpstr>Office Theme</vt:lpstr>
      <vt:lpstr>PowerPoint Presentation</vt:lpstr>
      <vt:lpstr>PowerPoint Presentation</vt:lpstr>
      <vt:lpstr>  What Is Artificial Intelligence?</vt:lpstr>
      <vt:lpstr>  AI: Strengths and Weaknesses</vt:lpstr>
      <vt:lpstr>  Language, Creativity, and Emotion</vt:lpstr>
      <vt:lpstr>  Alexis Wang (2025, February 14). Keyboard_Waltz in F# Minor_1635 [Video]. YouTube.   https://youtu.be/mNpegaVDloU?si=-uUct8pfs_lLoOHr</vt:lpstr>
      <vt:lpstr>  Rapid Growth of AI</vt:lpstr>
      <vt:lpstr>  Types of AI Technology</vt:lpstr>
      <vt:lpstr>  Types of AI Technology</vt:lpstr>
      <vt:lpstr>  Types of AI Technology</vt:lpstr>
      <vt:lpstr>  Boston Dynamics (2022, May 3). No Time to Dance | Boston Dynamics [Video]. YouTube.   https://youtu.be/6U-bI3On1Ww?si=9LYUvoNETs619fjb</vt:lpstr>
      <vt:lpstr>PowerPoint Presentation</vt:lpstr>
      <vt:lpstr>  From Rule-Based Systems to Machine Learning</vt:lpstr>
      <vt:lpstr>  What Is Machine Learning?</vt:lpstr>
      <vt:lpstr>  Applications of ML</vt:lpstr>
      <vt:lpstr>  Supervised Learning</vt:lpstr>
      <vt:lpstr>  Unsupervised Learning</vt:lpstr>
      <vt:lpstr>PowerPoint Presentation</vt:lpstr>
      <vt:lpstr>  What Are Neural Networks</vt:lpstr>
      <vt:lpstr>  Neural Network Applications</vt:lpstr>
      <vt:lpstr>  Deep Learning Neural Networks</vt:lpstr>
      <vt:lpstr>  AlphaGo Movie (2017, September 19). AlphaGo Official Trailer [Video]. YouTube.   https://youtu.be/8tq1C8spV_g?si=yhIhYJgmSdKJyOvn</vt:lpstr>
      <vt:lpstr>PowerPoint Presentation</vt:lpstr>
      <vt:lpstr>  Generative AI</vt:lpstr>
      <vt:lpstr>  Foundation Models and Transformers</vt:lpstr>
      <vt:lpstr>  Large Language Models (LLMs)</vt:lpstr>
      <vt:lpstr>  3Blue1Brown (2024, November 20). Large Language Models explained briefly [Video]. YouTube.   https://youtu.be/LPZh9BOjkQs?si=R9VOQvQvmmDrBfnh</vt:lpstr>
      <vt:lpstr>  Multimodal AI and Enterprise Risks</vt:lpstr>
      <vt:lpstr>  Accuracy and Hallucination Risks</vt:lpstr>
      <vt:lpstr>  FOX 5 Washington DC (2023, June 1). Lawyers using ChatGPT falsified court case [Video].   YouTube. https://youtu.be/wcG7s7Nm3EU?si=wNoHVSNJeqsHwD9P</vt:lpstr>
      <vt:lpstr>PowerPoint Presentation</vt:lpstr>
      <vt:lpstr>  What Are Intelligent Agents</vt:lpstr>
      <vt:lpstr>  Business Impact of Intelligent Agents</vt:lpstr>
      <vt:lpstr>PowerPoint Presentation</vt:lpstr>
      <vt:lpstr>  Natural Language Processing</vt:lpstr>
      <vt:lpstr>  NLP Challenges</vt:lpstr>
      <vt:lpstr>  NLP Applications</vt:lpstr>
      <vt:lpstr>PowerPoint Presentation</vt:lpstr>
      <vt:lpstr>  Computer Vision</vt:lpstr>
      <vt:lpstr>  Computer Vision Applications</vt:lpstr>
      <vt:lpstr>  Computer Vision Risks</vt:lpstr>
      <vt:lpstr>  NVIDIA (2022, March 21). What Is Computer Vision &amp; Why Does It Matter? [Video].   YouTube. https://youtu.be/OnTgbN3uXvw?si=KXM9xJbX2VFowSVf</vt:lpstr>
      <vt:lpstr>PowerPoint Presentation</vt:lpstr>
      <vt:lpstr>  Robotics</vt:lpstr>
      <vt:lpstr>  Robotics Applications</vt:lpstr>
      <vt:lpstr>  NBC News (2023, December 12). Inside Amazon’s robot revolution [Video]. YouTube.   https://youtu.be/ZWonAz7Kczs?si=NicjTU8vPEcsa8wN</vt:lpstr>
      <vt:lpstr>  Robotics Risks</vt:lpstr>
      <vt:lpstr>PowerPoint Presentation</vt:lpstr>
      <vt:lpstr>  Genetic Algorithms </vt:lpstr>
      <vt:lpstr>  Expert Systems </vt:lpstr>
      <vt:lpstr>  Fuzzy Logic</vt:lpstr>
      <vt:lpstr>PowerPoint Presentation</vt:lpstr>
      <vt:lpstr>  AI Challenges: An Overview</vt:lpstr>
      <vt:lpstr>  AI Challenges</vt:lpstr>
      <vt:lpstr>  AI Challenges</vt:lpstr>
      <vt:lpstr>  AI Challenges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Brian Park</dc:creator>
  <cp:keywords/>
  <dc:description>generated using python-pptx</dc:description>
  <cp:lastModifiedBy>Brian Park</cp:lastModifiedBy>
  <cp:revision>512</cp:revision>
  <dcterms:created xsi:type="dcterms:W3CDTF">2013-01-27T09:14:16Z</dcterms:created>
  <dcterms:modified xsi:type="dcterms:W3CDTF">2025-12-06T20:50:51Z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78b066-ece4-42d6-be80-b911ff775fa2_Enabled">
    <vt:lpwstr>true</vt:lpwstr>
  </property>
  <property fmtid="{D5CDD505-2E9C-101B-9397-08002B2CF9AE}" pid="3" name="MSIP_Label_5178b066-ece4-42d6-be80-b911ff775fa2_SetDate">
    <vt:lpwstr>2025-09-24T21:16:43Z</vt:lpwstr>
  </property>
  <property fmtid="{D5CDD505-2E9C-101B-9397-08002B2CF9AE}" pid="4" name="MSIP_Label_5178b066-ece4-42d6-be80-b911ff775fa2_Method">
    <vt:lpwstr>Privileged</vt:lpwstr>
  </property>
  <property fmtid="{D5CDD505-2E9C-101B-9397-08002B2CF9AE}" pid="5" name="MSIP_Label_5178b066-ece4-42d6-be80-b911ff775fa2_Name">
    <vt:lpwstr>Public</vt:lpwstr>
  </property>
  <property fmtid="{D5CDD505-2E9C-101B-9397-08002B2CF9AE}" pid="6" name="MSIP_Label_5178b066-ece4-42d6-be80-b911ff775fa2_SiteId">
    <vt:lpwstr>4881a8fa-b252-4912-b93a-7806c41bbe91</vt:lpwstr>
  </property>
  <property fmtid="{D5CDD505-2E9C-101B-9397-08002B2CF9AE}" pid="7" name="MSIP_Label_5178b066-ece4-42d6-be80-b911ff775fa2_ActionId">
    <vt:lpwstr>481a848f-947e-4531-a1b3-13071af9a132</vt:lpwstr>
  </property>
  <property fmtid="{D5CDD505-2E9C-101B-9397-08002B2CF9AE}" pid="8" name="MSIP_Label_5178b066-ece4-42d6-be80-b911ff775fa2_ContentBits">
    <vt:lpwstr>0</vt:lpwstr>
  </property>
  <property fmtid="{D5CDD505-2E9C-101B-9397-08002B2CF9AE}" pid="9" name="MSIP_Label_5178b066-ece4-42d6-be80-b911ff775fa2_Tag">
    <vt:lpwstr>10, 0, 1, 1</vt:lpwstr>
  </property>
</Properties>
</file>