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8"/>
  </p:notesMasterIdLst>
  <p:sldIdLst>
    <p:sldId id="256" r:id="rId2"/>
    <p:sldId id="759" r:id="rId3"/>
    <p:sldId id="257" r:id="rId4"/>
    <p:sldId id="387" r:id="rId5"/>
    <p:sldId id="516" r:id="rId6"/>
    <p:sldId id="677" r:id="rId7"/>
    <p:sldId id="761" r:id="rId8"/>
    <p:sldId id="763" r:id="rId9"/>
    <p:sldId id="765" r:id="rId10"/>
    <p:sldId id="767" r:id="rId11"/>
    <p:sldId id="676" r:id="rId12"/>
    <p:sldId id="769" r:id="rId13"/>
    <p:sldId id="770" r:id="rId14"/>
    <p:sldId id="756" r:id="rId15"/>
    <p:sldId id="738" r:id="rId16"/>
    <p:sldId id="771" r:id="rId17"/>
    <p:sldId id="772" r:id="rId18"/>
    <p:sldId id="773" r:id="rId19"/>
    <p:sldId id="820" r:id="rId20"/>
    <p:sldId id="777" r:id="rId21"/>
    <p:sldId id="734" r:id="rId22"/>
    <p:sldId id="781" r:id="rId23"/>
    <p:sldId id="780" r:id="rId24"/>
    <p:sldId id="782" r:id="rId25"/>
    <p:sldId id="768" r:id="rId26"/>
    <p:sldId id="783" r:id="rId27"/>
    <p:sldId id="784" r:id="rId28"/>
    <p:sldId id="785" r:id="rId29"/>
    <p:sldId id="786" r:id="rId30"/>
    <p:sldId id="787" r:id="rId31"/>
    <p:sldId id="788" r:id="rId32"/>
    <p:sldId id="789" r:id="rId33"/>
    <p:sldId id="790" r:id="rId34"/>
    <p:sldId id="791" r:id="rId35"/>
    <p:sldId id="722" r:id="rId36"/>
    <p:sldId id="793" r:id="rId37"/>
    <p:sldId id="794" r:id="rId38"/>
    <p:sldId id="795" r:id="rId39"/>
    <p:sldId id="796" r:id="rId40"/>
    <p:sldId id="797" r:id="rId41"/>
    <p:sldId id="799" r:id="rId42"/>
    <p:sldId id="798" r:id="rId43"/>
    <p:sldId id="800" r:id="rId44"/>
    <p:sldId id="792" r:id="rId45"/>
    <p:sldId id="802" r:id="rId46"/>
    <p:sldId id="803" r:id="rId47"/>
    <p:sldId id="804" r:id="rId48"/>
    <p:sldId id="805" r:id="rId49"/>
    <p:sldId id="806" r:id="rId50"/>
    <p:sldId id="807" r:id="rId51"/>
    <p:sldId id="808" r:id="rId52"/>
    <p:sldId id="809" r:id="rId53"/>
    <p:sldId id="810" r:id="rId54"/>
    <p:sldId id="811" r:id="rId55"/>
    <p:sldId id="812" r:id="rId56"/>
    <p:sldId id="813" r:id="rId57"/>
    <p:sldId id="815" r:id="rId58"/>
    <p:sldId id="814" r:id="rId59"/>
    <p:sldId id="816" r:id="rId60"/>
    <p:sldId id="817" r:id="rId61"/>
    <p:sldId id="801" r:id="rId62"/>
    <p:sldId id="819" r:id="rId63"/>
    <p:sldId id="821" r:id="rId64"/>
    <p:sldId id="822" r:id="rId65"/>
    <p:sldId id="823" r:id="rId66"/>
    <p:sldId id="824" r:id="rId67"/>
    <p:sldId id="825" r:id="rId68"/>
    <p:sldId id="826" r:id="rId69"/>
    <p:sldId id="818" r:id="rId70"/>
    <p:sldId id="828" r:id="rId71"/>
    <p:sldId id="829" r:id="rId72"/>
    <p:sldId id="832" r:id="rId73"/>
    <p:sldId id="833" r:id="rId74"/>
    <p:sldId id="834" r:id="rId75"/>
    <p:sldId id="827" r:id="rId76"/>
    <p:sldId id="451" r:id="rId7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4" autoAdjust="0"/>
    <p:restoredTop sz="92252" autoAdjust="0"/>
  </p:normalViewPr>
  <p:slideViewPr>
    <p:cSldViewPr snapToGrid="0" snapToObjects="1">
      <p:cViewPr varScale="1">
        <p:scale>
          <a:sx n="98" d="100"/>
          <a:sy n="98" d="100"/>
        </p:scale>
        <p:origin x="97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6140-3A2A-5901-2563-99C762F36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D21A2-6E71-D4D8-269B-917B0B4DD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72ACB-CE68-CBA4-5C81-A11A411E41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69E559-8E44-6CB3-7E4B-8123BD1020BD}"/>
              </a:ext>
            </a:extLst>
          </p:cNvPr>
          <p:cNvSpPr>
            <a:spLocks noGrp="1"/>
          </p:cNvSpPr>
          <p:nvPr>
            <p:ph type="sldNum" sz="quarter" idx="5"/>
          </p:nvPr>
        </p:nvSpPr>
        <p:spPr/>
        <p:txBody>
          <a:bodyPr/>
          <a:lstStyle/>
          <a:p>
            <a:fld id="{C987AAC7-CF25-414B-93E7-2A61E431E831}" type="slidenum">
              <a:rPr lang="en-US" smtClean="0"/>
              <a:t>2</a:t>
            </a:fld>
            <a:endParaRPr lang="en-US"/>
          </a:p>
        </p:txBody>
      </p:sp>
    </p:spTree>
    <p:extLst>
      <p:ext uri="{BB962C8B-B14F-4D97-AF65-F5344CB8AC3E}">
        <p14:creationId xmlns:p14="http://schemas.microsoft.com/office/powerpoint/2010/main" val="1599219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652D9-8782-27D8-0BFD-34A50760A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F5EF5-ACCC-88F2-0BFC-7A2420D28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27990-4A04-398A-CDBD-A4D60505C3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0D499D-7658-8A37-C6BE-99F1A4959CE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87AAC7-CF25-414B-93E7-2A61E431E83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113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49EA8-2674-624A-CDD4-FD044C397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917AD-883B-9E64-DC9A-D1E20FA6B4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D7087-5523-2B83-B462-5B6EB921A3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9A934-F3FE-6BDB-3F19-1F647DF7D258}"/>
              </a:ext>
            </a:extLst>
          </p:cNvPr>
          <p:cNvSpPr>
            <a:spLocks noGrp="1"/>
          </p:cNvSpPr>
          <p:nvPr>
            <p:ph type="sldNum" sz="quarter" idx="5"/>
          </p:nvPr>
        </p:nvSpPr>
        <p:spPr/>
        <p:txBody>
          <a:bodyPr/>
          <a:lstStyle/>
          <a:p>
            <a:fld id="{C987AAC7-CF25-414B-93E7-2A61E431E831}" type="slidenum">
              <a:rPr lang="en-US" smtClean="0"/>
              <a:t>14</a:t>
            </a:fld>
            <a:endParaRPr lang="en-US"/>
          </a:p>
        </p:txBody>
      </p:sp>
    </p:spTree>
    <p:extLst>
      <p:ext uri="{BB962C8B-B14F-4D97-AF65-F5344CB8AC3E}">
        <p14:creationId xmlns:p14="http://schemas.microsoft.com/office/powerpoint/2010/main" val="248662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9A14A-185A-D31F-2A6B-08C275659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249-CBEE-5AF9-D915-FDF9C8368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4AAF6-413E-3313-A30D-6ADF2C1886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A371DA-220B-09BB-7DD3-1A54E9F0ABB4}"/>
              </a:ext>
            </a:extLst>
          </p:cNvPr>
          <p:cNvSpPr>
            <a:spLocks noGrp="1"/>
          </p:cNvSpPr>
          <p:nvPr>
            <p:ph type="sldNum" sz="quarter" idx="5"/>
          </p:nvPr>
        </p:nvSpPr>
        <p:spPr/>
        <p:txBody>
          <a:bodyPr/>
          <a:lstStyle/>
          <a:p>
            <a:fld id="{C987AAC7-CF25-414B-93E7-2A61E431E831}" type="slidenum">
              <a:rPr lang="en-US" smtClean="0"/>
              <a:t>15</a:t>
            </a:fld>
            <a:endParaRPr lang="en-US"/>
          </a:p>
        </p:txBody>
      </p:sp>
    </p:spTree>
    <p:extLst>
      <p:ext uri="{BB962C8B-B14F-4D97-AF65-F5344CB8AC3E}">
        <p14:creationId xmlns:p14="http://schemas.microsoft.com/office/powerpoint/2010/main" val="268725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AF3F4-CBB6-C310-7DEC-E091E1CB4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7B004-0E61-AA2A-3719-0E636228D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4E6D5-FBB8-3D31-0245-3B7498411D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4B0708-9724-0280-88C6-A2695119F2B9}"/>
              </a:ext>
            </a:extLst>
          </p:cNvPr>
          <p:cNvSpPr>
            <a:spLocks noGrp="1"/>
          </p:cNvSpPr>
          <p:nvPr>
            <p:ph type="sldNum" sz="quarter" idx="5"/>
          </p:nvPr>
        </p:nvSpPr>
        <p:spPr/>
        <p:txBody>
          <a:bodyPr/>
          <a:lstStyle/>
          <a:p>
            <a:fld id="{C987AAC7-CF25-414B-93E7-2A61E431E831}" type="slidenum">
              <a:rPr lang="en-US" smtClean="0"/>
              <a:t>16</a:t>
            </a:fld>
            <a:endParaRPr lang="en-US"/>
          </a:p>
        </p:txBody>
      </p:sp>
    </p:spTree>
    <p:extLst>
      <p:ext uri="{BB962C8B-B14F-4D97-AF65-F5344CB8AC3E}">
        <p14:creationId xmlns:p14="http://schemas.microsoft.com/office/powerpoint/2010/main" val="353093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76BF8-22C7-9A22-FF81-819803001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2A2FE-0A6B-215F-7487-1C0F52A6C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E17165-630A-3A6E-5384-270B17FF3E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EDFC3A-9D80-A572-CEA1-9B71CA0EE087}"/>
              </a:ext>
            </a:extLst>
          </p:cNvPr>
          <p:cNvSpPr>
            <a:spLocks noGrp="1"/>
          </p:cNvSpPr>
          <p:nvPr>
            <p:ph type="sldNum" sz="quarter" idx="5"/>
          </p:nvPr>
        </p:nvSpPr>
        <p:spPr/>
        <p:txBody>
          <a:bodyPr/>
          <a:lstStyle/>
          <a:p>
            <a:fld id="{C987AAC7-CF25-414B-93E7-2A61E431E831}" type="slidenum">
              <a:rPr lang="en-US" smtClean="0"/>
              <a:t>17</a:t>
            </a:fld>
            <a:endParaRPr lang="en-US"/>
          </a:p>
        </p:txBody>
      </p:sp>
    </p:spTree>
    <p:extLst>
      <p:ext uri="{BB962C8B-B14F-4D97-AF65-F5344CB8AC3E}">
        <p14:creationId xmlns:p14="http://schemas.microsoft.com/office/powerpoint/2010/main" val="129921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ED381-D9F4-962F-E7D7-9D4D2AB95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D3B55-618B-678E-80C3-32BC964E5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5D3EF-4914-4D55-9F8B-75DA7FBB4B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D2B685-7564-C50F-D419-02A9A1B76E46}"/>
              </a:ext>
            </a:extLst>
          </p:cNvPr>
          <p:cNvSpPr>
            <a:spLocks noGrp="1"/>
          </p:cNvSpPr>
          <p:nvPr>
            <p:ph type="sldNum" sz="quarter" idx="5"/>
          </p:nvPr>
        </p:nvSpPr>
        <p:spPr/>
        <p:txBody>
          <a:bodyPr/>
          <a:lstStyle/>
          <a:p>
            <a:fld id="{C987AAC7-CF25-414B-93E7-2A61E431E831}" type="slidenum">
              <a:rPr lang="en-US" smtClean="0"/>
              <a:t>18</a:t>
            </a:fld>
            <a:endParaRPr lang="en-US"/>
          </a:p>
        </p:txBody>
      </p:sp>
    </p:spTree>
    <p:extLst>
      <p:ext uri="{BB962C8B-B14F-4D97-AF65-F5344CB8AC3E}">
        <p14:creationId xmlns:p14="http://schemas.microsoft.com/office/powerpoint/2010/main" val="382553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5575D-CEB5-031E-761B-7E778860C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00F53-E9AC-FD10-AA25-BF86F442E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8809D-48B2-8EC4-DDBC-503BF6B27D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84F78C-D461-1217-0B38-49E22B54D1EF}"/>
              </a:ext>
            </a:extLst>
          </p:cNvPr>
          <p:cNvSpPr>
            <a:spLocks noGrp="1"/>
          </p:cNvSpPr>
          <p:nvPr>
            <p:ph type="sldNum" sz="quarter" idx="5"/>
          </p:nvPr>
        </p:nvSpPr>
        <p:spPr/>
        <p:txBody>
          <a:bodyPr/>
          <a:lstStyle/>
          <a:p>
            <a:fld id="{C987AAC7-CF25-414B-93E7-2A61E431E831}" type="slidenum">
              <a:rPr lang="en-US" smtClean="0"/>
              <a:t>19</a:t>
            </a:fld>
            <a:endParaRPr lang="en-US"/>
          </a:p>
        </p:txBody>
      </p:sp>
    </p:spTree>
    <p:extLst>
      <p:ext uri="{BB962C8B-B14F-4D97-AF65-F5344CB8AC3E}">
        <p14:creationId xmlns:p14="http://schemas.microsoft.com/office/powerpoint/2010/main" val="3905363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66314-B697-590B-AC16-C9A4A42E1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C5404-1433-9765-3D28-61D289978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546E6-8FC2-74BF-8601-D4127CF18D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70708C-7CF6-F86D-C285-8FD4EE87525A}"/>
              </a:ext>
            </a:extLst>
          </p:cNvPr>
          <p:cNvSpPr>
            <a:spLocks noGrp="1"/>
          </p:cNvSpPr>
          <p:nvPr>
            <p:ph type="sldNum" sz="quarter" idx="5"/>
          </p:nvPr>
        </p:nvSpPr>
        <p:spPr/>
        <p:txBody>
          <a:bodyPr/>
          <a:lstStyle/>
          <a:p>
            <a:fld id="{C987AAC7-CF25-414B-93E7-2A61E431E831}" type="slidenum">
              <a:rPr lang="en-US" smtClean="0"/>
              <a:t>20</a:t>
            </a:fld>
            <a:endParaRPr lang="en-US"/>
          </a:p>
        </p:txBody>
      </p:sp>
    </p:spTree>
    <p:extLst>
      <p:ext uri="{BB962C8B-B14F-4D97-AF65-F5344CB8AC3E}">
        <p14:creationId xmlns:p14="http://schemas.microsoft.com/office/powerpoint/2010/main" val="292071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1B5FC-23E6-CFA9-1086-BED31B2AC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0F1F5-B175-0728-2D45-578592E8E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97DB1-2D49-E820-CE83-00995210F7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5BAE5C-2801-0388-BABE-A5C3B9070EF2}"/>
              </a:ext>
            </a:extLst>
          </p:cNvPr>
          <p:cNvSpPr>
            <a:spLocks noGrp="1"/>
          </p:cNvSpPr>
          <p:nvPr>
            <p:ph type="sldNum" sz="quarter" idx="5"/>
          </p:nvPr>
        </p:nvSpPr>
        <p:spPr/>
        <p:txBody>
          <a:bodyPr/>
          <a:lstStyle/>
          <a:p>
            <a:fld id="{C987AAC7-CF25-414B-93E7-2A61E431E831}" type="slidenum">
              <a:rPr lang="en-US" smtClean="0"/>
              <a:t>22</a:t>
            </a:fld>
            <a:endParaRPr lang="en-US"/>
          </a:p>
        </p:txBody>
      </p:sp>
    </p:spTree>
    <p:extLst>
      <p:ext uri="{BB962C8B-B14F-4D97-AF65-F5344CB8AC3E}">
        <p14:creationId xmlns:p14="http://schemas.microsoft.com/office/powerpoint/2010/main" val="1199069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F8C3E-D2BD-A52A-8FCB-334EA5C35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5DBE2-5727-DD29-3363-DA1FEFD61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F1F0D-9988-9F9F-294C-FB8298BDF2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7EF4A0-BCF8-5977-BB46-746D38A7D615}"/>
              </a:ext>
            </a:extLst>
          </p:cNvPr>
          <p:cNvSpPr>
            <a:spLocks noGrp="1"/>
          </p:cNvSpPr>
          <p:nvPr>
            <p:ph type="sldNum" sz="quarter" idx="5"/>
          </p:nvPr>
        </p:nvSpPr>
        <p:spPr/>
        <p:txBody>
          <a:bodyPr/>
          <a:lstStyle/>
          <a:p>
            <a:fld id="{C987AAC7-CF25-414B-93E7-2A61E431E831}" type="slidenum">
              <a:rPr lang="en-US" smtClean="0"/>
              <a:t>23</a:t>
            </a:fld>
            <a:endParaRPr lang="en-US"/>
          </a:p>
        </p:txBody>
      </p:sp>
    </p:spTree>
    <p:extLst>
      <p:ext uri="{BB962C8B-B14F-4D97-AF65-F5344CB8AC3E}">
        <p14:creationId xmlns:p14="http://schemas.microsoft.com/office/powerpoint/2010/main" val="11714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3FC3B-566A-F1DA-C914-F5E06D483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470AD-6966-6F0D-7DD4-1B725FC46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1F33A-3B20-1388-6C26-7B6DDDD477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2870C0-D86E-0453-D4BE-FF4846BA61CE}"/>
              </a:ext>
            </a:extLst>
          </p:cNvPr>
          <p:cNvSpPr>
            <a:spLocks noGrp="1"/>
          </p:cNvSpPr>
          <p:nvPr>
            <p:ph type="sldNum" sz="quarter" idx="5"/>
          </p:nvPr>
        </p:nvSpPr>
        <p:spPr/>
        <p:txBody>
          <a:bodyPr/>
          <a:lstStyle/>
          <a:p>
            <a:fld id="{C987AAC7-CF25-414B-93E7-2A61E431E831}" type="slidenum">
              <a:rPr lang="en-US" smtClean="0"/>
              <a:t>4</a:t>
            </a:fld>
            <a:endParaRPr lang="en-US"/>
          </a:p>
        </p:txBody>
      </p:sp>
    </p:spTree>
    <p:extLst>
      <p:ext uri="{BB962C8B-B14F-4D97-AF65-F5344CB8AC3E}">
        <p14:creationId xmlns:p14="http://schemas.microsoft.com/office/powerpoint/2010/main" val="1209061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D83DB-14AC-F575-407F-50E4F6E4E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52412-8DE3-9B33-4D34-9A7534906D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1FBF5-0DE4-6390-21D8-B786EB4561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3FEA10-A586-2DE7-1227-87941795520C}"/>
              </a:ext>
            </a:extLst>
          </p:cNvPr>
          <p:cNvSpPr>
            <a:spLocks noGrp="1"/>
          </p:cNvSpPr>
          <p:nvPr>
            <p:ph type="sldNum" sz="quarter" idx="5"/>
          </p:nvPr>
        </p:nvSpPr>
        <p:spPr/>
        <p:txBody>
          <a:bodyPr/>
          <a:lstStyle/>
          <a:p>
            <a:fld id="{C987AAC7-CF25-414B-93E7-2A61E431E831}" type="slidenum">
              <a:rPr lang="en-US" smtClean="0"/>
              <a:t>24</a:t>
            </a:fld>
            <a:endParaRPr lang="en-US"/>
          </a:p>
        </p:txBody>
      </p:sp>
    </p:spTree>
    <p:extLst>
      <p:ext uri="{BB962C8B-B14F-4D97-AF65-F5344CB8AC3E}">
        <p14:creationId xmlns:p14="http://schemas.microsoft.com/office/powerpoint/2010/main" val="728293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82966-2A9C-7E28-94F1-974643A68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DEE85-BE19-7C92-16B7-CC673AC70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DC526-25F6-B66C-AAF6-43429B4A36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BD539F-FFFE-50B0-77F8-526D14693F31}"/>
              </a:ext>
            </a:extLst>
          </p:cNvPr>
          <p:cNvSpPr>
            <a:spLocks noGrp="1"/>
          </p:cNvSpPr>
          <p:nvPr>
            <p:ph type="sldNum" sz="quarter" idx="5"/>
          </p:nvPr>
        </p:nvSpPr>
        <p:spPr/>
        <p:txBody>
          <a:bodyPr/>
          <a:lstStyle/>
          <a:p>
            <a:fld id="{C987AAC7-CF25-414B-93E7-2A61E431E831}" type="slidenum">
              <a:rPr lang="en-US" smtClean="0"/>
              <a:t>25</a:t>
            </a:fld>
            <a:endParaRPr lang="en-US"/>
          </a:p>
        </p:txBody>
      </p:sp>
    </p:spTree>
    <p:extLst>
      <p:ext uri="{BB962C8B-B14F-4D97-AF65-F5344CB8AC3E}">
        <p14:creationId xmlns:p14="http://schemas.microsoft.com/office/powerpoint/2010/main" val="106275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5AF9B-2FE9-1CA2-7715-48C9ADA72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209C0-EBF8-2466-43F5-D60D4F8D9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6D96E-CFEE-6AA1-6269-C2A18E4813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AF3BDB-56DE-CF45-BC30-7173E0125306}"/>
              </a:ext>
            </a:extLst>
          </p:cNvPr>
          <p:cNvSpPr>
            <a:spLocks noGrp="1"/>
          </p:cNvSpPr>
          <p:nvPr>
            <p:ph type="sldNum" sz="quarter" idx="5"/>
          </p:nvPr>
        </p:nvSpPr>
        <p:spPr/>
        <p:txBody>
          <a:bodyPr/>
          <a:lstStyle/>
          <a:p>
            <a:fld id="{C987AAC7-CF25-414B-93E7-2A61E431E831}" type="slidenum">
              <a:rPr lang="en-US" smtClean="0"/>
              <a:t>26</a:t>
            </a:fld>
            <a:endParaRPr lang="en-US"/>
          </a:p>
        </p:txBody>
      </p:sp>
    </p:spTree>
    <p:extLst>
      <p:ext uri="{BB962C8B-B14F-4D97-AF65-F5344CB8AC3E}">
        <p14:creationId xmlns:p14="http://schemas.microsoft.com/office/powerpoint/2010/main" val="2614548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385C5-421B-B3E7-1FBB-926AE2781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DE84F-C71B-BB6A-5452-201C78D43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BECEA-EE2D-ED83-BBC7-119D85586C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AEAAC8-0E6C-0589-8F45-D2848017F149}"/>
              </a:ext>
            </a:extLst>
          </p:cNvPr>
          <p:cNvSpPr>
            <a:spLocks noGrp="1"/>
          </p:cNvSpPr>
          <p:nvPr>
            <p:ph type="sldNum" sz="quarter" idx="5"/>
          </p:nvPr>
        </p:nvSpPr>
        <p:spPr/>
        <p:txBody>
          <a:bodyPr/>
          <a:lstStyle/>
          <a:p>
            <a:fld id="{C987AAC7-CF25-414B-93E7-2A61E431E831}" type="slidenum">
              <a:rPr lang="en-US" smtClean="0"/>
              <a:t>27</a:t>
            </a:fld>
            <a:endParaRPr lang="en-US"/>
          </a:p>
        </p:txBody>
      </p:sp>
    </p:spTree>
    <p:extLst>
      <p:ext uri="{BB962C8B-B14F-4D97-AF65-F5344CB8AC3E}">
        <p14:creationId xmlns:p14="http://schemas.microsoft.com/office/powerpoint/2010/main" val="3131906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63103-8825-84CA-F96F-91A66C9FF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ACFFD-A442-75D3-74DE-A6F832F57A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5569A-9E83-78D3-B256-59CEFB2ED5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E5DEC1-B496-4FB0-3F99-D5896779EA25}"/>
              </a:ext>
            </a:extLst>
          </p:cNvPr>
          <p:cNvSpPr>
            <a:spLocks noGrp="1"/>
          </p:cNvSpPr>
          <p:nvPr>
            <p:ph type="sldNum" sz="quarter" idx="5"/>
          </p:nvPr>
        </p:nvSpPr>
        <p:spPr/>
        <p:txBody>
          <a:bodyPr/>
          <a:lstStyle/>
          <a:p>
            <a:fld id="{C987AAC7-CF25-414B-93E7-2A61E431E831}" type="slidenum">
              <a:rPr lang="en-US" smtClean="0"/>
              <a:t>28</a:t>
            </a:fld>
            <a:endParaRPr lang="en-US"/>
          </a:p>
        </p:txBody>
      </p:sp>
    </p:spTree>
    <p:extLst>
      <p:ext uri="{BB962C8B-B14F-4D97-AF65-F5344CB8AC3E}">
        <p14:creationId xmlns:p14="http://schemas.microsoft.com/office/powerpoint/2010/main" val="2185398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D6803-F4B0-C647-9761-C8BBA31FE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8CC9C-0E6E-E225-3FA5-61C554094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0923C-7D5F-2645-B68A-8DCC187734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A9B4FA-E9C5-A3ED-17C0-F4AE227BE94D}"/>
              </a:ext>
            </a:extLst>
          </p:cNvPr>
          <p:cNvSpPr>
            <a:spLocks noGrp="1"/>
          </p:cNvSpPr>
          <p:nvPr>
            <p:ph type="sldNum" sz="quarter" idx="5"/>
          </p:nvPr>
        </p:nvSpPr>
        <p:spPr/>
        <p:txBody>
          <a:bodyPr/>
          <a:lstStyle/>
          <a:p>
            <a:fld id="{C987AAC7-CF25-414B-93E7-2A61E431E831}" type="slidenum">
              <a:rPr lang="en-US" smtClean="0"/>
              <a:t>29</a:t>
            </a:fld>
            <a:endParaRPr lang="en-US"/>
          </a:p>
        </p:txBody>
      </p:sp>
    </p:spTree>
    <p:extLst>
      <p:ext uri="{BB962C8B-B14F-4D97-AF65-F5344CB8AC3E}">
        <p14:creationId xmlns:p14="http://schemas.microsoft.com/office/powerpoint/2010/main" val="4023983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36643-3D1E-66AA-70D5-59ADB583B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76A50-C253-9E84-78B5-EDC71BBB8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BF2A2-510E-8058-4EEE-5B4A2BAA33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FE13DC-59FC-BE4F-FA7D-458AA5A42A03}"/>
              </a:ext>
            </a:extLst>
          </p:cNvPr>
          <p:cNvSpPr>
            <a:spLocks noGrp="1"/>
          </p:cNvSpPr>
          <p:nvPr>
            <p:ph type="sldNum" sz="quarter" idx="5"/>
          </p:nvPr>
        </p:nvSpPr>
        <p:spPr/>
        <p:txBody>
          <a:bodyPr/>
          <a:lstStyle/>
          <a:p>
            <a:fld id="{C987AAC7-CF25-414B-93E7-2A61E431E831}" type="slidenum">
              <a:rPr lang="en-US" smtClean="0"/>
              <a:t>30</a:t>
            </a:fld>
            <a:endParaRPr lang="en-US"/>
          </a:p>
        </p:txBody>
      </p:sp>
    </p:spTree>
    <p:extLst>
      <p:ext uri="{BB962C8B-B14F-4D97-AF65-F5344CB8AC3E}">
        <p14:creationId xmlns:p14="http://schemas.microsoft.com/office/powerpoint/2010/main" val="2052465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AFF1-D6CE-8184-AD15-2C5BB1161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3B6BD-8983-4DD3-5B91-6059B4E26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F6F56-25E5-6E2D-DF9B-AE7E5526F3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F0EFB6-9BD4-5C97-5C86-907EAAD24448}"/>
              </a:ext>
            </a:extLst>
          </p:cNvPr>
          <p:cNvSpPr>
            <a:spLocks noGrp="1"/>
          </p:cNvSpPr>
          <p:nvPr>
            <p:ph type="sldNum" sz="quarter" idx="5"/>
          </p:nvPr>
        </p:nvSpPr>
        <p:spPr/>
        <p:txBody>
          <a:bodyPr/>
          <a:lstStyle/>
          <a:p>
            <a:fld id="{C987AAC7-CF25-414B-93E7-2A61E431E831}" type="slidenum">
              <a:rPr lang="en-US" smtClean="0"/>
              <a:t>31</a:t>
            </a:fld>
            <a:endParaRPr lang="en-US"/>
          </a:p>
        </p:txBody>
      </p:sp>
    </p:spTree>
    <p:extLst>
      <p:ext uri="{BB962C8B-B14F-4D97-AF65-F5344CB8AC3E}">
        <p14:creationId xmlns:p14="http://schemas.microsoft.com/office/powerpoint/2010/main" val="3402619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2C071-39BF-DA1B-1DA1-952C4C011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0AAF9-8A12-A8BD-7C1A-137FB1B2E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A88F6-ADAF-E318-ED27-A4F88D21B1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1CAC42-296B-4681-2F17-490F24086154}"/>
              </a:ext>
            </a:extLst>
          </p:cNvPr>
          <p:cNvSpPr>
            <a:spLocks noGrp="1"/>
          </p:cNvSpPr>
          <p:nvPr>
            <p:ph type="sldNum" sz="quarter" idx="5"/>
          </p:nvPr>
        </p:nvSpPr>
        <p:spPr/>
        <p:txBody>
          <a:bodyPr/>
          <a:lstStyle/>
          <a:p>
            <a:fld id="{C987AAC7-CF25-414B-93E7-2A61E431E831}" type="slidenum">
              <a:rPr lang="en-US" smtClean="0"/>
              <a:t>32</a:t>
            </a:fld>
            <a:endParaRPr lang="en-US"/>
          </a:p>
        </p:txBody>
      </p:sp>
    </p:spTree>
    <p:extLst>
      <p:ext uri="{BB962C8B-B14F-4D97-AF65-F5344CB8AC3E}">
        <p14:creationId xmlns:p14="http://schemas.microsoft.com/office/powerpoint/2010/main" val="3892483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CE974-89A7-5E53-D3CF-FDEF7A0E6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D4EDF-B4D8-A53D-7BB5-1A5CB715D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115B7-20F1-982A-F77C-3A782C7DA8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6DC55F-818B-4D55-75B6-583F263CC19C}"/>
              </a:ext>
            </a:extLst>
          </p:cNvPr>
          <p:cNvSpPr>
            <a:spLocks noGrp="1"/>
          </p:cNvSpPr>
          <p:nvPr>
            <p:ph type="sldNum" sz="quarter" idx="5"/>
          </p:nvPr>
        </p:nvSpPr>
        <p:spPr/>
        <p:txBody>
          <a:bodyPr/>
          <a:lstStyle/>
          <a:p>
            <a:fld id="{C987AAC7-CF25-414B-93E7-2A61E431E831}" type="slidenum">
              <a:rPr lang="en-US" smtClean="0"/>
              <a:t>33</a:t>
            </a:fld>
            <a:endParaRPr lang="en-US"/>
          </a:p>
        </p:txBody>
      </p:sp>
    </p:spTree>
    <p:extLst>
      <p:ext uri="{BB962C8B-B14F-4D97-AF65-F5344CB8AC3E}">
        <p14:creationId xmlns:p14="http://schemas.microsoft.com/office/powerpoint/2010/main" val="181568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BBDA8-B471-775E-2659-00BB5203F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1B419-0280-121A-269D-C20714261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93BE4-40E1-27AF-0C5B-D1E756B221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A1690-1A57-E4C2-D437-AF44453D8023}"/>
              </a:ext>
            </a:extLst>
          </p:cNvPr>
          <p:cNvSpPr>
            <a:spLocks noGrp="1"/>
          </p:cNvSpPr>
          <p:nvPr>
            <p:ph type="sldNum" sz="quarter" idx="5"/>
          </p:nvPr>
        </p:nvSpPr>
        <p:spPr/>
        <p:txBody>
          <a:bodyPr/>
          <a:lstStyle/>
          <a:p>
            <a:fld id="{C987AAC7-CF25-414B-93E7-2A61E431E831}" type="slidenum">
              <a:rPr lang="en-US" smtClean="0"/>
              <a:t>5</a:t>
            </a:fld>
            <a:endParaRPr lang="en-US"/>
          </a:p>
        </p:txBody>
      </p:sp>
    </p:spTree>
    <p:extLst>
      <p:ext uri="{BB962C8B-B14F-4D97-AF65-F5344CB8AC3E}">
        <p14:creationId xmlns:p14="http://schemas.microsoft.com/office/powerpoint/2010/main" val="3871524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EFB08-070C-C7EF-7484-6A7FF70B4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F1B5D-1B4E-A83C-A577-583A3E1EE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AE29A-2EAA-1BF2-1C55-F6613E5F7A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E22E66-208A-81DE-07C2-29FC4647DA0A}"/>
              </a:ext>
            </a:extLst>
          </p:cNvPr>
          <p:cNvSpPr>
            <a:spLocks noGrp="1"/>
          </p:cNvSpPr>
          <p:nvPr>
            <p:ph type="sldNum" sz="quarter" idx="5"/>
          </p:nvPr>
        </p:nvSpPr>
        <p:spPr/>
        <p:txBody>
          <a:bodyPr/>
          <a:lstStyle/>
          <a:p>
            <a:fld id="{C987AAC7-CF25-414B-93E7-2A61E431E831}" type="slidenum">
              <a:rPr lang="en-US" smtClean="0"/>
              <a:t>34</a:t>
            </a:fld>
            <a:endParaRPr lang="en-US"/>
          </a:p>
        </p:txBody>
      </p:sp>
    </p:spTree>
    <p:extLst>
      <p:ext uri="{BB962C8B-B14F-4D97-AF65-F5344CB8AC3E}">
        <p14:creationId xmlns:p14="http://schemas.microsoft.com/office/powerpoint/2010/main" val="1419751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2A579-EA5B-C133-2A53-7541F87ED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F9718-BDE7-6A0A-C0A6-DB034A5B6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5A25C-BC56-BCEC-24D8-9C959E574E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C4C07A-AC00-3DC9-6677-FE07ADAD7946}"/>
              </a:ext>
            </a:extLst>
          </p:cNvPr>
          <p:cNvSpPr>
            <a:spLocks noGrp="1"/>
          </p:cNvSpPr>
          <p:nvPr>
            <p:ph type="sldNum" sz="quarter" idx="5"/>
          </p:nvPr>
        </p:nvSpPr>
        <p:spPr/>
        <p:txBody>
          <a:bodyPr/>
          <a:lstStyle/>
          <a:p>
            <a:fld id="{C987AAC7-CF25-414B-93E7-2A61E431E831}" type="slidenum">
              <a:rPr lang="en-US" smtClean="0"/>
              <a:t>36</a:t>
            </a:fld>
            <a:endParaRPr lang="en-US"/>
          </a:p>
        </p:txBody>
      </p:sp>
    </p:spTree>
    <p:extLst>
      <p:ext uri="{BB962C8B-B14F-4D97-AF65-F5344CB8AC3E}">
        <p14:creationId xmlns:p14="http://schemas.microsoft.com/office/powerpoint/2010/main" val="32236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90ED2-292D-5458-1336-798523028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7546A-4946-BCB2-C4E0-209ABFFE7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0D2DA-A1BD-FB72-B711-D8D349C516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2AEAAC-2651-2D56-EC47-D4996F91E22C}"/>
              </a:ext>
            </a:extLst>
          </p:cNvPr>
          <p:cNvSpPr>
            <a:spLocks noGrp="1"/>
          </p:cNvSpPr>
          <p:nvPr>
            <p:ph type="sldNum" sz="quarter" idx="5"/>
          </p:nvPr>
        </p:nvSpPr>
        <p:spPr/>
        <p:txBody>
          <a:bodyPr/>
          <a:lstStyle/>
          <a:p>
            <a:fld id="{C987AAC7-CF25-414B-93E7-2A61E431E831}" type="slidenum">
              <a:rPr lang="en-US" smtClean="0"/>
              <a:t>37</a:t>
            </a:fld>
            <a:endParaRPr lang="en-US"/>
          </a:p>
        </p:txBody>
      </p:sp>
    </p:spTree>
    <p:extLst>
      <p:ext uri="{BB962C8B-B14F-4D97-AF65-F5344CB8AC3E}">
        <p14:creationId xmlns:p14="http://schemas.microsoft.com/office/powerpoint/2010/main" val="2777581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1892B-04BC-BB57-6AEF-B4CB502D0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56CFB-E736-828F-B252-3FDE74C91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802A4-25D1-12A3-EC8F-E6C90F8422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A67DC6-557F-7D91-AE31-55F68F521A5B}"/>
              </a:ext>
            </a:extLst>
          </p:cNvPr>
          <p:cNvSpPr>
            <a:spLocks noGrp="1"/>
          </p:cNvSpPr>
          <p:nvPr>
            <p:ph type="sldNum" sz="quarter" idx="5"/>
          </p:nvPr>
        </p:nvSpPr>
        <p:spPr/>
        <p:txBody>
          <a:bodyPr/>
          <a:lstStyle/>
          <a:p>
            <a:fld id="{C987AAC7-CF25-414B-93E7-2A61E431E831}" type="slidenum">
              <a:rPr lang="en-US" smtClean="0"/>
              <a:t>38</a:t>
            </a:fld>
            <a:endParaRPr lang="en-US"/>
          </a:p>
        </p:txBody>
      </p:sp>
    </p:spTree>
    <p:extLst>
      <p:ext uri="{BB962C8B-B14F-4D97-AF65-F5344CB8AC3E}">
        <p14:creationId xmlns:p14="http://schemas.microsoft.com/office/powerpoint/2010/main" val="4023915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FA092-227A-3711-377B-88F794282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5F649-7FE4-4061-DB65-422799194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5D972A-1222-CED3-5009-1BB440E9FA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6847B3-AFDC-76F1-CEF5-551EF276DBCC}"/>
              </a:ext>
            </a:extLst>
          </p:cNvPr>
          <p:cNvSpPr>
            <a:spLocks noGrp="1"/>
          </p:cNvSpPr>
          <p:nvPr>
            <p:ph type="sldNum" sz="quarter" idx="5"/>
          </p:nvPr>
        </p:nvSpPr>
        <p:spPr/>
        <p:txBody>
          <a:bodyPr/>
          <a:lstStyle/>
          <a:p>
            <a:fld id="{C987AAC7-CF25-414B-93E7-2A61E431E831}" type="slidenum">
              <a:rPr lang="en-US" smtClean="0"/>
              <a:t>39</a:t>
            </a:fld>
            <a:endParaRPr lang="en-US"/>
          </a:p>
        </p:txBody>
      </p:sp>
    </p:spTree>
    <p:extLst>
      <p:ext uri="{BB962C8B-B14F-4D97-AF65-F5344CB8AC3E}">
        <p14:creationId xmlns:p14="http://schemas.microsoft.com/office/powerpoint/2010/main" val="962822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59809-68D6-B1DA-70E5-4204D1E82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DB022-6F17-969F-24DF-C46707D43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83D13-91C7-CC5E-9E75-60B67A2FDD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CF2392-0D05-A047-1173-28AE671D6075}"/>
              </a:ext>
            </a:extLst>
          </p:cNvPr>
          <p:cNvSpPr>
            <a:spLocks noGrp="1"/>
          </p:cNvSpPr>
          <p:nvPr>
            <p:ph type="sldNum" sz="quarter" idx="5"/>
          </p:nvPr>
        </p:nvSpPr>
        <p:spPr/>
        <p:txBody>
          <a:bodyPr/>
          <a:lstStyle/>
          <a:p>
            <a:fld id="{C987AAC7-CF25-414B-93E7-2A61E431E831}" type="slidenum">
              <a:rPr lang="en-US" smtClean="0"/>
              <a:t>40</a:t>
            </a:fld>
            <a:endParaRPr lang="en-US"/>
          </a:p>
        </p:txBody>
      </p:sp>
    </p:spTree>
    <p:extLst>
      <p:ext uri="{BB962C8B-B14F-4D97-AF65-F5344CB8AC3E}">
        <p14:creationId xmlns:p14="http://schemas.microsoft.com/office/powerpoint/2010/main" val="1442326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3D85C-E21A-F31D-AEDA-3D82D53D1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DF4CE-1578-D9E8-7E40-0498989F5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9DD0C-71FF-294F-0886-379EEC9C73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BC18DD-50E8-7DB9-469C-DA09BF2B885D}"/>
              </a:ext>
            </a:extLst>
          </p:cNvPr>
          <p:cNvSpPr>
            <a:spLocks noGrp="1"/>
          </p:cNvSpPr>
          <p:nvPr>
            <p:ph type="sldNum" sz="quarter" idx="5"/>
          </p:nvPr>
        </p:nvSpPr>
        <p:spPr/>
        <p:txBody>
          <a:bodyPr/>
          <a:lstStyle/>
          <a:p>
            <a:fld id="{C987AAC7-CF25-414B-93E7-2A61E431E831}" type="slidenum">
              <a:rPr lang="en-US" smtClean="0"/>
              <a:t>41</a:t>
            </a:fld>
            <a:endParaRPr lang="en-US"/>
          </a:p>
        </p:txBody>
      </p:sp>
    </p:spTree>
    <p:extLst>
      <p:ext uri="{BB962C8B-B14F-4D97-AF65-F5344CB8AC3E}">
        <p14:creationId xmlns:p14="http://schemas.microsoft.com/office/powerpoint/2010/main" val="3308066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1240C-BE85-204E-9AEC-0B8D27428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E9B5F-472C-DAEB-A4BE-8670D9D41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E7AA2-19BE-C9B0-06A4-9F9364A5CF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136605-EDB2-9455-D97C-A6B97F3D887B}"/>
              </a:ext>
            </a:extLst>
          </p:cNvPr>
          <p:cNvSpPr>
            <a:spLocks noGrp="1"/>
          </p:cNvSpPr>
          <p:nvPr>
            <p:ph type="sldNum" sz="quarter" idx="5"/>
          </p:nvPr>
        </p:nvSpPr>
        <p:spPr/>
        <p:txBody>
          <a:bodyPr/>
          <a:lstStyle/>
          <a:p>
            <a:fld id="{C987AAC7-CF25-414B-93E7-2A61E431E831}" type="slidenum">
              <a:rPr lang="en-US" smtClean="0"/>
              <a:t>42</a:t>
            </a:fld>
            <a:endParaRPr lang="en-US"/>
          </a:p>
        </p:txBody>
      </p:sp>
    </p:spTree>
    <p:extLst>
      <p:ext uri="{BB962C8B-B14F-4D97-AF65-F5344CB8AC3E}">
        <p14:creationId xmlns:p14="http://schemas.microsoft.com/office/powerpoint/2010/main" val="3722681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B4B1D-F20F-E3CC-12C4-59D03F2E8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2A168-0791-6827-2851-87305FF29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C9138-7B5D-8F16-4474-F494FA48CC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CAE635-6F8B-F964-9142-D8AAC0384C18}"/>
              </a:ext>
            </a:extLst>
          </p:cNvPr>
          <p:cNvSpPr>
            <a:spLocks noGrp="1"/>
          </p:cNvSpPr>
          <p:nvPr>
            <p:ph type="sldNum" sz="quarter" idx="5"/>
          </p:nvPr>
        </p:nvSpPr>
        <p:spPr/>
        <p:txBody>
          <a:bodyPr/>
          <a:lstStyle/>
          <a:p>
            <a:fld id="{C987AAC7-CF25-414B-93E7-2A61E431E831}" type="slidenum">
              <a:rPr lang="en-US" smtClean="0"/>
              <a:t>43</a:t>
            </a:fld>
            <a:endParaRPr lang="en-US"/>
          </a:p>
        </p:txBody>
      </p:sp>
    </p:spTree>
    <p:extLst>
      <p:ext uri="{BB962C8B-B14F-4D97-AF65-F5344CB8AC3E}">
        <p14:creationId xmlns:p14="http://schemas.microsoft.com/office/powerpoint/2010/main" val="2024398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63652-D89C-9905-269D-B745AFA12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C93C4-97BD-1988-33A8-938B432BC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2A413-BB8A-BC90-371E-D0E39DA396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0AED2D-A13B-30C4-63D6-0E954174CE91}"/>
              </a:ext>
            </a:extLst>
          </p:cNvPr>
          <p:cNvSpPr>
            <a:spLocks noGrp="1"/>
          </p:cNvSpPr>
          <p:nvPr>
            <p:ph type="sldNum" sz="quarter" idx="5"/>
          </p:nvPr>
        </p:nvSpPr>
        <p:spPr/>
        <p:txBody>
          <a:bodyPr/>
          <a:lstStyle/>
          <a:p>
            <a:fld id="{C987AAC7-CF25-414B-93E7-2A61E431E831}" type="slidenum">
              <a:rPr lang="en-US" smtClean="0"/>
              <a:t>45</a:t>
            </a:fld>
            <a:endParaRPr lang="en-US"/>
          </a:p>
        </p:txBody>
      </p:sp>
    </p:spTree>
    <p:extLst>
      <p:ext uri="{BB962C8B-B14F-4D97-AF65-F5344CB8AC3E}">
        <p14:creationId xmlns:p14="http://schemas.microsoft.com/office/powerpoint/2010/main" val="594833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6B498-F787-5346-E775-9F8F95550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10081-4DA2-0929-9CE3-C80CEF115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0351A-385B-DDFE-DE95-2EEACCAB15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761082-E58B-B638-4E10-540F34ACF3C9}"/>
              </a:ext>
            </a:extLst>
          </p:cNvPr>
          <p:cNvSpPr>
            <a:spLocks noGrp="1"/>
          </p:cNvSpPr>
          <p:nvPr>
            <p:ph type="sldNum" sz="quarter" idx="5"/>
          </p:nvPr>
        </p:nvSpPr>
        <p:spPr/>
        <p:txBody>
          <a:bodyPr/>
          <a:lstStyle/>
          <a:p>
            <a:fld id="{C987AAC7-CF25-414B-93E7-2A61E431E831}" type="slidenum">
              <a:rPr lang="en-US" smtClean="0"/>
              <a:t>6</a:t>
            </a:fld>
            <a:endParaRPr lang="en-US"/>
          </a:p>
        </p:txBody>
      </p:sp>
    </p:spTree>
    <p:extLst>
      <p:ext uri="{BB962C8B-B14F-4D97-AF65-F5344CB8AC3E}">
        <p14:creationId xmlns:p14="http://schemas.microsoft.com/office/powerpoint/2010/main" val="3716493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4FCD7-1563-35A1-A466-EC50B20E7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908E0-378B-85CD-6832-122D877E7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0A2B0-335F-B1BB-A744-7B442A8CBD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21A40C-CB8B-6F4B-03CE-C2474EB6167E}"/>
              </a:ext>
            </a:extLst>
          </p:cNvPr>
          <p:cNvSpPr>
            <a:spLocks noGrp="1"/>
          </p:cNvSpPr>
          <p:nvPr>
            <p:ph type="sldNum" sz="quarter" idx="5"/>
          </p:nvPr>
        </p:nvSpPr>
        <p:spPr/>
        <p:txBody>
          <a:bodyPr/>
          <a:lstStyle/>
          <a:p>
            <a:fld id="{C987AAC7-CF25-414B-93E7-2A61E431E831}" type="slidenum">
              <a:rPr lang="en-US" smtClean="0"/>
              <a:t>46</a:t>
            </a:fld>
            <a:endParaRPr lang="en-US"/>
          </a:p>
        </p:txBody>
      </p:sp>
    </p:spTree>
    <p:extLst>
      <p:ext uri="{BB962C8B-B14F-4D97-AF65-F5344CB8AC3E}">
        <p14:creationId xmlns:p14="http://schemas.microsoft.com/office/powerpoint/2010/main" val="4119637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4194A-7F55-CC0A-35A0-A8E6A7459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EDA6A-8782-DDF0-BF45-D49B98504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BD7BD-B774-E7A4-990D-F51DB74091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D20CF3-2D9D-0C17-F2CE-62D08DA7EE3E}"/>
              </a:ext>
            </a:extLst>
          </p:cNvPr>
          <p:cNvSpPr>
            <a:spLocks noGrp="1"/>
          </p:cNvSpPr>
          <p:nvPr>
            <p:ph type="sldNum" sz="quarter" idx="5"/>
          </p:nvPr>
        </p:nvSpPr>
        <p:spPr/>
        <p:txBody>
          <a:bodyPr/>
          <a:lstStyle/>
          <a:p>
            <a:fld id="{C987AAC7-CF25-414B-93E7-2A61E431E831}" type="slidenum">
              <a:rPr lang="en-US" smtClean="0"/>
              <a:t>47</a:t>
            </a:fld>
            <a:endParaRPr lang="en-US"/>
          </a:p>
        </p:txBody>
      </p:sp>
    </p:spTree>
    <p:extLst>
      <p:ext uri="{BB962C8B-B14F-4D97-AF65-F5344CB8AC3E}">
        <p14:creationId xmlns:p14="http://schemas.microsoft.com/office/powerpoint/2010/main" val="1355033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D19B3-6CAB-86CF-FD9B-FC9B48825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3169D-6C2C-3136-72A2-00D4AA865A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43338-9988-09F2-106D-3E5FBCBC2E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591188-F6C0-65BC-7AB1-5C6D70B5B099}"/>
              </a:ext>
            </a:extLst>
          </p:cNvPr>
          <p:cNvSpPr>
            <a:spLocks noGrp="1"/>
          </p:cNvSpPr>
          <p:nvPr>
            <p:ph type="sldNum" sz="quarter" idx="5"/>
          </p:nvPr>
        </p:nvSpPr>
        <p:spPr/>
        <p:txBody>
          <a:bodyPr/>
          <a:lstStyle/>
          <a:p>
            <a:fld id="{C987AAC7-CF25-414B-93E7-2A61E431E831}" type="slidenum">
              <a:rPr lang="en-US" smtClean="0"/>
              <a:t>48</a:t>
            </a:fld>
            <a:endParaRPr lang="en-US"/>
          </a:p>
        </p:txBody>
      </p:sp>
    </p:spTree>
    <p:extLst>
      <p:ext uri="{BB962C8B-B14F-4D97-AF65-F5344CB8AC3E}">
        <p14:creationId xmlns:p14="http://schemas.microsoft.com/office/powerpoint/2010/main" val="437391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5A4E3-2F5E-70E1-3369-9289E5958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A0BD2-F944-D0C3-B527-F75C4A047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798D9-7CB9-1D8A-D44F-2B69B02DAB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48C842-D269-C4BE-C0A0-86C94943946C}"/>
              </a:ext>
            </a:extLst>
          </p:cNvPr>
          <p:cNvSpPr>
            <a:spLocks noGrp="1"/>
          </p:cNvSpPr>
          <p:nvPr>
            <p:ph type="sldNum" sz="quarter" idx="5"/>
          </p:nvPr>
        </p:nvSpPr>
        <p:spPr/>
        <p:txBody>
          <a:bodyPr/>
          <a:lstStyle/>
          <a:p>
            <a:fld id="{C987AAC7-CF25-414B-93E7-2A61E431E831}" type="slidenum">
              <a:rPr lang="en-US" smtClean="0"/>
              <a:t>49</a:t>
            </a:fld>
            <a:endParaRPr lang="en-US"/>
          </a:p>
        </p:txBody>
      </p:sp>
    </p:spTree>
    <p:extLst>
      <p:ext uri="{BB962C8B-B14F-4D97-AF65-F5344CB8AC3E}">
        <p14:creationId xmlns:p14="http://schemas.microsoft.com/office/powerpoint/2010/main" val="1026797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B4A48-8571-0130-2F57-8D8B4E9D6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6DE3D-012F-0DF1-47D1-77FBA479A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DA9E7F-4F4E-6B6B-F2F3-5831DCBD3D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F0A74A-7BE6-6313-60F8-39ED8FB3A209}"/>
              </a:ext>
            </a:extLst>
          </p:cNvPr>
          <p:cNvSpPr>
            <a:spLocks noGrp="1"/>
          </p:cNvSpPr>
          <p:nvPr>
            <p:ph type="sldNum" sz="quarter" idx="5"/>
          </p:nvPr>
        </p:nvSpPr>
        <p:spPr/>
        <p:txBody>
          <a:bodyPr/>
          <a:lstStyle/>
          <a:p>
            <a:fld id="{C987AAC7-CF25-414B-93E7-2A61E431E831}" type="slidenum">
              <a:rPr lang="en-US" smtClean="0"/>
              <a:t>50</a:t>
            </a:fld>
            <a:endParaRPr lang="en-US"/>
          </a:p>
        </p:txBody>
      </p:sp>
    </p:spTree>
    <p:extLst>
      <p:ext uri="{BB962C8B-B14F-4D97-AF65-F5344CB8AC3E}">
        <p14:creationId xmlns:p14="http://schemas.microsoft.com/office/powerpoint/2010/main" val="2758979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96CBB-D67D-542E-DD66-78F859BA5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FA1FB-BAD1-FB35-6100-230093498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FE1058-CAD1-EE1D-9220-F8D8C8D32B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282F83-4AF9-50C5-A57A-649FC89690C3}"/>
              </a:ext>
            </a:extLst>
          </p:cNvPr>
          <p:cNvSpPr>
            <a:spLocks noGrp="1"/>
          </p:cNvSpPr>
          <p:nvPr>
            <p:ph type="sldNum" sz="quarter" idx="5"/>
          </p:nvPr>
        </p:nvSpPr>
        <p:spPr/>
        <p:txBody>
          <a:bodyPr/>
          <a:lstStyle/>
          <a:p>
            <a:fld id="{C987AAC7-CF25-414B-93E7-2A61E431E831}" type="slidenum">
              <a:rPr lang="en-US" smtClean="0"/>
              <a:t>51</a:t>
            </a:fld>
            <a:endParaRPr lang="en-US"/>
          </a:p>
        </p:txBody>
      </p:sp>
    </p:spTree>
    <p:extLst>
      <p:ext uri="{BB962C8B-B14F-4D97-AF65-F5344CB8AC3E}">
        <p14:creationId xmlns:p14="http://schemas.microsoft.com/office/powerpoint/2010/main" val="20951564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6D58A-3433-AED4-77D2-E5F4361CE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BA09F-12B4-0E37-350C-6097FB6AE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532F6-9764-EB33-9377-8E18901F93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D3B15D-6699-096B-A7D5-8114CDC51A8C}"/>
              </a:ext>
            </a:extLst>
          </p:cNvPr>
          <p:cNvSpPr>
            <a:spLocks noGrp="1"/>
          </p:cNvSpPr>
          <p:nvPr>
            <p:ph type="sldNum" sz="quarter" idx="5"/>
          </p:nvPr>
        </p:nvSpPr>
        <p:spPr/>
        <p:txBody>
          <a:bodyPr/>
          <a:lstStyle/>
          <a:p>
            <a:fld id="{C987AAC7-CF25-414B-93E7-2A61E431E831}" type="slidenum">
              <a:rPr lang="en-US" smtClean="0"/>
              <a:t>53</a:t>
            </a:fld>
            <a:endParaRPr lang="en-US"/>
          </a:p>
        </p:txBody>
      </p:sp>
    </p:spTree>
    <p:extLst>
      <p:ext uri="{BB962C8B-B14F-4D97-AF65-F5344CB8AC3E}">
        <p14:creationId xmlns:p14="http://schemas.microsoft.com/office/powerpoint/2010/main" val="3317619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ACF63-B518-D74E-2387-816DEA4B9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60265-7154-3484-97F2-A2DBC66FA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544334-6673-7BAC-E4A5-EED293DF1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38FBE4-211F-154E-76E9-AFE91242D86B}"/>
              </a:ext>
            </a:extLst>
          </p:cNvPr>
          <p:cNvSpPr>
            <a:spLocks noGrp="1"/>
          </p:cNvSpPr>
          <p:nvPr>
            <p:ph type="sldNum" sz="quarter" idx="5"/>
          </p:nvPr>
        </p:nvSpPr>
        <p:spPr/>
        <p:txBody>
          <a:bodyPr/>
          <a:lstStyle/>
          <a:p>
            <a:fld id="{C987AAC7-CF25-414B-93E7-2A61E431E831}" type="slidenum">
              <a:rPr lang="en-US" smtClean="0"/>
              <a:t>54</a:t>
            </a:fld>
            <a:endParaRPr lang="en-US"/>
          </a:p>
        </p:txBody>
      </p:sp>
    </p:spTree>
    <p:extLst>
      <p:ext uri="{BB962C8B-B14F-4D97-AF65-F5344CB8AC3E}">
        <p14:creationId xmlns:p14="http://schemas.microsoft.com/office/powerpoint/2010/main" val="2343695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AC6D7-8894-4592-86EB-EB512BF78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75373-256F-038F-296A-BA3F9591E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25010-0301-7542-4B64-115763289F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C346D4-56A9-A8C8-119D-6DB6F916E027}"/>
              </a:ext>
            </a:extLst>
          </p:cNvPr>
          <p:cNvSpPr>
            <a:spLocks noGrp="1"/>
          </p:cNvSpPr>
          <p:nvPr>
            <p:ph type="sldNum" sz="quarter" idx="5"/>
          </p:nvPr>
        </p:nvSpPr>
        <p:spPr/>
        <p:txBody>
          <a:bodyPr/>
          <a:lstStyle/>
          <a:p>
            <a:fld id="{C987AAC7-CF25-414B-93E7-2A61E431E831}" type="slidenum">
              <a:rPr lang="en-US" smtClean="0"/>
              <a:t>55</a:t>
            </a:fld>
            <a:endParaRPr lang="en-US"/>
          </a:p>
        </p:txBody>
      </p:sp>
    </p:spTree>
    <p:extLst>
      <p:ext uri="{BB962C8B-B14F-4D97-AF65-F5344CB8AC3E}">
        <p14:creationId xmlns:p14="http://schemas.microsoft.com/office/powerpoint/2010/main" val="2869677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CF9A2-FEF3-B7A0-421D-601C2AA61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A39AB-6911-8DDD-510B-A2196E503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8E024-6234-B89F-3BC8-70C0778006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9F143D-1920-780F-CECA-ABD0607AA385}"/>
              </a:ext>
            </a:extLst>
          </p:cNvPr>
          <p:cNvSpPr>
            <a:spLocks noGrp="1"/>
          </p:cNvSpPr>
          <p:nvPr>
            <p:ph type="sldNum" sz="quarter" idx="5"/>
          </p:nvPr>
        </p:nvSpPr>
        <p:spPr/>
        <p:txBody>
          <a:bodyPr/>
          <a:lstStyle/>
          <a:p>
            <a:fld id="{C987AAC7-CF25-414B-93E7-2A61E431E831}" type="slidenum">
              <a:rPr lang="en-US" smtClean="0"/>
              <a:t>56</a:t>
            </a:fld>
            <a:endParaRPr lang="en-US"/>
          </a:p>
        </p:txBody>
      </p:sp>
    </p:spTree>
    <p:extLst>
      <p:ext uri="{BB962C8B-B14F-4D97-AF65-F5344CB8AC3E}">
        <p14:creationId xmlns:p14="http://schemas.microsoft.com/office/powerpoint/2010/main" val="298113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68361-03D0-B265-BCFF-3A8CAC445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7251E-141C-830F-732C-7A9212416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66C25-1C04-E32E-5FF5-366645948C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4230EC-298C-852F-E543-87E715D8D201}"/>
              </a:ext>
            </a:extLst>
          </p:cNvPr>
          <p:cNvSpPr>
            <a:spLocks noGrp="1"/>
          </p:cNvSpPr>
          <p:nvPr>
            <p:ph type="sldNum" sz="quarter" idx="5"/>
          </p:nvPr>
        </p:nvSpPr>
        <p:spPr/>
        <p:txBody>
          <a:bodyPr/>
          <a:lstStyle/>
          <a:p>
            <a:fld id="{C987AAC7-CF25-414B-93E7-2A61E431E831}" type="slidenum">
              <a:rPr lang="en-US" smtClean="0"/>
              <a:t>7</a:t>
            </a:fld>
            <a:endParaRPr lang="en-US"/>
          </a:p>
        </p:txBody>
      </p:sp>
    </p:spTree>
    <p:extLst>
      <p:ext uri="{BB962C8B-B14F-4D97-AF65-F5344CB8AC3E}">
        <p14:creationId xmlns:p14="http://schemas.microsoft.com/office/powerpoint/2010/main" val="4056276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3DB7-9E0C-D54E-A897-78662DCAF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5512B-3FBA-88D2-A855-BA48E8138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83974-2E55-0D9B-D4BE-F2EA1C49C2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3F2E77-C528-1E16-3F25-A8112D0422AD}"/>
              </a:ext>
            </a:extLst>
          </p:cNvPr>
          <p:cNvSpPr>
            <a:spLocks noGrp="1"/>
          </p:cNvSpPr>
          <p:nvPr>
            <p:ph type="sldNum" sz="quarter" idx="5"/>
          </p:nvPr>
        </p:nvSpPr>
        <p:spPr/>
        <p:txBody>
          <a:bodyPr/>
          <a:lstStyle/>
          <a:p>
            <a:fld id="{C987AAC7-CF25-414B-93E7-2A61E431E831}" type="slidenum">
              <a:rPr lang="en-US" smtClean="0"/>
              <a:t>57</a:t>
            </a:fld>
            <a:endParaRPr lang="en-US"/>
          </a:p>
        </p:txBody>
      </p:sp>
    </p:spTree>
    <p:extLst>
      <p:ext uri="{BB962C8B-B14F-4D97-AF65-F5344CB8AC3E}">
        <p14:creationId xmlns:p14="http://schemas.microsoft.com/office/powerpoint/2010/main" val="3619227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0B275-B0EF-924A-6627-1ADBF33A2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2D8F-2B6B-BD4F-C6D3-F147412D2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761C5-8DA0-BC0E-A6C8-20FC3BD85B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C2409C-82DF-894C-4EF6-54B67172AA3A}"/>
              </a:ext>
            </a:extLst>
          </p:cNvPr>
          <p:cNvSpPr>
            <a:spLocks noGrp="1"/>
          </p:cNvSpPr>
          <p:nvPr>
            <p:ph type="sldNum" sz="quarter" idx="5"/>
          </p:nvPr>
        </p:nvSpPr>
        <p:spPr/>
        <p:txBody>
          <a:bodyPr/>
          <a:lstStyle/>
          <a:p>
            <a:fld id="{C987AAC7-CF25-414B-93E7-2A61E431E831}" type="slidenum">
              <a:rPr lang="en-US" smtClean="0"/>
              <a:t>58</a:t>
            </a:fld>
            <a:endParaRPr lang="en-US"/>
          </a:p>
        </p:txBody>
      </p:sp>
    </p:spTree>
    <p:extLst>
      <p:ext uri="{BB962C8B-B14F-4D97-AF65-F5344CB8AC3E}">
        <p14:creationId xmlns:p14="http://schemas.microsoft.com/office/powerpoint/2010/main" val="30194346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2A37E-7BB7-18A6-E326-A4E35D1C7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91A80-6DA2-6BDD-1C9F-0D77E18D4C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06D86-0FDA-E1E3-B7E9-2DD4CEF9A9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CA8036-9891-A6F2-4B47-C9C112F35EB0}"/>
              </a:ext>
            </a:extLst>
          </p:cNvPr>
          <p:cNvSpPr>
            <a:spLocks noGrp="1"/>
          </p:cNvSpPr>
          <p:nvPr>
            <p:ph type="sldNum" sz="quarter" idx="5"/>
          </p:nvPr>
        </p:nvSpPr>
        <p:spPr/>
        <p:txBody>
          <a:bodyPr/>
          <a:lstStyle/>
          <a:p>
            <a:fld id="{C987AAC7-CF25-414B-93E7-2A61E431E831}" type="slidenum">
              <a:rPr lang="en-US" smtClean="0"/>
              <a:t>59</a:t>
            </a:fld>
            <a:endParaRPr lang="en-US"/>
          </a:p>
        </p:txBody>
      </p:sp>
    </p:spTree>
    <p:extLst>
      <p:ext uri="{BB962C8B-B14F-4D97-AF65-F5344CB8AC3E}">
        <p14:creationId xmlns:p14="http://schemas.microsoft.com/office/powerpoint/2010/main" val="7393132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CBEA3-95CC-F305-6D8D-40BDE3018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EE75F-376E-1C45-AF12-EF28A4EEBC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FD356-7E5D-4285-89C7-FF69E3BCA4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7CF99A-9A72-3C50-7CA8-DAECA11C4D84}"/>
              </a:ext>
            </a:extLst>
          </p:cNvPr>
          <p:cNvSpPr>
            <a:spLocks noGrp="1"/>
          </p:cNvSpPr>
          <p:nvPr>
            <p:ph type="sldNum" sz="quarter" idx="5"/>
          </p:nvPr>
        </p:nvSpPr>
        <p:spPr/>
        <p:txBody>
          <a:bodyPr/>
          <a:lstStyle/>
          <a:p>
            <a:fld id="{C987AAC7-CF25-414B-93E7-2A61E431E831}" type="slidenum">
              <a:rPr lang="en-US" smtClean="0"/>
              <a:t>60</a:t>
            </a:fld>
            <a:endParaRPr lang="en-US"/>
          </a:p>
        </p:txBody>
      </p:sp>
    </p:spTree>
    <p:extLst>
      <p:ext uri="{BB962C8B-B14F-4D97-AF65-F5344CB8AC3E}">
        <p14:creationId xmlns:p14="http://schemas.microsoft.com/office/powerpoint/2010/main" val="5332606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DE37A-F2A7-391D-A13E-FAA9E4BAC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3A15B-93F4-06CD-D70F-3ADF96AD8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FD7D26-EE12-CB5A-2330-14F20ED356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D1C8B-CC3F-1A80-652E-0EE37F0D3D74}"/>
              </a:ext>
            </a:extLst>
          </p:cNvPr>
          <p:cNvSpPr>
            <a:spLocks noGrp="1"/>
          </p:cNvSpPr>
          <p:nvPr>
            <p:ph type="sldNum" sz="quarter" idx="5"/>
          </p:nvPr>
        </p:nvSpPr>
        <p:spPr/>
        <p:txBody>
          <a:bodyPr/>
          <a:lstStyle/>
          <a:p>
            <a:fld id="{C987AAC7-CF25-414B-93E7-2A61E431E831}" type="slidenum">
              <a:rPr lang="en-US" smtClean="0"/>
              <a:t>62</a:t>
            </a:fld>
            <a:endParaRPr lang="en-US"/>
          </a:p>
        </p:txBody>
      </p:sp>
    </p:spTree>
    <p:extLst>
      <p:ext uri="{BB962C8B-B14F-4D97-AF65-F5344CB8AC3E}">
        <p14:creationId xmlns:p14="http://schemas.microsoft.com/office/powerpoint/2010/main" val="34211397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64479-01A8-1591-1E99-6E22F150D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89C45-842C-498F-B453-8D0958F0A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D8BE2-F4D3-9FF0-D0A4-5F1C0A9A4D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0CF7A2-1702-74E6-AF56-FDFA60D99391}"/>
              </a:ext>
            </a:extLst>
          </p:cNvPr>
          <p:cNvSpPr>
            <a:spLocks noGrp="1"/>
          </p:cNvSpPr>
          <p:nvPr>
            <p:ph type="sldNum" sz="quarter" idx="5"/>
          </p:nvPr>
        </p:nvSpPr>
        <p:spPr/>
        <p:txBody>
          <a:bodyPr/>
          <a:lstStyle/>
          <a:p>
            <a:fld id="{C987AAC7-CF25-414B-93E7-2A61E431E831}" type="slidenum">
              <a:rPr lang="en-US" smtClean="0"/>
              <a:t>63</a:t>
            </a:fld>
            <a:endParaRPr lang="en-US"/>
          </a:p>
        </p:txBody>
      </p:sp>
    </p:spTree>
    <p:extLst>
      <p:ext uri="{BB962C8B-B14F-4D97-AF65-F5344CB8AC3E}">
        <p14:creationId xmlns:p14="http://schemas.microsoft.com/office/powerpoint/2010/main" val="3175332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D1198-5800-2880-81F3-F5342EF79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FFADE7-E79D-15BF-1AEA-A25A3929E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07D43-ED78-3F1B-CB3E-2AB0AF4F2D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BECC2A-A6BC-EBCD-CAC4-C6BEEA38C273}"/>
              </a:ext>
            </a:extLst>
          </p:cNvPr>
          <p:cNvSpPr>
            <a:spLocks noGrp="1"/>
          </p:cNvSpPr>
          <p:nvPr>
            <p:ph type="sldNum" sz="quarter" idx="5"/>
          </p:nvPr>
        </p:nvSpPr>
        <p:spPr/>
        <p:txBody>
          <a:bodyPr/>
          <a:lstStyle/>
          <a:p>
            <a:fld id="{C987AAC7-CF25-414B-93E7-2A61E431E831}" type="slidenum">
              <a:rPr lang="en-US" smtClean="0"/>
              <a:t>64</a:t>
            </a:fld>
            <a:endParaRPr lang="en-US"/>
          </a:p>
        </p:txBody>
      </p:sp>
    </p:spTree>
    <p:extLst>
      <p:ext uri="{BB962C8B-B14F-4D97-AF65-F5344CB8AC3E}">
        <p14:creationId xmlns:p14="http://schemas.microsoft.com/office/powerpoint/2010/main" val="11006271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90B32-2F3A-0C2F-EE71-6A58A7BB3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D8CE8-CDC8-AA74-DE07-DA79AEA9C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6EA37-87BC-C189-08EB-EDD4E4820A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E00943-68F4-DF9D-3A51-4AC605E5F36C}"/>
              </a:ext>
            </a:extLst>
          </p:cNvPr>
          <p:cNvSpPr>
            <a:spLocks noGrp="1"/>
          </p:cNvSpPr>
          <p:nvPr>
            <p:ph type="sldNum" sz="quarter" idx="5"/>
          </p:nvPr>
        </p:nvSpPr>
        <p:spPr/>
        <p:txBody>
          <a:bodyPr/>
          <a:lstStyle/>
          <a:p>
            <a:fld id="{C987AAC7-CF25-414B-93E7-2A61E431E831}" type="slidenum">
              <a:rPr lang="en-US" smtClean="0"/>
              <a:t>65</a:t>
            </a:fld>
            <a:endParaRPr lang="en-US"/>
          </a:p>
        </p:txBody>
      </p:sp>
    </p:spTree>
    <p:extLst>
      <p:ext uri="{BB962C8B-B14F-4D97-AF65-F5344CB8AC3E}">
        <p14:creationId xmlns:p14="http://schemas.microsoft.com/office/powerpoint/2010/main" val="28655827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F9DEA-8BC0-4A48-A2FC-69B168202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E553A-4DD5-2B02-39FF-2E373F4EB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684116-FCCC-4D4A-3932-A1C681CC5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F59AC6-E4B4-6B0A-9235-1A16C82A83AD}"/>
              </a:ext>
            </a:extLst>
          </p:cNvPr>
          <p:cNvSpPr>
            <a:spLocks noGrp="1"/>
          </p:cNvSpPr>
          <p:nvPr>
            <p:ph type="sldNum" sz="quarter" idx="5"/>
          </p:nvPr>
        </p:nvSpPr>
        <p:spPr/>
        <p:txBody>
          <a:bodyPr/>
          <a:lstStyle/>
          <a:p>
            <a:fld id="{C987AAC7-CF25-414B-93E7-2A61E431E831}" type="slidenum">
              <a:rPr lang="en-US" smtClean="0"/>
              <a:t>66</a:t>
            </a:fld>
            <a:endParaRPr lang="en-US"/>
          </a:p>
        </p:txBody>
      </p:sp>
    </p:spTree>
    <p:extLst>
      <p:ext uri="{BB962C8B-B14F-4D97-AF65-F5344CB8AC3E}">
        <p14:creationId xmlns:p14="http://schemas.microsoft.com/office/powerpoint/2010/main" val="13972609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EA692-B284-99FD-A9B0-6F227D5CC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AD4D3-27A8-A8E5-EBDA-019FA22DD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15E75-3C62-9C6A-AAC0-5250F94260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A878EA-9326-430E-F2F5-CBED6A9C31B0}"/>
              </a:ext>
            </a:extLst>
          </p:cNvPr>
          <p:cNvSpPr>
            <a:spLocks noGrp="1"/>
          </p:cNvSpPr>
          <p:nvPr>
            <p:ph type="sldNum" sz="quarter" idx="5"/>
          </p:nvPr>
        </p:nvSpPr>
        <p:spPr/>
        <p:txBody>
          <a:bodyPr/>
          <a:lstStyle/>
          <a:p>
            <a:fld id="{C987AAC7-CF25-414B-93E7-2A61E431E831}" type="slidenum">
              <a:rPr lang="en-US" smtClean="0"/>
              <a:t>67</a:t>
            </a:fld>
            <a:endParaRPr lang="en-US"/>
          </a:p>
        </p:txBody>
      </p:sp>
    </p:spTree>
    <p:extLst>
      <p:ext uri="{BB962C8B-B14F-4D97-AF65-F5344CB8AC3E}">
        <p14:creationId xmlns:p14="http://schemas.microsoft.com/office/powerpoint/2010/main" val="1741293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9EB3F-EE88-51AA-0173-1416C46EC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C28E7-9816-72C9-3A63-8C0AB151D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9B88F-89BA-BAFE-401C-66DF760E37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240EA2-656E-6ABB-0E3E-4C748BD6A989}"/>
              </a:ext>
            </a:extLst>
          </p:cNvPr>
          <p:cNvSpPr>
            <a:spLocks noGrp="1"/>
          </p:cNvSpPr>
          <p:nvPr>
            <p:ph type="sldNum" sz="quarter" idx="5"/>
          </p:nvPr>
        </p:nvSpPr>
        <p:spPr/>
        <p:txBody>
          <a:bodyPr/>
          <a:lstStyle/>
          <a:p>
            <a:fld id="{C987AAC7-CF25-414B-93E7-2A61E431E831}" type="slidenum">
              <a:rPr lang="en-US" smtClean="0"/>
              <a:t>8</a:t>
            </a:fld>
            <a:endParaRPr lang="en-US"/>
          </a:p>
        </p:txBody>
      </p:sp>
    </p:spTree>
    <p:extLst>
      <p:ext uri="{BB962C8B-B14F-4D97-AF65-F5344CB8AC3E}">
        <p14:creationId xmlns:p14="http://schemas.microsoft.com/office/powerpoint/2010/main" val="8226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70BA-E709-5E27-1982-C7F10A0A6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34FD8-CD45-1C1F-D881-6FD7FB4891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4C932-EEB0-AEE8-E771-F6D56A790F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D78527-0229-EA35-3D96-4504C107E3F6}"/>
              </a:ext>
            </a:extLst>
          </p:cNvPr>
          <p:cNvSpPr>
            <a:spLocks noGrp="1"/>
          </p:cNvSpPr>
          <p:nvPr>
            <p:ph type="sldNum" sz="quarter" idx="5"/>
          </p:nvPr>
        </p:nvSpPr>
        <p:spPr/>
        <p:txBody>
          <a:bodyPr/>
          <a:lstStyle/>
          <a:p>
            <a:fld id="{C987AAC7-CF25-414B-93E7-2A61E431E831}" type="slidenum">
              <a:rPr lang="en-US" smtClean="0"/>
              <a:t>68</a:t>
            </a:fld>
            <a:endParaRPr lang="en-US"/>
          </a:p>
        </p:txBody>
      </p:sp>
    </p:spTree>
    <p:extLst>
      <p:ext uri="{BB962C8B-B14F-4D97-AF65-F5344CB8AC3E}">
        <p14:creationId xmlns:p14="http://schemas.microsoft.com/office/powerpoint/2010/main" val="3129692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9A377-CB59-C22B-F4E2-6C2ABDC8F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C1EF0-A2C0-6D8D-4047-FF4FD0577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D5D53-2953-698B-EDE1-DAA281E858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DF9520-E33B-A32D-1322-48D8F9C79CFC}"/>
              </a:ext>
            </a:extLst>
          </p:cNvPr>
          <p:cNvSpPr>
            <a:spLocks noGrp="1"/>
          </p:cNvSpPr>
          <p:nvPr>
            <p:ph type="sldNum" sz="quarter" idx="5"/>
          </p:nvPr>
        </p:nvSpPr>
        <p:spPr/>
        <p:txBody>
          <a:bodyPr/>
          <a:lstStyle/>
          <a:p>
            <a:fld id="{C987AAC7-CF25-414B-93E7-2A61E431E831}" type="slidenum">
              <a:rPr lang="en-US" smtClean="0"/>
              <a:t>70</a:t>
            </a:fld>
            <a:endParaRPr lang="en-US"/>
          </a:p>
        </p:txBody>
      </p:sp>
    </p:spTree>
    <p:extLst>
      <p:ext uri="{BB962C8B-B14F-4D97-AF65-F5344CB8AC3E}">
        <p14:creationId xmlns:p14="http://schemas.microsoft.com/office/powerpoint/2010/main" val="11397449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1CCC5-E669-3C34-AE05-F3486E61E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571CA-FF41-653A-EF4C-003FB08B8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AFF85-87DB-6C22-88E9-D63AF61F69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3A40C3-D7AE-0966-8F03-564A57158661}"/>
              </a:ext>
            </a:extLst>
          </p:cNvPr>
          <p:cNvSpPr>
            <a:spLocks noGrp="1"/>
          </p:cNvSpPr>
          <p:nvPr>
            <p:ph type="sldNum" sz="quarter" idx="5"/>
          </p:nvPr>
        </p:nvSpPr>
        <p:spPr/>
        <p:txBody>
          <a:bodyPr/>
          <a:lstStyle/>
          <a:p>
            <a:fld id="{C987AAC7-CF25-414B-93E7-2A61E431E831}" type="slidenum">
              <a:rPr lang="en-US" smtClean="0"/>
              <a:t>71</a:t>
            </a:fld>
            <a:endParaRPr lang="en-US"/>
          </a:p>
        </p:txBody>
      </p:sp>
    </p:spTree>
    <p:extLst>
      <p:ext uri="{BB962C8B-B14F-4D97-AF65-F5344CB8AC3E}">
        <p14:creationId xmlns:p14="http://schemas.microsoft.com/office/powerpoint/2010/main" val="14117525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FD39F-EB41-98FD-8775-99CDE26F3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4E878-5DA4-0DF6-3ED4-4A0497551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C59EE-9CB8-549F-EA29-83CA805AFB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99412-3241-EC8B-45D5-981AFC1CC7BE}"/>
              </a:ext>
            </a:extLst>
          </p:cNvPr>
          <p:cNvSpPr>
            <a:spLocks noGrp="1"/>
          </p:cNvSpPr>
          <p:nvPr>
            <p:ph type="sldNum" sz="quarter" idx="5"/>
          </p:nvPr>
        </p:nvSpPr>
        <p:spPr/>
        <p:txBody>
          <a:bodyPr/>
          <a:lstStyle/>
          <a:p>
            <a:fld id="{C987AAC7-CF25-414B-93E7-2A61E431E831}" type="slidenum">
              <a:rPr lang="en-US" smtClean="0"/>
              <a:t>72</a:t>
            </a:fld>
            <a:endParaRPr lang="en-US"/>
          </a:p>
        </p:txBody>
      </p:sp>
    </p:spTree>
    <p:extLst>
      <p:ext uri="{BB962C8B-B14F-4D97-AF65-F5344CB8AC3E}">
        <p14:creationId xmlns:p14="http://schemas.microsoft.com/office/powerpoint/2010/main" val="15945476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F9FDF-3F1F-3BF1-10C5-D4BA09573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E1837-A2DC-E918-36E7-35E9A6626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549803-F39D-A68E-6636-AED4F2BF05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92F34A-E233-CCCF-0643-10CE38741F0A}"/>
              </a:ext>
            </a:extLst>
          </p:cNvPr>
          <p:cNvSpPr>
            <a:spLocks noGrp="1"/>
          </p:cNvSpPr>
          <p:nvPr>
            <p:ph type="sldNum" sz="quarter" idx="5"/>
          </p:nvPr>
        </p:nvSpPr>
        <p:spPr/>
        <p:txBody>
          <a:bodyPr/>
          <a:lstStyle/>
          <a:p>
            <a:fld id="{C987AAC7-CF25-414B-93E7-2A61E431E831}" type="slidenum">
              <a:rPr lang="en-US" smtClean="0"/>
              <a:t>73</a:t>
            </a:fld>
            <a:endParaRPr lang="en-US"/>
          </a:p>
        </p:txBody>
      </p:sp>
    </p:spTree>
    <p:extLst>
      <p:ext uri="{BB962C8B-B14F-4D97-AF65-F5344CB8AC3E}">
        <p14:creationId xmlns:p14="http://schemas.microsoft.com/office/powerpoint/2010/main" val="30669362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53E24-DF18-85D5-ABD4-5E82FF984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C97AC-0675-3C67-3E72-54E951272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76732-0401-84D2-9861-A64F1E3C82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FFE2A9-45FD-7E24-FF03-DEA29ED476F6}"/>
              </a:ext>
            </a:extLst>
          </p:cNvPr>
          <p:cNvSpPr>
            <a:spLocks noGrp="1"/>
          </p:cNvSpPr>
          <p:nvPr>
            <p:ph type="sldNum" sz="quarter" idx="5"/>
          </p:nvPr>
        </p:nvSpPr>
        <p:spPr/>
        <p:txBody>
          <a:bodyPr/>
          <a:lstStyle/>
          <a:p>
            <a:fld id="{C987AAC7-CF25-414B-93E7-2A61E431E831}" type="slidenum">
              <a:rPr lang="en-US" smtClean="0"/>
              <a:t>74</a:t>
            </a:fld>
            <a:endParaRPr lang="en-US"/>
          </a:p>
        </p:txBody>
      </p:sp>
    </p:spTree>
    <p:extLst>
      <p:ext uri="{BB962C8B-B14F-4D97-AF65-F5344CB8AC3E}">
        <p14:creationId xmlns:p14="http://schemas.microsoft.com/office/powerpoint/2010/main" val="37935001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2E2E5-15F1-78EC-52A9-CAED42AD7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A0DFB-52A7-BA92-C424-9AE17193E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0F12A-60CA-35B1-2EAE-169687C74A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58DC12-637D-8F39-2928-BFCFE9F1276D}"/>
              </a:ext>
            </a:extLst>
          </p:cNvPr>
          <p:cNvSpPr>
            <a:spLocks noGrp="1"/>
          </p:cNvSpPr>
          <p:nvPr>
            <p:ph type="sldNum" sz="quarter" idx="5"/>
          </p:nvPr>
        </p:nvSpPr>
        <p:spPr/>
        <p:txBody>
          <a:bodyPr/>
          <a:lstStyle/>
          <a:p>
            <a:fld id="{C987AAC7-CF25-414B-93E7-2A61E431E831}" type="slidenum">
              <a:rPr lang="en-US" smtClean="0"/>
              <a:t>76</a:t>
            </a:fld>
            <a:endParaRPr lang="en-US"/>
          </a:p>
        </p:txBody>
      </p:sp>
    </p:spTree>
    <p:extLst>
      <p:ext uri="{BB962C8B-B14F-4D97-AF65-F5344CB8AC3E}">
        <p14:creationId xmlns:p14="http://schemas.microsoft.com/office/powerpoint/2010/main" val="396874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A7E68-512D-7BBD-8280-CB6FC8D87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636FC-6ECE-5259-692C-C072EF49E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9411-D44A-C8A9-5CD2-81E74EA3DC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21CF8A-62BF-FB84-AF2D-D440FA626FAA}"/>
              </a:ext>
            </a:extLst>
          </p:cNvPr>
          <p:cNvSpPr>
            <a:spLocks noGrp="1"/>
          </p:cNvSpPr>
          <p:nvPr>
            <p:ph type="sldNum" sz="quarter" idx="5"/>
          </p:nvPr>
        </p:nvSpPr>
        <p:spPr/>
        <p:txBody>
          <a:bodyPr/>
          <a:lstStyle/>
          <a:p>
            <a:fld id="{C987AAC7-CF25-414B-93E7-2A61E431E831}" type="slidenum">
              <a:rPr lang="en-US" smtClean="0"/>
              <a:t>9</a:t>
            </a:fld>
            <a:endParaRPr lang="en-US"/>
          </a:p>
        </p:txBody>
      </p:sp>
    </p:spTree>
    <p:extLst>
      <p:ext uri="{BB962C8B-B14F-4D97-AF65-F5344CB8AC3E}">
        <p14:creationId xmlns:p14="http://schemas.microsoft.com/office/powerpoint/2010/main" val="365805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90565-C4AD-CCC7-5E90-1DCF61A81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5ECAA-D8DE-1DCA-EE80-9407D58EC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473B2-B990-ED5E-30A4-B708720115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A1F8B8-6BC7-813D-53B0-3CEE7711D65B}"/>
              </a:ext>
            </a:extLst>
          </p:cNvPr>
          <p:cNvSpPr>
            <a:spLocks noGrp="1"/>
          </p:cNvSpPr>
          <p:nvPr>
            <p:ph type="sldNum" sz="quarter" idx="5"/>
          </p:nvPr>
        </p:nvSpPr>
        <p:spPr/>
        <p:txBody>
          <a:bodyPr/>
          <a:lstStyle/>
          <a:p>
            <a:fld id="{C987AAC7-CF25-414B-93E7-2A61E431E831}" type="slidenum">
              <a:rPr lang="en-US" smtClean="0"/>
              <a:t>10</a:t>
            </a:fld>
            <a:endParaRPr lang="en-US"/>
          </a:p>
        </p:txBody>
      </p:sp>
    </p:spTree>
    <p:extLst>
      <p:ext uri="{BB962C8B-B14F-4D97-AF65-F5344CB8AC3E}">
        <p14:creationId xmlns:p14="http://schemas.microsoft.com/office/powerpoint/2010/main" val="8303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B0B5F-5AC7-FC86-228F-359B4BB55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E72F3-939D-3DD2-E205-EDCA08C92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770AC-7C38-7986-0AFB-0A951019F5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5146C7-A0CD-5AA1-C39D-6A3F2F521E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87AAC7-CF25-414B-93E7-2A61E431E83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068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CAFFB9-A874-4FD1-A824-B4042D61D1ED}" type="datetime1">
              <a:rPr lang="en-US" smtClean="0"/>
              <a:t>11/26/2025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0497A-627B-46A8-B138-876D4281251E}" type="datetime1">
              <a:rPr lang="en-US" smtClean="0"/>
              <a:t>11/26/2025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749246-640D-41B6-A07B-C0FA43D7FEE2}" type="datetime1">
              <a:rPr lang="en-US" smtClean="0"/>
              <a:t>11/26/2025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79C1E-59CB-458D-A8DF-3DF069B9691A}" type="datetime1">
              <a:rPr lang="en-US" smtClean="0"/>
              <a:t>11/26/2025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038F5-1F4F-49BC-AE81-A69593E39F17}" type="datetime1">
              <a:rPr lang="en-US" smtClean="0"/>
              <a:t>11/26/2025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2B9C03-4953-4667-8B38-5F82E8B7824A}" type="datetime1">
              <a:rPr lang="en-US" smtClean="0"/>
              <a:t>11/26/2025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F53C9-7EE5-4279-90C5-33FD7C6945F2}" type="datetime1">
              <a:rPr lang="en-US" smtClean="0"/>
              <a:t>11/26/2025</a:t>
            </a:fld>
            <a:endParaRPr lang="en-US"/>
          </a:p>
        </p:txBody>
      </p:sp>
      <p:sp>
        <p:nvSpPr>
          <p:cNvPr id="8" name="Footer Placeholder 7"/>
          <p:cNvSpPr>
            <a:spLocks noGrp="1"/>
          </p:cNvSpPr>
          <p:nvPr>
            <p:ph type="ftr" sz="quarter" idx="11"/>
          </p:nvPr>
        </p:nvSpPr>
        <p:spPr/>
        <p:txBody>
          <a:bodyPr/>
          <a:lstStyle/>
          <a:p>
            <a:r>
              <a:rPr lang="en-US"/>
              <a:t> Management Information Systems</a:t>
            </a:r>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4720FA-FDEE-4E83-A4C7-BC2FB4952465}" type="datetime1">
              <a:rPr lang="en-US" smtClean="0"/>
              <a:t>11/26/2025</a:t>
            </a:fld>
            <a:endParaRPr lang="en-US"/>
          </a:p>
        </p:txBody>
      </p:sp>
      <p:sp>
        <p:nvSpPr>
          <p:cNvPr id="4" name="Footer Placeholder 3"/>
          <p:cNvSpPr>
            <a:spLocks noGrp="1"/>
          </p:cNvSpPr>
          <p:nvPr>
            <p:ph type="ftr" sz="quarter" idx="11"/>
          </p:nvPr>
        </p:nvSpPr>
        <p:spPr/>
        <p:txBody>
          <a:bodyPr/>
          <a:lstStyle/>
          <a:p>
            <a:r>
              <a:rPr lang="en-US"/>
              <a:t> Management Information Systems</a:t>
            </a:r>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51516-679C-4D73-B89D-29E30821AF23}" type="datetime1">
              <a:rPr lang="en-US" smtClean="0"/>
              <a:t>11/26/2025</a:t>
            </a:fld>
            <a:endParaRPr lang="en-US"/>
          </a:p>
        </p:txBody>
      </p:sp>
      <p:sp>
        <p:nvSpPr>
          <p:cNvPr id="3" name="Footer Placeholder 2"/>
          <p:cNvSpPr>
            <a:spLocks noGrp="1"/>
          </p:cNvSpPr>
          <p:nvPr>
            <p:ph type="ftr" sz="quarter" idx="11"/>
          </p:nvPr>
        </p:nvSpPr>
        <p:spPr/>
        <p:txBody>
          <a:bodyPr/>
          <a:lstStyle/>
          <a:p>
            <a:r>
              <a:rPr lang="en-US"/>
              <a:t> Management Information Systems</a:t>
            </a:r>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03A1F-F54C-4527-A898-553BBCF40EAB}" type="datetime1">
              <a:rPr lang="en-US" smtClean="0"/>
              <a:t>11/26/2025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FD13F6-D87E-4E9E-B027-94AE4C3308CD}" type="datetime1">
              <a:rPr lang="en-US" smtClean="0"/>
              <a:t>11/26/2025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17758-26A5-42DB-960B-17BBCDA98EFC}" type="datetime1">
              <a:rPr lang="en-US" smtClean="0"/>
              <a:t>11/26/2025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Management Information Systems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NZDiQczOsdc?feature=oembed" TargetMode="Externa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cZ543_0bjbw?feature=oembed" TargetMode="Externa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oYQrIgx0wV4?feature=oembed" TargetMode="Externa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hAtdD3XNVcs?feature=oembed" TargetMode="Externa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uvKTMgWRPw4?feature=oembed" TargetMode="Externa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Xuy-zL13K1A?feature=oembed" TargetMode="Externa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X2mbhfrdBhg?feature=oembed" TargetMode="Externa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aUVc2Vbzwg0?feature=oembed" TargetMode="Externa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UPuTO9vg5gk?feature=oembed" TargetMode="Externa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ideo" Target="https://www.youtube.com/embed/Vz0oQ0v0W10?feature=oembed" TargetMode="Externa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ideo" Target="https://www.youtube.com/embed/_c0AoirlQhw?feature=oembed" TargetMode="External"/><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ideo" Target="https://www.youtube.com/embed/eJChWPaOMJo?feature=oembed" TargetMode="External"/><Relationship Id="rId4" Type="http://schemas.openxmlformats.org/officeDocument/2006/relationships/image" Target="../media/image27.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t>M</a:t>
            </a:r>
            <a:r>
              <a:rPr lang="en-US" sz="4000" dirty="0"/>
              <a:t>ANAGEMENT </a:t>
            </a:r>
            <a:r>
              <a:rPr lang="en-US" sz="4800" dirty="0"/>
              <a:t>I</a:t>
            </a:r>
            <a:r>
              <a:rPr lang="en-US" sz="4000" dirty="0"/>
              <a:t>NFORMATION </a:t>
            </a:r>
            <a:r>
              <a:rPr lang="en-US" sz="4800" dirty="0"/>
              <a:t>S</a:t>
            </a:r>
            <a:r>
              <a:rPr lang="en-US" sz="4000" dirty="0"/>
              <a:t>YSTEMS</a:t>
            </a:r>
            <a:endParaRPr sz="40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8: Securing Information 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613B3-5D67-2CA9-EE03-956A34645F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2165F4-D125-26FE-82D4-42C3C2D6B96E}"/>
              </a:ext>
            </a:extLst>
          </p:cNvPr>
          <p:cNvSpPr>
            <a:spLocks noGrp="1"/>
          </p:cNvSpPr>
          <p:nvPr>
            <p:ph idx="1"/>
          </p:nvPr>
        </p:nvSpPr>
        <p:spPr>
          <a:xfrm>
            <a:off x="5797485" y="1300900"/>
            <a:ext cx="5849570" cy="5081046"/>
          </a:xfrm>
        </p:spPr>
        <p:txBody>
          <a:bodyPr>
            <a:normAutofit/>
          </a:bodyPr>
          <a:lstStyle/>
          <a:p>
            <a:pPr>
              <a:defRPr sz="2000">
                <a:solidFill>
                  <a:srgbClr val="000000"/>
                </a:solidFill>
                <a:latin typeface="Garamond"/>
              </a:defRPr>
            </a:pPr>
            <a:r>
              <a:rPr lang="en-US" altLang="zh-TW" sz="2400" dirty="0"/>
              <a:t>Every connection creates potential exposure.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Vulnerabilities arise from hardware, software, human error, and environmental factors.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External partners, mobile devices, and wireless networks extend risk beyond physical boundaries.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layered defense of policies, training, encryption, and monitoring protects organizational data.</a:t>
            </a:r>
            <a:endParaRPr lang="en-US" altLang="zh-TW" sz="1600" dirty="0"/>
          </a:p>
        </p:txBody>
      </p:sp>
      <p:sp>
        <p:nvSpPr>
          <p:cNvPr id="4" name="Rectangle 3">
            <a:extLst>
              <a:ext uri="{FF2B5EF4-FFF2-40B4-BE49-F238E27FC236}">
                <a16:creationId xmlns:a16="http://schemas.microsoft.com/office/drawing/2014/main" id="{57FC2541-3307-254D-6247-38F6000A1F2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0C090-8416-863C-288F-4EB5B5DB114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System Vulnerability</a:t>
            </a:r>
          </a:p>
        </p:txBody>
      </p:sp>
      <p:sp>
        <p:nvSpPr>
          <p:cNvPr id="5" name="Rectangle 4">
            <a:extLst>
              <a:ext uri="{FF2B5EF4-FFF2-40B4-BE49-F238E27FC236}">
                <a16:creationId xmlns:a16="http://schemas.microsoft.com/office/drawing/2014/main" id="{B1FDEF85-BFE4-F7F8-8BDD-5EF77AED37E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60064C9-A988-14A5-B0BD-862696EE240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7E741D2-C1E7-30C4-3763-652ACB4A5AF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pic>
        <p:nvPicPr>
          <p:cNvPr id="1026" name="Picture 2" descr="From cybersecurity to cyber defense?">
            <a:extLst>
              <a:ext uri="{FF2B5EF4-FFF2-40B4-BE49-F238E27FC236}">
                <a16:creationId xmlns:a16="http://schemas.microsoft.com/office/drawing/2014/main" id="{D4779201-3A6B-224B-F3AF-4B309E1E82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85"/>
          <a:stretch/>
        </p:blipFill>
        <p:spPr bwMode="auto">
          <a:xfrm>
            <a:off x="541770" y="1427532"/>
            <a:ext cx="51635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3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66B783BF-E9DE-E754-B814-BA2C4B9FF5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3B0F5E-2B7B-897A-53BE-8A897B8001C4}"/>
              </a:ext>
            </a:extLst>
          </p:cNvPr>
          <p:cNvSpPr txBox="1"/>
          <p:nvPr/>
        </p:nvSpPr>
        <p:spPr>
          <a:xfrm>
            <a:off x="0"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Malware Threats</a:t>
            </a:r>
            <a:endParaRPr sz="4400" dirty="0">
              <a:solidFill>
                <a:schemeClr val="bg1"/>
              </a:solidFill>
            </a:endParaRPr>
          </a:p>
        </p:txBody>
      </p:sp>
    </p:spTree>
    <p:extLst>
      <p:ext uri="{BB962C8B-B14F-4D97-AF65-F5344CB8AC3E}">
        <p14:creationId xmlns:p14="http://schemas.microsoft.com/office/powerpoint/2010/main" val="2853692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35F0-3FE0-A070-5FD9-90200CD782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B994B-73C4-737C-AA96-5005286D4C7B}"/>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Malware (malicious software) includes viruses, worms, Trojan horses, ransomware, bots, and potentially unwanted programs (PUPs).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Malware spreads through downloaded files, infected email attachments, compromised ads, or instant messages.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Drive-by Downloads: Code installed on a device without user knowledge while browsing a compromised website.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Malvertising: Malware inserted into legitimate online advertising networks such as Google Ads.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Malware can also enter through infected USB drives or mobile devices.</a:t>
            </a:r>
            <a:endParaRPr lang="en-US" altLang="zh-TW" sz="2000" dirty="0"/>
          </a:p>
        </p:txBody>
      </p:sp>
      <p:sp>
        <p:nvSpPr>
          <p:cNvPr id="4" name="Rectangle 3">
            <a:extLst>
              <a:ext uri="{FF2B5EF4-FFF2-40B4-BE49-F238E27FC236}">
                <a16:creationId xmlns:a16="http://schemas.microsoft.com/office/drawing/2014/main" id="{FA131BDD-FBD7-D7A5-D70A-F207DAF9234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8BC7421-4CE9-F8E1-BEA3-9695BB922AA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Understanding Malware</a:t>
            </a:r>
          </a:p>
        </p:txBody>
      </p:sp>
      <p:sp>
        <p:nvSpPr>
          <p:cNvPr id="5" name="Rectangle 4">
            <a:extLst>
              <a:ext uri="{FF2B5EF4-FFF2-40B4-BE49-F238E27FC236}">
                <a16:creationId xmlns:a16="http://schemas.microsoft.com/office/drawing/2014/main" id="{B2DA7E51-F34B-9D7E-E609-E3DAC377369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5C27175-F932-8DAE-1746-BC969A3B291E}"/>
              </a:ext>
            </a:extLst>
          </p:cNvPr>
          <p:cNvSpPr>
            <a:spLocks noGrp="1"/>
          </p:cNvSpPr>
          <p:nvPr>
            <p:ph type="ftr" sz="quarter" idx="11"/>
          </p:nvPr>
        </p:nvSpPr>
        <p:spPr>
          <a:xfrm>
            <a:off x="-1" y="6503428"/>
            <a:ext cx="2895600" cy="35457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aramond" panose="02020404030301010803" pitchFamily="18" charset="0"/>
                <a:ea typeface="+mn-ea"/>
                <a:cs typeface="+mn-cs"/>
              </a:rPr>
              <a:t> Management Information Systems</a:t>
            </a:r>
            <a:endParaRPr kumimoji="0" lang="en-US" sz="12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7" name="Slide Number Placeholder 6">
            <a:extLst>
              <a:ext uri="{FF2B5EF4-FFF2-40B4-BE49-F238E27FC236}">
                <a16:creationId xmlns:a16="http://schemas.microsoft.com/office/drawing/2014/main" id="{8D609894-DE10-1C97-9645-38E29DE4DADA}"/>
              </a:ext>
            </a:extLst>
          </p:cNvPr>
          <p:cNvSpPr>
            <a:spLocks noGrp="1"/>
          </p:cNvSpPr>
          <p:nvPr>
            <p:ph type="sldNum" sz="quarter" idx="12"/>
          </p:nvPr>
        </p:nvSpPr>
        <p:spPr>
          <a:xfrm>
            <a:off x="10055225" y="6503428"/>
            <a:ext cx="2133600" cy="35457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F6DA9-008F-8B48-92A6-B652298478BF}" type="slidenum">
              <a:rPr kumimoji="0" lang="en-US" sz="1200" b="1" i="0" u="none" strike="noStrike" kern="1200" cap="none" spc="0" normalizeH="0" baseline="0" noProof="0" smtClean="0">
                <a:ln>
                  <a:noFill/>
                </a:ln>
                <a:solidFill>
                  <a:prstClr val="white"/>
                </a:solidFill>
                <a:effectLst/>
                <a:uLnTx/>
                <a:uFillTx/>
                <a:latin typeface="Garamond" panose="020204040303010108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r>
              <a:rPr kumimoji="0" lang="en-US" sz="12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 </a:t>
            </a:r>
          </a:p>
        </p:txBody>
      </p:sp>
    </p:spTree>
    <p:extLst>
      <p:ext uri="{BB962C8B-B14F-4D97-AF65-F5344CB8AC3E}">
        <p14:creationId xmlns:p14="http://schemas.microsoft.com/office/powerpoint/2010/main" val="344852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F1E1-FF95-649E-FAD9-EF90221E17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DD09C-BE17-602A-F245-E43929ED9B08}"/>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Viruses</a:t>
            </a:r>
          </a:p>
          <a:p>
            <a:pPr lvl="1">
              <a:defRPr sz="2000">
                <a:solidFill>
                  <a:srgbClr val="000000"/>
                </a:solidFill>
                <a:latin typeface="Garamond"/>
              </a:defRPr>
            </a:pPr>
            <a:r>
              <a:rPr lang="en-US" altLang="zh-TW" sz="2000" dirty="0"/>
              <a:t>Rogue programs that attach to other files or software and execute without user consent.</a:t>
            </a:r>
          </a:p>
          <a:p>
            <a:pPr lvl="1">
              <a:defRPr sz="2000">
                <a:solidFill>
                  <a:srgbClr val="000000"/>
                </a:solidFill>
                <a:latin typeface="Garamond"/>
              </a:defRPr>
            </a:pPr>
            <a:r>
              <a:rPr lang="en-US" altLang="zh-TW" sz="2000" dirty="0"/>
              <a:t>Usually deliver a payload ranging from harmless graphics to destruction of data or system files.</a:t>
            </a:r>
          </a:p>
          <a:p>
            <a:pPr lvl="1">
              <a:defRPr sz="2000">
                <a:solidFill>
                  <a:srgbClr val="000000"/>
                </a:solidFill>
                <a:latin typeface="Garamond"/>
              </a:defRPr>
            </a:pPr>
            <a:r>
              <a:rPr lang="en-US" altLang="zh-TW" sz="2000" dirty="0"/>
              <a:t>Spreads through human action: Sharing infected attachments or copying files.</a:t>
            </a:r>
          </a:p>
          <a:p>
            <a:pPr lvl="1">
              <a:defRPr sz="2000">
                <a:solidFill>
                  <a:srgbClr val="000000"/>
                </a:solidFill>
                <a:latin typeface="Garamond"/>
              </a:defRPr>
            </a:pPr>
            <a:r>
              <a:rPr lang="en-US" altLang="zh-TW" sz="2000" dirty="0"/>
              <a:t>Defense: Real-time antivirus scanning, attachment filtering, and user education.</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Worms</a:t>
            </a:r>
          </a:p>
          <a:p>
            <a:pPr lvl="1">
              <a:defRPr sz="2000">
                <a:solidFill>
                  <a:srgbClr val="000000"/>
                </a:solidFill>
                <a:latin typeface="Garamond"/>
              </a:defRPr>
            </a:pPr>
            <a:r>
              <a:rPr lang="en-US" altLang="zh-TW" sz="2000" dirty="0"/>
              <a:t>Self-replicating programs that spread automatically over networks without needing a host file.</a:t>
            </a:r>
          </a:p>
          <a:p>
            <a:pPr lvl="1">
              <a:defRPr sz="2000">
                <a:solidFill>
                  <a:srgbClr val="000000"/>
                </a:solidFill>
                <a:latin typeface="Garamond"/>
              </a:defRPr>
            </a:pPr>
            <a:r>
              <a:rPr lang="en-US" altLang="zh-TW" sz="2000" dirty="0"/>
              <a:t>Consume bandwidth, delete files, and may disable operating systems.</a:t>
            </a:r>
          </a:p>
          <a:p>
            <a:pPr lvl="1">
              <a:defRPr sz="2000">
                <a:solidFill>
                  <a:srgbClr val="000000"/>
                </a:solidFill>
                <a:latin typeface="Garamond"/>
              </a:defRPr>
            </a:pPr>
            <a:r>
              <a:rPr lang="en-US" altLang="zh-TW" sz="2000" dirty="0"/>
              <a:t>Rely less on human behavior, spreading rapidly from one device to another.</a:t>
            </a:r>
          </a:p>
          <a:p>
            <a:pPr lvl="1">
              <a:defRPr sz="2000">
                <a:solidFill>
                  <a:srgbClr val="000000"/>
                </a:solidFill>
                <a:latin typeface="Garamond"/>
              </a:defRPr>
            </a:pPr>
            <a:r>
              <a:rPr lang="en-US" altLang="zh-TW" sz="2000" dirty="0"/>
              <a:t>Defense: Timely software updates, network segmentation, and intrusion detection systems.</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0EBD54B4-2224-304A-DDE3-B5BC7618DEF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90C1DBB7-5AA0-8856-26CB-3E4DDA7E3A3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Types of Malware</a:t>
            </a:r>
          </a:p>
        </p:txBody>
      </p:sp>
      <p:sp>
        <p:nvSpPr>
          <p:cNvPr id="5" name="Rectangle 4">
            <a:extLst>
              <a:ext uri="{FF2B5EF4-FFF2-40B4-BE49-F238E27FC236}">
                <a16:creationId xmlns:a16="http://schemas.microsoft.com/office/drawing/2014/main" id="{CAC63DEF-C625-AC54-577A-67CB53E819A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49712A2-BE7C-C4A1-D8E5-8E2263CF8326}"/>
              </a:ext>
            </a:extLst>
          </p:cNvPr>
          <p:cNvSpPr>
            <a:spLocks noGrp="1"/>
          </p:cNvSpPr>
          <p:nvPr>
            <p:ph type="ftr" sz="quarter" idx="11"/>
          </p:nvPr>
        </p:nvSpPr>
        <p:spPr>
          <a:xfrm>
            <a:off x="-1" y="6503428"/>
            <a:ext cx="2895600" cy="35457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Garamond" panose="02020404030301010803" pitchFamily="18" charset="0"/>
                <a:ea typeface="+mn-ea"/>
                <a:cs typeface="+mn-cs"/>
              </a:rPr>
              <a:t> Management Information Systems</a:t>
            </a:r>
            <a:endParaRPr kumimoji="0" lang="en-US" sz="12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7" name="Slide Number Placeholder 6">
            <a:extLst>
              <a:ext uri="{FF2B5EF4-FFF2-40B4-BE49-F238E27FC236}">
                <a16:creationId xmlns:a16="http://schemas.microsoft.com/office/drawing/2014/main" id="{3012DA3D-76E0-7557-3AA8-157F035261FF}"/>
              </a:ext>
            </a:extLst>
          </p:cNvPr>
          <p:cNvSpPr>
            <a:spLocks noGrp="1"/>
          </p:cNvSpPr>
          <p:nvPr>
            <p:ph type="sldNum" sz="quarter" idx="12"/>
          </p:nvPr>
        </p:nvSpPr>
        <p:spPr>
          <a:xfrm>
            <a:off x="10055225" y="6503428"/>
            <a:ext cx="2133600" cy="35457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F6DA9-008F-8B48-92A6-B652298478BF}" type="slidenum">
              <a:rPr kumimoji="0" lang="en-US" sz="1200" b="1" i="0" u="none" strike="noStrike" kern="1200" cap="none" spc="0" normalizeH="0" baseline="0" noProof="0" smtClean="0">
                <a:ln>
                  <a:noFill/>
                </a:ln>
                <a:solidFill>
                  <a:prstClr val="white"/>
                </a:solidFill>
                <a:effectLst/>
                <a:uLnTx/>
                <a:uFillTx/>
                <a:latin typeface="Garamond" panose="020204040303010108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r>
              <a:rPr kumimoji="0" lang="en-US" sz="12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 </a:t>
            </a:r>
          </a:p>
        </p:txBody>
      </p:sp>
    </p:spTree>
    <p:extLst>
      <p:ext uri="{BB962C8B-B14F-4D97-AF65-F5344CB8AC3E}">
        <p14:creationId xmlns:p14="http://schemas.microsoft.com/office/powerpoint/2010/main" val="219855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0AC21-D3D5-B099-0309-45AEFD9B6E5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33C2A22-07BF-874C-A050-638D43C6B95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91ADD-E910-EB83-8C06-F842426A81DA}"/>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a:t>
            </a:r>
            <a:r>
              <a:rPr lang="en-US" sz="2200" dirty="0" err="1">
                <a:solidFill>
                  <a:schemeClr val="bg1"/>
                </a:solidFill>
              </a:rPr>
              <a:t>NationSquid</a:t>
            </a:r>
            <a:r>
              <a:rPr lang="en-US" sz="2200" dirty="0">
                <a:solidFill>
                  <a:schemeClr val="bg1"/>
                </a:solidFill>
              </a:rPr>
              <a:t> (2020, April 3). </a:t>
            </a:r>
            <a:r>
              <a:rPr lang="en-US" sz="2200" i="1" dirty="0">
                <a:solidFill>
                  <a:schemeClr val="bg1"/>
                </a:solidFill>
              </a:rPr>
              <a:t>The World's Worst Computer Virus: The I Love You Virus</a:t>
            </a:r>
            <a:br>
              <a:rPr lang="en-US" sz="2200" i="1" dirty="0">
                <a:solidFill>
                  <a:schemeClr val="bg1"/>
                </a:solidFill>
              </a:rPr>
            </a:br>
            <a:r>
              <a:rPr lang="en-US" sz="2200" i="1" dirty="0">
                <a:solidFill>
                  <a:schemeClr val="bg1"/>
                </a:solidFill>
              </a:rPr>
              <a:t> (Demonstration)</a:t>
            </a:r>
            <a:r>
              <a:rPr lang="en-US" sz="2200" dirty="0">
                <a:solidFill>
                  <a:schemeClr val="bg1"/>
                </a:solidFill>
              </a:rPr>
              <a:t> [Video]. YouTube. https://youtu.be/NZDiQczOsdc?si=vCwYDWPq_B4RdNbs</a:t>
            </a:r>
          </a:p>
        </p:txBody>
      </p:sp>
      <p:sp>
        <p:nvSpPr>
          <p:cNvPr id="5" name="Rectangle 4">
            <a:extLst>
              <a:ext uri="{FF2B5EF4-FFF2-40B4-BE49-F238E27FC236}">
                <a16:creationId xmlns:a16="http://schemas.microsoft.com/office/drawing/2014/main" id="{75D617D6-F9D8-63C6-9FCD-2C4A8A4F2FF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CF5F767-8B99-5E54-F4B4-ABF1EDE250F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D21EAC5-A3A9-6F29-7977-DD2D099E7E5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p:pic>
        <p:nvPicPr>
          <p:cNvPr id="8" name="Online Media 7" title="The World's Worst Computer Virus: The I Love You Virus (Demonstration)">
            <a:hlinkClick r:id="" action="ppaction://media"/>
            <a:extLst>
              <a:ext uri="{FF2B5EF4-FFF2-40B4-BE49-F238E27FC236}">
                <a16:creationId xmlns:a16="http://schemas.microsoft.com/office/drawing/2014/main" id="{6E8815E2-138D-DB9F-C610-BE09A40EB701}"/>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245813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A0223-12DD-BA28-E39C-845030C9B3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72A02-7128-70FD-2BD9-CF1EC0F8DDF5}"/>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Trojan Horses</a:t>
            </a:r>
          </a:p>
          <a:p>
            <a:pPr lvl="1">
              <a:defRPr sz="2000">
                <a:solidFill>
                  <a:srgbClr val="000000"/>
                </a:solidFill>
                <a:latin typeface="Garamond"/>
              </a:defRPr>
            </a:pPr>
            <a:r>
              <a:rPr lang="en-US" altLang="zh-TW" sz="2000" dirty="0"/>
              <a:t>Programs that appear legitimate but contain hidden malicious functions.</a:t>
            </a:r>
          </a:p>
          <a:p>
            <a:pPr lvl="1">
              <a:defRPr sz="2000">
                <a:solidFill>
                  <a:srgbClr val="000000"/>
                </a:solidFill>
                <a:latin typeface="Garamond"/>
              </a:defRPr>
            </a:pPr>
            <a:r>
              <a:rPr lang="en-US" altLang="zh-TW" sz="2000" dirty="0"/>
              <a:t>Do not self-replicate but often act as delivery vehicles for other malware.</a:t>
            </a:r>
          </a:p>
          <a:p>
            <a:pPr lvl="1">
              <a:defRPr sz="2000">
                <a:solidFill>
                  <a:srgbClr val="000000"/>
                </a:solidFill>
                <a:latin typeface="Garamond"/>
              </a:defRPr>
            </a:pPr>
            <a:r>
              <a:rPr lang="en-US" altLang="zh-TW" sz="2000" dirty="0"/>
              <a:t>Named after the deceptive strategy of the Trojan War.</a:t>
            </a:r>
          </a:p>
          <a:p>
            <a:pPr lvl="1">
              <a:defRPr sz="2000">
                <a:solidFill>
                  <a:srgbClr val="000000"/>
                </a:solidFill>
                <a:latin typeface="Garamond"/>
              </a:defRPr>
            </a:pPr>
            <a:r>
              <a:rPr lang="en-US" altLang="zh-TW" sz="2000" dirty="0"/>
              <a:t>Defense: Download software only from trusted sources, and use endpoint protection.</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Ransomware</a:t>
            </a:r>
          </a:p>
          <a:p>
            <a:pPr lvl="1">
              <a:defRPr sz="2000">
                <a:solidFill>
                  <a:srgbClr val="000000"/>
                </a:solidFill>
                <a:latin typeface="Garamond"/>
              </a:defRPr>
            </a:pPr>
            <a:r>
              <a:rPr lang="en-US" altLang="zh-TW" sz="2000" dirty="0"/>
              <a:t>Locks users out of their data and demands payment for release, and is increasingly common on both desktops and mobile devices.</a:t>
            </a:r>
          </a:p>
          <a:p>
            <a:pPr lvl="1">
              <a:defRPr sz="2000">
                <a:solidFill>
                  <a:srgbClr val="000000"/>
                </a:solidFill>
                <a:latin typeface="Garamond"/>
              </a:defRPr>
            </a:pPr>
            <a:r>
              <a:rPr lang="en-US" altLang="zh-TW" sz="2000" dirty="0"/>
              <a:t>The “ransomware-as-a-service” model allows affiliates to rent attack tools from developers, splitting profits.</a:t>
            </a:r>
          </a:p>
          <a:p>
            <a:pPr lvl="1">
              <a:defRPr sz="2000">
                <a:solidFill>
                  <a:srgbClr val="000000"/>
                </a:solidFill>
                <a:latin typeface="Garamond"/>
              </a:defRPr>
            </a:pPr>
            <a:r>
              <a:rPr lang="en-US" altLang="zh-TW" sz="2000" dirty="0"/>
              <a:t>Ransom attacks rose ≈ 70 % in 2023, with average payments climbing yearly.</a:t>
            </a:r>
          </a:p>
          <a:p>
            <a:pPr lvl="1">
              <a:defRPr sz="2000">
                <a:solidFill>
                  <a:srgbClr val="000000"/>
                </a:solidFill>
                <a:latin typeface="Garamond"/>
              </a:defRPr>
            </a:pPr>
            <a:r>
              <a:rPr lang="en-US" altLang="zh-TW" sz="2000" dirty="0"/>
              <a:t>Defense: Frequent offline backups, network isolation, and employee training to resist phishing.</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C1DB6DEB-888E-2953-1CB3-DFB89A46507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A2416-7434-D2BF-421E-8F6926C5D5F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Types of Malware</a:t>
            </a:r>
          </a:p>
        </p:txBody>
      </p:sp>
      <p:sp>
        <p:nvSpPr>
          <p:cNvPr id="5" name="Rectangle 4">
            <a:extLst>
              <a:ext uri="{FF2B5EF4-FFF2-40B4-BE49-F238E27FC236}">
                <a16:creationId xmlns:a16="http://schemas.microsoft.com/office/drawing/2014/main" id="{CB72CD83-D10C-A11D-F2F3-D5B6D6348EA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A5D3EC5-2449-7C68-05C5-657CE1836E0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117B5FB-0750-F0CF-E199-AD472AB3548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36246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C9A6B-94AB-0DE4-3D06-4AA23E118DD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921C29-4391-4680-D320-10077E59B15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B1533-B3EA-3A48-21B8-B3878EC2B72E}"/>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CNN (2017, May 12). </a:t>
            </a:r>
            <a:r>
              <a:rPr lang="en-US" sz="2400" i="1" dirty="0">
                <a:solidFill>
                  <a:schemeClr val="bg1"/>
                </a:solidFill>
              </a:rPr>
              <a:t>Ransomware 'WannaCry' attack explained </a:t>
            </a:r>
            <a:r>
              <a:rPr lang="en-US" sz="2400" dirty="0">
                <a:solidFill>
                  <a:schemeClr val="bg1"/>
                </a:solidFill>
              </a:rPr>
              <a:t>[Video]. YouTube.</a:t>
            </a:r>
            <a:br>
              <a:rPr lang="en-US" sz="2400" dirty="0">
                <a:solidFill>
                  <a:schemeClr val="bg1"/>
                </a:solidFill>
              </a:rPr>
            </a:br>
            <a:r>
              <a:rPr lang="en-US" sz="2400" dirty="0">
                <a:solidFill>
                  <a:schemeClr val="bg1"/>
                </a:solidFill>
              </a:rPr>
              <a:t>  https://youtu.be/cZ543_0bjbw?si=gK45Y0vQ-4G3f0ME</a:t>
            </a:r>
          </a:p>
        </p:txBody>
      </p:sp>
      <p:sp>
        <p:nvSpPr>
          <p:cNvPr id="5" name="Rectangle 4">
            <a:extLst>
              <a:ext uri="{FF2B5EF4-FFF2-40B4-BE49-F238E27FC236}">
                <a16:creationId xmlns:a16="http://schemas.microsoft.com/office/drawing/2014/main" id="{B77DB889-3E49-C925-B068-17BE2F8EB42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7AF2FDC-356E-CC1C-A9C0-D0494C24077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285EE1D-8196-1CE4-EDA4-7562016C456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16</a:t>
            </a:fld>
            <a:r>
              <a:rPr lang="en-US" b="1" dirty="0">
                <a:solidFill>
                  <a:schemeClr val="bg1"/>
                </a:solidFill>
                <a:latin typeface="Garamond" panose="02020404030301010803" pitchFamily="18" charset="0"/>
              </a:rPr>
              <a:t> </a:t>
            </a:r>
          </a:p>
        </p:txBody>
      </p:sp>
      <p:pic>
        <p:nvPicPr>
          <p:cNvPr id="3" name="Online Media 2" title="Ransomware 'WannaCry' attack explained">
            <a:hlinkClick r:id="" action="ppaction://media"/>
            <a:extLst>
              <a:ext uri="{FF2B5EF4-FFF2-40B4-BE49-F238E27FC236}">
                <a16:creationId xmlns:a16="http://schemas.microsoft.com/office/drawing/2014/main" id="{76A70CA3-E135-C8BD-C75C-4A800205D95A}"/>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1701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C803B-B2DB-29E1-553F-7CEE09BAF7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AB18D-7324-126D-1104-9AE4BA097A27}"/>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Bots and Botnets</a:t>
            </a:r>
          </a:p>
          <a:p>
            <a:pPr lvl="1">
              <a:defRPr sz="2000">
                <a:solidFill>
                  <a:srgbClr val="000000"/>
                </a:solidFill>
                <a:latin typeface="Garamond"/>
              </a:defRPr>
            </a:pPr>
            <a:r>
              <a:rPr lang="en-US" altLang="zh-TW" sz="2000" dirty="0"/>
              <a:t>Bot: Malware that allows external control of an infected device.</a:t>
            </a:r>
            <a:endParaRPr lang="en-US" altLang="zh-TW" sz="1200" dirty="0"/>
          </a:p>
          <a:p>
            <a:pPr lvl="1">
              <a:defRPr sz="2000">
                <a:solidFill>
                  <a:srgbClr val="000000"/>
                </a:solidFill>
                <a:latin typeface="Garamond"/>
              </a:defRPr>
            </a:pPr>
            <a:r>
              <a:rPr lang="en-US" altLang="zh-TW" sz="2000" dirty="0"/>
              <a:t>Botnet: A network of compromised computers controlled by attackers.</a:t>
            </a:r>
            <a:endParaRPr lang="en-US" altLang="zh-TW" sz="1200" dirty="0"/>
          </a:p>
          <a:p>
            <a:pPr lvl="1">
              <a:defRPr sz="2000">
                <a:solidFill>
                  <a:srgbClr val="000000"/>
                </a:solidFill>
                <a:latin typeface="Garamond"/>
              </a:defRPr>
            </a:pPr>
            <a:r>
              <a:rPr lang="en-US" altLang="zh-TW" sz="2000" dirty="0"/>
              <a:t>Used to launch DDoS attacks, send spam, or steal credentials.</a:t>
            </a:r>
            <a:endParaRPr lang="en-US" altLang="zh-TW" sz="1200" dirty="0"/>
          </a:p>
          <a:p>
            <a:pPr lvl="1">
              <a:defRPr sz="2000">
                <a:solidFill>
                  <a:srgbClr val="000000"/>
                </a:solidFill>
                <a:latin typeface="Garamond"/>
              </a:defRPr>
            </a:pPr>
            <a:r>
              <a:rPr lang="en-US" altLang="zh-TW" sz="2000" dirty="0"/>
              <a:t>Defense: Block command-and-control traffic, monitor unusual outbound activity.</a:t>
            </a:r>
          </a:p>
          <a:p>
            <a:pPr lvl="1">
              <a:defRPr sz="2000">
                <a:solidFill>
                  <a:srgbClr val="000000"/>
                </a:solidFill>
                <a:latin typeface="Garamond"/>
              </a:defRPr>
            </a:pPr>
            <a:endParaRPr lang="en-US" altLang="zh-TW" sz="2000" dirty="0"/>
          </a:p>
          <a:p>
            <a:pPr>
              <a:defRPr sz="2000">
                <a:solidFill>
                  <a:srgbClr val="000000"/>
                </a:solidFill>
                <a:latin typeface="Garamond"/>
              </a:defRPr>
            </a:pPr>
            <a:r>
              <a:rPr lang="en-US" altLang="zh-TW" sz="2400" dirty="0"/>
              <a:t>Potentially Unwanted Programs (PUP)</a:t>
            </a:r>
          </a:p>
          <a:p>
            <a:pPr lvl="1">
              <a:defRPr sz="2000">
                <a:solidFill>
                  <a:srgbClr val="000000"/>
                </a:solidFill>
                <a:latin typeface="Garamond"/>
              </a:defRPr>
            </a:pPr>
            <a:r>
              <a:rPr lang="en-US" altLang="zh-TW" sz="2000" dirty="0"/>
              <a:t>Software that installs without full consent, including adware, spyware, and rogue utilities.</a:t>
            </a:r>
          </a:p>
          <a:p>
            <a:pPr lvl="1">
              <a:defRPr sz="2000">
                <a:solidFill>
                  <a:srgbClr val="000000"/>
                </a:solidFill>
                <a:latin typeface="Garamond"/>
              </a:defRPr>
            </a:pPr>
            <a:r>
              <a:rPr lang="en-US" altLang="zh-TW" sz="2000" dirty="0"/>
              <a:t>Keyloggers record every keystroke to capture passwords and credit-card numbers.</a:t>
            </a:r>
          </a:p>
          <a:p>
            <a:pPr lvl="1">
              <a:defRPr sz="2000">
                <a:solidFill>
                  <a:srgbClr val="000000"/>
                </a:solidFill>
                <a:latin typeface="Garamond"/>
              </a:defRPr>
            </a:pPr>
            <a:r>
              <a:rPr lang="en-US" altLang="zh-TW" sz="2000" dirty="0"/>
              <a:t>Other PUPs hijack browsers, redirect searches, or degrade performance.</a:t>
            </a:r>
          </a:p>
          <a:p>
            <a:pPr lvl="1">
              <a:defRPr sz="2000">
                <a:solidFill>
                  <a:srgbClr val="000000"/>
                </a:solidFill>
                <a:latin typeface="Garamond"/>
              </a:defRPr>
            </a:pPr>
            <a:r>
              <a:rPr lang="en-US" altLang="zh-TW" sz="2000" dirty="0"/>
              <a:t>Defense: Restrict administrative rights, scan regularly, and educate users about deceptive downloads.</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851F137A-FB84-1397-9083-30760E0DD93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30701-C4DD-578C-B877-F2A252A1A65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Types of Malware</a:t>
            </a:r>
          </a:p>
        </p:txBody>
      </p:sp>
      <p:sp>
        <p:nvSpPr>
          <p:cNvPr id="5" name="Rectangle 4">
            <a:extLst>
              <a:ext uri="{FF2B5EF4-FFF2-40B4-BE49-F238E27FC236}">
                <a16:creationId xmlns:a16="http://schemas.microsoft.com/office/drawing/2014/main" id="{C269C1E1-E375-DE17-7473-A69C3CE25EE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7C14E8C-48FB-1704-2DDD-EC115E5C6DB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5B4EE12-712D-9ABC-DDB2-38F7E61AA06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39256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032D8-3D77-EE07-CE40-222205EF193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9CEDBB1-4BBC-AE60-84B5-C45749C800E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4B8E8-0C32-421C-85AA-2C16D693D62B}"/>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Kaspersky (2023, March 17). </a:t>
            </a:r>
            <a:r>
              <a:rPr lang="en-US" sz="2400" i="1" dirty="0">
                <a:solidFill>
                  <a:schemeClr val="bg1"/>
                </a:solidFill>
              </a:rPr>
              <a:t>What is </a:t>
            </a:r>
            <a:r>
              <a:rPr lang="en-US" sz="2400" i="1" dirty="0" err="1">
                <a:solidFill>
                  <a:schemeClr val="bg1"/>
                </a:solidFill>
              </a:rPr>
              <a:t>Emotet</a:t>
            </a:r>
            <a:r>
              <a:rPr lang="en-US" sz="2400" i="1" dirty="0">
                <a:solidFill>
                  <a:schemeClr val="bg1"/>
                </a:solidFill>
              </a:rPr>
              <a:t>? </a:t>
            </a:r>
            <a:r>
              <a:rPr lang="en-US" sz="2400" dirty="0">
                <a:solidFill>
                  <a:schemeClr val="bg1"/>
                </a:solidFill>
              </a:rPr>
              <a:t>[Video]. YouTube.</a:t>
            </a:r>
            <a:br>
              <a:rPr lang="en-US" sz="2400" dirty="0">
                <a:solidFill>
                  <a:schemeClr val="bg1"/>
                </a:solidFill>
              </a:rPr>
            </a:br>
            <a:r>
              <a:rPr lang="en-US" sz="2400" dirty="0">
                <a:solidFill>
                  <a:schemeClr val="bg1"/>
                </a:solidFill>
              </a:rPr>
              <a:t>  https://youtu.be/oYQrIgx0wV4?si=2Aef0_2XqJTSY0-o</a:t>
            </a:r>
          </a:p>
        </p:txBody>
      </p:sp>
      <p:sp>
        <p:nvSpPr>
          <p:cNvPr id="5" name="Rectangle 4">
            <a:extLst>
              <a:ext uri="{FF2B5EF4-FFF2-40B4-BE49-F238E27FC236}">
                <a16:creationId xmlns:a16="http://schemas.microsoft.com/office/drawing/2014/main" id="{0E945B27-8B46-A4B2-ACB6-4F198952EA2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4112E69-621F-F5F6-626E-924DE62DF1D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F8F492A-3B61-84D6-1A6A-6D53B6275B8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pic>
        <p:nvPicPr>
          <p:cNvPr id="8" name="Online Media 7" title="What is Emotet?">
            <a:hlinkClick r:id="" action="ppaction://media"/>
            <a:extLst>
              <a:ext uri="{FF2B5EF4-FFF2-40B4-BE49-F238E27FC236}">
                <a16:creationId xmlns:a16="http://schemas.microsoft.com/office/drawing/2014/main" id="{E9C8CFAB-C8CD-0F65-8D96-0CF10E7A0806}"/>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96838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EACF2-3C03-5CB4-A6A5-A2A64F7BD4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CA3D7-AB87-3689-BF1D-5300089D4201}"/>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 Mobile Device Malware</a:t>
            </a:r>
          </a:p>
          <a:p>
            <a:pPr lvl="1">
              <a:defRPr sz="2000">
                <a:solidFill>
                  <a:srgbClr val="000000"/>
                </a:solidFill>
                <a:latin typeface="Garamond"/>
              </a:defRPr>
            </a:pPr>
            <a:r>
              <a:rPr lang="en-US" altLang="zh-TW" sz="2000" dirty="0"/>
              <a:t>Smartphones face the same threats as computers with added risks of constant connectivity.</a:t>
            </a:r>
          </a:p>
          <a:p>
            <a:pPr lvl="1">
              <a:defRPr sz="2000">
                <a:solidFill>
                  <a:srgbClr val="000000"/>
                </a:solidFill>
                <a:latin typeface="Garamond"/>
              </a:defRPr>
            </a:pPr>
            <a:r>
              <a:rPr lang="en-US" altLang="zh-TW" sz="2000" dirty="0"/>
              <a:t>2023 data shows &gt; 80 % of organizations faced mobile-focused attacks (Verizon).</a:t>
            </a:r>
          </a:p>
          <a:p>
            <a:pPr lvl="1">
              <a:defRPr sz="2000">
                <a:solidFill>
                  <a:srgbClr val="000000"/>
                </a:solidFill>
                <a:latin typeface="Garamond"/>
              </a:defRPr>
            </a:pPr>
            <a:r>
              <a:rPr lang="en-US" altLang="zh-TW" sz="2000" dirty="0"/>
              <a:t>Enterprise Concern: Infected phones linked to corporate networks can exfiltrate internal data.</a:t>
            </a:r>
          </a:p>
          <a:p>
            <a:pPr lvl="1">
              <a:defRPr sz="2000">
                <a:solidFill>
                  <a:srgbClr val="000000"/>
                </a:solidFill>
                <a:latin typeface="Garamond"/>
              </a:defRPr>
            </a:pPr>
            <a:endParaRPr lang="en-US" altLang="zh-TW" sz="2000" dirty="0"/>
          </a:p>
          <a:p>
            <a:pPr>
              <a:defRPr sz="2000">
                <a:solidFill>
                  <a:srgbClr val="000000"/>
                </a:solidFill>
                <a:latin typeface="Garamond"/>
              </a:defRPr>
            </a:pPr>
            <a:r>
              <a:rPr lang="en-US" altLang="zh-TW" sz="2400" dirty="0"/>
              <a:t>Social Networks and Emerging Platforms</a:t>
            </a:r>
          </a:p>
          <a:p>
            <a:pPr lvl="1">
              <a:defRPr sz="2000">
                <a:solidFill>
                  <a:srgbClr val="000000"/>
                </a:solidFill>
                <a:latin typeface="Garamond"/>
              </a:defRPr>
            </a:pPr>
            <a:r>
              <a:rPr lang="en-US" altLang="zh-TW" sz="2000" dirty="0"/>
              <a:t>Malware spreads rapidly through trusted social connections.</a:t>
            </a:r>
          </a:p>
          <a:p>
            <a:pPr lvl="1">
              <a:defRPr sz="2000">
                <a:solidFill>
                  <a:srgbClr val="000000"/>
                </a:solidFill>
                <a:latin typeface="Garamond"/>
              </a:defRPr>
            </a:pPr>
            <a:r>
              <a:rPr lang="en-US" altLang="zh-TW" sz="2000" dirty="0"/>
              <a:t>Users in virtual environments such as the metaverse face new risks:</a:t>
            </a:r>
          </a:p>
          <a:p>
            <a:pPr lvl="2">
              <a:defRPr sz="2000">
                <a:solidFill>
                  <a:srgbClr val="000000"/>
                </a:solidFill>
                <a:latin typeface="Garamond"/>
              </a:defRPr>
            </a:pPr>
            <a:r>
              <a:rPr lang="en-US" altLang="zh-TW" sz="1600" dirty="0"/>
              <a:t>Manipulated VR/AR hardware could cause physical harm.</a:t>
            </a:r>
          </a:p>
          <a:p>
            <a:pPr lvl="2">
              <a:defRPr sz="2000">
                <a:solidFill>
                  <a:srgbClr val="000000"/>
                </a:solidFill>
                <a:latin typeface="Garamond"/>
              </a:defRPr>
            </a:pPr>
            <a:r>
              <a:rPr lang="en-US" altLang="zh-TW" sz="1600" dirty="0"/>
              <a:t>Harassment and data privacy violations are growing concerns.</a:t>
            </a:r>
          </a:p>
          <a:p>
            <a:pPr lvl="1">
              <a:defRPr sz="2000">
                <a:solidFill>
                  <a:srgbClr val="000000"/>
                </a:solidFill>
                <a:latin typeface="Garamond"/>
              </a:defRPr>
            </a:pPr>
            <a:r>
              <a:rPr lang="en-US" altLang="zh-TW" sz="2000" dirty="0"/>
              <a:t>Security teams must extend monitoring to these new digital endpoints.</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BCFD860B-170F-0AD5-1F64-BC6998FC1E5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8CC80-5F08-E572-F023-6AC47C5E8D7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Types of Malware</a:t>
            </a:r>
          </a:p>
        </p:txBody>
      </p:sp>
      <p:sp>
        <p:nvSpPr>
          <p:cNvPr id="5" name="Rectangle 4">
            <a:extLst>
              <a:ext uri="{FF2B5EF4-FFF2-40B4-BE49-F238E27FC236}">
                <a16:creationId xmlns:a16="http://schemas.microsoft.com/office/drawing/2014/main" id="{82124130-223E-622E-ABA8-92AC5AE1F80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AD58B52-69E6-F2E9-9D65-CCD2B47D4B4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0D697AF-8554-72A3-91DB-C9FCED2844D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70794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42FF8-0B56-736B-1A70-7B0F2E5147A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BEAE9D8-2365-3617-F3BA-994EF2FF0A5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20C3556-CA01-D36D-16FE-064031D7FFF4}"/>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Recap of Chapter 7</a:t>
            </a:r>
          </a:p>
        </p:txBody>
      </p:sp>
      <p:sp>
        <p:nvSpPr>
          <p:cNvPr id="7" name="Rectangle 6">
            <a:extLst>
              <a:ext uri="{FF2B5EF4-FFF2-40B4-BE49-F238E27FC236}">
                <a16:creationId xmlns:a16="http://schemas.microsoft.com/office/drawing/2014/main" id="{7A42CC15-8763-CEE8-221B-D8CAA43C32F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1473399C-8B00-7BA1-BD73-0813A96E178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9" name="Slide Number Placeholder 6">
            <a:extLst>
              <a:ext uri="{FF2B5EF4-FFF2-40B4-BE49-F238E27FC236}">
                <a16:creationId xmlns:a16="http://schemas.microsoft.com/office/drawing/2014/main" id="{9ACF922E-9320-C239-1406-72DA2387547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a:t>
            </a:fld>
            <a:r>
              <a:rPr lang="en-US" b="1" dirty="0">
                <a:solidFill>
                  <a:schemeClr val="bg1"/>
                </a:solidFill>
                <a:latin typeface="Garamond" panose="02020404030301010803" pitchFamily="18" charset="0"/>
              </a:rPr>
              <a:t> </a:t>
            </a:r>
          </a:p>
        </p:txBody>
      </p:sp>
      <p:sp>
        <p:nvSpPr>
          <p:cNvPr id="14" name="Content Placeholder 2">
            <a:extLst>
              <a:ext uri="{FF2B5EF4-FFF2-40B4-BE49-F238E27FC236}">
                <a16:creationId xmlns:a16="http://schemas.microsoft.com/office/drawing/2014/main" id="{2A925738-CCFE-736C-0AC4-E0DE3FF9D4E3}"/>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Describe key components of telecommunications networks.</a:t>
            </a:r>
          </a:p>
          <a:p>
            <a:pPr marL="1371600" lvl="3" indent="0">
              <a:buNone/>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Identify major Internet services that support business communication.</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how the web operates and how firms use it for marketing and collaboration.</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Examine how emerging Internet and web technologies influence business strategy.</a:t>
            </a:r>
          </a:p>
        </p:txBody>
      </p:sp>
    </p:spTree>
    <p:extLst>
      <p:ext uri="{BB962C8B-B14F-4D97-AF65-F5344CB8AC3E}">
        <p14:creationId xmlns:p14="http://schemas.microsoft.com/office/powerpoint/2010/main" val="136215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2AD9E-8B17-B75B-50B9-D6B0ED5EA29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99AE210-2AC2-2004-B6C7-81BEBA6907E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8E61E-72FF-E682-0465-D3BEDAAE803F}"/>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200" dirty="0">
                <a:solidFill>
                  <a:schemeClr val="bg1"/>
                </a:solidFill>
              </a:rPr>
              <a:t>  ABC 7 Chicago (2023, August 8). </a:t>
            </a:r>
            <a:r>
              <a:rPr lang="en-US" sz="2200" i="1" dirty="0">
                <a:solidFill>
                  <a:schemeClr val="bg1"/>
                </a:solidFill>
              </a:rPr>
              <a:t>Scam texts from unknown numbers could infect your  phone with</a:t>
            </a:r>
            <a:br>
              <a:rPr lang="en-US" sz="2200" i="1" dirty="0">
                <a:solidFill>
                  <a:schemeClr val="bg1"/>
                </a:solidFill>
              </a:rPr>
            </a:br>
            <a:r>
              <a:rPr lang="en-US" sz="2200" i="1" dirty="0">
                <a:solidFill>
                  <a:schemeClr val="bg1"/>
                </a:solidFill>
              </a:rPr>
              <a:t>  malware </a:t>
            </a:r>
            <a:r>
              <a:rPr lang="en-US" sz="2200" dirty="0">
                <a:solidFill>
                  <a:schemeClr val="bg1"/>
                </a:solidFill>
              </a:rPr>
              <a:t>[Video]. YouTube. https://youtu.be/hAtdD3XNVcs?si=Y8Ebym0fd3ZmPSeJ</a:t>
            </a:r>
          </a:p>
        </p:txBody>
      </p:sp>
      <p:sp>
        <p:nvSpPr>
          <p:cNvPr id="5" name="Rectangle 4">
            <a:extLst>
              <a:ext uri="{FF2B5EF4-FFF2-40B4-BE49-F238E27FC236}">
                <a16:creationId xmlns:a16="http://schemas.microsoft.com/office/drawing/2014/main" id="{931FCB32-5F91-9C59-E994-0201A6F5EDA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E604474-9DEF-F741-3A4C-0BAE0A9A550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213FA21-7F4F-67DE-47C3-509AE13FDBE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pic>
        <p:nvPicPr>
          <p:cNvPr id="8" name="Online Media 7" title="Scam texts from unknown numbers could infect your phone with malware">
            <a:hlinkClick r:id="" action="ppaction://media"/>
            <a:extLst>
              <a:ext uri="{FF2B5EF4-FFF2-40B4-BE49-F238E27FC236}">
                <a16:creationId xmlns:a16="http://schemas.microsoft.com/office/drawing/2014/main" id="{8812A0D7-6353-79EB-3F75-AFA2A1F54F7E}"/>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21281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E0E9C644-9255-6AD5-72F8-09DF01BDA2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2287D83-FE49-3F46-FBA2-96DE90BB234A}"/>
              </a:ext>
            </a:extLst>
          </p:cNvPr>
          <p:cNvSpPr txBox="1"/>
          <p:nvPr/>
        </p:nvSpPr>
        <p:spPr>
          <a:xfrm>
            <a:off x="0"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Dangers Posted by</a:t>
            </a:r>
          </a:p>
          <a:p>
            <a:pPr algn="ctr">
              <a:defRPr sz="4000" b="1">
                <a:solidFill>
                  <a:srgbClr val="FDB913"/>
                </a:solidFill>
                <a:latin typeface="Garamond"/>
              </a:defRPr>
            </a:pPr>
            <a:r>
              <a:rPr lang="en-US" sz="4400" dirty="0">
                <a:solidFill>
                  <a:schemeClr val="bg1"/>
                </a:solidFill>
              </a:rPr>
              <a:t>Threat Actors</a:t>
            </a:r>
            <a:endParaRPr sz="4400" dirty="0">
              <a:solidFill>
                <a:schemeClr val="bg1"/>
              </a:solidFill>
            </a:endParaRPr>
          </a:p>
        </p:txBody>
      </p:sp>
    </p:spTree>
    <p:extLst>
      <p:ext uri="{BB962C8B-B14F-4D97-AF65-F5344CB8AC3E}">
        <p14:creationId xmlns:p14="http://schemas.microsoft.com/office/powerpoint/2010/main" val="415936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63DFC-23AD-1359-A381-95B32286CA3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AA1240-BA49-31A5-43AD-1DAE4DBC4C5C}"/>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Threat actors are individuals or groups seeking to exploit vulnerabilities to cause intentional harm.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Types include: </a:t>
            </a:r>
          </a:p>
          <a:p>
            <a:pPr lvl="1">
              <a:defRPr sz="2000">
                <a:solidFill>
                  <a:srgbClr val="000000"/>
                </a:solidFill>
                <a:latin typeface="Garamond"/>
              </a:defRPr>
            </a:pPr>
            <a:r>
              <a:rPr lang="en-US" altLang="zh-TW" sz="2000" dirty="0"/>
              <a:t>Cybercriminals: Pursue financial gain through theft, extortion, or fraud.</a:t>
            </a:r>
          </a:p>
          <a:p>
            <a:pPr lvl="1">
              <a:defRPr sz="2000">
                <a:solidFill>
                  <a:srgbClr val="000000"/>
                </a:solidFill>
                <a:latin typeface="Garamond"/>
              </a:defRPr>
            </a:pPr>
            <a:r>
              <a:rPr lang="en-US" altLang="zh-TW" sz="2000" dirty="0"/>
              <a:t>Nation-states and terrorist groups: Engage in espionage, sabotage, or ideological attacks.</a:t>
            </a:r>
          </a:p>
          <a:p>
            <a:pPr lvl="1">
              <a:defRPr sz="2000">
                <a:solidFill>
                  <a:srgbClr val="000000"/>
                </a:solidFill>
                <a:latin typeface="Garamond"/>
              </a:defRPr>
            </a:pPr>
            <a:r>
              <a:rPr lang="en-US" altLang="zh-TW" sz="2000" dirty="0"/>
              <a:t>Hackers: Explore or exploit systems for challenge or notoriety; some are hired as ethical hackers or bug-bounty participants.</a:t>
            </a:r>
          </a:p>
          <a:p>
            <a:pPr lvl="1">
              <a:defRPr sz="2000">
                <a:solidFill>
                  <a:srgbClr val="000000"/>
                </a:solidFill>
                <a:latin typeface="Garamond"/>
              </a:defRPr>
            </a:pPr>
            <a:r>
              <a:rPr lang="en-US" altLang="zh-TW" sz="2000" dirty="0"/>
              <a:t>Hacktivists: Act for political or social causes through disruption or defacement of websites.</a:t>
            </a:r>
          </a:p>
          <a:p>
            <a:pPr lvl="1">
              <a:defRPr sz="2000">
                <a:solidFill>
                  <a:srgbClr val="000000"/>
                </a:solidFill>
                <a:latin typeface="Garamond"/>
              </a:defRPr>
            </a:pPr>
            <a:r>
              <a:rPr lang="en-US" altLang="zh-TW" sz="2000" dirty="0"/>
              <a:t>Insiders: Employees or contractors who unintentionally or deliberately compromise systems.</a:t>
            </a:r>
          </a:p>
          <a:p>
            <a:pPr lvl="1">
              <a:defRPr sz="2000">
                <a:solidFill>
                  <a:srgbClr val="000000"/>
                </a:solidFill>
                <a:latin typeface="Garamond"/>
              </a:defRPr>
            </a:pPr>
            <a:endParaRPr lang="en-US" altLang="zh-TW" sz="2000" dirty="0"/>
          </a:p>
          <a:p>
            <a:pPr>
              <a:defRPr sz="2000">
                <a:solidFill>
                  <a:srgbClr val="000000"/>
                </a:solidFill>
                <a:latin typeface="Garamond"/>
              </a:defRPr>
            </a:pPr>
            <a:r>
              <a:rPr lang="en-US" altLang="zh-TW" sz="2400" dirty="0"/>
              <a:t>Next, we describe the common tactics and methods these threat actors use.</a:t>
            </a:r>
          </a:p>
        </p:txBody>
      </p:sp>
      <p:sp>
        <p:nvSpPr>
          <p:cNvPr id="4" name="Rectangle 3">
            <a:extLst>
              <a:ext uri="{FF2B5EF4-FFF2-40B4-BE49-F238E27FC236}">
                <a16:creationId xmlns:a16="http://schemas.microsoft.com/office/drawing/2014/main" id="{2D429496-1DA4-6615-F576-D13480029CC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BF584-A834-F417-B3E1-F5779E9D51C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Who Are Threat Actors?</a:t>
            </a:r>
          </a:p>
        </p:txBody>
      </p:sp>
      <p:sp>
        <p:nvSpPr>
          <p:cNvPr id="5" name="Rectangle 4">
            <a:extLst>
              <a:ext uri="{FF2B5EF4-FFF2-40B4-BE49-F238E27FC236}">
                <a16:creationId xmlns:a16="http://schemas.microsoft.com/office/drawing/2014/main" id="{6835FD2C-89E7-8404-E96F-3AC8AED64B0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E673C93-166A-AAA9-17DD-0A20FB8C5AE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A63DE11-4B91-2C84-6812-39B35D6FA39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573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3A55D-194C-2BC8-59CD-20A2A567D3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979B8-795F-E83A-600E-DC5627BA004B}"/>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Spoofing: Disguising identity by faking email addresses or web links.</a:t>
            </a:r>
          </a:p>
          <a:p>
            <a:pPr lvl="1">
              <a:defRPr sz="2000">
                <a:solidFill>
                  <a:srgbClr val="000000"/>
                </a:solidFill>
                <a:latin typeface="Garamond"/>
              </a:defRPr>
            </a:pPr>
            <a:r>
              <a:rPr lang="en-US" altLang="zh-TW" sz="2000" dirty="0"/>
              <a:t>e.g., Fake online stores that mimic a real brand to steal customer data.</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Phishing: Fake emails or sites impersonate legitimate companies to capture confidential information.</a:t>
            </a:r>
          </a:p>
          <a:p>
            <a:pPr lvl="1">
              <a:defRPr sz="2000">
                <a:solidFill>
                  <a:srgbClr val="000000"/>
                </a:solidFill>
                <a:latin typeface="Garamond"/>
              </a:defRPr>
            </a:pPr>
            <a:r>
              <a:rPr lang="en-US" altLang="zh-TW" sz="2000" dirty="0"/>
              <a:t>Targets: Social security numbers, credit card data, login credentials.</a:t>
            </a:r>
          </a:p>
          <a:p>
            <a:pPr lvl="1">
              <a:defRPr sz="2000">
                <a:solidFill>
                  <a:srgbClr val="000000"/>
                </a:solidFill>
                <a:latin typeface="Garamond"/>
              </a:defRPr>
            </a:pPr>
            <a:r>
              <a:rPr lang="en-US" altLang="zh-TW" sz="2000" dirty="0"/>
              <a:t>Spear Phishing: Customized message from a known or trusted source.</a:t>
            </a:r>
          </a:p>
          <a:p>
            <a:pPr lvl="1">
              <a:defRPr sz="2000">
                <a:solidFill>
                  <a:srgbClr val="000000"/>
                </a:solidFill>
                <a:latin typeface="Garamond"/>
              </a:defRPr>
            </a:pPr>
            <a:r>
              <a:rPr lang="en-US" altLang="zh-TW" sz="2000" dirty="0"/>
              <a:t>Business Email Compromise (BEC): Attackers impersonate executives authorized to transfer funds.</a:t>
            </a:r>
          </a:p>
          <a:p>
            <a:pPr lvl="1">
              <a:defRPr sz="2000">
                <a:solidFill>
                  <a:srgbClr val="000000"/>
                </a:solidFill>
                <a:latin typeface="Garamond"/>
              </a:defRPr>
            </a:pPr>
            <a:r>
              <a:rPr lang="en-US" altLang="zh-TW" sz="2000" dirty="0"/>
              <a:t>Generative AI tools are increasingly used to create convincing phishing messages.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Evil Twins: Fake Wi-Fi networks posing as legitimate hotspots.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Pharming: Redirects users to bogus websites even when the correct URL is entered.</a:t>
            </a:r>
            <a:endParaRPr lang="en-US" altLang="zh-TW" sz="800" dirty="0"/>
          </a:p>
        </p:txBody>
      </p:sp>
      <p:sp>
        <p:nvSpPr>
          <p:cNvPr id="4" name="Rectangle 3">
            <a:extLst>
              <a:ext uri="{FF2B5EF4-FFF2-40B4-BE49-F238E27FC236}">
                <a16:creationId xmlns:a16="http://schemas.microsoft.com/office/drawing/2014/main" id="{CE3746E5-A1E9-4898-A9D8-04A59280291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F8104-CA3E-0548-99E5-9B9985517FF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Spoofing, Phishing, and Pharming</a:t>
            </a:r>
          </a:p>
        </p:txBody>
      </p:sp>
      <p:sp>
        <p:nvSpPr>
          <p:cNvPr id="5" name="Rectangle 4">
            <a:extLst>
              <a:ext uri="{FF2B5EF4-FFF2-40B4-BE49-F238E27FC236}">
                <a16:creationId xmlns:a16="http://schemas.microsoft.com/office/drawing/2014/main" id="{2592025E-E67E-234A-202A-65AB986D3EE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6B9E216-BB02-8F13-BE14-36B0583C9A7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BB5F990-E724-2354-1FEF-677A8796FED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4020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9D72-99D4-8386-6358-73F2A06B97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153E0B-8F01-E877-D27C-96FC438F4536}"/>
              </a:ext>
            </a:extLst>
          </p:cNvPr>
          <p:cNvSpPr>
            <a:spLocks noGrp="1"/>
          </p:cNvSpPr>
          <p:nvPr>
            <p:ph idx="1"/>
          </p:nvPr>
        </p:nvSpPr>
        <p:spPr>
          <a:xfrm>
            <a:off x="5401559" y="1300900"/>
            <a:ext cx="6245496" cy="5081046"/>
          </a:xfrm>
        </p:spPr>
        <p:txBody>
          <a:bodyPr>
            <a:normAutofit/>
          </a:bodyPr>
          <a:lstStyle/>
          <a:p>
            <a:pPr>
              <a:defRPr sz="2000">
                <a:solidFill>
                  <a:srgbClr val="000000"/>
                </a:solidFill>
                <a:latin typeface="Garamond"/>
              </a:defRPr>
            </a:pPr>
            <a:r>
              <a:rPr lang="en-US" altLang="zh-TW" sz="2400" dirty="0"/>
              <a:t>Exploits human psychology rather than technical flaws.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Triggers curiosity, fear, or urgency to manipulate victims into revealing information or clicking links.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Effective prevention requires awareness training and verification policies.</a:t>
            </a:r>
            <a:endParaRPr lang="en-US" altLang="zh-TW" sz="800" dirty="0"/>
          </a:p>
        </p:txBody>
      </p:sp>
      <p:sp>
        <p:nvSpPr>
          <p:cNvPr id="4" name="Rectangle 3">
            <a:extLst>
              <a:ext uri="{FF2B5EF4-FFF2-40B4-BE49-F238E27FC236}">
                <a16:creationId xmlns:a16="http://schemas.microsoft.com/office/drawing/2014/main" id="{482756F5-1E6C-DED3-0BA9-571D9DFE170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B859F-D18D-A316-2353-B5585853504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Social Engineering</a:t>
            </a:r>
          </a:p>
        </p:txBody>
      </p:sp>
      <p:sp>
        <p:nvSpPr>
          <p:cNvPr id="5" name="Rectangle 4">
            <a:extLst>
              <a:ext uri="{FF2B5EF4-FFF2-40B4-BE49-F238E27FC236}">
                <a16:creationId xmlns:a16="http://schemas.microsoft.com/office/drawing/2014/main" id="{1BADBBCF-B734-7CF2-B53E-95922079A57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8CC4012-C1F3-BAB2-F164-0EB1B3B0564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80C2853-7B92-586D-F20A-D006D467039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24</a:t>
            </a:fld>
            <a:r>
              <a:rPr lang="en-US" b="1" dirty="0">
                <a:solidFill>
                  <a:schemeClr val="bg1"/>
                </a:solidFill>
                <a:latin typeface="Garamond" panose="02020404030301010803" pitchFamily="18" charset="0"/>
              </a:rPr>
              <a:t> </a:t>
            </a:r>
          </a:p>
        </p:txBody>
      </p:sp>
      <p:pic>
        <p:nvPicPr>
          <p:cNvPr id="1026" name="Picture 2" descr="Social Engineering in Australia: A Case Study — Fraud Conference News">
            <a:extLst>
              <a:ext uri="{FF2B5EF4-FFF2-40B4-BE49-F238E27FC236}">
                <a16:creationId xmlns:a16="http://schemas.microsoft.com/office/drawing/2014/main" id="{51A9186A-A6E0-2D9C-6142-AA8DF8CF43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10" r="13541"/>
          <a:stretch>
            <a:fillRect/>
          </a:stretch>
        </p:blipFill>
        <p:spPr bwMode="auto">
          <a:xfrm>
            <a:off x="534184" y="1427532"/>
            <a:ext cx="472283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18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20F75-F92E-E39B-F967-DA2E25FDA8A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2B5C5F3-878A-B9F4-7B90-60365E36B0C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2BE42-3550-82FC-BC07-9B75E074F361}"/>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Kaspersky (2023, March 27). </a:t>
            </a:r>
            <a:r>
              <a:rPr lang="en-US" sz="2400" i="1" dirty="0">
                <a:solidFill>
                  <a:schemeClr val="bg1"/>
                </a:solidFill>
              </a:rPr>
              <a:t>What is Social Engineering?</a:t>
            </a:r>
            <a:r>
              <a:rPr lang="en-US" sz="2400" dirty="0">
                <a:solidFill>
                  <a:schemeClr val="bg1"/>
                </a:solidFill>
              </a:rPr>
              <a:t> [Video]. YouTube.</a:t>
            </a:r>
            <a:br>
              <a:rPr lang="en-US" sz="2400" dirty="0">
                <a:solidFill>
                  <a:schemeClr val="bg1"/>
                </a:solidFill>
              </a:rPr>
            </a:br>
            <a:r>
              <a:rPr lang="en-US" sz="2400" dirty="0">
                <a:solidFill>
                  <a:schemeClr val="bg1"/>
                </a:solidFill>
              </a:rPr>
              <a:t>  https://youtu.be/uvKTMgWRPw4?si=_o5oTBEXoVF05pZf</a:t>
            </a:r>
          </a:p>
        </p:txBody>
      </p:sp>
      <p:sp>
        <p:nvSpPr>
          <p:cNvPr id="5" name="Rectangle 4">
            <a:extLst>
              <a:ext uri="{FF2B5EF4-FFF2-40B4-BE49-F238E27FC236}">
                <a16:creationId xmlns:a16="http://schemas.microsoft.com/office/drawing/2014/main" id="{DC38E653-9FC1-D763-8692-5891EA76F8A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25BC58D-F912-51EB-352E-179FE71B933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E6BB54D-D754-D7CB-7080-F23D28F0E8A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25</a:t>
            </a:fld>
            <a:r>
              <a:rPr lang="en-US" b="1" dirty="0">
                <a:solidFill>
                  <a:schemeClr val="bg1"/>
                </a:solidFill>
                <a:latin typeface="Garamond" panose="02020404030301010803" pitchFamily="18" charset="0"/>
              </a:rPr>
              <a:t> </a:t>
            </a:r>
          </a:p>
        </p:txBody>
      </p:sp>
      <p:pic>
        <p:nvPicPr>
          <p:cNvPr id="8" name="Online Media 7" title="What is Social Engineering?">
            <a:hlinkClick r:id="" action="ppaction://media"/>
            <a:extLst>
              <a:ext uri="{FF2B5EF4-FFF2-40B4-BE49-F238E27FC236}">
                <a16:creationId xmlns:a16="http://schemas.microsoft.com/office/drawing/2014/main" id="{48C2BFF2-2815-F956-4D21-CD51B0BB8B63}"/>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17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F02FE-981C-BD07-7F63-7EFF7D5105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72CCD-1471-55E0-C6B5-F59AB095D1DE}"/>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Living off the Land (</a:t>
            </a:r>
            <a:r>
              <a:rPr lang="en-US" altLang="zh-TW" sz="2400" dirty="0"/>
              <a:t>LOTL) attacks: Exploit legitimate system tools to perform malicious actions without installing new files.</a:t>
            </a:r>
          </a:p>
          <a:p>
            <a:pPr lvl="1">
              <a:defRPr sz="2000">
                <a:solidFill>
                  <a:srgbClr val="000000"/>
                </a:solidFill>
                <a:latin typeface="Garamond"/>
              </a:defRPr>
            </a:pPr>
            <a:r>
              <a:rPr lang="en-US" altLang="zh-TW" sz="2000" dirty="0"/>
              <a:t>Difficult to detect because they appear as normal operations.</a:t>
            </a:r>
          </a:p>
          <a:p>
            <a:pPr lvl="1">
              <a:defRPr sz="2000">
                <a:solidFill>
                  <a:srgbClr val="000000"/>
                </a:solidFill>
                <a:latin typeface="Garamond"/>
              </a:defRPr>
            </a:pPr>
            <a:r>
              <a:rPr lang="en-US" altLang="zh-TW" sz="2000" dirty="0"/>
              <a:t>Used to escalate privileges, steal data, or create hidden access points.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Advanced Persistent Threats (APT) attacks: Prolonged, strategic intrusions where attackers remain undetected for months.</a:t>
            </a:r>
          </a:p>
          <a:p>
            <a:pPr lvl="1">
              <a:defRPr sz="2000">
                <a:solidFill>
                  <a:srgbClr val="000000"/>
                </a:solidFill>
                <a:latin typeface="Garamond"/>
              </a:defRPr>
            </a:pPr>
            <a:r>
              <a:rPr lang="en-US" altLang="zh-TW" sz="2000" dirty="0"/>
              <a:t>Combine multiple tactics: infiltration, persistence, and data exfiltration.</a:t>
            </a:r>
          </a:p>
          <a:p>
            <a:pPr lvl="1">
              <a:defRPr sz="2000">
                <a:solidFill>
                  <a:srgbClr val="000000"/>
                </a:solidFill>
                <a:latin typeface="Garamond"/>
              </a:defRPr>
            </a:pPr>
            <a:r>
              <a:rPr lang="en-US" altLang="zh-TW" sz="2000" dirty="0"/>
              <a:t>Typically used by nation-states or organized criminal groups targeting high-value assets.</a:t>
            </a:r>
          </a:p>
        </p:txBody>
      </p:sp>
      <p:sp>
        <p:nvSpPr>
          <p:cNvPr id="4" name="Rectangle 3">
            <a:extLst>
              <a:ext uri="{FF2B5EF4-FFF2-40B4-BE49-F238E27FC236}">
                <a16:creationId xmlns:a16="http://schemas.microsoft.com/office/drawing/2014/main" id="{A4F62D2A-A41E-6AE7-7A81-F40A2074910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E9AA5-C4DD-D1BD-F0C7-046DE6B48E3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LOTL and APT Attacks</a:t>
            </a:r>
          </a:p>
        </p:txBody>
      </p:sp>
      <p:sp>
        <p:nvSpPr>
          <p:cNvPr id="5" name="Rectangle 4">
            <a:extLst>
              <a:ext uri="{FF2B5EF4-FFF2-40B4-BE49-F238E27FC236}">
                <a16:creationId xmlns:a16="http://schemas.microsoft.com/office/drawing/2014/main" id="{1C689967-D452-A56D-3492-7599B624D4F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C2A574E-D6F3-F2B5-233B-73A6F27DA76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FF7E4FF-BD7D-897F-FF47-8861D745A1A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30415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80CAB-9B4C-2F58-41D9-C994E9655C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B6740-5D8E-1095-69EB-D7DA474F2778}"/>
              </a:ext>
            </a:extLst>
          </p:cNvPr>
          <p:cNvSpPr>
            <a:spLocks noGrp="1"/>
          </p:cNvSpPr>
          <p:nvPr>
            <p:ph idx="1"/>
          </p:nvPr>
        </p:nvSpPr>
        <p:spPr>
          <a:xfrm>
            <a:off x="3393649" y="1300900"/>
            <a:ext cx="8253406" cy="5081046"/>
          </a:xfrm>
        </p:spPr>
        <p:txBody>
          <a:bodyPr>
            <a:normAutofit/>
          </a:bodyPr>
          <a:lstStyle/>
          <a:p>
            <a:pPr>
              <a:defRPr sz="2000">
                <a:solidFill>
                  <a:srgbClr val="000000"/>
                </a:solidFill>
                <a:latin typeface="Garamond"/>
              </a:defRPr>
            </a:pPr>
            <a:r>
              <a:rPr lang="en-US" sz="2400" dirty="0"/>
              <a:t>Denial-of-Service (DoS) attack: Floods a server or network with requests to overload it and shut down service.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Distributed Denial-of-Service (DDoS) attack: Uses botnets to launch coordinated floods from many computers simultaneously.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Effects: Downtime, lost sales, and reputational damage.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Small and midsize firms are especially vulnerable due to limited resources.</a:t>
            </a:r>
            <a:endParaRPr lang="en-US" altLang="zh-TW" sz="2000" dirty="0"/>
          </a:p>
        </p:txBody>
      </p:sp>
      <p:sp>
        <p:nvSpPr>
          <p:cNvPr id="4" name="Rectangle 3">
            <a:extLst>
              <a:ext uri="{FF2B5EF4-FFF2-40B4-BE49-F238E27FC236}">
                <a16:creationId xmlns:a16="http://schemas.microsoft.com/office/drawing/2014/main" id="{76847643-2A81-0B06-2E7B-C9940BE9DA8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125D1-63D5-A344-CFEB-879B5C2E7AC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DoS and DDoS Attacks</a:t>
            </a:r>
          </a:p>
        </p:txBody>
      </p:sp>
      <p:sp>
        <p:nvSpPr>
          <p:cNvPr id="5" name="Rectangle 4">
            <a:extLst>
              <a:ext uri="{FF2B5EF4-FFF2-40B4-BE49-F238E27FC236}">
                <a16:creationId xmlns:a16="http://schemas.microsoft.com/office/drawing/2014/main" id="{ABE3E4F3-A46A-608F-64EF-17A54EEA72D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CFAC279-834A-A42F-D436-501266C7689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CF52A2C-BEFD-624D-E1D2-193F0CFEC93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p:pic>
        <p:nvPicPr>
          <p:cNvPr id="2052" name="Picture 4" descr="What is a DDoS Attack? How they Work + Protection Strategies | UpGuard">
            <a:extLst>
              <a:ext uri="{FF2B5EF4-FFF2-40B4-BE49-F238E27FC236}">
                <a16:creationId xmlns:a16="http://schemas.microsoft.com/office/drawing/2014/main" id="{DAABC221-576C-D45A-4EFB-FDF930EFAD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88" t="15239" r="57565" b="33196"/>
          <a:stretch>
            <a:fillRect/>
          </a:stretch>
        </p:blipFill>
        <p:spPr bwMode="auto">
          <a:xfrm>
            <a:off x="541770" y="1427532"/>
            <a:ext cx="270566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at is a DDoS Attack? How they Work + Protection Strategies | UpGuard">
            <a:extLst>
              <a:ext uri="{FF2B5EF4-FFF2-40B4-BE49-F238E27FC236}">
                <a16:creationId xmlns:a16="http://schemas.microsoft.com/office/drawing/2014/main" id="{0AE40576-E0BE-5781-8063-18EDF40E65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591" t="15241" r="9151" b="25910"/>
          <a:stretch>
            <a:fillRect/>
          </a:stretch>
        </p:blipFill>
        <p:spPr bwMode="auto">
          <a:xfrm>
            <a:off x="545665" y="3835014"/>
            <a:ext cx="270176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2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500"/>
                                        <p:tgtEl>
                                          <p:spTgt spid="20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DA421-B35D-CB08-DF10-FA2690D2A7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98F7FFF-C8C6-C6DF-428D-8180DC1E8A7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E67A6C-2E80-7775-4428-B4466371AF6A}"/>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FOX 5 New York (2018, January 3). </a:t>
            </a:r>
            <a:r>
              <a:rPr lang="en-US" sz="2400" i="1" dirty="0">
                <a:solidFill>
                  <a:schemeClr val="bg1"/>
                </a:solidFill>
              </a:rPr>
              <a:t>How the Mirai Botnet Attack Is Linked to a Minecraft</a:t>
            </a:r>
            <a:br>
              <a:rPr lang="en-US" sz="2400" i="1" dirty="0">
                <a:solidFill>
                  <a:schemeClr val="bg1"/>
                </a:solidFill>
              </a:rPr>
            </a:br>
            <a:r>
              <a:rPr lang="en-US" sz="2400" i="1" dirty="0">
                <a:solidFill>
                  <a:schemeClr val="bg1"/>
                </a:solidFill>
              </a:rPr>
              <a:t>  Stunt</a:t>
            </a:r>
            <a:r>
              <a:rPr lang="en-US" sz="2400" dirty="0">
                <a:solidFill>
                  <a:schemeClr val="bg1"/>
                </a:solidFill>
              </a:rPr>
              <a:t> [Video]. YouTube. https://youtu.be/Xuy-zL13K1A?si=Rf9b6HSfKYvHV1H3</a:t>
            </a:r>
          </a:p>
        </p:txBody>
      </p:sp>
      <p:sp>
        <p:nvSpPr>
          <p:cNvPr id="5" name="Rectangle 4">
            <a:extLst>
              <a:ext uri="{FF2B5EF4-FFF2-40B4-BE49-F238E27FC236}">
                <a16:creationId xmlns:a16="http://schemas.microsoft.com/office/drawing/2014/main" id="{B4BA68E2-48C4-7387-DBC5-692C38ACE92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45C1B65-264C-14A9-1BA2-0C0C7807CDC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F9A7226-B311-3B55-2FB5-6A2A122B90A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28</a:t>
            </a:fld>
            <a:r>
              <a:rPr lang="en-US" b="1" dirty="0">
                <a:solidFill>
                  <a:schemeClr val="bg1"/>
                </a:solidFill>
                <a:latin typeface="Garamond" panose="02020404030301010803" pitchFamily="18" charset="0"/>
              </a:rPr>
              <a:t> </a:t>
            </a:r>
          </a:p>
        </p:txBody>
      </p:sp>
      <p:pic>
        <p:nvPicPr>
          <p:cNvPr id="3" name="Online Media 2" title="How the Mirai Botnet Attack Is Linked to a Minecraft Stunt">
            <a:hlinkClick r:id="" action="ppaction://media"/>
            <a:extLst>
              <a:ext uri="{FF2B5EF4-FFF2-40B4-BE49-F238E27FC236}">
                <a16:creationId xmlns:a16="http://schemas.microsoft.com/office/drawing/2014/main" id="{52D0EB1B-845E-7CC9-7A5C-90794E1DBACB}"/>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4535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41B49-A321-A8EC-1BB1-A47898E286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890B7-7254-1DA4-E36E-4A3AC073971C}"/>
              </a:ext>
            </a:extLst>
          </p:cNvPr>
          <p:cNvSpPr>
            <a:spLocks noGrp="1"/>
          </p:cNvSpPr>
          <p:nvPr>
            <p:ph idx="1"/>
          </p:nvPr>
        </p:nvSpPr>
        <p:spPr>
          <a:xfrm>
            <a:off x="5279009" y="1300900"/>
            <a:ext cx="6368045" cy="5081046"/>
          </a:xfrm>
        </p:spPr>
        <p:txBody>
          <a:bodyPr>
            <a:normAutofit/>
          </a:bodyPr>
          <a:lstStyle/>
          <a:p>
            <a:pPr>
              <a:defRPr sz="2000">
                <a:solidFill>
                  <a:srgbClr val="000000"/>
                </a:solidFill>
                <a:latin typeface="Garamond"/>
              </a:defRPr>
            </a:pPr>
            <a:r>
              <a:rPr lang="en-US" sz="2400" dirty="0"/>
              <a:t>Data Breach: Loss of control over organizational data, often followed by credential-stuffing attacks using stolen logins.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Cost: Average global breach cost reached $4.45 million in 2023 (IBM Security).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Identity Theft: Using stolen personal information (e.g., SSNs or credit-card numbers) to impersonate victims.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Over 1 million identity-theft reports were filed with the FTC in 2023.</a:t>
            </a:r>
            <a:endParaRPr lang="en-US" altLang="zh-TW" sz="2000" dirty="0"/>
          </a:p>
        </p:txBody>
      </p:sp>
      <p:sp>
        <p:nvSpPr>
          <p:cNvPr id="4" name="Rectangle 3">
            <a:extLst>
              <a:ext uri="{FF2B5EF4-FFF2-40B4-BE49-F238E27FC236}">
                <a16:creationId xmlns:a16="http://schemas.microsoft.com/office/drawing/2014/main" id="{D33E820B-BE75-C053-028F-E8031ABEE42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383B7-A07A-90D9-2BBC-03627C8E183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Data Breaches and Identity Theft</a:t>
            </a:r>
          </a:p>
        </p:txBody>
      </p:sp>
      <p:sp>
        <p:nvSpPr>
          <p:cNvPr id="5" name="Rectangle 4">
            <a:extLst>
              <a:ext uri="{FF2B5EF4-FFF2-40B4-BE49-F238E27FC236}">
                <a16:creationId xmlns:a16="http://schemas.microsoft.com/office/drawing/2014/main" id="{355D8182-3000-8D0E-F83B-BB5182FD9D9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CB0B161-A956-6687-C3BB-9D88E946E98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ED83386-FAD3-BC41-F192-BF3D846F278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29</a:t>
            </a:fld>
            <a:r>
              <a:rPr lang="en-US" b="1" dirty="0">
                <a:solidFill>
                  <a:schemeClr val="bg1"/>
                </a:solidFill>
                <a:latin typeface="Garamond" panose="02020404030301010803" pitchFamily="18" charset="0"/>
              </a:rPr>
              <a:t> </a:t>
            </a:r>
          </a:p>
        </p:txBody>
      </p:sp>
      <p:pic>
        <p:nvPicPr>
          <p:cNvPr id="3074" name="Picture 2" descr="Data breach guidance for individuals - NCSC.GOV.UK">
            <a:extLst>
              <a:ext uri="{FF2B5EF4-FFF2-40B4-BE49-F238E27FC236}">
                <a16:creationId xmlns:a16="http://schemas.microsoft.com/office/drawing/2014/main" id="{B7FB2067-F141-C32F-77AC-7A64820900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16" r="10216"/>
          <a:stretch>
            <a:fillRect/>
          </a:stretch>
        </p:blipFill>
        <p:spPr bwMode="auto">
          <a:xfrm>
            <a:off x="541770" y="1427532"/>
            <a:ext cx="462856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Information System Vulnerabilities</a:t>
            </a:r>
            <a:endParaRPr sz="4400"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D830D-A07B-4866-AE41-D62C4854B1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5D1F9E-D5BC-F6B2-2A54-DB9BE532BAF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1534A-5204-6B50-504D-29ED96B1A923}"/>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ABC News (2017, September 8). </a:t>
            </a:r>
            <a:r>
              <a:rPr lang="en-US" sz="2400" i="1" dirty="0">
                <a:solidFill>
                  <a:schemeClr val="bg1"/>
                </a:solidFill>
              </a:rPr>
              <a:t>Equifax data breach could affect more than 140M</a:t>
            </a:r>
            <a:br>
              <a:rPr lang="en-US" sz="2400" i="1" dirty="0">
                <a:solidFill>
                  <a:schemeClr val="bg1"/>
                </a:solidFill>
              </a:rPr>
            </a:br>
            <a:r>
              <a:rPr lang="en-US" sz="2400" i="1" dirty="0">
                <a:solidFill>
                  <a:schemeClr val="bg1"/>
                </a:solidFill>
              </a:rPr>
              <a:t>  Americans</a:t>
            </a:r>
            <a:r>
              <a:rPr lang="en-US" sz="2400" dirty="0">
                <a:solidFill>
                  <a:schemeClr val="bg1"/>
                </a:solidFill>
              </a:rPr>
              <a:t> [Video]. YouTube. https://youtu.be/X2mbhfrdBhg?si=fAkKZj6Uo0z9ZTSK</a:t>
            </a:r>
          </a:p>
        </p:txBody>
      </p:sp>
      <p:sp>
        <p:nvSpPr>
          <p:cNvPr id="5" name="Rectangle 4">
            <a:extLst>
              <a:ext uri="{FF2B5EF4-FFF2-40B4-BE49-F238E27FC236}">
                <a16:creationId xmlns:a16="http://schemas.microsoft.com/office/drawing/2014/main" id="{FD589508-CBAA-0BA4-3F0C-442A31CA907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F736E41-810D-00BA-1594-3585CD1DC2A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4BCB031-EDA6-DC6C-40C0-48F4309A2EB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30</a:t>
            </a:fld>
            <a:r>
              <a:rPr lang="en-US" b="1" dirty="0">
                <a:solidFill>
                  <a:schemeClr val="bg1"/>
                </a:solidFill>
                <a:latin typeface="Garamond" panose="02020404030301010803" pitchFamily="18" charset="0"/>
              </a:rPr>
              <a:t> </a:t>
            </a:r>
          </a:p>
        </p:txBody>
      </p:sp>
      <p:pic>
        <p:nvPicPr>
          <p:cNvPr id="8" name="Online Media 7" title="Equifax data breach could affect more than 140M Americans">
            <a:hlinkClick r:id="" action="ppaction://media"/>
            <a:extLst>
              <a:ext uri="{FF2B5EF4-FFF2-40B4-BE49-F238E27FC236}">
                <a16:creationId xmlns:a16="http://schemas.microsoft.com/office/drawing/2014/main" id="{6BDADA1F-A0EC-41ED-6975-3E5B40C61169}"/>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326083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A732-27C4-C343-42F2-1B40F6ABBE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3B59CA-18F6-8F09-EDCF-F734E0CD7BA6}"/>
              </a:ext>
            </a:extLst>
          </p:cNvPr>
          <p:cNvSpPr>
            <a:spLocks noGrp="1"/>
          </p:cNvSpPr>
          <p:nvPr>
            <p:ph idx="1"/>
          </p:nvPr>
        </p:nvSpPr>
        <p:spPr>
          <a:xfrm>
            <a:off x="5222449" y="1300900"/>
            <a:ext cx="6424606" cy="5081046"/>
          </a:xfrm>
        </p:spPr>
        <p:txBody>
          <a:bodyPr>
            <a:normAutofit/>
          </a:bodyPr>
          <a:lstStyle/>
          <a:p>
            <a:pPr>
              <a:defRPr sz="2000">
                <a:solidFill>
                  <a:srgbClr val="000000"/>
                </a:solidFill>
                <a:latin typeface="Garamond"/>
              </a:defRPr>
            </a:pPr>
            <a:r>
              <a:rPr lang="en-US" sz="2400" dirty="0"/>
              <a:t>Cyberwarfare: State-sponsored digital conflict to disrupt another nation’s systems or infrastructure.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Cyberterrorism: Ideologically driven attacks by non-state actors.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Targets: Power grids, transportation, banking, and government databases.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Over 30 countries maintain offensive cyberattack capabilities.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U.S. Cyber Command oversees national defense of military networks.</a:t>
            </a:r>
            <a:endParaRPr lang="en-US" altLang="zh-TW" sz="2000" dirty="0"/>
          </a:p>
        </p:txBody>
      </p:sp>
      <p:sp>
        <p:nvSpPr>
          <p:cNvPr id="4" name="Rectangle 3">
            <a:extLst>
              <a:ext uri="{FF2B5EF4-FFF2-40B4-BE49-F238E27FC236}">
                <a16:creationId xmlns:a16="http://schemas.microsoft.com/office/drawing/2014/main" id="{1E3EDE0A-3B18-CF4D-25F9-8EF784D5BCD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9A3FF7-AEEE-D0AF-E921-5943C475AA4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Cyberwarfare and Cyberterrorism</a:t>
            </a:r>
          </a:p>
        </p:txBody>
      </p:sp>
      <p:sp>
        <p:nvSpPr>
          <p:cNvPr id="5" name="Rectangle 4">
            <a:extLst>
              <a:ext uri="{FF2B5EF4-FFF2-40B4-BE49-F238E27FC236}">
                <a16:creationId xmlns:a16="http://schemas.microsoft.com/office/drawing/2014/main" id="{11DE4B64-BC05-0E74-D0B2-911401D5FEF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90C6B15-4450-C898-D634-DC093CB241A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2F46FCB-1BE9-A637-1876-0EDE6F82DDB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31</a:t>
            </a:fld>
            <a:r>
              <a:rPr lang="en-US" b="1" dirty="0">
                <a:solidFill>
                  <a:schemeClr val="bg1"/>
                </a:solidFill>
                <a:latin typeface="Garamond" panose="02020404030301010803" pitchFamily="18" charset="0"/>
              </a:rPr>
              <a:t> </a:t>
            </a:r>
          </a:p>
        </p:txBody>
      </p:sp>
      <p:pic>
        <p:nvPicPr>
          <p:cNvPr id="4098" name="Picture 2" descr="A Close Examination of Cyberterrorism - Ashton Solutions">
            <a:extLst>
              <a:ext uri="{FF2B5EF4-FFF2-40B4-BE49-F238E27FC236}">
                <a16:creationId xmlns:a16="http://schemas.microsoft.com/office/drawing/2014/main" id="{FA6DCBA7-D68C-BFB1-1A7B-BD516AC7A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1" y="14275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7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4B79C-52CA-2DE0-DE31-F1DB5626430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FFE96F-1E6E-A457-63BC-1F2BFF72C85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302FF3-FEF9-729B-3020-A0847F0C73DA}"/>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CNN (2024, November 24). </a:t>
            </a:r>
            <a:r>
              <a:rPr lang="en-US" sz="2400" i="1" dirty="0">
                <a:solidFill>
                  <a:schemeClr val="bg1"/>
                </a:solidFill>
              </a:rPr>
              <a:t>Officials call China's cyberattack 'worst telecom hack' in US   </a:t>
            </a:r>
            <a:br>
              <a:rPr lang="en-US" sz="2400" i="1" dirty="0">
                <a:solidFill>
                  <a:schemeClr val="bg1"/>
                </a:solidFill>
              </a:rPr>
            </a:br>
            <a:r>
              <a:rPr lang="en-US" sz="2400" i="1" dirty="0">
                <a:solidFill>
                  <a:schemeClr val="bg1"/>
                </a:solidFill>
              </a:rPr>
              <a:t>  history </a:t>
            </a:r>
            <a:r>
              <a:rPr lang="en-US" sz="2400" dirty="0">
                <a:solidFill>
                  <a:schemeClr val="bg1"/>
                </a:solidFill>
              </a:rPr>
              <a:t>[Video]. YouTube. https://youtu.be/aUVc2Vbzwg0?si=Q-qgYJByPGOjif4x</a:t>
            </a:r>
          </a:p>
        </p:txBody>
      </p:sp>
      <p:sp>
        <p:nvSpPr>
          <p:cNvPr id="5" name="Rectangle 4">
            <a:extLst>
              <a:ext uri="{FF2B5EF4-FFF2-40B4-BE49-F238E27FC236}">
                <a16:creationId xmlns:a16="http://schemas.microsoft.com/office/drawing/2014/main" id="{A02E93A8-9862-7E09-2904-E25594951AE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EA6598A-CAB6-BBD1-6237-DAD1BAA4D28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D7D6A68-5B79-10CE-6546-109B6A71E92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32</a:t>
            </a:fld>
            <a:r>
              <a:rPr lang="en-US" b="1" dirty="0">
                <a:solidFill>
                  <a:schemeClr val="bg1"/>
                </a:solidFill>
                <a:latin typeface="Garamond" panose="02020404030301010803" pitchFamily="18" charset="0"/>
              </a:rPr>
              <a:t> </a:t>
            </a:r>
          </a:p>
        </p:txBody>
      </p:sp>
      <p:pic>
        <p:nvPicPr>
          <p:cNvPr id="3" name="Online Media 2" title="Officials call China's cyberattack 'worst telecom hack' in US history">
            <a:hlinkClick r:id="" action="ppaction://media"/>
            <a:extLst>
              <a:ext uri="{FF2B5EF4-FFF2-40B4-BE49-F238E27FC236}">
                <a16:creationId xmlns:a16="http://schemas.microsoft.com/office/drawing/2014/main" id="{8E66C129-6348-2B55-AAE9-1A820A274447}"/>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223375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74A43-8A47-8147-CD39-E71FEFE940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8D374-D57B-6870-7F99-3DAEB15F43FE}"/>
              </a:ext>
            </a:extLst>
          </p:cNvPr>
          <p:cNvSpPr>
            <a:spLocks noGrp="1"/>
          </p:cNvSpPr>
          <p:nvPr>
            <p:ph idx="1"/>
          </p:nvPr>
        </p:nvSpPr>
        <p:spPr>
          <a:xfrm>
            <a:off x="5024487" y="1300900"/>
            <a:ext cx="6622568" cy="5081046"/>
          </a:xfrm>
        </p:spPr>
        <p:txBody>
          <a:bodyPr>
            <a:normAutofit/>
          </a:bodyPr>
          <a:lstStyle/>
          <a:p>
            <a:pPr>
              <a:defRPr sz="2000">
                <a:solidFill>
                  <a:srgbClr val="000000"/>
                </a:solidFill>
                <a:latin typeface="Garamond"/>
              </a:defRPr>
            </a:pPr>
            <a:r>
              <a:rPr lang="en-US" sz="2400" dirty="0"/>
              <a:t>Insider threats can be accidental or malicious.</a:t>
            </a:r>
          </a:p>
          <a:p>
            <a:pPr lvl="1">
              <a:defRPr sz="2000">
                <a:solidFill>
                  <a:srgbClr val="000000"/>
                </a:solidFill>
                <a:latin typeface="Garamond"/>
              </a:defRPr>
            </a:pPr>
            <a:r>
              <a:rPr lang="en-US" sz="2000" dirty="0"/>
              <a:t>Non-malicious insiders caused ≈ 75 % of incidents in 2023 (</a:t>
            </a:r>
            <a:r>
              <a:rPr lang="en-US" sz="2000" dirty="0" err="1"/>
              <a:t>Ponemon</a:t>
            </a:r>
            <a:r>
              <a:rPr lang="en-US" sz="2000" dirty="0"/>
              <a:t> Institute).</a:t>
            </a:r>
          </a:p>
          <a:p>
            <a:pPr lvl="1">
              <a:defRPr sz="2000">
                <a:solidFill>
                  <a:srgbClr val="000000"/>
                </a:solidFill>
                <a:latin typeface="Garamond"/>
              </a:defRPr>
            </a:pPr>
            <a:r>
              <a:rPr lang="en-US" sz="2000" dirty="0"/>
              <a:t>Malicious insiders cause fewer incidents but higher financial losses.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Common Issues: Weak passwords, sharing credentials, and falling for social-engineering tactics.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Mitigation: Access control, monitoring, and employee training.</a:t>
            </a:r>
            <a:endParaRPr lang="en-US" altLang="zh-TW" sz="2000" dirty="0"/>
          </a:p>
        </p:txBody>
      </p:sp>
      <p:sp>
        <p:nvSpPr>
          <p:cNvPr id="4" name="Rectangle 3">
            <a:extLst>
              <a:ext uri="{FF2B5EF4-FFF2-40B4-BE49-F238E27FC236}">
                <a16:creationId xmlns:a16="http://schemas.microsoft.com/office/drawing/2014/main" id="{AA94A0EA-2244-A0A9-FEC4-A49777E3FAB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D2DF2A-674C-3012-BEB5-5431280ADFC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Internal Threats</a:t>
            </a:r>
          </a:p>
        </p:txBody>
      </p:sp>
      <p:sp>
        <p:nvSpPr>
          <p:cNvPr id="5" name="Rectangle 4">
            <a:extLst>
              <a:ext uri="{FF2B5EF4-FFF2-40B4-BE49-F238E27FC236}">
                <a16:creationId xmlns:a16="http://schemas.microsoft.com/office/drawing/2014/main" id="{D93C04B8-2437-3740-E8C9-6E39B9CF5CB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59A3F93-BAF8-0C7A-ACD0-C8F516FE5F2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424C04D-E56C-7122-9599-903F4D1EEF4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33</a:t>
            </a:fld>
            <a:r>
              <a:rPr lang="en-US" b="1" dirty="0">
                <a:solidFill>
                  <a:schemeClr val="bg1"/>
                </a:solidFill>
                <a:latin typeface="Garamond" panose="02020404030301010803" pitchFamily="18" charset="0"/>
              </a:rPr>
              <a:t> </a:t>
            </a:r>
          </a:p>
        </p:txBody>
      </p:sp>
      <p:pic>
        <p:nvPicPr>
          <p:cNvPr id="10" name="Picture 9">
            <a:extLst>
              <a:ext uri="{FF2B5EF4-FFF2-40B4-BE49-F238E27FC236}">
                <a16:creationId xmlns:a16="http://schemas.microsoft.com/office/drawing/2014/main" id="{4959093D-D727-61AC-2A22-03DEAC619F47}"/>
              </a:ext>
            </a:extLst>
          </p:cNvPr>
          <p:cNvPicPr>
            <a:picLocks noChangeAspect="1"/>
          </p:cNvPicPr>
          <p:nvPr/>
        </p:nvPicPr>
        <p:blipFill>
          <a:blip r:embed="rId3"/>
          <a:stretch>
            <a:fillRect/>
          </a:stretch>
        </p:blipFill>
        <p:spPr>
          <a:xfrm>
            <a:off x="541770" y="1427532"/>
            <a:ext cx="4410116" cy="4572000"/>
          </a:xfrm>
          <a:prstGeom prst="rect">
            <a:avLst/>
          </a:prstGeom>
        </p:spPr>
      </p:pic>
    </p:spTree>
    <p:extLst>
      <p:ext uri="{BB962C8B-B14F-4D97-AF65-F5344CB8AC3E}">
        <p14:creationId xmlns:p14="http://schemas.microsoft.com/office/powerpoint/2010/main" val="2691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39DCB-63CA-4638-6AA9-8D9C3027470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0F218-D697-EDCE-1C85-23171A6D44A8}"/>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Computer Crime: Any violation of criminal law requiring knowledge of computer technology.</a:t>
            </a:r>
            <a:endParaRPr lang="en-US" altLang="zh-TW" sz="2000" dirty="0"/>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Computer Fraud and Abuse Act (1986) criminalizes unauthorized system access.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Today, 156+ countries enforce cybercrime laws (UNCTAD 2024).</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Global cybercrime costs were estimated at $9.5 trillion in 2024 and projected to exceed $15 trillion by 2029 (Cybersecurity Ventures).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Effective defense combines legal compliance, technical safeguards, and continuous user awareness.</a:t>
            </a:r>
          </a:p>
        </p:txBody>
      </p:sp>
      <p:sp>
        <p:nvSpPr>
          <p:cNvPr id="4" name="Rectangle 3">
            <a:extLst>
              <a:ext uri="{FF2B5EF4-FFF2-40B4-BE49-F238E27FC236}">
                <a16:creationId xmlns:a16="http://schemas.microsoft.com/office/drawing/2014/main" id="{F50FDBB6-E4D1-0FF4-86F1-E3962760BAF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0FB0D-44E8-E6C0-6E0A-299EF5FFE9E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Computer Crime and Cyberlaw</a:t>
            </a:r>
          </a:p>
        </p:txBody>
      </p:sp>
      <p:sp>
        <p:nvSpPr>
          <p:cNvPr id="5" name="Rectangle 4">
            <a:extLst>
              <a:ext uri="{FF2B5EF4-FFF2-40B4-BE49-F238E27FC236}">
                <a16:creationId xmlns:a16="http://schemas.microsoft.com/office/drawing/2014/main" id="{278D2479-1D11-240D-F33B-EB77F59D9C2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D58BEA3-3694-9736-ADEF-AB190E00859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C2D3D1B-17BC-8D53-BD33-978AAC88C58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3936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2D067C44-2719-043B-A406-F63BE58FFF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FE99859-BC13-3BCF-1250-7C487258003C}"/>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Software Vulnerabilities</a:t>
            </a:r>
            <a:endParaRPr sz="4400" dirty="0">
              <a:solidFill>
                <a:schemeClr val="bg1"/>
              </a:solidFill>
            </a:endParaRPr>
          </a:p>
        </p:txBody>
      </p:sp>
    </p:spTree>
    <p:extLst>
      <p:ext uri="{BB962C8B-B14F-4D97-AF65-F5344CB8AC3E}">
        <p14:creationId xmlns:p14="http://schemas.microsoft.com/office/powerpoint/2010/main" val="3242748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B8223-2963-A10B-D588-754EB3E7F0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6D7E7C-5AE5-B873-1DF1-2CC721245390}"/>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Software errors create constant risks to productivity, privacy, and safety.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Modern programs are large and complex, and they must be released quickly to meet market demand.</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Even small programs can contain hundreds of decision paths, while enterprise systems have millions.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Complete testing is not possible because of the number of possible outcomes.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Dependability is proven only after long periods of operational use.</a:t>
            </a:r>
          </a:p>
        </p:txBody>
      </p:sp>
      <p:sp>
        <p:nvSpPr>
          <p:cNvPr id="4" name="Rectangle 3">
            <a:extLst>
              <a:ext uri="{FF2B5EF4-FFF2-40B4-BE49-F238E27FC236}">
                <a16:creationId xmlns:a16="http://schemas.microsoft.com/office/drawing/2014/main" id="{E54C1530-9DBE-E830-7509-2DD9C338E26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587AF-80DB-36A6-B795-6BF8C894C2D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Software Vulnerabilities and Complexity</a:t>
            </a:r>
          </a:p>
        </p:txBody>
      </p:sp>
      <p:sp>
        <p:nvSpPr>
          <p:cNvPr id="5" name="Rectangle 4">
            <a:extLst>
              <a:ext uri="{FF2B5EF4-FFF2-40B4-BE49-F238E27FC236}">
                <a16:creationId xmlns:a16="http://schemas.microsoft.com/office/drawing/2014/main" id="{FB7E3D81-AE9C-8C41-115A-3912115BCBC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84861E5-512B-2031-88A0-484B4EF45C8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063C062-9F6E-BF15-9162-90745616C12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3737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4272F-6BD2-E528-0EC6-50CB4B37E1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1E8A3-4FEB-8E9F-C6DD-E577CCC982F3}"/>
              </a:ext>
            </a:extLst>
          </p:cNvPr>
          <p:cNvSpPr>
            <a:spLocks noGrp="1"/>
          </p:cNvSpPr>
          <p:nvPr>
            <p:ph idx="1"/>
          </p:nvPr>
        </p:nvSpPr>
        <p:spPr>
          <a:xfrm>
            <a:off x="5194169" y="1300900"/>
            <a:ext cx="6452886" cy="5081046"/>
          </a:xfrm>
        </p:spPr>
        <p:txBody>
          <a:bodyPr>
            <a:normAutofit/>
          </a:bodyPr>
          <a:lstStyle/>
          <a:p>
            <a:pPr>
              <a:defRPr sz="2000">
                <a:solidFill>
                  <a:srgbClr val="000000"/>
                </a:solidFill>
                <a:latin typeface="Garamond"/>
              </a:defRPr>
            </a:pPr>
            <a:r>
              <a:rPr lang="en-US" sz="2400" dirty="0"/>
              <a:t>A bug is a defect or error in code that causes incorrect or unpredictable behavior.</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 zero-day vulnerability is a flaw unknown to the software developer, leaving zero time to patch it before attackers take advantage of it.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Thousands of new vulnerabilities are reported each year.</a:t>
            </a:r>
          </a:p>
          <a:p>
            <a:pPr marL="1371600" lvl="3" indent="0">
              <a:buNone/>
              <a:defRPr sz="2000">
                <a:solidFill>
                  <a:srgbClr val="000000"/>
                </a:solidFill>
                <a:latin typeface="Garamond"/>
              </a:defRPr>
            </a:pPr>
            <a:endParaRPr lang="en-US" sz="1200" dirty="0"/>
          </a:p>
          <a:p>
            <a:pPr>
              <a:defRPr sz="2000">
                <a:solidFill>
                  <a:srgbClr val="000000"/>
                </a:solidFill>
                <a:latin typeface="Garamond"/>
              </a:defRPr>
            </a:pPr>
            <a:r>
              <a:rPr lang="en-US" sz="2400" dirty="0"/>
              <a:t>Open-source software can be especially risky because many projects depend on volunteers who have limited resources to respond quickly.</a:t>
            </a:r>
          </a:p>
        </p:txBody>
      </p:sp>
      <p:sp>
        <p:nvSpPr>
          <p:cNvPr id="4" name="Rectangle 3">
            <a:extLst>
              <a:ext uri="{FF2B5EF4-FFF2-40B4-BE49-F238E27FC236}">
                <a16:creationId xmlns:a16="http://schemas.microsoft.com/office/drawing/2014/main" id="{22EE3B0B-CB07-EB37-CA33-BBB669D3FCB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6C1890-5A94-5D72-039C-38E9B369D3A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Hidden Bugs and Zero-Day Vulnerabilities</a:t>
            </a:r>
          </a:p>
        </p:txBody>
      </p:sp>
      <p:sp>
        <p:nvSpPr>
          <p:cNvPr id="5" name="Rectangle 4">
            <a:extLst>
              <a:ext uri="{FF2B5EF4-FFF2-40B4-BE49-F238E27FC236}">
                <a16:creationId xmlns:a16="http://schemas.microsoft.com/office/drawing/2014/main" id="{2125708C-3F24-3709-5104-6D7B825C2CB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2AF04E0-D6A6-8607-C9F7-86D3AB85B79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F3B3E4D-456E-0370-97A9-B345070EB09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37</a:t>
            </a:fld>
            <a:r>
              <a:rPr lang="en-US" b="1" dirty="0">
                <a:solidFill>
                  <a:schemeClr val="bg1"/>
                </a:solidFill>
                <a:latin typeface="Garamond" panose="02020404030301010803" pitchFamily="18" charset="0"/>
              </a:rPr>
              <a:t> </a:t>
            </a:r>
          </a:p>
        </p:txBody>
      </p:sp>
      <p:pic>
        <p:nvPicPr>
          <p:cNvPr id="7170" name="Picture 2" descr="What is debugging? - BBC Bitesize">
            <a:extLst>
              <a:ext uri="{FF2B5EF4-FFF2-40B4-BE49-F238E27FC236}">
                <a16:creationId xmlns:a16="http://schemas.microsoft.com/office/drawing/2014/main" id="{71F7B3C4-22CA-7FBC-505B-A4AAAD425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46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C1B22-0B68-0759-02A2-B857FA2C870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D586C0-8478-0FD5-76FB-D0186168AE1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62C0E-863F-6A05-6370-FFED804659E7}"/>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000" dirty="0">
                <a:solidFill>
                  <a:schemeClr val="bg1"/>
                </a:solidFill>
              </a:rPr>
              <a:t>  </a:t>
            </a:r>
            <a:r>
              <a:rPr lang="en-US" sz="2000" dirty="0" err="1">
                <a:solidFill>
                  <a:schemeClr val="bg1"/>
                </a:solidFill>
              </a:rPr>
              <a:t>HistoryPod</a:t>
            </a:r>
            <a:r>
              <a:rPr lang="en-US" sz="2000" dirty="0">
                <a:solidFill>
                  <a:schemeClr val="bg1"/>
                </a:solidFill>
              </a:rPr>
              <a:t> (2022, September 8). </a:t>
            </a:r>
            <a:r>
              <a:rPr lang="en-US" sz="2000" i="1" dirty="0">
                <a:solidFill>
                  <a:schemeClr val="bg1"/>
                </a:solidFill>
              </a:rPr>
              <a:t>9th September 1947: First computer ‘bug’ found in the Harvard Mark II</a:t>
            </a:r>
            <a:br>
              <a:rPr lang="en-US" sz="2000" i="1" dirty="0">
                <a:solidFill>
                  <a:schemeClr val="bg1"/>
                </a:solidFill>
              </a:rPr>
            </a:br>
            <a:r>
              <a:rPr lang="en-US" sz="2000" i="1" dirty="0">
                <a:solidFill>
                  <a:schemeClr val="bg1"/>
                </a:solidFill>
              </a:rPr>
              <a:t>  electromechanical computer </a:t>
            </a:r>
            <a:r>
              <a:rPr lang="en-US" sz="2000" dirty="0">
                <a:solidFill>
                  <a:schemeClr val="bg1"/>
                </a:solidFill>
              </a:rPr>
              <a:t>[Video]. YouTube. https://youtu.be/UPuTO9vg5gk?si=Qdb7yc2bIww1yZfS</a:t>
            </a:r>
          </a:p>
        </p:txBody>
      </p:sp>
      <p:sp>
        <p:nvSpPr>
          <p:cNvPr id="5" name="Rectangle 4">
            <a:extLst>
              <a:ext uri="{FF2B5EF4-FFF2-40B4-BE49-F238E27FC236}">
                <a16:creationId xmlns:a16="http://schemas.microsoft.com/office/drawing/2014/main" id="{041750FA-9CF3-4355-84F9-C8BD9A73889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2789E2C-A1B9-53A0-1A7F-E3E39036163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A0D953B-620D-F4CD-4F96-5A43805F412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38</a:t>
            </a:fld>
            <a:r>
              <a:rPr lang="en-US" b="1" dirty="0">
                <a:solidFill>
                  <a:schemeClr val="bg1"/>
                </a:solidFill>
                <a:latin typeface="Garamond" panose="02020404030301010803" pitchFamily="18" charset="0"/>
              </a:rPr>
              <a:t> </a:t>
            </a:r>
          </a:p>
        </p:txBody>
      </p:sp>
      <p:pic>
        <p:nvPicPr>
          <p:cNvPr id="8" name="Online Media 7" title="9th September 1947: First computer ‘bug’ found in the Harvard Mark II electromechanical computer">
            <a:hlinkClick r:id="" action="ppaction://media"/>
            <a:extLst>
              <a:ext uri="{FF2B5EF4-FFF2-40B4-BE49-F238E27FC236}">
                <a16:creationId xmlns:a16="http://schemas.microsoft.com/office/drawing/2014/main" id="{37D72558-CFEF-72A9-1AE5-77AE5BD24106}"/>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24770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73790-846A-BB9B-9A66-DB0773A045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E33BC-CD14-142A-E21D-34E63184E7B7}"/>
              </a:ext>
            </a:extLst>
          </p:cNvPr>
          <p:cNvSpPr>
            <a:spLocks noGrp="1"/>
          </p:cNvSpPr>
          <p:nvPr>
            <p:ph idx="1"/>
          </p:nvPr>
        </p:nvSpPr>
        <p:spPr>
          <a:xfrm>
            <a:off x="4242062" y="1300900"/>
            <a:ext cx="7404993" cy="5081046"/>
          </a:xfrm>
        </p:spPr>
        <p:txBody>
          <a:bodyPr>
            <a:normAutofit/>
          </a:bodyPr>
          <a:lstStyle/>
          <a:p>
            <a:pPr>
              <a:defRPr sz="2000">
                <a:solidFill>
                  <a:srgbClr val="000000"/>
                </a:solidFill>
                <a:latin typeface="Garamond"/>
              </a:defRPr>
            </a:pPr>
            <a:r>
              <a:rPr lang="en-US" sz="2400" dirty="0"/>
              <a:t>The average application relies on more than 500 open-source components.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Each component can contain unknown vulnerabilities that put other systems at risk.</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Security depends on how active and well-resourced the developer community is.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Organizations should keep an updated inventory of all open-source code, apply updates quickly, and monitor vulnerability databases.</a:t>
            </a:r>
          </a:p>
        </p:txBody>
      </p:sp>
      <p:sp>
        <p:nvSpPr>
          <p:cNvPr id="4" name="Rectangle 3">
            <a:extLst>
              <a:ext uri="{FF2B5EF4-FFF2-40B4-BE49-F238E27FC236}">
                <a16:creationId xmlns:a16="http://schemas.microsoft.com/office/drawing/2014/main" id="{4F232C12-9677-7F0E-3590-5B2E4B4F00E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FBF30-120E-A8D0-036D-B1F8F524981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Open-Source Dependency Risks</a:t>
            </a:r>
          </a:p>
        </p:txBody>
      </p:sp>
      <p:sp>
        <p:nvSpPr>
          <p:cNvPr id="5" name="Rectangle 4">
            <a:extLst>
              <a:ext uri="{FF2B5EF4-FFF2-40B4-BE49-F238E27FC236}">
                <a16:creationId xmlns:a16="http://schemas.microsoft.com/office/drawing/2014/main" id="{EDB0857F-0C28-A1C7-6D0F-2F6FBDC2D95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88300B2-E632-6D5C-4081-D7F1C2FA662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E93A17E-F26A-03CF-6CCF-34AB38D4474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39</a:t>
            </a:fld>
            <a:r>
              <a:rPr lang="en-US" b="1" dirty="0">
                <a:solidFill>
                  <a:schemeClr val="bg1"/>
                </a:solidFill>
                <a:latin typeface="Garamond" panose="02020404030301010803" pitchFamily="18" charset="0"/>
              </a:rPr>
              <a:t> </a:t>
            </a:r>
          </a:p>
        </p:txBody>
      </p:sp>
      <p:pic>
        <p:nvPicPr>
          <p:cNvPr id="9218" name="Picture 2">
            <a:extLst>
              <a:ext uri="{FF2B5EF4-FFF2-40B4-BE49-F238E27FC236}">
                <a16:creationId xmlns:a16="http://schemas.microsoft.com/office/drawing/2014/main" id="{43966C9E-3131-F458-95CC-D46693598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359963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96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7CE89-301A-70F1-4260-6BE7F3ECF5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55BD8-8A9D-C759-E57B-798D3259D94E}"/>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Imagine connecting a computer to the Internet with no firewall or anti-malware protection. Within seconds, attackers could disable the device, destroy data, or steal customer payment information.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For a business, such downtime interrupts sales, supply orders, and customer communication.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Modern firms must treat security and control as operational priorities.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Security: Policies, procedures, and technical measures that prevent unauthorized access, alteration, theft, or physical damage.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Controls: Methods and organizational procedures that safeguard assets, ensure record accuracy, and enforce management standards.</a:t>
            </a:r>
            <a:endParaRPr lang="en-US" altLang="zh-TW" sz="2000" dirty="0"/>
          </a:p>
        </p:txBody>
      </p:sp>
      <p:sp>
        <p:nvSpPr>
          <p:cNvPr id="4" name="Rectangle 3">
            <a:extLst>
              <a:ext uri="{FF2B5EF4-FFF2-40B4-BE49-F238E27FC236}">
                <a16:creationId xmlns:a16="http://schemas.microsoft.com/office/drawing/2014/main" id="{EB7F8D10-BDB6-A3B1-C66D-3AAD06B37E3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1ED87-11C7-E07A-360C-C69F65EDD60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Understanding System Vulnerability</a:t>
            </a:r>
          </a:p>
        </p:txBody>
      </p:sp>
      <p:sp>
        <p:nvSpPr>
          <p:cNvPr id="5" name="Rectangle 4">
            <a:extLst>
              <a:ext uri="{FF2B5EF4-FFF2-40B4-BE49-F238E27FC236}">
                <a16:creationId xmlns:a16="http://schemas.microsoft.com/office/drawing/2014/main" id="{E8DA463A-E4AE-D67D-E769-807CD9E1890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D2F9F19-8B6A-699A-698A-67E99D9D88A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92A4FA5-9191-0EBF-702D-330CA4BD676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4783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38AE-201B-F102-4DF3-5E56641DAD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705BA-45F7-FC60-07A3-129C2DD19EFB}"/>
              </a:ext>
            </a:extLst>
          </p:cNvPr>
          <p:cNvSpPr>
            <a:spLocks noGrp="1"/>
          </p:cNvSpPr>
          <p:nvPr>
            <p:ph idx="1"/>
          </p:nvPr>
        </p:nvSpPr>
        <p:spPr>
          <a:xfrm>
            <a:off x="6334811" y="1300900"/>
            <a:ext cx="5312243" cy="5081046"/>
          </a:xfrm>
        </p:spPr>
        <p:txBody>
          <a:bodyPr>
            <a:normAutofit/>
          </a:bodyPr>
          <a:lstStyle/>
          <a:p>
            <a:pPr>
              <a:defRPr sz="2000">
                <a:solidFill>
                  <a:srgbClr val="000000"/>
                </a:solidFill>
                <a:latin typeface="Garamond"/>
              </a:defRPr>
            </a:pPr>
            <a:r>
              <a:rPr lang="en-US" sz="2400" dirty="0"/>
              <a:t>These attacks occur when web applications fail to filter or validate user input.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Attackers send harmful SQL commands through fields such as login or order forms.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commands can access or change confidential data, install malicious code, or compromise other systems.</a:t>
            </a:r>
          </a:p>
          <a:p>
            <a:pPr marL="1371600" lvl="3" indent="0">
              <a:buNone/>
              <a:defRPr sz="2000">
                <a:solidFill>
                  <a:srgbClr val="000000"/>
                </a:solidFill>
                <a:latin typeface="Garamond"/>
              </a:defRPr>
            </a:pPr>
            <a:endParaRPr lang="en-US" sz="1200" dirty="0"/>
          </a:p>
        </p:txBody>
      </p:sp>
      <p:sp>
        <p:nvSpPr>
          <p:cNvPr id="4" name="Rectangle 3">
            <a:extLst>
              <a:ext uri="{FF2B5EF4-FFF2-40B4-BE49-F238E27FC236}">
                <a16:creationId xmlns:a16="http://schemas.microsoft.com/office/drawing/2014/main" id="{7F08AB25-48F5-18C6-2093-E09834C6BD3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99B88-9023-DBC3-E1C5-A97BCA4BB8D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SQL Injection Attacks</a:t>
            </a:r>
          </a:p>
        </p:txBody>
      </p:sp>
      <p:sp>
        <p:nvSpPr>
          <p:cNvPr id="5" name="Rectangle 4">
            <a:extLst>
              <a:ext uri="{FF2B5EF4-FFF2-40B4-BE49-F238E27FC236}">
                <a16:creationId xmlns:a16="http://schemas.microsoft.com/office/drawing/2014/main" id="{D7A407F8-B9F1-6826-0024-4B88B9FB8A1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0A58BAF-D1FD-4E5D-8620-02804498FE8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D94D534-39DF-14D0-0D74-564EEAA4CFE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40</a:t>
            </a:fld>
            <a:r>
              <a:rPr lang="en-US" b="1" dirty="0">
                <a:solidFill>
                  <a:schemeClr val="bg1"/>
                </a:solidFill>
                <a:latin typeface="Garamond" panose="02020404030301010803" pitchFamily="18" charset="0"/>
              </a:rPr>
              <a:t> </a:t>
            </a:r>
          </a:p>
        </p:txBody>
      </p:sp>
      <p:pic>
        <p:nvPicPr>
          <p:cNvPr id="10242" name="Picture 2" descr="SQL Injection Attacks — Web-based App Security, Part 4 | Spanning">
            <a:extLst>
              <a:ext uri="{FF2B5EF4-FFF2-40B4-BE49-F238E27FC236}">
                <a16:creationId xmlns:a16="http://schemas.microsoft.com/office/drawing/2014/main" id="{21CCBC91-E2EA-CD45-6FD8-F93EC6652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57150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9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F2216-EAC9-3D7B-DEA0-7B27EFD305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7FAF3-9658-55DF-CAA3-978EAC53B855}"/>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sz="2400" dirty="0"/>
              <a:t>In these attacks, threat actors compromise software while it is being developed, tested, or updated.</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Malicious code can be inserted into trusted software before customers receive it.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attack takes advantage of the trust that organizations place in updates or patches.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One breach of a vendor can lead to hundreds of client systems being exposed.</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Common methods:</a:t>
            </a:r>
          </a:p>
          <a:p>
            <a:pPr lvl="1">
              <a:defRPr sz="2000">
                <a:solidFill>
                  <a:srgbClr val="000000"/>
                </a:solidFill>
                <a:latin typeface="Garamond"/>
              </a:defRPr>
            </a:pPr>
            <a:r>
              <a:rPr lang="en-US" sz="2000" dirty="0"/>
              <a:t>Corrupting tools that developers use to build software</a:t>
            </a:r>
          </a:p>
          <a:p>
            <a:pPr lvl="1">
              <a:defRPr sz="2000">
                <a:solidFill>
                  <a:srgbClr val="000000"/>
                </a:solidFill>
                <a:latin typeface="Garamond"/>
              </a:defRPr>
            </a:pPr>
            <a:r>
              <a:rPr lang="en-US" sz="2000" dirty="0"/>
              <a:t>Inserting harmful code into open-source repositories</a:t>
            </a:r>
          </a:p>
          <a:p>
            <a:pPr lvl="1">
              <a:defRPr sz="2000">
                <a:solidFill>
                  <a:srgbClr val="000000"/>
                </a:solidFill>
                <a:latin typeface="Garamond"/>
              </a:defRPr>
            </a:pPr>
            <a:r>
              <a:rPr lang="en-US" sz="2000" dirty="0"/>
              <a:t>Stealing or faking digital certificates to sign malicious updates</a:t>
            </a:r>
            <a:endParaRPr lang="en-US" sz="800" dirty="0"/>
          </a:p>
        </p:txBody>
      </p:sp>
      <p:sp>
        <p:nvSpPr>
          <p:cNvPr id="4" name="Rectangle 3">
            <a:extLst>
              <a:ext uri="{FF2B5EF4-FFF2-40B4-BE49-F238E27FC236}">
                <a16:creationId xmlns:a16="http://schemas.microsoft.com/office/drawing/2014/main" id="{4DBCC977-4B76-A04E-21EE-3A30C65DBEA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81C49-F5E4-C7CF-8347-18562729BDE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New Threats: Software Supply Chain Attacks</a:t>
            </a:r>
          </a:p>
        </p:txBody>
      </p:sp>
      <p:sp>
        <p:nvSpPr>
          <p:cNvPr id="5" name="Rectangle 4">
            <a:extLst>
              <a:ext uri="{FF2B5EF4-FFF2-40B4-BE49-F238E27FC236}">
                <a16:creationId xmlns:a16="http://schemas.microsoft.com/office/drawing/2014/main" id="{62034580-B3B5-1E06-3F8E-86250B5E613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19CAEA5-BA6D-13C3-BECD-6CB3B5F9414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48AAC05-CFBB-9EBB-A1B6-2A5891E9086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80313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D5753-0244-87E2-203C-15BDC9AE15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CDB3AE-E907-68B5-991E-C32202B41D80}"/>
              </a:ext>
            </a:extLst>
          </p:cNvPr>
          <p:cNvSpPr>
            <a:spLocks noGrp="1"/>
          </p:cNvSpPr>
          <p:nvPr>
            <p:ph idx="1"/>
          </p:nvPr>
        </p:nvSpPr>
        <p:spPr>
          <a:xfrm>
            <a:off x="4242062" y="1300900"/>
            <a:ext cx="7404993" cy="5081046"/>
          </a:xfrm>
        </p:spPr>
        <p:txBody>
          <a:bodyPr>
            <a:normAutofit/>
          </a:bodyPr>
          <a:lstStyle/>
          <a:p>
            <a:pPr>
              <a:defRPr sz="2000">
                <a:solidFill>
                  <a:srgbClr val="000000"/>
                </a:solidFill>
                <a:latin typeface="Garamond"/>
              </a:defRPr>
            </a:pPr>
            <a:r>
              <a:rPr lang="en-US" sz="2400" dirty="0"/>
              <a:t>A patch is a software update that repairs known flaws.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Patch management means tracking vulnerabilities, testing fixes, and installing them safely.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This process is difficult because companies must update many systems and devices.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There is little time between the discovery of a flaw and the release of malware that exploits it.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IT teams must balance the speed of patching with the need to test for stability and compatibility.</a:t>
            </a:r>
          </a:p>
        </p:txBody>
      </p:sp>
      <p:sp>
        <p:nvSpPr>
          <p:cNvPr id="4" name="Rectangle 3">
            <a:extLst>
              <a:ext uri="{FF2B5EF4-FFF2-40B4-BE49-F238E27FC236}">
                <a16:creationId xmlns:a16="http://schemas.microsoft.com/office/drawing/2014/main" id="{EA46CA69-8187-E4B0-E949-986613D5C7D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88C565-63A2-4473-74DB-BCA5180580E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Prevention: Patch Management</a:t>
            </a:r>
          </a:p>
        </p:txBody>
      </p:sp>
      <p:sp>
        <p:nvSpPr>
          <p:cNvPr id="5" name="Rectangle 4">
            <a:extLst>
              <a:ext uri="{FF2B5EF4-FFF2-40B4-BE49-F238E27FC236}">
                <a16:creationId xmlns:a16="http://schemas.microsoft.com/office/drawing/2014/main" id="{7F3BA1F9-2625-2A5D-C15A-CB188470D69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117650D-29A3-1D69-5041-0426C3BBFC2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872BE82-8160-8C9B-7E89-8346CD44A14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42</a:t>
            </a:fld>
            <a:r>
              <a:rPr lang="en-US" b="1" dirty="0">
                <a:solidFill>
                  <a:schemeClr val="bg1"/>
                </a:solidFill>
                <a:latin typeface="Garamond" panose="02020404030301010803" pitchFamily="18" charset="0"/>
              </a:rPr>
              <a:t> </a:t>
            </a:r>
          </a:p>
        </p:txBody>
      </p:sp>
      <p:pic>
        <p:nvPicPr>
          <p:cNvPr id="11266" name="Picture 2" descr="Patch - Free security icons">
            <a:extLst>
              <a:ext uri="{FF2B5EF4-FFF2-40B4-BE49-F238E27FC236}">
                <a16:creationId xmlns:a16="http://schemas.microsoft.com/office/drawing/2014/main" id="{F42A1C02-B3DC-76EF-74E1-6EE35637D7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50" r="9418"/>
          <a:stretch>
            <a:fillRect/>
          </a:stretch>
        </p:blipFill>
        <p:spPr bwMode="auto">
          <a:xfrm>
            <a:off x="541770" y="1427532"/>
            <a:ext cx="359963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86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9AA1B-F339-44D2-7CFF-F82C348C21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935D3-D9BE-1BDC-DA50-A365C52D7900}"/>
              </a:ext>
            </a:extLst>
          </p:cNvPr>
          <p:cNvSpPr>
            <a:spLocks noGrp="1"/>
          </p:cNvSpPr>
          <p:nvPr>
            <p:ph idx="1"/>
          </p:nvPr>
        </p:nvSpPr>
        <p:spPr>
          <a:xfrm>
            <a:off x="4242062" y="1300900"/>
            <a:ext cx="7404993" cy="5081046"/>
          </a:xfrm>
        </p:spPr>
        <p:txBody>
          <a:bodyPr>
            <a:normAutofit/>
          </a:bodyPr>
          <a:lstStyle/>
          <a:p>
            <a:pPr>
              <a:defRPr sz="2000">
                <a:solidFill>
                  <a:srgbClr val="000000"/>
                </a:solidFill>
                <a:latin typeface="Garamond"/>
              </a:defRPr>
            </a:pPr>
            <a:r>
              <a:rPr lang="en-US" sz="2400" dirty="0"/>
              <a:t>Apply secure software development practices and continuous security reviews.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Use automated tools to check for known vulnerabilities.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Verify digital signatures and authenticity before installing updates.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Establish change-management policies that document all system modifications.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Subscribe to trusted vulnerability-tracking services such as CVE or NIST NVD.</a:t>
            </a:r>
          </a:p>
        </p:txBody>
      </p:sp>
      <p:sp>
        <p:nvSpPr>
          <p:cNvPr id="4" name="Rectangle 3">
            <a:extLst>
              <a:ext uri="{FF2B5EF4-FFF2-40B4-BE49-F238E27FC236}">
                <a16:creationId xmlns:a16="http://schemas.microsoft.com/office/drawing/2014/main" id="{F049A4B2-D263-9C90-3E80-46D2A674DDC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9B9E5-64EF-C842-F8EC-2B6CA532147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Defending Against Software Exploits</a:t>
            </a:r>
          </a:p>
        </p:txBody>
      </p:sp>
      <p:sp>
        <p:nvSpPr>
          <p:cNvPr id="5" name="Rectangle 4">
            <a:extLst>
              <a:ext uri="{FF2B5EF4-FFF2-40B4-BE49-F238E27FC236}">
                <a16:creationId xmlns:a16="http://schemas.microsoft.com/office/drawing/2014/main" id="{CE431404-8A4F-1E10-9D25-1E7CDACA449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A37D490-069A-908F-9ECD-6FBF87397D3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5A725E7-8920-2590-2363-456C4849640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43</a:t>
            </a:fld>
            <a:r>
              <a:rPr lang="en-US" b="1" dirty="0">
                <a:solidFill>
                  <a:schemeClr val="bg1"/>
                </a:solidFill>
                <a:latin typeface="Garamond" panose="02020404030301010803" pitchFamily="18" charset="0"/>
              </a:rPr>
              <a:t> </a:t>
            </a:r>
          </a:p>
        </p:txBody>
      </p:sp>
      <p:pic>
        <p:nvPicPr>
          <p:cNvPr id="11266" name="Picture 2" descr="Patch - Free security icons">
            <a:extLst>
              <a:ext uri="{FF2B5EF4-FFF2-40B4-BE49-F238E27FC236}">
                <a16:creationId xmlns:a16="http://schemas.microsoft.com/office/drawing/2014/main" id="{0F2D0F0A-D984-85CE-DADC-61F935A07F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50" r="9418"/>
          <a:stretch>
            <a:fillRect/>
          </a:stretch>
        </p:blipFill>
        <p:spPr bwMode="auto">
          <a:xfrm>
            <a:off x="541770" y="1427532"/>
            <a:ext cx="359963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22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6D33F393-F85F-DD42-903B-5444FFD2D11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376F40-2C42-D985-2BFE-882128944662}"/>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AI and Security Threats</a:t>
            </a:r>
            <a:endParaRPr sz="4400" dirty="0">
              <a:solidFill>
                <a:schemeClr val="bg1"/>
              </a:solidFill>
            </a:endParaRPr>
          </a:p>
        </p:txBody>
      </p:sp>
    </p:spTree>
    <p:extLst>
      <p:ext uri="{BB962C8B-B14F-4D97-AF65-F5344CB8AC3E}">
        <p14:creationId xmlns:p14="http://schemas.microsoft.com/office/powerpoint/2010/main" val="2430563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735D3-0665-0497-8909-0DC3DD1BB8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D4AE54-42EA-38CA-F510-574A57240CF3}"/>
              </a:ext>
            </a:extLst>
          </p:cNvPr>
          <p:cNvSpPr>
            <a:spLocks noGrp="1"/>
          </p:cNvSpPr>
          <p:nvPr>
            <p:ph idx="1"/>
          </p:nvPr>
        </p:nvSpPr>
        <p:spPr>
          <a:xfrm>
            <a:off x="4609707" y="1300900"/>
            <a:ext cx="7037348" cy="5081046"/>
          </a:xfrm>
        </p:spPr>
        <p:txBody>
          <a:bodyPr>
            <a:normAutofit/>
          </a:bodyPr>
          <a:lstStyle/>
          <a:p>
            <a:pPr>
              <a:defRPr sz="2000">
                <a:solidFill>
                  <a:srgbClr val="000000"/>
                </a:solidFill>
                <a:latin typeface="Garamond"/>
              </a:defRPr>
            </a:pPr>
            <a:r>
              <a:rPr lang="en-US" sz="2400" dirty="0"/>
              <a:t>Artificial intelligence offers major benefits for business efficiency and automation, yet it also introduces new risks.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Cybercriminals are already using AI to build faster and more complex attacks.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AI systems themselves can be manipulated to act in harmful ways.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Threats now include AI-generated phishing, deepfake content, and the misuse or subversion of large language models.</a:t>
            </a:r>
          </a:p>
        </p:txBody>
      </p:sp>
      <p:sp>
        <p:nvSpPr>
          <p:cNvPr id="4" name="Rectangle 3">
            <a:extLst>
              <a:ext uri="{FF2B5EF4-FFF2-40B4-BE49-F238E27FC236}">
                <a16:creationId xmlns:a16="http://schemas.microsoft.com/office/drawing/2014/main" id="{F996E0D3-92E7-C350-BC93-CA33B48A1B6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20C12-EE99-0496-9F70-1BBBE805B8D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AI as a New Cybersecurity Challenge</a:t>
            </a:r>
          </a:p>
        </p:txBody>
      </p:sp>
      <p:sp>
        <p:nvSpPr>
          <p:cNvPr id="5" name="Rectangle 4">
            <a:extLst>
              <a:ext uri="{FF2B5EF4-FFF2-40B4-BE49-F238E27FC236}">
                <a16:creationId xmlns:a16="http://schemas.microsoft.com/office/drawing/2014/main" id="{CDCE90A6-DF06-616E-51F3-F66871B3BF3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0BA9A81-F86D-3097-41D5-6515BD4A0EB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3FE1EC7-8FA2-CEF5-410C-982DD0378CD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45</a:t>
            </a:fld>
            <a:r>
              <a:rPr lang="en-US" b="1" dirty="0">
                <a:solidFill>
                  <a:schemeClr val="bg1"/>
                </a:solidFill>
                <a:latin typeface="Garamond" panose="02020404030301010803" pitchFamily="18" charset="0"/>
              </a:rPr>
              <a:t> </a:t>
            </a:r>
          </a:p>
        </p:txBody>
      </p:sp>
      <p:pic>
        <p:nvPicPr>
          <p:cNvPr id="1026" name="Picture 2" descr="How agentic AI is transforming cybersecurity | Digital Watch Observatory">
            <a:extLst>
              <a:ext uri="{FF2B5EF4-FFF2-40B4-BE49-F238E27FC236}">
                <a16:creationId xmlns:a16="http://schemas.microsoft.com/office/drawing/2014/main" id="{AD19E418-EA5B-9A98-00A6-6083763B8D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02" r="8000"/>
          <a:stretch>
            <a:fillRect/>
          </a:stretch>
        </p:blipFill>
        <p:spPr bwMode="auto">
          <a:xfrm>
            <a:off x="541770" y="1427532"/>
            <a:ext cx="385556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CE7C8-56CF-F09C-ECAA-BA132F805F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DB306-2753-F5FA-D542-CBEB90C54469}"/>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Traditional phishing messages often contain spelling errors or awkward language that reveal them as fake.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Security systems can detect repeated text patterns or reused templates in such emails.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Generative AI tools like </a:t>
            </a:r>
            <a:r>
              <a:rPr lang="en-US" sz="2400" dirty="0" err="1"/>
              <a:t>WormGPT</a:t>
            </a:r>
            <a:r>
              <a:rPr lang="en-US" sz="2400" dirty="0"/>
              <a:t> allow criminals to produce messages that look professional and unique.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AI can also collect personal details about a target to craft convincing spear-phishing or business-email-compromise (BEC) attacks.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Organizations must train users to question even well-written and polished messages.</a:t>
            </a:r>
          </a:p>
        </p:txBody>
      </p:sp>
      <p:sp>
        <p:nvSpPr>
          <p:cNvPr id="4" name="Rectangle 3">
            <a:extLst>
              <a:ext uri="{FF2B5EF4-FFF2-40B4-BE49-F238E27FC236}">
                <a16:creationId xmlns:a16="http://schemas.microsoft.com/office/drawing/2014/main" id="{DE00A9A7-C377-F67A-0438-814FA14811B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F7FA12-540B-DCFB-4FDA-1F7CA557CA3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Phishing with AI</a:t>
            </a:r>
          </a:p>
        </p:txBody>
      </p:sp>
      <p:sp>
        <p:nvSpPr>
          <p:cNvPr id="5" name="Rectangle 4">
            <a:extLst>
              <a:ext uri="{FF2B5EF4-FFF2-40B4-BE49-F238E27FC236}">
                <a16:creationId xmlns:a16="http://schemas.microsoft.com/office/drawing/2014/main" id="{20536887-F044-4D11-3AC9-84D32BBF758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8FEC03E-0D77-7EB5-7563-DA282AF6CCE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CA56CC2-B4AB-DF9E-8FBA-80A0908ECC1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1255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75FB4-37E3-3D4B-5EA7-DC62CB3A4C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E87342-F93C-D73A-D11D-E4BB0969B5DB}"/>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A deepfake is an image, video, or voice recording created by AI to imitate a real person.</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These realistic fabrications can mislead people or bypass identity systems that rely on facial or voice recognition.</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Deepfakes may be used for fraud, blackmail, or propaganda.</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Modern tools can generate convincing fakes with very little data and minimal technical skill.</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Firms should verify sources, use multi-factor identity checks, and monitor social media for false content involving executives or brands.</a:t>
            </a:r>
          </a:p>
        </p:txBody>
      </p:sp>
      <p:sp>
        <p:nvSpPr>
          <p:cNvPr id="4" name="Rectangle 3">
            <a:extLst>
              <a:ext uri="{FF2B5EF4-FFF2-40B4-BE49-F238E27FC236}">
                <a16:creationId xmlns:a16="http://schemas.microsoft.com/office/drawing/2014/main" id="{E8873670-EF61-6DC1-9972-BDAE47189F1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0E5625-7246-EBC5-DA4E-A7FF147B5E0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Deepfakes and Synthetic Media</a:t>
            </a:r>
          </a:p>
        </p:txBody>
      </p:sp>
      <p:sp>
        <p:nvSpPr>
          <p:cNvPr id="5" name="Rectangle 4">
            <a:extLst>
              <a:ext uri="{FF2B5EF4-FFF2-40B4-BE49-F238E27FC236}">
                <a16:creationId xmlns:a16="http://schemas.microsoft.com/office/drawing/2014/main" id="{0C6F9913-359C-74C6-8056-10B2504CE4E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80B7824-E14D-442B-41D2-A82C7E71009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95EE832-238C-DA30-6483-B6F25533644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20730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4578E-65FE-C7F6-DD5E-573F844C6AA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96C1311-ED9C-7E09-FBB9-26B75BB5F22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15E3F-B5C2-CC16-74CF-41EDEC22B3E0}"/>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Hank Green (2025, October 7). </a:t>
            </a:r>
            <a:r>
              <a:rPr lang="en-US" sz="2400" i="1" dirty="0">
                <a:solidFill>
                  <a:schemeClr val="bg1"/>
                </a:solidFill>
              </a:rPr>
              <a:t>Give me a single reason why Sora2 should exist.</a:t>
            </a:r>
            <a:br>
              <a:rPr lang="en-US" sz="2400" i="1" dirty="0">
                <a:solidFill>
                  <a:schemeClr val="bg1"/>
                </a:solidFill>
              </a:rPr>
            </a:br>
            <a:r>
              <a:rPr lang="en-US" sz="2400" i="1" dirty="0">
                <a:solidFill>
                  <a:schemeClr val="bg1"/>
                </a:solidFill>
              </a:rPr>
              <a:t> </a:t>
            </a:r>
            <a:r>
              <a:rPr lang="en-US" sz="2400" dirty="0">
                <a:solidFill>
                  <a:schemeClr val="bg1"/>
                </a:solidFill>
              </a:rPr>
              <a:t>[Video]. YouTube. https://youtu.be/Vz0oQ0v0W10?si=AYeovkzElB-e7FYg</a:t>
            </a:r>
          </a:p>
        </p:txBody>
      </p:sp>
      <p:sp>
        <p:nvSpPr>
          <p:cNvPr id="5" name="Rectangle 4">
            <a:extLst>
              <a:ext uri="{FF2B5EF4-FFF2-40B4-BE49-F238E27FC236}">
                <a16:creationId xmlns:a16="http://schemas.microsoft.com/office/drawing/2014/main" id="{391D3BA9-4877-8472-F17A-4F795028F15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584E270-F70A-E5A1-7605-9C2773A49E8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1F4000C-3466-BA55-1273-6039FACC8E6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48</a:t>
            </a:fld>
            <a:r>
              <a:rPr lang="en-US" b="1" dirty="0">
                <a:solidFill>
                  <a:schemeClr val="bg1"/>
                </a:solidFill>
                <a:latin typeface="Garamond" panose="02020404030301010803" pitchFamily="18" charset="0"/>
              </a:rPr>
              <a:t> </a:t>
            </a:r>
          </a:p>
        </p:txBody>
      </p:sp>
      <p:pic>
        <p:nvPicPr>
          <p:cNvPr id="3" name="Online Media 2" title="Give me a single reason why Sora2 should exist.">
            <a:hlinkClick r:id="" action="ppaction://media"/>
            <a:extLst>
              <a:ext uri="{FF2B5EF4-FFF2-40B4-BE49-F238E27FC236}">
                <a16:creationId xmlns:a16="http://schemas.microsoft.com/office/drawing/2014/main" id="{2693A5A2-A086-4447-78E7-21A013787AF9}"/>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74580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F612F-194B-681B-38F2-6408735FDF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A29CA-DDE4-D3B5-4831-4E16D4370F8E}"/>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Large Language Models (LLMs) are systems that generate human-like text after training on massive data sets.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Cybercriminals try to jailbreak or inject prompts that bypass built-in safety rules.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These prompt-injection attacks can make an LLM produce harmful code or reveal restricted information.</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Researchers have shown that LLMs can be tricked into generating ransomware or exfiltration scripts.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Some models have been manipulated to disclose their own internal instructions and safeguards.</a:t>
            </a:r>
          </a:p>
        </p:txBody>
      </p:sp>
      <p:sp>
        <p:nvSpPr>
          <p:cNvPr id="4" name="Rectangle 3">
            <a:extLst>
              <a:ext uri="{FF2B5EF4-FFF2-40B4-BE49-F238E27FC236}">
                <a16:creationId xmlns:a16="http://schemas.microsoft.com/office/drawing/2014/main" id="{0F4C20B8-E1CD-24B1-BC41-B667B14ED31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4857B-462F-4617-11F9-4103CE27049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Subverting LLMs</a:t>
            </a:r>
          </a:p>
        </p:txBody>
      </p:sp>
      <p:sp>
        <p:nvSpPr>
          <p:cNvPr id="5" name="Rectangle 4">
            <a:extLst>
              <a:ext uri="{FF2B5EF4-FFF2-40B4-BE49-F238E27FC236}">
                <a16:creationId xmlns:a16="http://schemas.microsoft.com/office/drawing/2014/main" id="{467BA8EC-8DEF-D638-23C9-FCEED885A5E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924E026-63E4-FB97-A65D-0AC4F41CBE7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8425848-29C8-2E7E-E1C1-BF683467BB9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75325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F437-C048-B92A-A93C-5E018325B4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FAD83-3F2A-1CB5-57C8-F2BBAF333BF3}"/>
              </a:ext>
            </a:extLst>
          </p:cNvPr>
          <p:cNvSpPr>
            <a:spLocks noGrp="1"/>
          </p:cNvSpPr>
          <p:nvPr>
            <p:ph idx="1"/>
          </p:nvPr>
        </p:nvSpPr>
        <p:spPr>
          <a:xfrm>
            <a:off x="4863829" y="1300900"/>
            <a:ext cx="6783225" cy="5081046"/>
          </a:xfrm>
        </p:spPr>
        <p:txBody>
          <a:bodyPr>
            <a:normAutofit/>
          </a:bodyPr>
          <a:lstStyle/>
          <a:p>
            <a:pPr>
              <a:defRPr sz="2000">
                <a:solidFill>
                  <a:srgbClr val="000000"/>
                </a:solidFill>
                <a:latin typeface="Garamond"/>
              </a:defRPr>
            </a:pPr>
            <a:r>
              <a:rPr lang="en-US" altLang="zh-TW" sz="2400" dirty="0"/>
              <a:t>Business systems connect through local, regional, and global networks. Each connection creates a potential entry point for misuse or attack.</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Threats arise from technical, organizational, and environmental weaknesses, often worsened by poor management oversight.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threat actor is any individual or group seeking to exploit a vulnerability to cause harm.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Common Threats: Unauthorized access, data alteration, theft, vandalism, or service disruption.</a:t>
            </a:r>
          </a:p>
        </p:txBody>
      </p:sp>
      <p:sp>
        <p:nvSpPr>
          <p:cNvPr id="4" name="Rectangle 3">
            <a:extLst>
              <a:ext uri="{FF2B5EF4-FFF2-40B4-BE49-F238E27FC236}">
                <a16:creationId xmlns:a16="http://schemas.microsoft.com/office/drawing/2014/main" id="{24C4D37F-A35C-1AF1-511F-9D6D787A4C5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DDC8D-0DBA-FF05-F1DC-2A90940B3F4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Why Systems Are Vulnerable: An Overview</a:t>
            </a:r>
          </a:p>
        </p:txBody>
      </p:sp>
      <p:sp>
        <p:nvSpPr>
          <p:cNvPr id="5" name="Rectangle 4">
            <a:extLst>
              <a:ext uri="{FF2B5EF4-FFF2-40B4-BE49-F238E27FC236}">
                <a16:creationId xmlns:a16="http://schemas.microsoft.com/office/drawing/2014/main" id="{FBA86022-C0F7-5810-238E-DFD27DFCC6D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37D4CFE-4796-0E1C-0E24-18243A14525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5C05023-FEB7-8926-D458-BFF7306B4ED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a:t>
            </a:fld>
            <a:r>
              <a:rPr lang="en-US" b="1" dirty="0">
                <a:solidFill>
                  <a:schemeClr val="bg1"/>
                </a:solidFill>
                <a:latin typeface="Garamond" panose="02020404030301010803" pitchFamily="18" charset="0"/>
              </a:rPr>
              <a:t> </a:t>
            </a:r>
          </a:p>
        </p:txBody>
      </p:sp>
      <p:pic>
        <p:nvPicPr>
          <p:cNvPr id="1026" name="Picture 2" descr="Web Security Vulnerabilities">
            <a:extLst>
              <a:ext uri="{FF2B5EF4-FFF2-40B4-BE49-F238E27FC236}">
                <a16:creationId xmlns:a16="http://schemas.microsoft.com/office/drawing/2014/main" id="{A5B7BC42-DD6E-AE93-A031-44A53632D3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31" r="24024"/>
          <a:stretch/>
        </p:blipFill>
        <p:spPr bwMode="auto">
          <a:xfrm>
            <a:off x="547006" y="1427532"/>
            <a:ext cx="423900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01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1925E-C891-C779-FAEF-EA873E83944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57890-A1DE-BCA8-AE92-FEDDF788D629}"/>
              </a:ext>
            </a:extLst>
          </p:cNvPr>
          <p:cNvSpPr>
            <a:spLocks noGrp="1"/>
          </p:cNvSpPr>
          <p:nvPr>
            <p:ph idx="1"/>
          </p:nvPr>
        </p:nvSpPr>
        <p:spPr>
          <a:xfrm>
            <a:off x="4864231" y="1300900"/>
            <a:ext cx="6782824" cy="5081046"/>
          </a:xfrm>
        </p:spPr>
        <p:txBody>
          <a:bodyPr>
            <a:normAutofit/>
          </a:bodyPr>
          <a:lstStyle/>
          <a:p>
            <a:pPr>
              <a:defRPr sz="2000">
                <a:solidFill>
                  <a:srgbClr val="000000"/>
                </a:solidFill>
                <a:latin typeface="Garamond"/>
              </a:defRPr>
            </a:pPr>
            <a:r>
              <a:rPr lang="en-US" sz="2400" dirty="0"/>
              <a:t>Criminal developers are building AI systems without ethical limits.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err="1"/>
              <a:t>WormGPT</a:t>
            </a:r>
            <a:r>
              <a:rPr lang="en-US" sz="2400" dirty="0"/>
              <a:t> was created specifically for malicious tasks, focusing on malware-related data.</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err="1"/>
              <a:t>FraudGPT</a:t>
            </a:r>
            <a:r>
              <a:rPr lang="en-US" sz="2400" dirty="0"/>
              <a:t> offers additional functions for scams and phishing.</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err="1"/>
              <a:t>DarkBART</a:t>
            </a:r>
            <a:r>
              <a:rPr lang="en-US" sz="2400" dirty="0"/>
              <a:t> and </a:t>
            </a:r>
            <a:r>
              <a:rPr lang="en-US" sz="2400" dirty="0" err="1"/>
              <a:t>DarkGemini</a:t>
            </a:r>
            <a:r>
              <a:rPr lang="en-US" sz="2400" dirty="0"/>
              <a:t> are subscription-based tools that combine LLMs with dark-web services.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These systems make it easier for less-skilled attackers to create advanced threats.</a:t>
            </a:r>
          </a:p>
        </p:txBody>
      </p:sp>
      <p:sp>
        <p:nvSpPr>
          <p:cNvPr id="4" name="Rectangle 3">
            <a:extLst>
              <a:ext uri="{FF2B5EF4-FFF2-40B4-BE49-F238E27FC236}">
                <a16:creationId xmlns:a16="http://schemas.microsoft.com/office/drawing/2014/main" id="{A490FFF9-1D6F-F1CD-3805-B03A1F7B5F7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ABDEE-5FE6-DB4F-250A-53981545852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Malicious Generative AI Tools</a:t>
            </a:r>
          </a:p>
        </p:txBody>
      </p:sp>
      <p:sp>
        <p:nvSpPr>
          <p:cNvPr id="5" name="Rectangle 4">
            <a:extLst>
              <a:ext uri="{FF2B5EF4-FFF2-40B4-BE49-F238E27FC236}">
                <a16:creationId xmlns:a16="http://schemas.microsoft.com/office/drawing/2014/main" id="{411E7EA3-A753-67BB-29CE-E928EF55520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E37A477-710C-9578-1F2F-4ED644EF24B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5FAB083-D60E-B3CB-FB8E-E55CEB03062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50</a:t>
            </a:fld>
            <a:r>
              <a:rPr lang="en-US" b="1" dirty="0">
                <a:solidFill>
                  <a:schemeClr val="bg1"/>
                </a:solidFill>
                <a:latin typeface="Garamond" panose="02020404030301010803" pitchFamily="18" charset="0"/>
              </a:rPr>
              <a:t> </a:t>
            </a:r>
          </a:p>
        </p:txBody>
      </p:sp>
      <p:pic>
        <p:nvPicPr>
          <p:cNvPr id="2050" name="Picture 2" descr="WormGPT is like ChatGPT for Hackers and Cybercrime">
            <a:extLst>
              <a:ext uri="{FF2B5EF4-FFF2-40B4-BE49-F238E27FC236}">
                <a16:creationId xmlns:a16="http://schemas.microsoft.com/office/drawing/2014/main" id="{D0E76CEC-A3E0-72D9-CDB0-35E11B5BB9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646"/>
          <a:stretch>
            <a:fillRect/>
          </a:stretch>
        </p:blipFill>
        <p:spPr bwMode="auto">
          <a:xfrm>
            <a:off x="541770" y="1427532"/>
            <a:ext cx="417389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40D92-1F42-723F-34A7-13E754DE6B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D939C7-533C-D4A1-706C-FC7D14BB691E}"/>
              </a:ext>
            </a:extLst>
          </p:cNvPr>
          <p:cNvSpPr>
            <a:spLocks noGrp="1"/>
          </p:cNvSpPr>
          <p:nvPr>
            <p:ph idx="1"/>
          </p:nvPr>
        </p:nvSpPr>
        <p:spPr>
          <a:xfrm>
            <a:off x="4477732" y="1300900"/>
            <a:ext cx="7169324" cy="5081046"/>
          </a:xfrm>
        </p:spPr>
        <p:txBody>
          <a:bodyPr>
            <a:normAutofit/>
          </a:bodyPr>
          <a:lstStyle/>
          <a:p>
            <a:pPr>
              <a:defRPr sz="2000">
                <a:solidFill>
                  <a:srgbClr val="000000"/>
                </a:solidFill>
                <a:latin typeface="Garamond"/>
              </a:defRPr>
            </a:pPr>
            <a:r>
              <a:rPr lang="en-US" sz="2400" dirty="0"/>
              <a:t>Open-source AI models on public platforms can be downloaded, modified, and reused by anyone.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Some repositories now host hundreds of potentially malicious or unsafe models.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Attackers can retrain these models to remove safety constraints and create new attack platforms.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Firms that use open-source AI tools must evaluate each model’s provenance, maintain usage logs, and restrict access to development environments.</a:t>
            </a:r>
          </a:p>
        </p:txBody>
      </p:sp>
      <p:sp>
        <p:nvSpPr>
          <p:cNvPr id="4" name="Rectangle 3">
            <a:extLst>
              <a:ext uri="{FF2B5EF4-FFF2-40B4-BE49-F238E27FC236}">
                <a16:creationId xmlns:a16="http://schemas.microsoft.com/office/drawing/2014/main" id="{0D53FDC3-9ABE-BFEF-D179-D8C724AC319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33A08-C1C5-1A65-2A94-139F21A5CA0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Open-Source AI Risks</a:t>
            </a:r>
          </a:p>
        </p:txBody>
      </p:sp>
      <p:sp>
        <p:nvSpPr>
          <p:cNvPr id="5" name="Rectangle 4">
            <a:extLst>
              <a:ext uri="{FF2B5EF4-FFF2-40B4-BE49-F238E27FC236}">
                <a16:creationId xmlns:a16="http://schemas.microsoft.com/office/drawing/2014/main" id="{B71C4B16-8762-5A79-5595-F0DC433E5F4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1D27557-CADF-BA62-F1AD-B6D96D6AF7A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8115740-58D0-72F8-6CA3-775DE19D3C5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51</a:t>
            </a:fld>
            <a:r>
              <a:rPr lang="en-US" b="1" dirty="0">
                <a:solidFill>
                  <a:schemeClr val="bg1"/>
                </a:solidFill>
                <a:latin typeface="Garamond" panose="02020404030301010803" pitchFamily="18" charset="0"/>
              </a:rPr>
              <a:t> </a:t>
            </a:r>
          </a:p>
        </p:txBody>
      </p:sp>
      <p:pic>
        <p:nvPicPr>
          <p:cNvPr id="6150" name="Picture 6" descr="ByteByteGo | The Open Source AI Stack">
            <a:extLst>
              <a:ext uri="{FF2B5EF4-FFF2-40B4-BE49-F238E27FC236}">
                <a16:creationId xmlns:a16="http://schemas.microsoft.com/office/drawing/2014/main" id="{2C79AA32-4E00-F998-8660-EEEBB83FB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69" y="1427530"/>
            <a:ext cx="382058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59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fade">
                                      <p:cBhvr>
                                        <p:cTn id="10" dur="500"/>
                                        <p:tgtEl>
                                          <p:spTgt spid="61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B2AE8CD2-D5C0-C483-49CB-40ADD3432C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B36FBB6-DD34-36F7-551C-39D77012B8E9}"/>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Value of Security and Control</a:t>
            </a:r>
            <a:endParaRPr sz="4400" dirty="0">
              <a:solidFill>
                <a:schemeClr val="bg1"/>
              </a:solidFill>
            </a:endParaRPr>
          </a:p>
        </p:txBody>
      </p:sp>
    </p:spTree>
    <p:extLst>
      <p:ext uri="{BB962C8B-B14F-4D97-AF65-F5344CB8AC3E}">
        <p14:creationId xmlns:p14="http://schemas.microsoft.com/office/powerpoint/2010/main" val="2133333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A4B1C-1055-E2E6-4BDF-87A090BF53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0F1CFB-BDBB-66D0-9C44-6E5181AF992C}"/>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Companies depend on digital systems that store highly valuable information.</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These systems contain data about employees, customers, finances, and operations.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Compromised systems can result in the loss of trade secrets, product designs, or marketing strategies.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 major outage or data loss can permanently damage a firm’s finances and reputation.</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Experts estimate that about 40 percent of businesses never recover from major data losses that remain unrepaired for more than three days.</a:t>
            </a:r>
          </a:p>
        </p:txBody>
      </p:sp>
      <p:sp>
        <p:nvSpPr>
          <p:cNvPr id="4" name="Rectangle 3">
            <a:extLst>
              <a:ext uri="{FF2B5EF4-FFF2-40B4-BE49-F238E27FC236}">
                <a16:creationId xmlns:a16="http://schemas.microsoft.com/office/drawing/2014/main" id="{35E394B9-61F0-7717-D459-C8FA8202420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38A56-3913-B0A2-28ED-13193CBB451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Why Security and Control Matter</a:t>
            </a:r>
          </a:p>
        </p:txBody>
      </p:sp>
      <p:sp>
        <p:nvSpPr>
          <p:cNvPr id="5" name="Rectangle 4">
            <a:extLst>
              <a:ext uri="{FF2B5EF4-FFF2-40B4-BE49-F238E27FC236}">
                <a16:creationId xmlns:a16="http://schemas.microsoft.com/office/drawing/2014/main" id="{DD13FA28-348D-8CB9-B188-79BE13413B6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9AD9E80-F489-14E3-B777-04C3439878C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17AE89B-9BB4-0A0A-9D46-B576C221D76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26564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4E755-765C-0E5E-E398-B33B32F1255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D76DFF-7CB6-A499-B02E-5AA0CB693C2F}"/>
              </a:ext>
            </a:extLst>
          </p:cNvPr>
          <p:cNvSpPr>
            <a:spLocks noGrp="1"/>
          </p:cNvSpPr>
          <p:nvPr>
            <p:ph idx="1"/>
          </p:nvPr>
        </p:nvSpPr>
        <p:spPr>
          <a:xfrm>
            <a:off x="5213023" y="1300900"/>
            <a:ext cx="6434032" cy="5081046"/>
          </a:xfrm>
        </p:spPr>
        <p:txBody>
          <a:bodyPr>
            <a:normAutofit/>
          </a:bodyPr>
          <a:lstStyle/>
          <a:p>
            <a:pPr>
              <a:defRPr sz="2000">
                <a:solidFill>
                  <a:srgbClr val="000000"/>
                </a:solidFill>
                <a:latin typeface="Garamond"/>
              </a:defRPr>
            </a:pPr>
            <a:r>
              <a:rPr lang="en-US" sz="2400" dirty="0"/>
              <a:t>Inadequate security can expose a firm to lawsuits and regulatory penalties.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Companies must protect data belonging to customers, employees, and partners.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Governments require organizations to secure electronic records and manage them responsibly.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Electronic Records Management (ERM) refers to policies and technologies for storing, retaining, and disposing of digital information.</a:t>
            </a:r>
          </a:p>
          <a:p>
            <a:pPr lvl="2">
              <a:defRPr sz="2000">
                <a:solidFill>
                  <a:srgbClr val="000000"/>
                </a:solidFill>
                <a:latin typeface="Garamond"/>
              </a:defRPr>
            </a:pPr>
            <a:endParaRPr lang="en-US" sz="1600" dirty="0"/>
          </a:p>
          <a:p>
            <a:pPr>
              <a:defRPr sz="2000">
                <a:solidFill>
                  <a:srgbClr val="000000"/>
                </a:solidFill>
                <a:latin typeface="Garamond"/>
              </a:defRPr>
            </a:pPr>
            <a:endParaRPr lang="en-US" sz="2400" dirty="0"/>
          </a:p>
        </p:txBody>
      </p:sp>
      <p:sp>
        <p:nvSpPr>
          <p:cNvPr id="4" name="Rectangle 3">
            <a:extLst>
              <a:ext uri="{FF2B5EF4-FFF2-40B4-BE49-F238E27FC236}">
                <a16:creationId xmlns:a16="http://schemas.microsoft.com/office/drawing/2014/main" id="{70EA2BBA-FFD2-3109-99CA-12EE17DBC18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4678F-3950-75D7-F5C3-56FCC58C84A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Legal and Financial Consequences</a:t>
            </a:r>
          </a:p>
        </p:txBody>
      </p:sp>
      <p:sp>
        <p:nvSpPr>
          <p:cNvPr id="5" name="Rectangle 4">
            <a:extLst>
              <a:ext uri="{FF2B5EF4-FFF2-40B4-BE49-F238E27FC236}">
                <a16:creationId xmlns:a16="http://schemas.microsoft.com/office/drawing/2014/main" id="{FB3E6A67-51DE-1865-BB19-4F053E9E3E8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80A8EC8-0063-25FD-F86B-10726709615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97DAF56-F51C-B949-7AF8-E57F1EFA35B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54</a:t>
            </a:fld>
            <a:r>
              <a:rPr lang="en-US" b="1" dirty="0">
                <a:solidFill>
                  <a:schemeClr val="bg1"/>
                </a:solidFill>
                <a:latin typeface="Garamond" panose="02020404030301010803" pitchFamily="18" charset="0"/>
              </a:rPr>
              <a:t> </a:t>
            </a:r>
          </a:p>
        </p:txBody>
      </p:sp>
      <p:pic>
        <p:nvPicPr>
          <p:cNvPr id="7170" name="Picture 2" descr="The Disparity in Legal Consequences">
            <a:extLst>
              <a:ext uri="{FF2B5EF4-FFF2-40B4-BE49-F238E27FC236}">
                <a16:creationId xmlns:a16="http://schemas.microsoft.com/office/drawing/2014/main" id="{5124A882-1F25-D0A7-80CE-CFADDB0BF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7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D1D8E-FFEE-0D9C-BCA3-B5DD8D2207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C4584C9-6D80-BAA2-CF47-EFCDE9870E0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E35EC-585E-CBB3-B43E-4E4AD83DD824}"/>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ABC News (2019, July 22). </a:t>
            </a:r>
            <a:r>
              <a:rPr lang="en-US" sz="2400" i="1" dirty="0">
                <a:solidFill>
                  <a:schemeClr val="bg1"/>
                </a:solidFill>
              </a:rPr>
              <a:t>Equifax to pay $700M after massive data breach</a:t>
            </a:r>
            <a:br>
              <a:rPr lang="en-US" sz="2400" i="1" dirty="0">
                <a:solidFill>
                  <a:schemeClr val="bg1"/>
                </a:solidFill>
              </a:rPr>
            </a:br>
            <a:r>
              <a:rPr lang="en-US" sz="2400" i="1" dirty="0">
                <a:solidFill>
                  <a:schemeClr val="bg1"/>
                </a:solidFill>
              </a:rPr>
              <a:t> </a:t>
            </a:r>
            <a:r>
              <a:rPr lang="en-US" sz="2400" dirty="0">
                <a:solidFill>
                  <a:schemeClr val="bg1"/>
                </a:solidFill>
              </a:rPr>
              <a:t>[Video]. YouTube. https://youtu.be/_c0AoirlQhw?si=sFqwK_P6vT5ONp9l</a:t>
            </a:r>
          </a:p>
        </p:txBody>
      </p:sp>
      <p:sp>
        <p:nvSpPr>
          <p:cNvPr id="5" name="Rectangle 4">
            <a:extLst>
              <a:ext uri="{FF2B5EF4-FFF2-40B4-BE49-F238E27FC236}">
                <a16:creationId xmlns:a16="http://schemas.microsoft.com/office/drawing/2014/main" id="{AAFC2BD8-2555-39CF-CC94-F8EB66CFE1B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79E7475-D2D5-767A-2281-734D80073DF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0010782-5F19-20BC-0082-FAD6B6B06B4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55</a:t>
            </a:fld>
            <a:r>
              <a:rPr lang="en-US" b="1" dirty="0">
                <a:solidFill>
                  <a:schemeClr val="bg1"/>
                </a:solidFill>
                <a:latin typeface="Garamond" panose="02020404030301010803" pitchFamily="18" charset="0"/>
              </a:rPr>
              <a:t> </a:t>
            </a:r>
          </a:p>
        </p:txBody>
      </p:sp>
      <p:pic>
        <p:nvPicPr>
          <p:cNvPr id="8" name="Online Media 7" title="Equifax to pay $700M after massive data breach">
            <a:hlinkClick r:id="" action="ppaction://media"/>
            <a:extLst>
              <a:ext uri="{FF2B5EF4-FFF2-40B4-BE49-F238E27FC236}">
                <a16:creationId xmlns:a16="http://schemas.microsoft.com/office/drawing/2014/main" id="{D6EBF9D4-75FE-A6D6-CB9B-F97100359636}"/>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118385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3450A-9F16-6A8C-FE57-2C5C4D8213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4E7CD8-21F1-73E9-E3E7-F934E7A87B90}"/>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Healthcare Regulations</a:t>
            </a:r>
          </a:p>
          <a:p>
            <a:pPr lvl="1">
              <a:defRPr sz="2000">
                <a:solidFill>
                  <a:srgbClr val="000000"/>
                </a:solidFill>
                <a:latin typeface="Garamond"/>
              </a:defRPr>
            </a:pPr>
            <a:r>
              <a:rPr lang="en-US" sz="2000" dirty="0"/>
              <a:t>The Health Insurance Portability and Accountability Act (HIPAA) governs medical data security and privacy.</a:t>
            </a:r>
          </a:p>
          <a:p>
            <a:pPr lvl="1">
              <a:defRPr sz="2000">
                <a:solidFill>
                  <a:srgbClr val="000000"/>
                </a:solidFill>
                <a:latin typeface="Garamond"/>
              </a:defRPr>
            </a:pPr>
            <a:r>
              <a:rPr lang="en-US" sz="2000" dirty="0"/>
              <a:t>Requires patient information to be stored for at least six years and kept confidential.</a:t>
            </a:r>
          </a:p>
          <a:p>
            <a:pPr lvl="1">
              <a:defRPr sz="2000">
                <a:solidFill>
                  <a:srgbClr val="000000"/>
                </a:solidFill>
                <a:latin typeface="Garamond"/>
              </a:defRPr>
            </a:pPr>
            <a:r>
              <a:rPr lang="en-US" sz="2000" dirty="0"/>
              <a:t>Defines procedures for secure billing, data exchange, and patient communication.</a:t>
            </a:r>
          </a:p>
          <a:p>
            <a:pPr lvl="1">
              <a:defRPr sz="2000">
                <a:solidFill>
                  <a:srgbClr val="000000"/>
                </a:solidFill>
                <a:latin typeface="Garamond"/>
              </a:defRPr>
            </a:pPr>
            <a:r>
              <a:rPr lang="en-US" sz="2000" dirty="0"/>
              <a:t>Violations include unauthorized disclosure or careless handling of patient records.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Financial Services</a:t>
            </a:r>
          </a:p>
          <a:p>
            <a:pPr lvl="1">
              <a:defRPr sz="2000">
                <a:solidFill>
                  <a:srgbClr val="000000"/>
                </a:solidFill>
                <a:latin typeface="Garamond"/>
              </a:defRPr>
            </a:pPr>
            <a:r>
              <a:rPr lang="en-US" sz="2000" dirty="0"/>
              <a:t>The Financial Services Modernization Act (Gramm-Leach-Bliley Act) requires financial institutions to protect customer data.</a:t>
            </a:r>
          </a:p>
          <a:p>
            <a:pPr lvl="1">
              <a:defRPr sz="2000">
                <a:solidFill>
                  <a:srgbClr val="000000"/>
                </a:solidFill>
                <a:latin typeface="Garamond"/>
              </a:defRPr>
            </a:pPr>
            <a:r>
              <a:rPr lang="en-US" sz="2000" dirty="0"/>
              <a:t>Data must be stored securely and transmitted through protected channels.</a:t>
            </a:r>
          </a:p>
          <a:p>
            <a:pPr lvl="1">
              <a:defRPr sz="2000">
                <a:solidFill>
                  <a:srgbClr val="000000"/>
                </a:solidFill>
                <a:latin typeface="Garamond"/>
              </a:defRPr>
            </a:pPr>
            <a:r>
              <a:rPr lang="en-US" sz="2000" dirty="0"/>
              <a:t>Institutions must establish written policies describing how they guard customer information.</a:t>
            </a:r>
          </a:p>
          <a:p>
            <a:pPr lvl="3">
              <a:defRPr sz="2000">
                <a:solidFill>
                  <a:srgbClr val="000000"/>
                </a:solidFill>
                <a:latin typeface="Garamond"/>
              </a:defRPr>
            </a:pPr>
            <a:endParaRPr lang="en-US" sz="1200" dirty="0"/>
          </a:p>
        </p:txBody>
      </p:sp>
      <p:sp>
        <p:nvSpPr>
          <p:cNvPr id="4" name="Rectangle 3">
            <a:extLst>
              <a:ext uri="{FF2B5EF4-FFF2-40B4-BE49-F238E27FC236}">
                <a16:creationId xmlns:a16="http://schemas.microsoft.com/office/drawing/2014/main" id="{7DD0017F-EA2D-7713-418A-E01A4A17F6B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80FF62-A6AA-053B-839D-FA548DF4A03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Regulations in the Real World</a:t>
            </a:r>
          </a:p>
        </p:txBody>
      </p:sp>
      <p:sp>
        <p:nvSpPr>
          <p:cNvPr id="5" name="Rectangle 4">
            <a:extLst>
              <a:ext uri="{FF2B5EF4-FFF2-40B4-BE49-F238E27FC236}">
                <a16:creationId xmlns:a16="http://schemas.microsoft.com/office/drawing/2014/main" id="{FF102750-EC10-0936-71ED-8252D90B71B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9C2B673-E65D-6027-4FF9-DF73C253FF0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6FBD90B-4090-46CD-CF1C-016C1978035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68776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19E09-EFF2-26FD-CB95-61E843E687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D936EA-27AB-4DC3-E9BF-D9C3FDD11711}"/>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Public Company Rules</a:t>
            </a:r>
          </a:p>
          <a:p>
            <a:pPr lvl="1">
              <a:defRPr sz="2000">
                <a:solidFill>
                  <a:srgbClr val="000000"/>
                </a:solidFill>
                <a:latin typeface="Garamond"/>
              </a:defRPr>
            </a:pPr>
            <a:r>
              <a:rPr lang="en-US" sz="2000" dirty="0"/>
              <a:t>The Sarbanes-Oxley Act was designed to rebuild investor confidence after major corporate scandals.</a:t>
            </a:r>
          </a:p>
          <a:p>
            <a:pPr lvl="1">
              <a:defRPr sz="2000">
                <a:solidFill>
                  <a:srgbClr val="000000"/>
                </a:solidFill>
                <a:latin typeface="Garamond"/>
              </a:defRPr>
            </a:pPr>
            <a:r>
              <a:rPr lang="en-US" sz="2000" dirty="0"/>
              <a:t>Requires internal controls to guarantee the accuracy and integrity of financial data.</a:t>
            </a:r>
          </a:p>
          <a:p>
            <a:pPr lvl="1">
              <a:defRPr sz="2000">
                <a:solidFill>
                  <a:srgbClr val="000000"/>
                </a:solidFill>
                <a:latin typeface="Garamond"/>
              </a:defRPr>
            </a:pPr>
            <a:r>
              <a:rPr lang="en-US" sz="2000" dirty="0"/>
              <a:t>Information systems must ensure that data used in financial statements are accurate and traceable.</a:t>
            </a:r>
          </a:p>
          <a:p>
            <a:pPr lvl="1">
              <a:defRPr sz="2000">
                <a:solidFill>
                  <a:srgbClr val="000000"/>
                </a:solidFill>
                <a:latin typeface="Garamond"/>
              </a:defRPr>
            </a:pPr>
            <a:r>
              <a:rPr lang="en-US" sz="2000" dirty="0"/>
              <a:t>Controls must also prevent unauthorized access and maintain data availability during disruptions.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Privacy and Data-Retention Laws</a:t>
            </a:r>
          </a:p>
          <a:p>
            <a:pPr lvl="1">
              <a:defRPr sz="2000">
                <a:solidFill>
                  <a:srgbClr val="000000"/>
                </a:solidFill>
                <a:latin typeface="Garamond"/>
              </a:defRPr>
            </a:pPr>
            <a:r>
              <a:rPr lang="en-US" sz="2000" dirty="0"/>
              <a:t>The General Data Protection Regulation (GDPR) applies to all firms operating within the European Union.</a:t>
            </a:r>
          </a:p>
          <a:p>
            <a:pPr lvl="1">
              <a:defRPr sz="2000">
                <a:solidFill>
                  <a:srgbClr val="000000"/>
                </a:solidFill>
                <a:latin typeface="Garamond"/>
              </a:defRPr>
            </a:pPr>
            <a:r>
              <a:rPr lang="en-US" sz="2000" dirty="0"/>
              <a:t>In the United States, privacy laws differ across federal and state levels.</a:t>
            </a:r>
          </a:p>
          <a:p>
            <a:pPr lvl="1">
              <a:defRPr sz="2000">
                <a:solidFill>
                  <a:srgbClr val="000000"/>
                </a:solidFill>
                <a:latin typeface="Garamond"/>
              </a:defRPr>
            </a:pPr>
            <a:r>
              <a:rPr lang="en-US" sz="2000" dirty="0"/>
              <a:t>Retaining data longer than legally allowed can violate privacy even if no breach occurs.</a:t>
            </a:r>
          </a:p>
        </p:txBody>
      </p:sp>
      <p:sp>
        <p:nvSpPr>
          <p:cNvPr id="4" name="Rectangle 3">
            <a:extLst>
              <a:ext uri="{FF2B5EF4-FFF2-40B4-BE49-F238E27FC236}">
                <a16:creationId xmlns:a16="http://schemas.microsoft.com/office/drawing/2014/main" id="{3D1D7780-CAB1-73E6-3A04-B51BFA84BA5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4829E-AF02-4FC8-AC17-E78A661F6E2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Regulations in the Real World</a:t>
            </a:r>
          </a:p>
        </p:txBody>
      </p:sp>
      <p:sp>
        <p:nvSpPr>
          <p:cNvPr id="5" name="Rectangle 4">
            <a:extLst>
              <a:ext uri="{FF2B5EF4-FFF2-40B4-BE49-F238E27FC236}">
                <a16:creationId xmlns:a16="http://schemas.microsoft.com/office/drawing/2014/main" id="{0E0D5662-E304-04C3-0869-7ABA8B7C569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94357F8-A765-33FA-D242-5A036D2745C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103FA6B-4481-B987-2C66-5C663404920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51606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2037D-C092-687C-8778-0C0BC8C936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139003-7B23-68B6-0274-F592C46EE47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6A64D-420E-55B8-553B-6C85BE04869D}"/>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U.S. SEC (2022, August 2). </a:t>
            </a:r>
            <a:r>
              <a:rPr lang="en-US" sz="2400" i="1" dirty="0">
                <a:solidFill>
                  <a:schemeClr val="bg1"/>
                </a:solidFill>
              </a:rPr>
              <a:t>What Did the Sarbanes-Oxley Act do? | Office Hours with Gary </a:t>
            </a:r>
            <a:br>
              <a:rPr lang="en-US" sz="2400" i="1" dirty="0">
                <a:solidFill>
                  <a:schemeClr val="bg1"/>
                </a:solidFill>
              </a:rPr>
            </a:br>
            <a:r>
              <a:rPr lang="en-US" sz="2400" i="1" dirty="0">
                <a:solidFill>
                  <a:schemeClr val="bg1"/>
                </a:solidFill>
              </a:rPr>
              <a:t>  Gensler </a:t>
            </a:r>
            <a:r>
              <a:rPr lang="en-US" sz="2400" dirty="0">
                <a:solidFill>
                  <a:schemeClr val="bg1"/>
                </a:solidFill>
              </a:rPr>
              <a:t>[Video]. YouTube. https://youtu.be/eJChWPaOMJo?si=-OZAnz3_u0ud6FpO</a:t>
            </a:r>
          </a:p>
        </p:txBody>
      </p:sp>
      <p:sp>
        <p:nvSpPr>
          <p:cNvPr id="5" name="Rectangle 4">
            <a:extLst>
              <a:ext uri="{FF2B5EF4-FFF2-40B4-BE49-F238E27FC236}">
                <a16:creationId xmlns:a16="http://schemas.microsoft.com/office/drawing/2014/main" id="{605F85B8-496C-BD6C-89D7-7E216FECE32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D0117D3-4116-D2C0-2AB6-C54FC7D7656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C78DC0C-C5A5-3714-B338-FD9BB0B6413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58</a:t>
            </a:fld>
            <a:r>
              <a:rPr lang="en-US" b="1" dirty="0">
                <a:solidFill>
                  <a:schemeClr val="bg1"/>
                </a:solidFill>
                <a:latin typeface="Garamond" panose="02020404030301010803" pitchFamily="18" charset="0"/>
              </a:rPr>
              <a:t> </a:t>
            </a:r>
          </a:p>
        </p:txBody>
      </p:sp>
      <p:pic>
        <p:nvPicPr>
          <p:cNvPr id="3" name="Online Media 2" title="What Did the Sarbanes-Oxley Act do? | Office Hours with Gary Gensler">
            <a:hlinkClick r:id="" action="ppaction://media"/>
            <a:extLst>
              <a:ext uri="{FF2B5EF4-FFF2-40B4-BE49-F238E27FC236}">
                <a16:creationId xmlns:a16="http://schemas.microsoft.com/office/drawing/2014/main" id="{9F7C5B7E-84D7-95FC-F429-57B44A252724}"/>
              </a:ext>
            </a:extLst>
          </p:cNvPr>
          <p:cNvPicPr>
            <a:picLocks noRot="1" noChangeAspect="1"/>
          </p:cNvPicPr>
          <p:nvPr>
            <a:videoFile r:link="rId1"/>
          </p:nvPr>
        </p:nvPicPr>
        <p:blipFill>
          <a:blip r:embed="rId4"/>
          <a:stretch>
            <a:fillRect/>
          </a:stretch>
        </p:blipFill>
        <p:spPr>
          <a:xfrm>
            <a:off x="1239190" y="970332"/>
            <a:ext cx="9710442" cy="5486400"/>
          </a:xfrm>
          <a:prstGeom prst="rect">
            <a:avLst/>
          </a:prstGeom>
        </p:spPr>
      </p:pic>
    </p:spTree>
    <p:extLst>
      <p:ext uri="{BB962C8B-B14F-4D97-AF65-F5344CB8AC3E}">
        <p14:creationId xmlns:p14="http://schemas.microsoft.com/office/powerpoint/2010/main" val="183009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63ECA-E0BB-8513-BB46-86646598BC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A1E20E-A6B2-F5CC-330A-1589B178BB80}"/>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Electronic Evidence</a:t>
            </a:r>
          </a:p>
          <a:p>
            <a:pPr lvl="1">
              <a:defRPr sz="2000">
                <a:solidFill>
                  <a:srgbClr val="000000"/>
                </a:solidFill>
                <a:latin typeface="Garamond"/>
              </a:defRPr>
            </a:pPr>
            <a:r>
              <a:rPr lang="en-US" sz="2000" dirty="0"/>
              <a:t>Most modern legal cases depend on Electronically Stored Information (ESI) such as emails, messages, and social-media posts.</a:t>
            </a:r>
          </a:p>
          <a:p>
            <a:pPr lvl="1">
              <a:defRPr sz="2000">
                <a:solidFill>
                  <a:srgbClr val="000000"/>
                </a:solidFill>
                <a:latin typeface="Garamond"/>
              </a:defRPr>
            </a:pPr>
            <a:r>
              <a:rPr lang="en-US" sz="2000" dirty="0"/>
              <a:t>Organizations must produce relevant ESI during litigation when requested by a court.</a:t>
            </a:r>
          </a:p>
          <a:p>
            <a:pPr lvl="1">
              <a:defRPr sz="2000">
                <a:solidFill>
                  <a:srgbClr val="000000"/>
                </a:solidFill>
                <a:latin typeface="Garamond"/>
              </a:defRPr>
            </a:pPr>
            <a:r>
              <a:rPr lang="en-US" sz="2000" dirty="0"/>
              <a:t>The cost of discovery rises sharply if data are disorganized or destroyed.</a:t>
            </a:r>
          </a:p>
          <a:p>
            <a:pPr lvl="1">
              <a:defRPr sz="2000">
                <a:solidFill>
                  <a:srgbClr val="000000"/>
                </a:solidFill>
                <a:latin typeface="Garamond"/>
              </a:defRPr>
            </a:pPr>
            <a:r>
              <a:rPr lang="en-US" sz="2000" dirty="0"/>
              <a:t>Courts can impose severe penalties for improper deletion or loss of digital evidence.</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Digital Forensics</a:t>
            </a:r>
          </a:p>
          <a:p>
            <a:pPr lvl="1">
              <a:defRPr sz="2000">
                <a:solidFill>
                  <a:srgbClr val="000000"/>
                </a:solidFill>
                <a:latin typeface="Garamond"/>
              </a:defRPr>
            </a:pPr>
            <a:r>
              <a:rPr lang="en-US" sz="2000" dirty="0"/>
              <a:t>The scientific process of collecting and analyzing ESI for use in legal proceedings.</a:t>
            </a:r>
          </a:p>
          <a:p>
            <a:pPr lvl="1">
              <a:defRPr sz="2000">
                <a:solidFill>
                  <a:srgbClr val="000000"/>
                </a:solidFill>
                <a:latin typeface="Garamond"/>
              </a:defRPr>
            </a:pPr>
            <a:r>
              <a:rPr lang="en-US" sz="2000" dirty="0"/>
              <a:t>Key activities include recovering deleted or hidden files from storage devices, preserving evidential integrity while copying data, searching through large data sets for relevant content, and presenting findings clearly to legal authorities</a:t>
            </a:r>
          </a:p>
          <a:p>
            <a:pPr lvl="1">
              <a:defRPr sz="2000">
                <a:solidFill>
                  <a:srgbClr val="000000"/>
                </a:solidFill>
                <a:latin typeface="Garamond"/>
              </a:defRPr>
            </a:pPr>
            <a:r>
              <a:rPr lang="en-US" sz="2000" dirty="0"/>
              <a:t>Even deleted files or fragments can often be recovered and authenticated.</a:t>
            </a:r>
          </a:p>
        </p:txBody>
      </p:sp>
      <p:sp>
        <p:nvSpPr>
          <p:cNvPr id="4" name="Rectangle 3">
            <a:extLst>
              <a:ext uri="{FF2B5EF4-FFF2-40B4-BE49-F238E27FC236}">
                <a16:creationId xmlns:a16="http://schemas.microsoft.com/office/drawing/2014/main" id="{EF089B8B-FBF7-532C-18E1-311E5FA7553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B46905-CD55-3C43-C4EA-19796BBB694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Electronic Evidence and Digital Forensics</a:t>
            </a:r>
          </a:p>
        </p:txBody>
      </p:sp>
      <p:sp>
        <p:nvSpPr>
          <p:cNvPr id="5" name="Rectangle 4">
            <a:extLst>
              <a:ext uri="{FF2B5EF4-FFF2-40B4-BE49-F238E27FC236}">
                <a16:creationId xmlns:a16="http://schemas.microsoft.com/office/drawing/2014/main" id="{99703BF6-95BB-2FED-E00B-7381311C18A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3D808D6-E65A-52C5-99BB-55028211779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A4CDD6C-C539-7184-7B06-828EC600DC3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27685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DFCE5-F439-EA47-9B55-99B0A81D8D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374E6-4DBC-F3B5-19C9-861D5284C58F}"/>
              </a:ext>
            </a:extLst>
          </p:cNvPr>
          <p:cNvSpPr>
            <a:spLocks noGrp="1"/>
          </p:cNvSpPr>
          <p:nvPr>
            <p:ph idx="1"/>
          </p:nvPr>
        </p:nvSpPr>
        <p:spPr>
          <a:xfrm>
            <a:off x="541771" y="1300900"/>
            <a:ext cx="11105284" cy="5081046"/>
          </a:xfrm>
        </p:spPr>
        <p:txBody>
          <a:bodyPr>
            <a:normAutofit fontScale="92500"/>
          </a:bodyPr>
          <a:lstStyle/>
          <a:p>
            <a:pPr>
              <a:defRPr sz="2000">
                <a:solidFill>
                  <a:srgbClr val="000000"/>
                </a:solidFill>
                <a:latin typeface="Garamond"/>
              </a:defRPr>
            </a:pPr>
            <a:r>
              <a:rPr lang="en-US" altLang="zh-TW" sz="2400" dirty="0"/>
              <a:t>Technical and Human Weaknesses</a:t>
            </a:r>
          </a:p>
          <a:p>
            <a:pPr lvl="1">
              <a:defRPr sz="2000">
                <a:solidFill>
                  <a:srgbClr val="000000"/>
                </a:solidFill>
                <a:latin typeface="Garamond"/>
              </a:defRPr>
            </a:pPr>
            <a:r>
              <a:rPr lang="en-US" altLang="zh-TW" sz="2000" dirty="0"/>
              <a:t>Users at the client layer can accidentally introduce errors or malicious software.</a:t>
            </a:r>
            <a:endParaRPr lang="en-US" altLang="zh-TW" sz="1200" dirty="0"/>
          </a:p>
          <a:p>
            <a:pPr lvl="1">
              <a:defRPr sz="2000">
                <a:solidFill>
                  <a:srgbClr val="000000"/>
                </a:solidFill>
                <a:latin typeface="Garamond"/>
              </a:defRPr>
            </a:pPr>
            <a:r>
              <a:rPr lang="en-US" altLang="zh-TW" sz="2000" dirty="0"/>
              <a:t>Data traveling across networks can be intercepted or modified during transmission.</a:t>
            </a:r>
            <a:endParaRPr lang="en-US" altLang="zh-TW" sz="1200" dirty="0"/>
          </a:p>
          <a:p>
            <a:pPr lvl="1">
              <a:defRPr sz="2000">
                <a:solidFill>
                  <a:srgbClr val="000000"/>
                </a:solidFill>
                <a:latin typeface="Garamond"/>
              </a:defRPr>
            </a:pPr>
            <a:r>
              <a:rPr lang="en-US" altLang="zh-TW" sz="2000" dirty="0"/>
              <a:t>Servers are vulnerable to intrusion, denial-of-service attacks, and malware insertion.</a:t>
            </a:r>
            <a:endParaRPr lang="en-US" altLang="zh-TW" sz="1200" dirty="0"/>
          </a:p>
          <a:p>
            <a:pPr lvl="1">
              <a:defRPr sz="2000">
                <a:solidFill>
                  <a:srgbClr val="000000"/>
                </a:solidFill>
                <a:latin typeface="Garamond"/>
              </a:defRPr>
            </a:pPr>
            <a:r>
              <a:rPr lang="en-US" altLang="zh-TW" sz="2000" dirty="0"/>
              <a:t>Even electromagnetic interference can disrupt network operations.</a:t>
            </a:r>
            <a:endParaRPr lang="en-US" altLang="zh-TW" sz="1200" dirty="0"/>
          </a:p>
          <a:p>
            <a:pPr lvl="1">
              <a:defRPr sz="2000">
                <a:solidFill>
                  <a:srgbClr val="000000"/>
                </a:solidFill>
                <a:latin typeface="Garamond"/>
              </a:defRPr>
            </a:pPr>
            <a:r>
              <a:rPr lang="en-US" altLang="zh-TW" sz="2000" dirty="0"/>
              <a:t>Threat actors may use compromised servers to reach backend databases and exfiltrate confidential information.</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Hardware and Software Failures</a:t>
            </a:r>
          </a:p>
          <a:p>
            <a:pPr lvl="1">
              <a:defRPr sz="2000">
                <a:solidFill>
                  <a:srgbClr val="000000"/>
                </a:solidFill>
                <a:latin typeface="Garamond"/>
              </a:defRPr>
            </a:pPr>
            <a:r>
              <a:rPr lang="en-US" altLang="zh-TW" sz="2200" dirty="0"/>
              <a:t>Systems malfunction when components fail or are misconfigured.</a:t>
            </a:r>
          </a:p>
          <a:p>
            <a:pPr lvl="1">
              <a:defRPr sz="2000">
                <a:solidFill>
                  <a:srgbClr val="000000"/>
                </a:solidFill>
                <a:latin typeface="Garamond"/>
              </a:defRPr>
            </a:pPr>
            <a:r>
              <a:rPr lang="en-US" altLang="zh-TW" sz="2200" dirty="0"/>
              <a:t>Hardware can break down through misuse, overheating, or deliberate damage.</a:t>
            </a:r>
          </a:p>
          <a:p>
            <a:pPr lvl="1">
              <a:defRPr sz="2000">
                <a:solidFill>
                  <a:srgbClr val="000000"/>
                </a:solidFill>
                <a:latin typeface="Garamond"/>
              </a:defRPr>
            </a:pPr>
            <a:r>
              <a:rPr lang="en-US" altLang="zh-TW" sz="2200" dirty="0"/>
              <a:t>Software may fail due to programming errors, improper installation, or unauthorized changes.</a:t>
            </a:r>
          </a:p>
          <a:p>
            <a:pPr lvl="1">
              <a:defRPr sz="2000">
                <a:solidFill>
                  <a:srgbClr val="000000"/>
                </a:solidFill>
                <a:latin typeface="Garamond"/>
              </a:defRPr>
            </a:pPr>
            <a:r>
              <a:rPr lang="en-US" altLang="zh-TW" sz="2200" dirty="0"/>
              <a:t>Environmental hazards such as outages, floods, or fires interrupt service and destroy storage devices.</a:t>
            </a:r>
          </a:p>
          <a:p>
            <a:pPr lvl="1">
              <a:defRPr sz="2000">
                <a:solidFill>
                  <a:srgbClr val="000000"/>
                </a:solidFill>
                <a:latin typeface="Garamond"/>
              </a:defRPr>
            </a:pPr>
            <a:r>
              <a:rPr lang="en-US" altLang="zh-TW" sz="2200" dirty="0"/>
              <a:t>Reliable backup power and disaster-recovery plans are essential for business continuity.</a:t>
            </a:r>
          </a:p>
          <a:p>
            <a:pPr lvl="1">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337C330C-8108-F1C8-A615-FB926970261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0445B1-9FF1-7889-FD3A-14EC368204B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Why Systems Are Vulnerable: Part 1</a:t>
            </a:r>
          </a:p>
        </p:txBody>
      </p:sp>
      <p:sp>
        <p:nvSpPr>
          <p:cNvPr id="5" name="Rectangle 4">
            <a:extLst>
              <a:ext uri="{FF2B5EF4-FFF2-40B4-BE49-F238E27FC236}">
                <a16:creationId xmlns:a16="http://schemas.microsoft.com/office/drawing/2014/main" id="{02671A7A-8EDB-2846-5DCB-B400FAF1EE0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6254223-30B6-B136-9536-0D753F001C3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3D099CF-D5B1-2D03-723E-F354967F49F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54081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2E7-D05E-B93E-FD83-A4FE328D80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E685C-A842-9949-43D3-7B9BEACFABF8}"/>
              </a:ext>
            </a:extLst>
          </p:cNvPr>
          <p:cNvSpPr>
            <a:spLocks noGrp="1"/>
          </p:cNvSpPr>
          <p:nvPr>
            <p:ph idx="1"/>
          </p:nvPr>
        </p:nvSpPr>
        <p:spPr>
          <a:xfrm>
            <a:off x="4703975" y="1300900"/>
            <a:ext cx="6943080" cy="5081046"/>
          </a:xfrm>
        </p:spPr>
        <p:txBody>
          <a:bodyPr>
            <a:normAutofit/>
          </a:bodyPr>
          <a:lstStyle/>
          <a:p>
            <a:pPr>
              <a:defRPr sz="2000">
                <a:solidFill>
                  <a:srgbClr val="000000"/>
                </a:solidFill>
                <a:latin typeface="Garamond"/>
              </a:defRPr>
            </a:pPr>
            <a:r>
              <a:rPr lang="en-US" sz="2400" dirty="0"/>
              <a:t>Firms should incorporate digital forensics awareness into contingency and incident-response plans.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Chief Information Officer (CIO) or Chief Technology Officer (CTO), security staff, and legal counsel must coordinate to ensure readiness for discovery requests.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Effective evidence management reduces legal risk and protects corporate credibility.</a:t>
            </a:r>
            <a:endParaRPr lang="en-US" sz="2000" dirty="0"/>
          </a:p>
        </p:txBody>
      </p:sp>
      <p:sp>
        <p:nvSpPr>
          <p:cNvPr id="4" name="Rectangle 3">
            <a:extLst>
              <a:ext uri="{FF2B5EF4-FFF2-40B4-BE49-F238E27FC236}">
                <a16:creationId xmlns:a16="http://schemas.microsoft.com/office/drawing/2014/main" id="{850C815B-3709-270C-EEDF-F69F31D9609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A0E78-0F91-7685-EB1B-C83B370FB1B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Integrating Forensics into Business Planning</a:t>
            </a:r>
          </a:p>
        </p:txBody>
      </p:sp>
      <p:sp>
        <p:nvSpPr>
          <p:cNvPr id="5" name="Rectangle 4">
            <a:extLst>
              <a:ext uri="{FF2B5EF4-FFF2-40B4-BE49-F238E27FC236}">
                <a16:creationId xmlns:a16="http://schemas.microsoft.com/office/drawing/2014/main" id="{0D9BF671-CADD-CD9D-E889-8D698B2F20B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3448EED-6057-BC43-C247-4AD21BFF7BB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81FF695-50FD-DE2B-A089-B29B15B461D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60</a:t>
            </a:fld>
            <a:r>
              <a:rPr lang="en-US" b="1" dirty="0">
                <a:solidFill>
                  <a:schemeClr val="bg1"/>
                </a:solidFill>
                <a:latin typeface="Garamond" panose="02020404030301010803" pitchFamily="18" charset="0"/>
              </a:rPr>
              <a:t> </a:t>
            </a:r>
          </a:p>
        </p:txBody>
      </p:sp>
      <p:pic>
        <p:nvPicPr>
          <p:cNvPr id="9218" name="Picture 2" descr="What Is Digital Forensics In Cybersecurity | EIRE Systems">
            <a:extLst>
              <a:ext uri="{FF2B5EF4-FFF2-40B4-BE49-F238E27FC236}">
                <a16:creationId xmlns:a16="http://schemas.microsoft.com/office/drawing/2014/main" id="{8472834D-DAA8-B127-4DE8-68C11F57CE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53" r="33715"/>
          <a:stretch>
            <a:fillRect/>
          </a:stretch>
        </p:blipFill>
        <p:spPr bwMode="auto">
          <a:xfrm>
            <a:off x="541770" y="1427532"/>
            <a:ext cx="40440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5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EB8C0DD2-BFB4-963F-6833-3228C272D6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2AC7749-E084-82D6-8275-0D2B4291A0CC}"/>
              </a:ext>
            </a:extLst>
          </p:cNvPr>
          <p:cNvSpPr txBox="1"/>
          <p:nvPr/>
        </p:nvSpPr>
        <p:spPr>
          <a:xfrm>
            <a:off x="0"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Organizational Frameworks</a:t>
            </a:r>
          </a:p>
          <a:p>
            <a:pPr algn="ctr">
              <a:defRPr sz="4000" b="1">
                <a:solidFill>
                  <a:srgbClr val="FDB913"/>
                </a:solidFill>
                <a:latin typeface="Garamond"/>
              </a:defRPr>
            </a:pPr>
            <a:r>
              <a:rPr lang="en-US" sz="4400" dirty="0">
                <a:solidFill>
                  <a:schemeClr val="bg1"/>
                </a:solidFill>
              </a:rPr>
              <a:t>for Security and Control</a:t>
            </a:r>
            <a:endParaRPr sz="4400" dirty="0">
              <a:solidFill>
                <a:schemeClr val="bg1"/>
              </a:solidFill>
            </a:endParaRPr>
          </a:p>
        </p:txBody>
      </p:sp>
    </p:spTree>
    <p:extLst>
      <p:ext uri="{BB962C8B-B14F-4D97-AF65-F5344CB8AC3E}">
        <p14:creationId xmlns:p14="http://schemas.microsoft.com/office/powerpoint/2010/main" val="3702574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12BAC-A5BB-5755-8C66-56B0D3A20DF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BE427-49DB-4D6C-E06C-E8E2447B1717}"/>
              </a:ext>
            </a:extLst>
          </p:cNvPr>
          <p:cNvSpPr>
            <a:spLocks noGrp="1"/>
          </p:cNvSpPr>
          <p:nvPr>
            <p:ph idx="1"/>
          </p:nvPr>
        </p:nvSpPr>
        <p:spPr>
          <a:xfrm>
            <a:off x="5354425" y="1300900"/>
            <a:ext cx="6292630" cy="5081046"/>
          </a:xfrm>
        </p:spPr>
        <p:txBody>
          <a:bodyPr>
            <a:normAutofit/>
          </a:bodyPr>
          <a:lstStyle/>
          <a:p>
            <a:pPr>
              <a:defRPr sz="2000">
                <a:solidFill>
                  <a:srgbClr val="000000"/>
                </a:solidFill>
                <a:latin typeface="Garamond"/>
              </a:defRPr>
            </a:pPr>
            <a:r>
              <a:rPr lang="en-US" sz="2400" dirty="0"/>
              <a:t>Even the best security tools fail without a clear plan for how and where to use them.</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Managers must know which assets are most at risk and what controls protect them.</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 strong framework includes policies, risk assessment, system controls, and audit procedures.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Effective planning ensures business continuity and organizational resilience.</a:t>
            </a:r>
            <a:endParaRPr lang="en-US" sz="2000" dirty="0"/>
          </a:p>
        </p:txBody>
      </p:sp>
      <p:sp>
        <p:nvSpPr>
          <p:cNvPr id="4" name="Rectangle 3">
            <a:extLst>
              <a:ext uri="{FF2B5EF4-FFF2-40B4-BE49-F238E27FC236}">
                <a16:creationId xmlns:a16="http://schemas.microsoft.com/office/drawing/2014/main" id="{B2D63C00-9804-8350-8452-B9C0A42A97B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20ABF-0A70-1139-A7CA-BC20E931CBF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Need for a Framework</a:t>
            </a:r>
          </a:p>
        </p:txBody>
      </p:sp>
      <p:sp>
        <p:nvSpPr>
          <p:cNvPr id="5" name="Rectangle 4">
            <a:extLst>
              <a:ext uri="{FF2B5EF4-FFF2-40B4-BE49-F238E27FC236}">
                <a16:creationId xmlns:a16="http://schemas.microsoft.com/office/drawing/2014/main" id="{C9B4A7A3-ED9E-DE34-D829-0A20E7225E8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5F884E8-3607-09BC-5E1A-62C22D5D591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DBDFCBC-FB87-09B8-6319-C92DE4F0EB0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62</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8616305E-B2C4-163A-E56E-AD85466FAA88}"/>
              </a:ext>
            </a:extLst>
          </p:cNvPr>
          <p:cNvPicPr>
            <a:picLocks noChangeAspect="1"/>
          </p:cNvPicPr>
          <p:nvPr/>
        </p:nvPicPr>
        <p:blipFill>
          <a:blip r:embed="rId3"/>
          <a:stretch>
            <a:fillRect/>
          </a:stretch>
        </p:blipFill>
        <p:spPr>
          <a:xfrm>
            <a:off x="541770" y="1427532"/>
            <a:ext cx="4706967" cy="4572000"/>
          </a:xfrm>
          <a:prstGeom prst="rect">
            <a:avLst/>
          </a:prstGeom>
        </p:spPr>
      </p:pic>
    </p:spTree>
    <p:extLst>
      <p:ext uri="{BB962C8B-B14F-4D97-AF65-F5344CB8AC3E}">
        <p14:creationId xmlns:p14="http://schemas.microsoft.com/office/powerpoint/2010/main" val="78712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6238F-33FE-1AF8-F6E7-CDAA92F5FDC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216EDE-E265-1EF3-C8E4-420BA66560A6}"/>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General controls apply to all systems and create the overall control environment.</a:t>
            </a:r>
          </a:p>
          <a:p>
            <a:pPr lvl="1">
              <a:defRPr sz="2000">
                <a:solidFill>
                  <a:srgbClr val="000000"/>
                </a:solidFill>
                <a:latin typeface="Garamond"/>
              </a:defRPr>
            </a:pPr>
            <a:r>
              <a:rPr lang="en-US" sz="2000" dirty="0"/>
              <a:t>Include software, hardware, operations, data security, and administrative procedures.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Application controls are specific to each system or function, such as payroll or order processing, and ensure that data are authorized, complete, and accurate.</a:t>
            </a:r>
          </a:p>
          <a:p>
            <a:pPr lvl="1">
              <a:defRPr sz="2000">
                <a:solidFill>
                  <a:srgbClr val="000000"/>
                </a:solidFill>
                <a:latin typeface="Garamond"/>
              </a:defRPr>
            </a:pPr>
            <a:r>
              <a:rPr lang="en-US" sz="2000" dirty="0"/>
              <a:t>Input controls that check data accuracy when they enter the system</a:t>
            </a:r>
          </a:p>
          <a:p>
            <a:pPr lvl="1">
              <a:defRPr sz="2000">
                <a:solidFill>
                  <a:srgbClr val="000000"/>
                </a:solidFill>
                <a:latin typeface="Garamond"/>
              </a:defRPr>
            </a:pPr>
            <a:r>
              <a:rPr lang="en-US" sz="2000" dirty="0"/>
              <a:t>Processing controls that verify data integrity during updates</a:t>
            </a:r>
          </a:p>
          <a:p>
            <a:pPr lvl="1">
              <a:defRPr sz="2000">
                <a:solidFill>
                  <a:srgbClr val="000000"/>
                </a:solidFill>
                <a:latin typeface="Garamond"/>
              </a:defRPr>
            </a:pPr>
            <a:r>
              <a:rPr lang="en-US" sz="2000" dirty="0"/>
              <a:t>Output controls that ensure results are correct and properly distributed</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Controls must be built into system design and user behavior, not added afterward.</a:t>
            </a:r>
            <a:endParaRPr lang="en-US" sz="2000" dirty="0"/>
          </a:p>
        </p:txBody>
      </p:sp>
      <p:sp>
        <p:nvSpPr>
          <p:cNvPr id="4" name="Rectangle 3">
            <a:extLst>
              <a:ext uri="{FF2B5EF4-FFF2-40B4-BE49-F238E27FC236}">
                <a16:creationId xmlns:a16="http://schemas.microsoft.com/office/drawing/2014/main" id="{43CBF9CC-3A50-EAAE-89FF-82B496CACC0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9971A-362A-E543-3D94-7745DBCB0CC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Information Systems Controls</a:t>
            </a:r>
          </a:p>
        </p:txBody>
      </p:sp>
      <p:sp>
        <p:nvSpPr>
          <p:cNvPr id="5" name="Rectangle 4">
            <a:extLst>
              <a:ext uri="{FF2B5EF4-FFF2-40B4-BE49-F238E27FC236}">
                <a16:creationId xmlns:a16="http://schemas.microsoft.com/office/drawing/2014/main" id="{2016D704-27C7-EB71-D4F5-5B8517575A8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4868534-3171-4EE6-C272-531C754F340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A2E6F48-E5BC-90B7-F75C-0D6F156F2F3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05394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97190-D2F3-D372-BB94-B572E4001A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90A38-E837-4181-51D2-D26B02F667F0}"/>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Before allocating resources, a firm must identify which assets need protection and how vulnerable they are.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Risk assessment estimates the probability and potential loss from threats to each system.</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Managers Evaluate:</a:t>
            </a:r>
          </a:p>
          <a:p>
            <a:pPr lvl="1">
              <a:defRPr sz="2000">
                <a:solidFill>
                  <a:srgbClr val="000000"/>
                </a:solidFill>
                <a:latin typeface="Garamond"/>
              </a:defRPr>
            </a:pPr>
            <a:r>
              <a:rPr lang="en-US" sz="2000" dirty="0"/>
              <a:t>The value of each information asset</a:t>
            </a:r>
          </a:p>
          <a:p>
            <a:pPr lvl="1">
              <a:defRPr sz="2000">
                <a:solidFill>
                  <a:srgbClr val="000000"/>
                </a:solidFill>
                <a:latin typeface="Garamond"/>
              </a:defRPr>
            </a:pPr>
            <a:r>
              <a:rPr lang="en-US" sz="2000" dirty="0"/>
              <a:t>Likely frequency of failure or abuse</a:t>
            </a:r>
          </a:p>
          <a:p>
            <a:pPr lvl="1">
              <a:defRPr sz="2000">
                <a:solidFill>
                  <a:srgbClr val="000000"/>
                </a:solidFill>
                <a:latin typeface="Garamond"/>
              </a:defRPr>
            </a:pPr>
            <a:r>
              <a:rPr lang="en-US" sz="2000" dirty="0"/>
              <a:t>Financial impact of downtime or data loss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Controls should focus on the highest-risk areas with the greatest expected losses.</a:t>
            </a:r>
            <a:endParaRPr lang="en-US" sz="2000" dirty="0"/>
          </a:p>
        </p:txBody>
      </p:sp>
      <p:sp>
        <p:nvSpPr>
          <p:cNvPr id="4" name="Rectangle 3">
            <a:extLst>
              <a:ext uri="{FF2B5EF4-FFF2-40B4-BE49-F238E27FC236}">
                <a16:creationId xmlns:a16="http://schemas.microsoft.com/office/drawing/2014/main" id="{69E0BF6E-6693-8B32-4AD8-68087CCABC8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6870C-639B-C97F-2AD8-C4A7D7CD61E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Risk Assessment</a:t>
            </a:r>
          </a:p>
        </p:txBody>
      </p:sp>
      <p:sp>
        <p:nvSpPr>
          <p:cNvPr id="5" name="Rectangle 4">
            <a:extLst>
              <a:ext uri="{FF2B5EF4-FFF2-40B4-BE49-F238E27FC236}">
                <a16:creationId xmlns:a16="http://schemas.microsoft.com/office/drawing/2014/main" id="{4FB498AB-6A37-C4CC-A4CF-31E258FFF39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6431452-168C-DA5F-F7BA-87FFFB4608A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0EFF1C1-4CD2-8E58-CE75-B7A447808DB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77927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EB92B-0554-7E07-E2B8-31CFDDEE35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A7D4-6E8C-F33D-6510-FBC18AF8FDEE}"/>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After you’ve identified the main risks to your systems, your company will need to develop a security policy for protecting the company’s assets.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 security policy defines acceptable levels of risk and the mechanisms for protection.</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policy identifies:</a:t>
            </a:r>
          </a:p>
          <a:p>
            <a:pPr lvl="1">
              <a:defRPr sz="2000">
                <a:solidFill>
                  <a:srgbClr val="000000"/>
                </a:solidFill>
                <a:latin typeface="Garamond"/>
              </a:defRPr>
            </a:pPr>
            <a:r>
              <a:rPr lang="en-US" sz="2000" dirty="0"/>
              <a:t>The most valuable assets and who controls them</a:t>
            </a:r>
          </a:p>
          <a:p>
            <a:pPr lvl="1">
              <a:defRPr sz="2000">
                <a:solidFill>
                  <a:srgbClr val="000000"/>
                </a:solidFill>
                <a:latin typeface="Garamond"/>
              </a:defRPr>
            </a:pPr>
            <a:r>
              <a:rPr lang="en-US" sz="2000" dirty="0"/>
              <a:t>The acceptable level of risk for each system</a:t>
            </a:r>
          </a:p>
          <a:p>
            <a:pPr lvl="1">
              <a:defRPr sz="2000">
                <a:solidFill>
                  <a:srgbClr val="000000"/>
                </a:solidFill>
                <a:latin typeface="Garamond"/>
              </a:defRPr>
            </a:pPr>
            <a:r>
              <a:rPr lang="en-US" sz="2000" dirty="0"/>
              <a:t>The cost of maintaining that level of protection</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Policies must be reviewed and updated regularly as technologies and threats evolve.</a:t>
            </a:r>
            <a:endParaRPr lang="en-US" sz="2000" dirty="0"/>
          </a:p>
        </p:txBody>
      </p:sp>
      <p:sp>
        <p:nvSpPr>
          <p:cNvPr id="4" name="Rectangle 3">
            <a:extLst>
              <a:ext uri="{FF2B5EF4-FFF2-40B4-BE49-F238E27FC236}">
                <a16:creationId xmlns:a16="http://schemas.microsoft.com/office/drawing/2014/main" id="{CD9E82C0-508B-F788-9208-07E27269EBF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A87086-1EAC-8FD0-3FDD-0B65110EFA1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Security Policy</a:t>
            </a:r>
          </a:p>
        </p:txBody>
      </p:sp>
      <p:sp>
        <p:nvSpPr>
          <p:cNvPr id="5" name="Rectangle 4">
            <a:extLst>
              <a:ext uri="{FF2B5EF4-FFF2-40B4-BE49-F238E27FC236}">
                <a16:creationId xmlns:a16="http://schemas.microsoft.com/office/drawing/2014/main" id="{DA6E84CC-339F-A2B9-E718-F34A30A0136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DA2CB3E-26A3-41B0-8033-BD77A991F37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0E94729-7997-4080-AD75-7D682A95B97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55170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77DB2-F50A-BF63-1F99-C75B9B3889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6E7E84-E627-B1DB-BD16-ED9085F3D52F}"/>
              </a:ext>
            </a:extLst>
          </p:cNvPr>
          <p:cNvSpPr>
            <a:spLocks noGrp="1"/>
          </p:cNvSpPr>
          <p:nvPr>
            <p:ph idx="1"/>
          </p:nvPr>
        </p:nvSpPr>
        <p:spPr>
          <a:xfrm>
            <a:off x="5213023" y="1300900"/>
            <a:ext cx="6434032" cy="5081046"/>
          </a:xfrm>
        </p:spPr>
        <p:txBody>
          <a:bodyPr>
            <a:normAutofit/>
          </a:bodyPr>
          <a:lstStyle/>
          <a:p>
            <a:pPr>
              <a:defRPr sz="2000">
                <a:solidFill>
                  <a:srgbClr val="000000"/>
                </a:solidFill>
                <a:latin typeface="Garamond"/>
              </a:defRPr>
            </a:pPr>
            <a:r>
              <a:rPr lang="en-US" sz="2400" dirty="0"/>
              <a:t>An Acceptable Use Policy (AUP) defines appropriate behavior for using company devices and data.</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It specifies permitted and prohibited actions and the consequences for violations.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Access controls determine which users can view or modify data based on job roles.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Role-based access control limits exposure to sensitive information.</a:t>
            </a:r>
            <a:endParaRPr lang="en-US" sz="2000" dirty="0"/>
          </a:p>
        </p:txBody>
      </p:sp>
      <p:sp>
        <p:nvSpPr>
          <p:cNvPr id="4" name="Rectangle 3">
            <a:extLst>
              <a:ext uri="{FF2B5EF4-FFF2-40B4-BE49-F238E27FC236}">
                <a16:creationId xmlns:a16="http://schemas.microsoft.com/office/drawing/2014/main" id="{EB90C317-CD4C-13AE-5E5A-72880DFA46D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70C77-3DDC-2B4C-53AE-94713563860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Acceptable Use and Access Controls</a:t>
            </a:r>
          </a:p>
        </p:txBody>
      </p:sp>
      <p:sp>
        <p:nvSpPr>
          <p:cNvPr id="5" name="Rectangle 4">
            <a:extLst>
              <a:ext uri="{FF2B5EF4-FFF2-40B4-BE49-F238E27FC236}">
                <a16:creationId xmlns:a16="http://schemas.microsoft.com/office/drawing/2014/main" id="{A0411405-A558-58F7-4A60-C3AAEF92356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64C9215-2C67-43ED-61B0-A93043F491B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EC5407C-2D4C-555F-5BE1-D9569EDC931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66</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9E323F02-2561-4CE0-6410-BFAA0251E709}"/>
              </a:ext>
            </a:extLst>
          </p:cNvPr>
          <p:cNvPicPr>
            <a:picLocks noChangeAspect="1"/>
          </p:cNvPicPr>
          <p:nvPr/>
        </p:nvPicPr>
        <p:blipFill>
          <a:blip r:embed="rId3"/>
          <a:stretch>
            <a:fillRect/>
          </a:stretch>
        </p:blipFill>
        <p:spPr>
          <a:xfrm>
            <a:off x="541770" y="1884732"/>
            <a:ext cx="4602439" cy="3657600"/>
          </a:xfrm>
          <a:prstGeom prst="rect">
            <a:avLst/>
          </a:prstGeom>
        </p:spPr>
      </p:pic>
    </p:spTree>
    <p:extLst>
      <p:ext uri="{BB962C8B-B14F-4D97-AF65-F5344CB8AC3E}">
        <p14:creationId xmlns:p14="http://schemas.microsoft.com/office/powerpoint/2010/main" val="336121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DBE06-A790-8A12-6726-1551574CFB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BDE50-ECC5-583F-9ED5-3DED0826C570}"/>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Disaster recovery planning focuses on restoring computing and network services after an outage or disaster.</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It specifies which files to back up and where backup systems will be located.</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Firms may use remote data centers or contract with cloud recovery providers.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Business continuity planning focuses on restoring operations and serving customers after a disruption.</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Both plans require collaboration between IT and business managers to identify critical systems and acceptable downtime.</a:t>
            </a:r>
            <a:endParaRPr lang="en-US" sz="2000" dirty="0"/>
          </a:p>
        </p:txBody>
      </p:sp>
      <p:sp>
        <p:nvSpPr>
          <p:cNvPr id="4" name="Rectangle 3">
            <a:extLst>
              <a:ext uri="{FF2B5EF4-FFF2-40B4-BE49-F238E27FC236}">
                <a16:creationId xmlns:a16="http://schemas.microsoft.com/office/drawing/2014/main" id="{7005848F-F53A-35EE-353F-84ADDF67EF0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CD6CA-BE61-8D65-A1A7-3CDC0362C52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Disaster Recovery and Business Continuity</a:t>
            </a:r>
          </a:p>
        </p:txBody>
      </p:sp>
      <p:sp>
        <p:nvSpPr>
          <p:cNvPr id="5" name="Rectangle 4">
            <a:extLst>
              <a:ext uri="{FF2B5EF4-FFF2-40B4-BE49-F238E27FC236}">
                <a16:creationId xmlns:a16="http://schemas.microsoft.com/office/drawing/2014/main" id="{5DFD1310-85A1-6847-7F8A-5EBCD79D42C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FE83777-AD0A-D211-17EB-B2556240921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85FD194-2BB6-07E6-2CA4-4552BA4148F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01382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748E5-C0FF-FA74-5B1E-A540956172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35641-F37E-2D55-B5CD-9E903EA19B5F}"/>
              </a:ext>
            </a:extLst>
          </p:cNvPr>
          <p:cNvSpPr>
            <a:spLocks noGrp="1"/>
          </p:cNvSpPr>
          <p:nvPr>
            <p:ph idx="1"/>
          </p:nvPr>
        </p:nvSpPr>
        <p:spPr>
          <a:xfrm>
            <a:off x="5724584" y="1300900"/>
            <a:ext cx="5922471" cy="5081046"/>
          </a:xfrm>
        </p:spPr>
        <p:txBody>
          <a:bodyPr>
            <a:normAutofit lnSpcReduction="10000"/>
          </a:bodyPr>
          <a:lstStyle/>
          <a:p>
            <a:pPr>
              <a:defRPr sz="2000">
                <a:solidFill>
                  <a:srgbClr val="000000"/>
                </a:solidFill>
                <a:latin typeface="Garamond"/>
              </a:defRPr>
            </a:pPr>
            <a:r>
              <a:rPr lang="en-US" sz="2400" dirty="0"/>
              <a:t>Management must confirm that security and control systems actually work.</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An information systems audit examines overall security and the controls in each system.</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Auditors trace transactions, test procedures, and evaluate data quality.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Security audits review technology, documentation, and personnel training.</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Simulated incidents may be used to test response effectiveness.</a:t>
            </a:r>
            <a:endParaRPr lang="en-US" sz="2000" dirty="0"/>
          </a:p>
        </p:txBody>
      </p:sp>
      <p:sp>
        <p:nvSpPr>
          <p:cNvPr id="4" name="Rectangle 3">
            <a:extLst>
              <a:ext uri="{FF2B5EF4-FFF2-40B4-BE49-F238E27FC236}">
                <a16:creationId xmlns:a16="http://schemas.microsoft.com/office/drawing/2014/main" id="{5C599A58-DE82-7839-373C-C0EBB08A63C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010CA-9583-9F77-468B-D05F01CC479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Auditing and Continuous Review</a:t>
            </a:r>
          </a:p>
        </p:txBody>
      </p:sp>
      <p:sp>
        <p:nvSpPr>
          <p:cNvPr id="5" name="Rectangle 4">
            <a:extLst>
              <a:ext uri="{FF2B5EF4-FFF2-40B4-BE49-F238E27FC236}">
                <a16:creationId xmlns:a16="http://schemas.microsoft.com/office/drawing/2014/main" id="{5CE16B8C-BC0A-3BCF-B647-FA0720CDE41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C6BE31C-2C61-0A61-F208-CED1B17CBB4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ABCC93C-EBE8-896A-8718-9DCD7BFAA89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68</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2756A8E6-3D5D-065E-6CEC-6CAF2BD95593}"/>
              </a:ext>
            </a:extLst>
          </p:cNvPr>
          <p:cNvPicPr>
            <a:picLocks noChangeAspect="1"/>
          </p:cNvPicPr>
          <p:nvPr/>
        </p:nvPicPr>
        <p:blipFill>
          <a:blip r:embed="rId3"/>
          <a:stretch>
            <a:fillRect/>
          </a:stretch>
        </p:blipFill>
        <p:spPr>
          <a:xfrm>
            <a:off x="541770" y="1884732"/>
            <a:ext cx="5182814" cy="3657600"/>
          </a:xfrm>
          <a:prstGeom prst="rect">
            <a:avLst/>
          </a:prstGeom>
        </p:spPr>
      </p:pic>
    </p:spTree>
    <p:extLst>
      <p:ext uri="{BB962C8B-B14F-4D97-AF65-F5344CB8AC3E}">
        <p14:creationId xmlns:p14="http://schemas.microsoft.com/office/powerpoint/2010/main" val="390001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55CBA027-91DC-BBBA-C8C9-9A7E71987AB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4825F07-9825-10B6-B990-8CA14ED8899D}"/>
              </a:ext>
            </a:extLst>
          </p:cNvPr>
          <p:cNvSpPr txBox="1"/>
          <p:nvPr/>
        </p:nvSpPr>
        <p:spPr>
          <a:xfrm>
            <a:off x="0"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Technologies for Safeguarding</a:t>
            </a:r>
          </a:p>
          <a:p>
            <a:pPr algn="ctr">
              <a:defRPr sz="4000" b="1">
                <a:solidFill>
                  <a:srgbClr val="FDB913"/>
                </a:solidFill>
                <a:latin typeface="Garamond"/>
              </a:defRPr>
            </a:pPr>
            <a:r>
              <a:rPr lang="en-US" sz="4400" dirty="0">
                <a:solidFill>
                  <a:schemeClr val="bg1"/>
                </a:solidFill>
              </a:rPr>
              <a:t>Information Resources</a:t>
            </a:r>
            <a:endParaRPr sz="4400" dirty="0">
              <a:solidFill>
                <a:schemeClr val="bg1"/>
              </a:solidFill>
            </a:endParaRPr>
          </a:p>
        </p:txBody>
      </p:sp>
    </p:spTree>
    <p:extLst>
      <p:ext uri="{BB962C8B-B14F-4D97-AF65-F5344CB8AC3E}">
        <p14:creationId xmlns:p14="http://schemas.microsoft.com/office/powerpoint/2010/main" val="2107057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44146-EC5F-024B-90D6-DCB786D18F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6E0BB0-DBA4-0A3D-C56C-85E71442C0DA}"/>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Organizational and Partnering Risks</a:t>
            </a:r>
          </a:p>
          <a:p>
            <a:pPr lvl="1">
              <a:defRPr sz="2000">
                <a:solidFill>
                  <a:srgbClr val="000000"/>
                </a:solidFill>
                <a:latin typeface="Garamond"/>
              </a:defRPr>
            </a:pPr>
            <a:r>
              <a:rPr lang="en-US" altLang="zh-TW" sz="2000" dirty="0"/>
              <a:t>Outsourcing or offshoring increases exposure because partners may store sensitive information outside direct corporate control.</a:t>
            </a:r>
          </a:p>
          <a:p>
            <a:pPr lvl="1">
              <a:defRPr sz="2000">
                <a:solidFill>
                  <a:srgbClr val="000000"/>
                </a:solidFill>
                <a:latin typeface="Garamond"/>
              </a:defRPr>
            </a:pPr>
            <a:r>
              <a:rPr lang="en-US" altLang="zh-TW" sz="2000" dirty="0"/>
              <a:t>Weak safeguards among partners can lead to data loss, theft, or privacy violations.</a:t>
            </a:r>
          </a:p>
          <a:p>
            <a:pPr lvl="1">
              <a:defRPr sz="2000">
                <a:solidFill>
                  <a:srgbClr val="000000"/>
                </a:solidFill>
                <a:latin typeface="Garamond"/>
              </a:defRPr>
            </a:pPr>
            <a:r>
              <a:rPr lang="en-US" altLang="zh-TW" sz="2000" dirty="0"/>
              <a:t>Vendor networks and third-party cloud services expand the potential attack surface.</a:t>
            </a:r>
          </a:p>
          <a:p>
            <a:pPr lvl="1">
              <a:defRPr sz="2000">
                <a:solidFill>
                  <a:srgbClr val="000000"/>
                </a:solidFill>
                <a:latin typeface="Garamond"/>
              </a:defRPr>
            </a:pPr>
            <a:r>
              <a:rPr lang="en-US" altLang="zh-TW" sz="2000" dirty="0"/>
              <a:t>Firms must require compliance with shared security standards in contracts and audits.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 Mobile Device Vulnerabilities</a:t>
            </a:r>
          </a:p>
          <a:p>
            <a:pPr lvl="1">
              <a:defRPr sz="2000">
                <a:solidFill>
                  <a:srgbClr val="000000"/>
                </a:solidFill>
                <a:latin typeface="Garamond"/>
              </a:defRPr>
            </a:pPr>
            <a:r>
              <a:rPr lang="en-US" altLang="zh-TW" sz="2000" dirty="0"/>
              <a:t>Portability makes smartphones and tablets easy to lose or steal.</a:t>
            </a:r>
          </a:p>
          <a:p>
            <a:pPr lvl="1">
              <a:defRPr sz="2000">
                <a:solidFill>
                  <a:srgbClr val="000000"/>
                </a:solidFill>
                <a:latin typeface="Garamond"/>
              </a:defRPr>
            </a:pPr>
            <a:r>
              <a:rPr lang="en-US" altLang="zh-TW" sz="2000" dirty="0"/>
              <a:t>These devices contain sensitive data such as sales figures, contact lists, and emails.</a:t>
            </a:r>
          </a:p>
          <a:p>
            <a:pPr lvl="1">
              <a:defRPr sz="2000">
                <a:solidFill>
                  <a:srgbClr val="000000"/>
                </a:solidFill>
                <a:latin typeface="Garamond"/>
              </a:defRPr>
            </a:pPr>
            <a:r>
              <a:rPr lang="en-US" altLang="zh-TW" sz="2000" dirty="0"/>
              <a:t>Mobile operating systems share many of the same weaknesses as other Internet-connected platforms.</a:t>
            </a:r>
          </a:p>
          <a:p>
            <a:pPr lvl="1">
              <a:defRPr sz="2000">
                <a:solidFill>
                  <a:srgbClr val="000000"/>
                </a:solidFill>
                <a:latin typeface="Garamond"/>
              </a:defRPr>
            </a:pPr>
            <a:r>
              <a:rPr lang="en-US" altLang="zh-TW" sz="2000" dirty="0"/>
              <a:t>Attackers can use compromised mobile devices to access internal corporate systems.</a:t>
            </a:r>
          </a:p>
          <a:p>
            <a:pPr lvl="1">
              <a:defRPr sz="2000">
                <a:solidFill>
                  <a:srgbClr val="000000"/>
                </a:solidFill>
                <a:latin typeface="Garamond"/>
              </a:defRPr>
            </a:pPr>
            <a:r>
              <a:rPr lang="en-US" altLang="zh-TW" sz="2000" dirty="0"/>
              <a:t>Mobile Device Management (MDM) software and remote-wipe capabilities reduce exposure.</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D46E462C-A184-AA76-90A8-37D9F2CCFA1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2B410-C50D-4055-3CE9-CA2B8CA771B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Why Systems Are Vulnerable: Part 2</a:t>
            </a:r>
          </a:p>
        </p:txBody>
      </p:sp>
      <p:sp>
        <p:nvSpPr>
          <p:cNvPr id="5" name="Rectangle 4">
            <a:extLst>
              <a:ext uri="{FF2B5EF4-FFF2-40B4-BE49-F238E27FC236}">
                <a16:creationId xmlns:a16="http://schemas.microsoft.com/office/drawing/2014/main" id="{E7DF1041-3E5B-D107-9E34-3FC19505ADF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A59FDD-68DD-CC7C-0FBF-5E94D48C26C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D2BCA61-B895-AE25-BB1D-C9203BAD34B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26551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16589-C224-5CBA-1A6A-634B3FD523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5D41EB-337D-F424-682F-67FF1ED0D122}"/>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Identity and Access Management (IAM)</a:t>
            </a:r>
          </a:p>
          <a:p>
            <a:pPr lvl="1">
              <a:defRPr sz="2000">
                <a:solidFill>
                  <a:srgbClr val="000000"/>
                </a:solidFill>
                <a:latin typeface="Garamond"/>
              </a:defRPr>
            </a:pPr>
            <a:r>
              <a:rPr lang="en-US" sz="2000" dirty="0"/>
              <a:t>IAM software assigns each user a digital identity and manages roles and privileges across many systems.</a:t>
            </a:r>
          </a:p>
          <a:p>
            <a:pPr lvl="1">
              <a:defRPr sz="2000">
                <a:solidFill>
                  <a:srgbClr val="000000"/>
                </a:solidFill>
                <a:latin typeface="Garamond"/>
              </a:defRPr>
            </a:pPr>
            <a:r>
              <a:rPr lang="en-US" sz="2000" dirty="0"/>
              <a:t>Zero trust means never trust by default, verify every request, and limit access to only what is needed.</a:t>
            </a:r>
          </a:p>
          <a:p>
            <a:pPr lvl="1">
              <a:defRPr sz="2000">
                <a:solidFill>
                  <a:srgbClr val="000000"/>
                </a:solidFill>
                <a:latin typeface="Garamond"/>
              </a:defRPr>
            </a:pPr>
            <a:r>
              <a:rPr lang="en-US" sz="2000" dirty="0"/>
              <a:t>Least privilege restricts users to the minimum permissions required for their tasks.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Authentication</a:t>
            </a:r>
          </a:p>
          <a:p>
            <a:pPr lvl="1">
              <a:defRPr sz="2000">
                <a:solidFill>
                  <a:srgbClr val="000000"/>
                </a:solidFill>
                <a:latin typeface="Garamond"/>
              </a:defRPr>
            </a:pPr>
            <a:r>
              <a:rPr lang="en-US" sz="2000" dirty="0"/>
              <a:t>Passwords are common, yet often weak and easily shared or phished.</a:t>
            </a:r>
          </a:p>
          <a:p>
            <a:pPr lvl="1">
              <a:defRPr sz="2000">
                <a:solidFill>
                  <a:srgbClr val="000000"/>
                </a:solidFill>
                <a:latin typeface="Garamond"/>
              </a:defRPr>
            </a:pPr>
            <a:r>
              <a:rPr lang="en-US" sz="2000" dirty="0"/>
              <a:t>Stronger factors include security tokens, smart cards, and biometric authentication.</a:t>
            </a:r>
          </a:p>
          <a:p>
            <a:pPr lvl="1">
              <a:defRPr sz="2000">
                <a:solidFill>
                  <a:srgbClr val="000000"/>
                </a:solidFill>
                <a:latin typeface="Garamond"/>
              </a:defRPr>
            </a:pPr>
            <a:r>
              <a:rPr lang="en-US" sz="2000" dirty="0"/>
              <a:t>AI can analyze behavioral signals such as typing speed or mouse movement to confirm identity.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Multifactor Authentication (MFA)</a:t>
            </a:r>
          </a:p>
          <a:p>
            <a:pPr lvl="1">
              <a:defRPr sz="2000">
                <a:solidFill>
                  <a:srgbClr val="000000"/>
                </a:solidFill>
                <a:latin typeface="Garamond"/>
              </a:defRPr>
            </a:pPr>
            <a:r>
              <a:rPr lang="en-US" sz="2000" dirty="0"/>
              <a:t>MFA validates users with two or more independent factors.</a:t>
            </a:r>
          </a:p>
          <a:p>
            <a:pPr lvl="1">
              <a:defRPr sz="2000">
                <a:solidFill>
                  <a:srgbClr val="000000"/>
                </a:solidFill>
                <a:latin typeface="Garamond"/>
              </a:defRPr>
            </a:pPr>
            <a:r>
              <a:rPr lang="en-US" sz="2000" dirty="0"/>
              <a:t>Something you know (a password or PIN), something you have (a phone or token), and something you are (a biometric trait)</a:t>
            </a:r>
          </a:p>
        </p:txBody>
      </p:sp>
      <p:sp>
        <p:nvSpPr>
          <p:cNvPr id="4" name="Rectangle 3">
            <a:extLst>
              <a:ext uri="{FF2B5EF4-FFF2-40B4-BE49-F238E27FC236}">
                <a16:creationId xmlns:a16="http://schemas.microsoft.com/office/drawing/2014/main" id="{BA857F03-C7C3-513B-6791-97D777E912E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9C635-A830-3121-75EC-AA948A01585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Safeguarding Information Resources</a:t>
            </a:r>
          </a:p>
        </p:txBody>
      </p:sp>
      <p:sp>
        <p:nvSpPr>
          <p:cNvPr id="5" name="Rectangle 4">
            <a:extLst>
              <a:ext uri="{FF2B5EF4-FFF2-40B4-BE49-F238E27FC236}">
                <a16:creationId xmlns:a16="http://schemas.microsoft.com/office/drawing/2014/main" id="{500A5B1C-F75C-52EF-922F-E43F88BBCA8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F2A7F11-9590-1AC3-5C31-997EC87FE12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1FB491A-968B-FE70-AD48-361326AF7F3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77739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9803A-2ECD-FA49-48B1-92B115A889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B7EA84-D6D3-836E-BD45-9252224DA3AA}"/>
              </a:ext>
            </a:extLst>
          </p:cNvPr>
          <p:cNvSpPr>
            <a:spLocks noGrp="1"/>
          </p:cNvSpPr>
          <p:nvPr>
            <p:ph idx="1"/>
          </p:nvPr>
        </p:nvSpPr>
        <p:spPr>
          <a:xfrm>
            <a:off x="4392769" y="1300900"/>
            <a:ext cx="7254286" cy="5081046"/>
          </a:xfrm>
        </p:spPr>
        <p:txBody>
          <a:bodyPr>
            <a:normAutofit/>
          </a:bodyPr>
          <a:lstStyle/>
          <a:p>
            <a:pPr>
              <a:defRPr sz="2000">
                <a:solidFill>
                  <a:srgbClr val="000000"/>
                </a:solidFill>
                <a:latin typeface="Garamond"/>
              </a:defRPr>
            </a:pPr>
            <a:r>
              <a:rPr lang="en-US" sz="2400" dirty="0"/>
              <a:t>Firewalls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Intrusion Detection (ID) and Prevention (IP)</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Enhanced Wireless Network Security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Anti-Malware and Unified Threat Management (UTM)</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Encryption and Public Key Infrastructure (PKI)</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Blockchain</a:t>
            </a:r>
          </a:p>
          <a:p>
            <a:pPr>
              <a:defRPr sz="2000">
                <a:solidFill>
                  <a:srgbClr val="000000"/>
                </a:solidFill>
                <a:latin typeface="Garamond"/>
              </a:defRPr>
            </a:pPr>
            <a:endParaRPr lang="en-US" sz="2400" dirty="0"/>
          </a:p>
        </p:txBody>
      </p:sp>
      <p:sp>
        <p:nvSpPr>
          <p:cNvPr id="4" name="Rectangle 3">
            <a:extLst>
              <a:ext uri="{FF2B5EF4-FFF2-40B4-BE49-F238E27FC236}">
                <a16:creationId xmlns:a16="http://schemas.microsoft.com/office/drawing/2014/main" id="{AB674951-1ACD-1857-F0FF-5507FA0E51F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31F3A-2388-4DFE-4FFC-7C5A7FA645E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Safeguarding Information Resources</a:t>
            </a:r>
          </a:p>
        </p:txBody>
      </p:sp>
      <p:sp>
        <p:nvSpPr>
          <p:cNvPr id="5" name="Rectangle 4">
            <a:extLst>
              <a:ext uri="{FF2B5EF4-FFF2-40B4-BE49-F238E27FC236}">
                <a16:creationId xmlns:a16="http://schemas.microsoft.com/office/drawing/2014/main" id="{1892C33C-EB72-44DD-2ED2-59229C2464E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3A483F0-EEA7-91EC-4817-61336FC244D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824EF3F-A4C5-F8B3-1987-249A6B3CC07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71</a:t>
            </a:fld>
            <a:r>
              <a:rPr lang="en-US" b="1" dirty="0">
                <a:solidFill>
                  <a:schemeClr val="bg1"/>
                </a:solidFill>
                <a:latin typeface="Garamond" panose="02020404030301010803" pitchFamily="18" charset="0"/>
              </a:rPr>
              <a:t> </a:t>
            </a:r>
          </a:p>
        </p:txBody>
      </p:sp>
      <p:pic>
        <p:nvPicPr>
          <p:cNvPr id="21506" name="Picture 2" descr="Router vs. Firewall：What are they and When to use them - Baudcom">
            <a:extLst>
              <a:ext uri="{FF2B5EF4-FFF2-40B4-BE49-F238E27FC236}">
                <a16:creationId xmlns:a16="http://schemas.microsoft.com/office/drawing/2014/main" id="{4896A17B-2FBB-C2E0-9776-817D500099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720" t="17288" r="2401" b="4609"/>
          <a:stretch>
            <a:fillRect/>
          </a:stretch>
        </p:blipFill>
        <p:spPr bwMode="auto">
          <a:xfrm>
            <a:off x="541770" y="1427532"/>
            <a:ext cx="38509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99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1506"/>
                                        </p:tgtEl>
                                        <p:attrNameLst>
                                          <p:attrName>style.visibility</p:attrName>
                                        </p:attrNameLst>
                                      </p:cBhvr>
                                      <p:to>
                                        <p:strVal val="visible"/>
                                      </p:to>
                                    </p:set>
                                    <p:animEffect transition="in" filter="fade">
                                      <p:cBhvr>
                                        <p:cTn id="25"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9B76F-C25C-20D6-01A0-A92820C82D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C6961-5A9F-15AB-57CA-17CBA31DD5F8}"/>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Ensuring System Availability</a:t>
            </a:r>
          </a:p>
          <a:p>
            <a:pPr lvl="1">
              <a:defRPr sz="2000">
                <a:solidFill>
                  <a:srgbClr val="000000"/>
                </a:solidFill>
                <a:latin typeface="Garamond"/>
              </a:defRPr>
            </a:pPr>
            <a:r>
              <a:rPr lang="en-US" sz="2000" dirty="0"/>
              <a:t>Fault-tolerant systems include redundancy, so service continues during failures.</a:t>
            </a:r>
          </a:p>
          <a:p>
            <a:pPr lvl="1">
              <a:defRPr sz="2000">
                <a:solidFill>
                  <a:srgbClr val="000000"/>
                </a:solidFill>
                <a:latin typeface="Garamond"/>
              </a:defRPr>
            </a:pPr>
            <a:r>
              <a:rPr lang="en-US" sz="2000" dirty="0"/>
              <a:t>Self-checking logic detects faults and shifts to backups without downtime.</a:t>
            </a:r>
          </a:p>
          <a:p>
            <a:pPr lvl="1">
              <a:defRPr sz="2000">
                <a:solidFill>
                  <a:srgbClr val="000000"/>
                </a:solidFill>
                <a:latin typeface="Garamond"/>
              </a:defRPr>
            </a:pPr>
            <a:r>
              <a:rPr lang="en-US" sz="2000" dirty="0"/>
              <a:t>Monitor and minimize downtime, since unplanned outages create direct financial losses.</a:t>
            </a:r>
          </a:p>
          <a:p>
            <a:pPr lvl="1">
              <a:defRPr sz="2000">
                <a:solidFill>
                  <a:srgbClr val="000000"/>
                </a:solidFill>
                <a:latin typeface="Garamond"/>
              </a:defRPr>
            </a:pPr>
            <a:endParaRPr lang="en-US" sz="1200" dirty="0"/>
          </a:p>
          <a:p>
            <a:pPr>
              <a:defRPr sz="2000">
                <a:solidFill>
                  <a:srgbClr val="000000"/>
                </a:solidFill>
                <a:latin typeface="Garamond"/>
              </a:defRPr>
            </a:pPr>
            <a:r>
              <a:rPr lang="en-US" sz="2400" dirty="0"/>
              <a:t>Security Operations Centers and Outsourcing</a:t>
            </a:r>
          </a:p>
          <a:p>
            <a:pPr lvl="1">
              <a:defRPr sz="2000">
                <a:solidFill>
                  <a:srgbClr val="000000"/>
                </a:solidFill>
                <a:latin typeface="Garamond"/>
              </a:defRPr>
            </a:pPr>
            <a:r>
              <a:rPr lang="en-US" sz="2000" dirty="0"/>
              <a:t>A SOC monitors the full environment continuously, detects incidents, and coordinates response.</a:t>
            </a:r>
          </a:p>
          <a:p>
            <a:pPr lvl="1">
              <a:defRPr sz="2000">
                <a:solidFill>
                  <a:srgbClr val="000000"/>
                </a:solidFill>
                <a:latin typeface="Garamond"/>
              </a:defRPr>
            </a:pPr>
            <a:r>
              <a:rPr lang="en-US" sz="2000" dirty="0"/>
              <a:t>AI can correlate logs, prioritize alerts, and recommend patches.</a:t>
            </a:r>
          </a:p>
          <a:p>
            <a:pPr lvl="1">
              <a:defRPr sz="2000">
                <a:solidFill>
                  <a:srgbClr val="000000"/>
                </a:solidFill>
                <a:latin typeface="Garamond"/>
              </a:defRPr>
            </a:pPr>
            <a:r>
              <a:rPr lang="en-US" sz="2000" dirty="0"/>
              <a:t>Managed security service providers offer SOC capabilities to firms that lack in-house resources.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Digital Resiliency</a:t>
            </a:r>
          </a:p>
          <a:p>
            <a:pPr lvl="1">
              <a:defRPr sz="2000">
                <a:solidFill>
                  <a:srgbClr val="000000"/>
                </a:solidFill>
                <a:latin typeface="Garamond"/>
              </a:defRPr>
            </a:pPr>
            <a:r>
              <a:rPr lang="en-US" sz="2000" dirty="0"/>
              <a:t>Resiliency extends beyond IT components to policies, culture, and processes.</a:t>
            </a:r>
          </a:p>
          <a:p>
            <a:pPr lvl="1">
              <a:defRPr sz="2000">
                <a:solidFill>
                  <a:srgbClr val="000000"/>
                </a:solidFill>
                <a:latin typeface="Garamond"/>
              </a:defRPr>
            </a:pPr>
            <a:r>
              <a:rPr lang="en-US" sz="2000" dirty="0"/>
              <a:t>Cloud services, third parties, and mobile access increase complexity and risk.</a:t>
            </a:r>
          </a:p>
          <a:p>
            <a:pPr lvl="1">
              <a:defRPr sz="2000">
                <a:solidFill>
                  <a:srgbClr val="000000"/>
                </a:solidFill>
                <a:latin typeface="Garamond"/>
              </a:defRPr>
            </a:pPr>
            <a:r>
              <a:rPr lang="en-US" sz="2000" dirty="0"/>
              <a:t>Design, measure, and test resiliency, then remove single points of failure.</a:t>
            </a:r>
          </a:p>
        </p:txBody>
      </p:sp>
      <p:sp>
        <p:nvSpPr>
          <p:cNvPr id="4" name="Rectangle 3">
            <a:extLst>
              <a:ext uri="{FF2B5EF4-FFF2-40B4-BE49-F238E27FC236}">
                <a16:creationId xmlns:a16="http://schemas.microsoft.com/office/drawing/2014/main" id="{2BC084BC-6A9A-CE21-763E-1FD5C05F169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7AA09-FDB7-6193-B219-E86265B038F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Safeguarding Information Resources</a:t>
            </a:r>
          </a:p>
        </p:txBody>
      </p:sp>
      <p:sp>
        <p:nvSpPr>
          <p:cNvPr id="5" name="Rectangle 4">
            <a:extLst>
              <a:ext uri="{FF2B5EF4-FFF2-40B4-BE49-F238E27FC236}">
                <a16:creationId xmlns:a16="http://schemas.microsoft.com/office/drawing/2014/main" id="{15938C22-7096-D65A-91BB-A4B2B85A4DA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4A25317-8EB9-D1FF-A0F5-B6363D87D79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1D115C1-96CE-52CC-DE97-F65330F521B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5691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3D039-64AD-44DF-9DF9-9C6A26E9A8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DD05E9-EF08-472A-82EA-0ABD0FE66F58}"/>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IoT Security Challenges</a:t>
            </a:r>
          </a:p>
          <a:p>
            <a:pPr lvl="1">
              <a:defRPr sz="2000">
                <a:solidFill>
                  <a:srgbClr val="000000"/>
                </a:solidFill>
                <a:latin typeface="Garamond"/>
              </a:defRPr>
            </a:pPr>
            <a:r>
              <a:rPr lang="en-US" sz="2000" dirty="0"/>
              <a:t>Many IoT devices have simple chips and limited operating systems, which limits security options.</a:t>
            </a:r>
          </a:p>
          <a:p>
            <a:pPr lvl="1">
              <a:defRPr sz="2000">
                <a:solidFill>
                  <a:srgbClr val="000000"/>
                </a:solidFill>
                <a:latin typeface="Garamond"/>
              </a:defRPr>
            </a:pPr>
            <a:r>
              <a:rPr lang="en-US" sz="2000" dirty="0"/>
              <a:t>Protect devices against tampering, encrypt communications, and account for battery-drain attacks.</a:t>
            </a:r>
          </a:p>
          <a:p>
            <a:pPr lvl="1">
              <a:defRPr sz="2000">
                <a:solidFill>
                  <a:srgbClr val="000000"/>
                </a:solidFill>
                <a:latin typeface="Garamond"/>
              </a:defRPr>
            </a:pPr>
            <a:r>
              <a:rPr lang="en-US" sz="2000" dirty="0"/>
              <a:t>Maintain inventories, isolate device networks, and apply firmware updates quickly.</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Cloud Security Challenges</a:t>
            </a:r>
          </a:p>
          <a:p>
            <a:pPr lvl="1">
              <a:defRPr sz="2000">
                <a:solidFill>
                  <a:srgbClr val="000000"/>
                </a:solidFill>
                <a:latin typeface="Garamond"/>
              </a:defRPr>
            </a:pPr>
            <a:r>
              <a:rPr lang="en-US" sz="2000" dirty="0"/>
              <a:t>Shared responsibility depends on the service model</a:t>
            </a:r>
          </a:p>
          <a:p>
            <a:pPr lvl="1">
              <a:defRPr sz="2000">
                <a:solidFill>
                  <a:srgbClr val="000000"/>
                </a:solidFill>
                <a:latin typeface="Garamond"/>
              </a:defRPr>
            </a:pPr>
            <a:r>
              <a:rPr lang="en-US" sz="2000" dirty="0"/>
              <a:t>PaaS and SaaS shift some duties to the provider, yet customers still own data protection and access control.</a:t>
            </a:r>
          </a:p>
          <a:p>
            <a:pPr lvl="1">
              <a:defRPr sz="2000">
                <a:solidFill>
                  <a:srgbClr val="000000"/>
                </a:solidFill>
                <a:latin typeface="Garamond"/>
              </a:defRPr>
            </a:pPr>
            <a:r>
              <a:rPr lang="en-US" sz="2000" dirty="0"/>
              <a:t>Best practices:</a:t>
            </a:r>
          </a:p>
          <a:p>
            <a:pPr lvl="2">
              <a:defRPr sz="2000">
                <a:solidFill>
                  <a:srgbClr val="000000"/>
                </a:solidFill>
                <a:latin typeface="Garamond"/>
              </a:defRPr>
            </a:pPr>
            <a:r>
              <a:rPr lang="en-US" sz="1600" dirty="0"/>
              <a:t>Continuous audits with real-time visibility, Zero trust with least privilege between data center and cloud, Unified security management across environments, AI and automation for detection and response, external audits, and compliance with location and privacy rules.</a:t>
            </a:r>
          </a:p>
        </p:txBody>
      </p:sp>
      <p:sp>
        <p:nvSpPr>
          <p:cNvPr id="4" name="Rectangle 3">
            <a:extLst>
              <a:ext uri="{FF2B5EF4-FFF2-40B4-BE49-F238E27FC236}">
                <a16:creationId xmlns:a16="http://schemas.microsoft.com/office/drawing/2014/main" id="{14FE02CF-CC08-5570-A0D1-9EF7CDAD30A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48A20F-A851-3169-1EF6-2381141FF48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New Challenges</a:t>
            </a:r>
          </a:p>
        </p:txBody>
      </p:sp>
      <p:sp>
        <p:nvSpPr>
          <p:cNvPr id="5" name="Rectangle 4">
            <a:extLst>
              <a:ext uri="{FF2B5EF4-FFF2-40B4-BE49-F238E27FC236}">
                <a16:creationId xmlns:a16="http://schemas.microsoft.com/office/drawing/2014/main" id="{9B2BA0A3-BA31-03E2-BCFA-A7E10468BD9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FE0EC13-2559-750E-87D8-A3D89E51BB8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F95644F-DA0D-B6F2-A15F-F11AE7B764C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1956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0CA9E-6516-8B66-9F41-C93B508E324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D3719-F8F7-36F2-8E12-063C1ED0CFC5}"/>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sz="2400" dirty="0"/>
              <a:t>Mobile Platform Security</a:t>
            </a:r>
          </a:p>
          <a:p>
            <a:pPr lvl="1">
              <a:defRPr sz="2000">
                <a:solidFill>
                  <a:srgbClr val="000000"/>
                </a:solidFill>
                <a:latin typeface="Garamond"/>
              </a:defRPr>
            </a:pPr>
            <a:r>
              <a:rPr lang="en-US" sz="2000" dirty="0"/>
              <a:t>Extend corporate policy to phones and tablets.</a:t>
            </a:r>
          </a:p>
          <a:p>
            <a:pPr lvl="1">
              <a:defRPr sz="2000">
                <a:solidFill>
                  <a:srgbClr val="000000"/>
                </a:solidFill>
                <a:latin typeface="Garamond"/>
              </a:defRPr>
            </a:pPr>
            <a:r>
              <a:rPr lang="en-US" sz="2000" dirty="0"/>
              <a:t>Use mobile device management for enrollment, inventory, updates, remote lock, and remote wipe.</a:t>
            </a:r>
          </a:p>
          <a:p>
            <a:pPr lvl="1">
              <a:defRPr sz="2000">
                <a:solidFill>
                  <a:srgbClr val="000000"/>
                </a:solidFill>
                <a:latin typeface="Garamond"/>
              </a:defRPr>
            </a:pPr>
            <a:r>
              <a:rPr lang="en-US" sz="2000" dirty="0"/>
              <a:t>Apply data loss prevention to watch where sensitive data moves.</a:t>
            </a:r>
          </a:p>
          <a:p>
            <a:pPr lvl="1">
              <a:defRPr sz="2000">
                <a:solidFill>
                  <a:srgbClr val="000000"/>
                </a:solidFill>
                <a:latin typeface="Garamond"/>
              </a:defRPr>
            </a:pPr>
            <a:r>
              <a:rPr lang="en-US" sz="2000" dirty="0"/>
              <a:t>Approve platform versions and apps, encrypt traffic, and require strong device security features.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Ensuring Software Quality</a:t>
            </a:r>
          </a:p>
          <a:p>
            <a:pPr lvl="1">
              <a:defRPr sz="2000">
                <a:solidFill>
                  <a:srgbClr val="000000"/>
                </a:solidFill>
                <a:latin typeface="Garamond"/>
              </a:defRPr>
            </a:pPr>
            <a:r>
              <a:rPr lang="en-US" sz="2000" dirty="0"/>
              <a:t>Use software metrics to measure throughput, response time, and defect rates.</a:t>
            </a:r>
          </a:p>
          <a:p>
            <a:pPr lvl="1">
              <a:defRPr sz="2000">
                <a:solidFill>
                  <a:srgbClr val="000000"/>
                </a:solidFill>
                <a:latin typeface="Garamond"/>
              </a:defRPr>
            </a:pPr>
            <a:r>
              <a:rPr lang="en-US" sz="2000" dirty="0"/>
              <a:t>Test early and often.</a:t>
            </a:r>
          </a:p>
          <a:p>
            <a:pPr lvl="1">
              <a:defRPr sz="2000">
                <a:solidFill>
                  <a:srgbClr val="000000"/>
                </a:solidFill>
                <a:latin typeface="Garamond"/>
              </a:defRPr>
            </a:pPr>
            <a:r>
              <a:rPr lang="en-US" sz="2000" dirty="0"/>
              <a:t>Walkthroughs review design before coding begins.</a:t>
            </a:r>
          </a:p>
          <a:p>
            <a:pPr lvl="1">
              <a:defRPr sz="2000">
                <a:solidFill>
                  <a:srgbClr val="000000"/>
                </a:solidFill>
                <a:latin typeface="Garamond"/>
              </a:defRPr>
            </a:pPr>
            <a:r>
              <a:rPr lang="en-US" sz="2000" dirty="0"/>
              <a:t>Unit tests, integration tests, and system tests uncover defects, and debugging removes them.</a:t>
            </a:r>
          </a:p>
          <a:p>
            <a:pPr lvl="1">
              <a:defRPr sz="2000">
                <a:solidFill>
                  <a:srgbClr val="000000"/>
                </a:solidFill>
                <a:latin typeface="Garamond"/>
              </a:defRPr>
            </a:pPr>
            <a:r>
              <a:rPr lang="en-US" sz="2000" dirty="0"/>
              <a:t>Track issues and fixes so reliability improves over time.</a:t>
            </a:r>
          </a:p>
        </p:txBody>
      </p:sp>
      <p:sp>
        <p:nvSpPr>
          <p:cNvPr id="4" name="Rectangle 3">
            <a:extLst>
              <a:ext uri="{FF2B5EF4-FFF2-40B4-BE49-F238E27FC236}">
                <a16:creationId xmlns:a16="http://schemas.microsoft.com/office/drawing/2014/main" id="{B489D9CA-6661-23A1-573F-C13674C823D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1B503-17E1-B873-AEF7-90924107198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New Challenges</a:t>
            </a:r>
          </a:p>
        </p:txBody>
      </p:sp>
      <p:sp>
        <p:nvSpPr>
          <p:cNvPr id="5" name="Rectangle 4">
            <a:extLst>
              <a:ext uri="{FF2B5EF4-FFF2-40B4-BE49-F238E27FC236}">
                <a16:creationId xmlns:a16="http://schemas.microsoft.com/office/drawing/2014/main" id="{05CC5D2E-92DB-C3DD-A9B7-DFD73D3D240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2A9DC0D-C2C2-DECF-9914-56725F6FCC4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F158981-7E19-EBD6-A971-C19DDF31A09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69882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91EABA00-D723-DF5C-8BAF-DBF3CA88A6D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C9CAAD1-524A-5F48-C08D-4E703CD26872}"/>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Recap of Chapter 8</a:t>
            </a:r>
            <a:endParaRPr sz="4400" dirty="0">
              <a:solidFill>
                <a:schemeClr val="bg1"/>
              </a:solidFill>
            </a:endParaRPr>
          </a:p>
        </p:txBody>
      </p:sp>
    </p:spTree>
    <p:extLst>
      <p:ext uri="{BB962C8B-B14F-4D97-AF65-F5344CB8AC3E}">
        <p14:creationId xmlns:p14="http://schemas.microsoft.com/office/powerpoint/2010/main" val="3580087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CF07C-5A39-46FA-19B5-0CB9743E6BC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B19EA9-F780-DAF7-1EBC-822EF2EDDD7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3619056-BFF7-5653-691C-4489199AA603}"/>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Recap of Chapter 8</a:t>
            </a:r>
          </a:p>
        </p:txBody>
      </p:sp>
      <p:sp>
        <p:nvSpPr>
          <p:cNvPr id="7" name="Rectangle 6">
            <a:extLst>
              <a:ext uri="{FF2B5EF4-FFF2-40B4-BE49-F238E27FC236}">
                <a16:creationId xmlns:a16="http://schemas.microsoft.com/office/drawing/2014/main" id="{44F8D645-33AB-D7BC-1B81-8CCF597648B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C1011C51-5B4E-8C02-C890-0AE3A669CBC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9" name="Slide Number Placeholder 6">
            <a:extLst>
              <a:ext uri="{FF2B5EF4-FFF2-40B4-BE49-F238E27FC236}">
                <a16:creationId xmlns:a16="http://schemas.microsoft.com/office/drawing/2014/main" id="{0C78CE8A-9AF8-53CE-1E0D-2DC2238B4D1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76</a:t>
            </a:fld>
            <a:r>
              <a:rPr lang="en-US" b="1" dirty="0">
                <a:solidFill>
                  <a:schemeClr val="bg1"/>
                </a:solidFill>
                <a:latin typeface="Garamond" panose="02020404030301010803" pitchFamily="18" charset="0"/>
              </a:rPr>
              <a:t> </a:t>
            </a:r>
          </a:p>
        </p:txBody>
      </p:sp>
      <p:sp>
        <p:nvSpPr>
          <p:cNvPr id="14" name="Content Placeholder 2">
            <a:extLst>
              <a:ext uri="{FF2B5EF4-FFF2-40B4-BE49-F238E27FC236}">
                <a16:creationId xmlns:a16="http://schemas.microsoft.com/office/drawing/2014/main" id="{E4596D15-346E-FEAB-2529-E273E357F27F}"/>
              </a:ext>
            </a:extLst>
          </p:cNvPr>
          <p:cNvSpPr>
            <a:spLocks noGrp="1"/>
          </p:cNvSpPr>
          <p:nvPr>
            <p:ph idx="1"/>
          </p:nvPr>
        </p:nvSpPr>
        <p:spPr>
          <a:xfrm>
            <a:off x="457199" y="1300900"/>
            <a:ext cx="11189855" cy="5081046"/>
          </a:xfrm>
        </p:spPr>
        <p:txBody>
          <a:bodyPr>
            <a:normAutofit lnSpcReduction="10000"/>
          </a:bodyPr>
          <a:lstStyle/>
          <a:p>
            <a:pPr>
              <a:defRPr sz="2000">
                <a:solidFill>
                  <a:srgbClr val="000000"/>
                </a:solidFill>
                <a:latin typeface="Garamond"/>
              </a:defRPr>
            </a:pPr>
            <a:r>
              <a:rPr lang="en-US" altLang="zh-TW" sz="2400" dirty="0"/>
              <a:t>Understand why information systems are vulnerable.</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the most prevalent and dangerous types of malware.</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Understand the dangers posed by threat actors.</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the security issues raised by software vulnerabilities.</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the security issues raised by artificial intelligence.</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the business value of security and control.</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an organizational framework for security and control.</a:t>
            </a:r>
          </a:p>
          <a:p>
            <a:pPr lvl="4">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technologies for safeguarding information resources.</a:t>
            </a:r>
          </a:p>
        </p:txBody>
      </p:sp>
    </p:spTree>
    <p:extLst>
      <p:ext uri="{BB962C8B-B14F-4D97-AF65-F5344CB8AC3E}">
        <p14:creationId xmlns:p14="http://schemas.microsoft.com/office/powerpoint/2010/main" val="34419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12" end="12"/>
                                            </p:txEl>
                                          </p:spTgt>
                                        </p:tgtEl>
                                        <p:attrNameLst>
                                          <p:attrName>style.visibility</p:attrName>
                                        </p:attrNameLst>
                                      </p:cBhvr>
                                      <p:to>
                                        <p:strVal val="visible"/>
                                      </p:to>
                                    </p:set>
                                    <p:animEffect transition="in" filter="fade">
                                      <p:cBhvr>
                                        <p:cTn id="37" dur="500"/>
                                        <p:tgtEl>
                                          <p:spTgt spid="14">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14" end="14"/>
                                            </p:txEl>
                                          </p:spTgt>
                                        </p:tgtEl>
                                        <p:attrNameLst>
                                          <p:attrName>style.visibility</p:attrName>
                                        </p:attrNameLst>
                                      </p:cBhvr>
                                      <p:to>
                                        <p:strVal val="visible"/>
                                      </p:to>
                                    </p:set>
                                    <p:animEffect transition="in" filter="fade">
                                      <p:cBhvr>
                                        <p:cTn id="42" dur="500"/>
                                        <p:tgtEl>
                                          <p:spTgt spid="1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04D4-B459-FEE6-EDB7-D8F3D2543F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576FB-5F26-D372-49D3-53C2AFB9F5AA}"/>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Internet Vulnerabilities</a:t>
            </a:r>
          </a:p>
          <a:p>
            <a:pPr lvl="1">
              <a:defRPr sz="2000">
                <a:solidFill>
                  <a:srgbClr val="000000"/>
                </a:solidFill>
                <a:latin typeface="Garamond"/>
              </a:defRPr>
            </a:pPr>
            <a:r>
              <a:rPr lang="en-US" altLang="zh-TW" sz="2000" dirty="0"/>
              <a:t>Public networks such as the Internet are inherently open and accessible to anyone.</a:t>
            </a:r>
          </a:p>
          <a:p>
            <a:pPr lvl="1">
              <a:defRPr sz="2000">
                <a:solidFill>
                  <a:srgbClr val="000000"/>
                </a:solidFill>
                <a:latin typeface="Garamond"/>
              </a:defRPr>
            </a:pPr>
            <a:r>
              <a:rPr lang="en-US" altLang="zh-TW" sz="2000" dirty="0"/>
              <a:t>When corporate systems connect to the Internet, exposure multiplies.</a:t>
            </a:r>
          </a:p>
          <a:p>
            <a:pPr lvl="1">
              <a:defRPr sz="2000">
                <a:solidFill>
                  <a:srgbClr val="000000"/>
                </a:solidFill>
                <a:latin typeface="Garamond"/>
              </a:defRPr>
            </a:pPr>
            <a:r>
              <a:rPr lang="en-US" altLang="zh-TW" sz="2000" dirty="0"/>
              <a:t>Email, instant messaging, and peer-to-peer (P2P) file sharing increase risk:</a:t>
            </a:r>
          </a:p>
          <a:p>
            <a:pPr lvl="2">
              <a:defRPr sz="2000">
                <a:solidFill>
                  <a:srgbClr val="000000"/>
                </a:solidFill>
                <a:latin typeface="Garamond"/>
              </a:defRPr>
            </a:pPr>
            <a:r>
              <a:rPr lang="en-US" altLang="zh-TW" sz="1600" dirty="0"/>
              <a:t>Email attachments and links may install malware or capture credentials.</a:t>
            </a:r>
          </a:p>
          <a:p>
            <a:pPr lvl="2">
              <a:defRPr sz="2000">
                <a:solidFill>
                  <a:srgbClr val="000000"/>
                </a:solidFill>
                <a:latin typeface="Garamond"/>
              </a:defRPr>
            </a:pPr>
            <a:r>
              <a:rPr lang="en-US" altLang="zh-TW" sz="1600" dirty="0"/>
              <a:t>Employees might send confidential data to unauthorized recipients.</a:t>
            </a:r>
          </a:p>
          <a:p>
            <a:pPr lvl="2">
              <a:defRPr sz="2000">
                <a:solidFill>
                  <a:srgbClr val="000000"/>
                </a:solidFill>
                <a:latin typeface="Garamond"/>
              </a:defRPr>
            </a:pPr>
            <a:r>
              <a:rPr lang="en-US" altLang="zh-TW" sz="1600" dirty="0"/>
              <a:t>Illegal P2P downloads can install malicious software or leak personal data.</a:t>
            </a:r>
          </a:p>
          <a:p>
            <a:pPr lvl="1">
              <a:defRPr sz="2000">
                <a:solidFill>
                  <a:srgbClr val="000000"/>
                </a:solidFill>
                <a:latin typeface="Garamond"/>
              </a:defRPr>
            </a:pPr>
            <a:r>
              <a:rPr lang="en-US" altLang="zh-TW" sz="2000" dirty="0"/>
              <a:t>Management must set strict policies on network use and data handling.</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 Sniffers and Eavesdropping</a:t>
            </a:r>
          </a:p>
          <a:p>
            <a:pPr lvl="1">
              <a:defRPr sz="2000">
                <a:solidFill>
                  <a:srgbClr val="000000"/>
                </a:solidFill>
                <a:latin typeface="Garamond"/>
              </a:defRPr>
            </a:pPr>
            <a:r>
              <a:rPr lang="en-US" altLang="zh-TW" sz="2000" dirty="0"/>
              <a:t>A sniffer is software that monitors network traffic.</a:t>
            </a:r>
          </a:p>
          <a:p>
            <a:pPr lvl="1">
              <a:defRPr sz="2000">
                <a:solidFill>
                  <a:srgbClr val="000000"/>
                </a:solidFill>
                <a:latin typeface="Garamond"/>
              </a:defRPr>
            </a:pPr>
            <a:r>
              <a:rPr lang="en-US" altLang="zh-TW" sz="2000" dirty="0"/>
              <a:t>When used properly, sniffers help diagnose problems and detect suspicious activity.</a:t>
            </a:r>
          </a:p>
          <a:p>
            <a:pPr lvl="1">
              <a:defRPr sz="2000">
                <a:solidFill>
                  <a:srgbClr val="000000"/>
                </a:solidFill>
                <a:latin typeface="Garamond"/>
              </a:defRPr>
            </a:pPr>
            <a:r>
              <a:rPr lang="en-US" altLang="zh-TW" sz="2000" dirty="0"/>
              <a:t>When misused, they allow attackers to steal proprietary information such as passwords or emails.</a:t>
            </a:r>
          </a:p>
          <a:p>
            <a:pPr lvl="1">
              <a:defRPr sz="2000">
                <a:solidFill>
                  <a:srgbClr val="000000"/>
                </a:solidFill>
                <a:latin typeface="Garamond"/>
              </a:defRPr>
            </a:pPr>
            <a:r>
              <a:rPr lang="en-US" altLang="zh-TW" sz="2000" dirty="0"/>
              <a:t>Because sniffers are difficult to detect, encrypted network protocols are vital.</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AFC4CC5E-AAD8-FA88-3501-DE01B5EF8A9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1AB424-BCD3-B99F-387A-F44A153614B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Why Systems Are Vulnerable: Part 3</a:t>
            </a:r>
          </a:p>
        </p:txBody>
      </p:sp>
      <p:sp>
        <p:nvSpPr>
          <p:cNvPr id="5" name="Rectangle 4">
            <a:extLst>
              <a:ext uri="{FF2B5EF4-FFF2-40B4-BE49-F238E27FC236}">
                <a16:creationId xmlns:a16="http://schemas.microsoft.com/office/drawing/2014/main" id="{C0B174A6-7584-FC3F-13CE-F229A330FBF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28B05ED-CB79-7E44-993D-EA125BB3109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3FD4700-331E-F3FE-5406-96BB030D901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9088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E5A1E-4DF6-C676-AC89-4878441E72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34D6D0-230F-5057-0F2F-1D6F8C676D92}"/>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Wireless Security Challenges</a:t>
            </a:r>
          </a:p>
          <a:p>
            <a:pPr lvl="1">
              <a:defRPr sz="2000">
                <a:solidFill>
                  <a:srgbClr val="000000"/>
                </a:solidFill>
                <a:latin typeface="Garamond"/>
              </a:defRPr>
            </a:pPr>
            <a:r>
              <a:rPr lang="en-US" altLang="zh-TW" sz="2000" dirty="0"/>
              <a:t>Bluetooth and Wi-Fi networks are vulnerable to eavesdropping.</a:t>
            </a:r>
          </a:p>
          <a:p>
            <a:pPr lvl="1">
              <a:defRPr sz="2000">
                <a:solidFill>
                  <a:srgbClr val="000000"/>
                </a:solidFill>
                <a:latin typeface="Garamond"/>
              </a:defRPr>
            </a:pPr>
            <a:r>
              <a:rPr lang="en-US" altLang="zh-TW" sz="2000" dirty="0"/>
              <a:t>The openness that enables easy connection also exposes access points.</a:t>
            </a:r>
          </a:p>
          <a:p>
            <a:pPr lvl="1">
              <a:defRPr sz="2000">
                <a:solidFill>
                  <a:srgbClr val="000000"/>
                </a:solidFill>
                <a:latin typeface="Garamond"/>
              </a:defRPr>
            </a:pPr>
            <a:r>
              <a:rPr lang="en-US" altLang="zh-TW" sz="2000" dirty="0"/>
              <a:t>Service Set Identifiers (SSIDs) broadcast network names repeatedly and can be captured by intruders.</a:t>
            </a:r>
          </a:p>
          <a:p>
            <a:pPr lvl="2">
              <a:defRPr sz="2000">
                <a:solidFill>
                  <a:srgbClr val="000000"/>
                </a:solidFill>
                <a:latin typeface="Garamond"/>
              </a:defRPr>
            </a:pPr>
            <a:r>
              <a:rPr lang="en-US" altLang="zh-TW" sz="1600" dirty="0"/>
              <a:t>War Driving: Attackers park near buildings to intercept traffic from unprotected networks.</a:t>
            </a:r>
          </a:p>
          <a:p>
            <a:pPr lvl="2">
              <a:defRPr sz="2000">
                <a:solidFill>
                  <a:srgbClr val="000000"/>
                </a:solidFill>
                <a:latin typeface="Garamond"/>
              </a:defRPr>
            </a:pPr>
            <a:r>
              <a:rPr lang="en-US" altLang="zh-TW" sz="1600" dirty="0"/>
              <a:t>Rogue Access Points: Devices set up by attackers to mimic legitimate networks, capturing user credentials and data.</a:t>
            </a:r>
          </a:p>
          <a:p>
            <a:pPr lvl="1">
              <a:defRPr sz="2000">
                <a:solidFill>
                  <a:srgbClr val="000000"/>
                </a:solidFill>
                <a:latin typeface="Garamond"/>
              </a:defRPr>
            </a:pPr>
            <a:r>
              <a:rPr lang="en-US" altLang="zh-TW" sz="2000" dirty="0"/>
              <a:t>Strong encryption (WPA3), hidden SSIDs, and physical access controls reduce risk.</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5G and Emerging Threats</a:t>
            </a:r>
          </a:p>
          <a:p>
            <a:pPr lvl="1">
              <a:defRPr sz="2000">
                <a:solidFill>
                  <a:srgbClr val="000000"/>
                </a:solidFill>
                <a:latin typeface="Garamond"/>
              </a:defRPr>
            </a:pPr>
            <a:r>
              <a:rPr lang="en-US" altLang="zh-TW" sz="2000" dirty="0"/>
              <a:t>Cellular systems are more secure than Wi-Fi, but 5G expands the number of connected devices and vendors.</a:t>
            </a:r>
          </a:p>
          <a:p>
            <a:pPr lvl="1">
              <a:defRPr sz="2000">
                <a:solidFill>
                  <a:srgbClr val="000000"/>
                </a:solidFill>
                <a:latin typeface="Garamond"/>
              </a:defRPr>
            </a:pPr>
            <a:r>
              <a:rPr lang="en-US" altLang="zh-TW" sz="2000" dirty="0"/>
              <a:t>The complexity of 5G architecture widens the potential attack surface.</a:t>
            </a:r>
          </a:p>
          <a:p>
            <a:pPr lvl="1">
              <a:defRPr sz="2000">
                <a:solidFill>
                  <a:srgbClr val="000000"/>
                </a:solidFill>
                <a:latin typeface="Garamond"/>
              </a:defRPr>
            </a:pPr>
            <a:r>
              <a:rPr lang="en-US" altLang="zh-TW" sz="2000" dirty="0"/>
              <a:t>Interconnected sensors, vehicles, and industrial equipment require continuous monitoring.</a:t>
            </a:r>
          </a:p>
          <a:p>
            <a:pPr lvl="1">
              <a:defRPr sz="2000">
                <a:solidFill>
                  <a:srgbClr val="000000"/>
                </a:solidFill>
                <a:latin typeface="Garamond"/>
              </a:defRPr>
            </a:pPr>
            <a:r>
              <a:rPr lang="en-US" altLang="zh-TW" sz="2000" dirty="0"/>
              <a:t>Security teams must coordinate across suppliers to manage software updates and encryption keys.</a:t>
            </a:r>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DD483DCB-5B44-64C8-6BAD-3C913DE4AD2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CE1B3B-F443-8190-97D9-9D2FDABA2C0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Why Systems Are Vulnerable: Part 4</a:t>
            </a:r>
          </a:p>
        </p:txBody>
      </p:sp>
      <p:sp>
        <p:nvSpPr>
          <p:cNvPr id="5" name="Rectangle 4">
            <a:extLst>
              <a:ext uri="{FF2B5EF4-FFF2-40B4-BE49-F238E27FC236}">
                <a16:creationId xmlns:a16="http://schemas.microsoft.com/office/drawing/2014/main" id="{DB375B60-6008-5B45-A73E-CDA1F81193F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7219921-51C2-6495-5CEA-54A7DA3571A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FC0D27A-820B-67D8-44D5-61F6E3DEDF2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05224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178b066-ece4-42d6-be80-b911ff775fa2}" enabled="1" method="Privileged" siteId="{4881a8fa-b252-4912-b93a-7806c41bbe91}" contentBits="0" removed="0"/>
</clbl:labelList>
</file>

<file path=docProps/app.xml><?xml version="1.0" encoding="utf-8"?>
<Properties xmlns="http://schemas.openxmlformats.org/officeDocument/2006/extended-properties" xmlns:vt="http://schemas.openxmlformats.org/officeDocument/2006/docPropsVTypes">
  <TotalTime>9492</TotalTime>
  <Words>5694</Words>
  <Application>Microsoft Office PowerPoint</Application>
  <PresentationFormat>Custom</PresentationFormat>
  <Paragraphs>781</Paragraphs>
  <Slides>76</Slides>
  <Notes>66</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Aptos</vt:lpstr>
      <vt:lpstr>Arial</vt:lpstr>
      <vt:lpstr>Calibri</vt:lpstr>
      <vt:lpstr>Garamond</vt:lpstr>
      <vt:lpstr>Office Theme</vt:lpstr>
      <vt:lpstr>PowerPoint Presentation</vt:lpstr>
      <vt:lpstr>PowerPoint Presentation</vt:lpstr>
      <vt:lpstr>PowerPoint Presentation</vt:lpstr>
      <vt:lpstr>  Understanding System Vulnerability</vt:lpstr>
      <vt:lpstr>  Why Systems Are Vulnerable: An Overview</vt:lpstr>
      <vt:lpstr>  Why Systems Are Vulnerable: Part 1</vt:lpstr>
      <vt:lpstr>  Why Systems Are Vulnerable: Part 2</vt:lpstr>
      <vt:lpstr>  Why Systems Are Vulnerable: Part 3</vt:lpstr>
      <vt:lpstr>  Why Systems Are Vulnerable: Part 4</vt:lpstr>
      <vt:lpstr>  System Vulnerability</vt:lpstr>
      <vt:lpstr>PowerPoint Presentation</vt:lpstr>
      <vt:lpstr>  Understanding Malware</vt:lpstr>
      <vt:lpstr>  Types of Malware</vt:lpstr>
      <vt:lpstr>  NationSquid (2020, April 3). The World's Worst Computer Virus: The I Love You Virus  (Demonstration) [Video]. YouTube. https://youtu.be/NZDiQczOsdc?si=vCwYDWPq_B4RdNbs</vt:lpstr>
      <vt:lpstr>  Types of Malware</vt:lpstr>
      <vt:lpstr>  CNN (2017, May 12). Ransomware 'WannaCry' attack explained [Video]. YouTube.   https://youtu.be/cZ543_0bjbw?si=gK45Y0vQ-4G3f0ME</vt:lpstr>
      <vt:lpstr>  Types of Malware</vt:lpstr>
      <vt:lpstr>  Kaspersky (2023, March 17). What is Emotet? [Video]. YouTube.   https://youtu.be/oYQrIgx0wV4?si=2Aef0_2XqJTSY0-o</vt:lpstr>
      <vt:lpstr>  Types of Malware</vt:lpstr>
      <vt:lpstr>  ABC 7 Chicago (2023, August 8). Scam texts from unknown numbers could infect your  phone with   malware [Video]. YouTube. https://youtu.be/hAtdD3XNVcs?si=Y8Ebym0fd3ZmPSeJ</vt:lpstr>
      <vt:lpstr>PowerPoint Presentation</vt:lpstr>
      <vt:lpstr>  Who Are Threat Actors?</vt:lpstr>
      <vt:lpstr>  Spoofing, Phishing, and Pharming</vt:lpstr>
      <vt:lpstr>  Social Engineering</vt:lpstr>
      <vt:lpstr>  Kaspersky (2023, March 27). What is Social Engineering? [Video]. YouTube.   https://youtu.be/uvKTMgWRPw4?si=_o5oTBEXoVF05pZf</vt:lpstr>
      <vt:lpstr>  LOTL and APT Attacks</vt:lpstr>
      <vt:lpstr>  DoS and DDoS Attacks</vt:lpstr>
      <vt:lpstr>  FOX 5 New York (2018, January 3). How the Mirai Botnet Attack Is Linked to a Minecraft   Stunt [Video]. YouTube. https://youtu.be/Xuy-zL13K1A?si=Rf9b6HSfKYvHV1H3</vt:lpstr>
      <vt:lpstr>  Data Breaches and Identity Theft</vt:lpstr>
      <vt:lpstr>  ABC News (2017, September 8). Equifax data breach could affect more than 140M   Americans [Video]. YouTube. https://youtu.be/X2mbhfrdBhg?si=fAkKZj6Uo0z9ZTSK</vt:lpstr>
      <vt:lpstr>  Cyberwarfare and Cyberterrorism</vt:lpstr>
      <vt:lpstr>  CNN (2024, November 24). Officials call China's cyberattack 'worst telecom hack' in US      history [Video]. YouTube. https://youtu.be/aUVc2Vbzwg0?si=Q-qgYJByPGOjif4x</vt:lpstr>
      <vt:lpstr>  Internal Threats</vt:lpstr>
      <vt:lpstr>  Computer Crime and Cyberlaw</vt:lpstr>
      <vt:lpstr>PowerPoint Presentation</vt:lpstr>
      <vt:lpstr>  Software Vulnerabilities and Complexity</vt:lpstr>
      <vt:lpstr>  Hidden Bugs and Zero-Day Vulnerabilities</vt:lpstr>
      <vt:lpstr>  HistoryPod (2022, September 8). 9th September 1947: First computer ‘bug’ found in the Harvard Mark II   electromechanical computer [Video]. YouTube. https://youtu.be/UPuTO9vg5gk?si=Qdb7yc2bIww1yZfS</vt:lpstr>
      <vt:lpstr>  Open-Source Dependency Risks</vt:lpstr>
      <vt:lpstr>  SQL Injection Attacks</vt:lpstr>
      <vt:lpstr>  New Threats: Software Supply Chain Attacks</vt:lpstr>
      <vt:lpstr>  Prevention: Patch Management</vt:lpstr>
      <vt:lpstr>  Defending Against Software Exploits</vt:lpstr>
      <vt:lpstr>PowerPoint Presentation</vt:lpstr>
      <vt:lpstr>  AI as a New Cybersecurity Challenge</vt:lpstr>
      <vt:lpstr>  Phishing with AI</vt:lpstr>
      <vt:lpstr>  Deepfakes and Synthetic Media</vt:lpstr>
      <vt:lpstr>  Hank Green (2025, October 7). Give me a single reason why Sora2 should exist.  [Video]. YouTube. https://youtu.be/Vz0oQ0v0W10?si=AYeovkzElB-e7FYg</vt:lpstr>
      <vt:lpstr>  Subverting LLMs</vt:lpstr>
      <vt:lpstr>  Malicious Generative AI Tools</vt:lpstr>
      <vt:lpstr>  Open-Source AI Risks</vt:lpstr>
      <vt:lpstr>PowerPoint Presentation</vt:lpstr>
      <vt:lpstr>  Why Security and Control Matter</vt:lpstr>
      <vt:lpstr>  Legal and Financial Consequences</vt:lpstr>
      <vt:lpstr>  ABC News (2019, July 22). Equifax to pay $700M after massive data breach  [Video]. YouTube. https://youtu.be/_c0AoirlQhw?si=sFqwK_P6vT5ONp9l</vt:lpstr>
      <vt:lpstr>  Regulations in the Real World</vt:lpstr>
      <vt:lpstr>  Regulations in the Real World</vt:lpstr>
      <vt:lpstr>  U.S. SEC (2022, August 2). What Did the Sarbanes-Oxley Act do? | Office Hours with Gary    Gensler [Video]. YouTube. https://youtu.be/eJChWPaOMJo?si=-OZAnz3_u0ud6FpO</vt:lpstr>
      <vt:lpstr>  Electronic Evidence and Digital Forensics</vt:lpstr>
      <vt:lpstr>  Integrating Forensics into Business Planning</vt:lpstr>
      <vt:lpstr>PowerPoint Presentation</vt:lpstr>
      <vt:lpstr>  The Need for a Framework</vt:lpstr>
      <vt:lpstr>  Information Systems Controls</vt:lpstr>
      <vt:lpstr>  Risk Assessment</vt:lpstr>
      <vt:lpstr>  Security Policy</vt:lpstr>
      <vt:lpstr>  Acceptable Use and Access Controls</vt:lpstr>
      <vt:lpstr>  Disaster Recovery and Business Continuity</vt:lpstr>
      <vt:lpstr>  Auditing and Continuous Review</vt:lpstr>
      <vt:lpstr>PowerPoint Presentation</vt:lpstr>
      <vt:lpstr>  Safeguarding Information Resources</vt:lpstr>
      <vt:lpstr>  Safeguarding Information Resources</vt:lpstr>
      <vt:lpstr>  Safeguarding Information Resources</vt:lpstr>
      <vt:lpstr>  New Challenges</vt:lpstr>
      <vt:lpstr>  New Challenges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402</cp:revision>
  <dcterms:created xsi:type="dcterms:W3CDTF">2013-01-27T09:14:16Z</dcterms:created>
  <dcterms:modified xsi:type="dcterms:W3CDTF">2025-11-26T21:33:52Z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78b066-ece4-42d6-be80-b911ff775fa2_Enabled">
    <vt:lpwstr>true</vt:lpwstr>
  </property>
  <property fmtid="{D5CDD505-2E9C-101B-9397-08002B2CF9AE}" pid="3" name="MSIP_Label_5178b066-ece4-42d6-be80-b911ff775fa2_SetDate">
    <vt:lpwstr>2025-09-24T21:16:43Z</vt:lpwstr>
  </property>
  <property fmtid="{D5CDD505-2E9C-101B-9397-08002B2CF9AE}" pid="4" name="MSIP_Label_5178b066-ece4-42d6-be80-b911ff775fa2_Method">
    <vt:lpwstr>Privileged</vt:lpwstr>
  </property>
  <property fmtid="{D5CDD505-2E9C-101B-9397-08002B2CF9AE}" pid="5" name="MSIP_Label_5178b066-ece4-42d6-be80-b911ff775fa2_Name">
    <vt:lpwstr>Public</vt:lpwstr>
  </property>
  <property fmtid="{D5CDD505-2E9C-101B-9397-08002B2CF9AE}" pid="6" name="MSIP_Label_5178b066-ece4-42d6-be80-b911ff775fa2_SiteId">
    <vt:lpwstr>4881a8fa-b252-4912-b93a-7806c41bbe91</vt:lpwstr>
  </property>
  <property fmtid="{D5CDD505-2E9C-101B-9397-08002B2CF9AE}" pid="7" name="MSIP_Label_5178b066-ece4-42d6-be80-b911ff775fa2_ActionId">
    <vt:lpwstr>481a848f-947e-4531-a1b3-13071af9a132</vt:lpwstr>
  </property>
  <property fmtid="{D5CDD505-2E9C-101B-9397-08002B2CF9AE}" pid="8" name="MSIP_Label_5178b066-ece4-42d6-be80-b911ff775fa2_ContentBits">
    <vt:lpwstr>0</vt:lpwstr>
  </property>
  <property fmtid="{D5CDD505-2E9C-101B-9397-08002B2CF9AE}" pid="9" name="MSIP_Label_5178b066-ece4-42d6-be80-b911ff775fa2_Tag">
    <vt:lpwstr>10, 0, 1, 1</vt:lpwstr>
  </property>
</Properties>
</file>