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7"/>
  </p:notesMasterIdLst>
  <p:sldIdLst>
    <p:sldId id="256" r:id="rId2"/>
    <p:sldId id="698" r:id="rId3"/>
    <p:sldId id="670" r:id="rId4"/>
    <p:sldId id="257" r:id="rId5"/>
    <p:sldId id="387" r:id="rId6"/>
    <p:sldId id="589" r:id="rId7"/>
    <p:sldId id="516" r:id="rId8"/>
    <p:sldId id="677" r:id="rId9"/>
    <p:sldId id="671" r:id="rId10"/>
    <p:sldId id="678" r:id="rId11"/>
    <p:sldId id="679" r:id="rId12"/>
    <p:sldId id="672" r:id="rId13"/>
    <p:sldId id="673" r:id="rId14"/>
    <p:sldId id="674" r:id="rId15"/>
    <p:sldId id="675" r:id="rId16"/>
    <p:sldId id="676" r:id="rId17"/>
    <p:sldId id="680" r:id="rId18"/>
    <p:sldId id="683" r:id="rId19"/>
    <p:sldId id="681" r:id="rId20"/>
    <p:sldId id="682" r:id="rId21"/>
    <p:sldId id="684" r:id="rId22"/>
    <p:sldId id="685" r:id="rId23"/>
    <p:sldId id="688" r:id="rId24"/>
    <p:sldId id="687" r:id="rId25"/>
    <p:sldId id="689" r:id="rId26"/>
    <p:sldId id="690" r:id="rId27"/>
    <p:sldId id="692" r:id="rId28"/>
    <p:sldId id="691" r:id="rId29"/>
    <p:sldId id="694" r:id="rId30"/>
    <p:sldId id="696" r:id="rId31"/>
    <p:sldId id="695" r:id="rId32"/>
    <p:sldId id="697" r:id="rId33"/>
    <p:sldId id="700" r:id="rId34"/>
    <p:sldId id="699" r:id="rId35"/>
    <p:sldId id="701" r:id="rId36"/>
    <p:sldId id="702" r:id="rId37"/>
    <p:sldId id="704" r:id="rId38"/>
    <p:sldId id="693" r:id="rId39"/>
    <p:sldId id="706" r:id="rId40"/>
    <p:sldId id="707" r:id="rId41"/>
    <p:sldId id="709" r:id="rId42"/>
    <p:sldId id="708" r:id="rId43"/>
    <p:sldId id="711" r:id="rId44"/>
    <p:sldId id="710" r:id="rId45"/>
    <p:sldId id="712" r:id="rId46"/>
    <p:sldId id="713" r:id="rId47"/>
    <p:sldId id="714" r:id="rId48"/>
    <p:sldId id="716" r:id="rId49"/>
    <p:sldId id="715" r:id="rId50"/>
    <p:sldId id="717" r:id="rId51"/>
    <p:sldId id="719" r:id="rId52"/>
    <p:sldId id="718" r:id="rId53"/>
    <p:sldId id="720" r:id="rId54"/>
    <p:sldId id="721" r:id="rId55"/>
    <p:sldId id="705" r:id="rId56"/>
    <p:sldId id="723" r:id="rId57"/>
    <p:sldId id="724" r:id="rId58"/>
    <p:sldId id="725" r:id="rId59"/>
    <p:sldId id="726" r:id="rId60"/>
    <p:sldId id="727" r:id="rId61"/>
    <p:sldId id="728" r:id="rId62"/>
    <p:sldId id="729" r:id="rId63"/>
    <p:sldId id="730" r:id="rId64"/>
    <p:sldId id="722" r:id="rId65"/>
    <p:sldId id="451" r:id="rId66"/>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122C"/>
    <a:srgbClr val="FDB913"/>
    <a:srgbClr val="B896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04" autoAdjust="0"/>
    <p:restoredTop sz="92252" autoAdjust="0"/>
  </p:normalViewPr>
  <p:slideViewPr>
    <p:cSldViewPr snapToGrid="0" snapToObjects="1">
      <p:cViewPr varScale="1">
        <p:scale>
          <a:sx n="102" d="100"/>
          <a:sy n="102" d="100"/>
        </p:scale>
        <p:origin x="85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59EC7-19C7-4638-A61A-0E2B59861576}" type="datetimeFigureOut">
              <a:rPr lang="en-US" smtClean="0"/>
              <a:t>10/31/2025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7AAC7-CF25-414B-93E7-2A61E431E831}" type="slidenum">
              <a:rPr lang="en-US" smtClean="0"/>
              <a:t>‹#›</a:t>
            </a:fld>
            <a:endParaRPr lang="en-US"/>
          </a:p>
        </p:txBody>
      </p:sp>
    </p:spTree>
    <p:extLst>
      <p:ext uri="{BB962C8B-B14F-4D97-AF65-F5344CB8AC3E}">
        <p14:creationId xmlns:p14="http://schemas.microsoft.com/office/powerpoint/2010/main" val="410282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81F5E-7781-1DC8-476B-DE95312D5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9548E1-F299-3DB0-1B3F-912554825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D1972-EC70-0557-7665-C39B03C7AF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0EAB09-0C43-F63E-91E2-6B4BD7B4E0E8}"/>
              </a:ext>
            </a:extLst>
          </p:cNvPr>
          <p:cNvSpPr>
            <a:spLocks noGrp="1"/>
          </p:cNvSpPr>
          <p:nvPr>
            <p:ph type="sldNum" sz="quarter" idx="5"/>
          </p:nvPr>
        </p:nvSpPr>
        <p:spPr/>
        <p:txBody>
          <a:bodyPr/>
          <a:lstStyle/>
          <a:p>
            <a:fld id="{C987AAC7-CF25-414B-93E7-2A61E431E831}" type="slidenum">
              <a:rPr lang="en-US" smtClean="0"/>
              <a:t>2</a:t>
            </a:fld>
            <a:endParaRPr lang="en-US"/>
          </a:p>
        </p:txBody>
      </p:sp>
    </p:spTree>
    <p:extLst>
      <p:ext uri="{BB962C8B-B14F-4D97-AF65-F5344CB8AC3E}">
        <p14:creationId xmlns:p14="http://schemas.microsoft.com/office/powerpoint/2010/main" val="1476855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EF636-CCC0-C405-D374-A4C4A330A5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067D19-02F9-D940-1708-86D2CAB61B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2214D6-5DBD-FFA9-061C-FE69D46E9A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4381EE-58C9-D13E-5332-8FDE713DD70B}"/>
              </a:ext>
            </a:extLst>
          </p:cNvPr>
          <p:cNvSpPr>
            <a:spLocks noGrp="1"/>
          </p:cNvSpPr>
          <p:nvPr>
            <p:ph type="sldNum" sz="quarter" idx="5"/>
          </p:nvPr>
        </p:nvSpPr>
        <p:spPr/>
        <p:txBody>
          <a:bodyPr/>
          <a:lstStyle/>
          <a:p>
            <a:fld id="{C987AAC7-CF25-414B-93E7-2A61E431E831}" type="slidenum">
              <a:rPr lang="en-US" smtClean="0"/>
              <a:t>12</a:t>
            </a:fld>
            <a:endParaRPr lang="en-US"/>
          </a:p>
        </p:txBody>
      </p:sp>
    </p:spTree>
    <p:extLst>
      <p:ext uri="{BB962C8B-B14F-4D97-AF65-F5344CB8AC3E}">
        <p14:creationId xmlns:p14="http://schemas.microsoft.com/office/powerpoint/2010/main" val="3481850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46E26-A65E-5941-2732-7941749FE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44347-9F45-3650-77A9-1ECF3939FE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4DCF6-745D-3ED5-E61D-B530CC6C60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7F5A59-AD37-5218-085E-666C4403E64E}"/>
              </a:ext>
            </a:extLst>
          </p:cNvPr>
          <p:cNvSpPr>
            <a:spLocks noGrp="1"/>
          </p:cNvSpPr>
          <p:nvPr>
            <p:ph type="sldNum" sz="quarter" idx="5"/>
          </p:nvPr>
        </p:nvSpPr>
        <p:spPr/>
        <p:txBody>
          <a:bodyPr/>
          <a:lstStyle/>
          <a:p>
            <a:fld id="{C987AAC7-CF25-414B-93E7-2A61E431E831}" type="slidenum">
              <a:rPr lang="en-US" smtClean="0"/>
              <a:t>13</a:t>
            </a:fld>
            <a:endParaRPr lang="en-US"/>
          </a:p>
        </p:txBody>
      </p:sp>
    </p:spTree>
    <p:extLst>
      <p:ext uri="{BB962C8B-B14F-4D97-AF65-F5344CB8AC3E}">
        <p14:creationId xmlns:p14="http://schemas.microsoft.com/office/powerpoint/2010/main" val="1567724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18FCC-E1F6-D01F-4DE4-656359784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8617F-946D-FA3B-7117-268E211BAD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17599B-0CB2-951B-FF2B-9E4FF91513F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FB5D62-A8CA-FBF4-38EF-1BF84CACEC94}"/>
              </a:ext>
            </a:extLst>
          </p:cNvPr>
          <p:cNvSpPr>
            <a:spLocks noGrp="1"/>
          </p:cNvSpPr>
          <p:nvPr>
            <p:ph type="sldNum" sz="quarter" idx="5"/>
          </p:nvPr>
        </p:nvSpPr>
        <p:spPr/>
        <p:txBody>
          <a:bodyPr/>
          <a:lstStyle/>
          <a:p>
            <a:fld id="{C987AAC7-CF25-414B-93E7-2A61E431E831}" type="slidenum">
              <a:rPr lang="en-US" smtClean="0"/>
              <a:t>14</a:t>
            </a:fld>
            <a:endParaRPr lang="en-US"/>
          </a:p>
        </p:txBody>
      </p:sp>
    </p:spTree>
    <p:extLst>
      <p:ext uri="{BB962C8B-B14F-4D97-AF65-F5344CB8AC3E}">
        <p14:creationId xmlns:p14="http://schemas.microsoft.com/office/powerpoint/2010/main" val="1571642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26252-4748-F36E-713C-AA8B2A96DE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F16637-85DA-504B-FC10-9CBB59EA2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B2D0E3-0C11-3BF3-51DE-1562EEEB1C8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466B25-B271-142E-5980-125F16213C75}"/>
              </a:ext>
            </a:extLst>
          </p:cNvPr>
          <p:cNvSpPr>
            <a:spLocks noGrp="1"/>
          </p:cNvSpPr>
          <p:nvPr>
            <p:ph type="sldNum" sz="quarter" idx="5"/>
          </p:nvPr>
        </p:nvSpPr>
        <p:spPr/>
        <p:txBody>
          <a:bodyPr/>
          <a:lstStyle/>
          <a:p>
            <a:fld id="{C987AAC7-CF25-414B-93E7-2A61E431E831}" type="slidenum">
              <a:rPr lang="en-US" smtClean="0"/>
              <a:t>15</a:t>
            </a:fld>
            <a:endParaRPr lang="en-US"/>
          </a:p>
        </p:txBody>
      </p:sp>
    </p:spTree>
    <p:extLst>
      <p:ext uri="{BB962C8B-B14F-4D97-AF65-F5344CB8AC3E}">
        <p14:creationId xmlns:p14="http://schemas.microsoft.com/office/powerpoint/2010/main" val="127997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C185B-FCCE-6B5A-8BCC-1C66D1585B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60F637-353B-0299-4222-93281FB97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4E25B-8E61-3445-3316-3D30164DE2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836284-65B9-D901-2F8E-461113D682C0}"/>
              </a:ext>
            </a:extLst>
          </p:cNvPr>
          <p:cNvSpPr>
            <a:spLocks noGrp="1"/>
          </p:cNvSpPr>
          <p:nvPr>
            <p:ph type="sldNum" sz="quarter" idx="5"/>
          </p:nvPr>
        </p:nvSpPr>
        <p:spPr/>
        <p:txBody>
          <a:bodyPr/>
          <a:lstStyle/>
          <a:p>
            <a:fld id="{C987AAC7-CF25-414B-93E7-2A61E431E831}" type="slidenum">
              <a:rPr lang="en-US" smtClean="0"/>
              <a:t>17</a:t>
            </a:fld>
            <a:endParaRPr lang="en-US"/>
          </a:p>
        </p:txBody>
      </p:sp>
    </p:spTree>
    <p:extLst>
      <p:ext uri="{BB962C8B-B14F-4D97-AF65-F5344CB8AC3E}">
        <p14:creationId xmlns:p14="http://schemas.microsoft.com/office/powerpoint/2010/main" val="1787243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3C817-B93C-A117-EBD0-2127FFFDD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F233A-FFEB-34DF-0F20-85C6AD80EC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79FFEA-97D0-8862-251C-C7591832C6F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99C03C-E243-689B-D254-F94C510C5E69}"/>
              </a:ext>
            </a:extLst>
          </p:cNvPr>
          <p:cNvSpPr>
            <a:spLocks noGrp="1"/>
          </p:cNvSpPr>
          <p:nvPr>
            <p:ph type="sldNum" sz="quarter" idx="5"/>
          </p:nvPr>
        </p:nvSpPr>
        <p:spPr/>
        <p:txBody>
          <a:bodyPr/>
          <a:lstStyle/>
          <a:p>
            <a:fld id="{C987AAC7-CF25-414B-93E7-2A61E431E831}" type="slidenum">
              <a:rPr lang="en-US" smtClean="0"/>
              <a:t>18</a:t>
            </a:fld>
            <a:endParaRPr lang="en-US"/>
          </a:p>
        </p:txBody>
      </p:sp>
    </p:spTree>
    <p:extLst>
      <p:ext uri="{BB962C8B-B14F-4D97-AF65-F5344CB8AC3E}">
        <p14:creationId xmlns:p14="http://schemas.microsoft.com/office/powerpoint/2010/main" val="3027112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7A599-2C3A-52C5-62C2-224ADE716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18E0E6-F9F0-3FFF-B416-64438FB27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4AD55-C804-0FDB-3F69-6D8627A848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28377C-32FD-1147-A675-3F67EBA98FD5}"/>
              </a:ext>
            </a:extLst>
          </p:cNvPr>
          <p:cNvSpPr>
            <a:spLocks noGrp="1"/>
          </p:cNvSpPr>
          <p:nvPr>
            <p:ph type="sldNum" sz="quarter" idx="5"/>
          </p:nvPr>
        </p:nvSpPr>
        <p:spPr/>
        <p:txBody>
          <a:bodyPr/>
          <a:lstStyle/>
          <a:p>
            <a:fld id="{C987AAC7-CF25-414B-93E7-2A61E431E831}" type="slidenum">
              <a:rPr lang="en-US" smtClean="0"/>
              <a:t>19</a:t>
            </a:fld>
            <a:endParaRPr lang="en-US"/>
          </a:p>
        </p:txBody>
      </p:sp>
    </p:spTree>
    <p:extLst>
      <p:ext uri="{BB962C8B-B14F-4D97-AF65-F5344CB8AC3E}">
        <p14:creationId xmlns:p14="http://schemas.microsoft.com/office/powerpoint/2010/main" val="2146841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D7135-DE05-EC75-0BA3-17CD81171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818C0-4EEE-354E-B4B9-1312F5B360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6758F6-FE8F-011F-BA18-5F559738F9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A3CA2B-E296-A81F-9D05-613283EBF9D6}"/>
              </a:ext>
            </a:extLst>
          </p:cNvPr>
          <p:cNvSpPr>
            <a:spLocks noGrp="1"/>
          </p:cNvSpPr>
          <p:nvPr>
            <p:ph type="sldNum" sz="quarter" idx="5"/>
          </p:nvPr>
        </p:nvSpPr>
        <p:spPr/>
        <p:txBody>
          <a:bodyPr/>
          <a:lstStyle/>
          <a:p>
            <a:fld id="{C987AAC7-CF25-414B-93E7-2A61E431E831}" type="slidenum">
              <a:rPr lang="en-US" smtClean="0"/>
              <a:t>20</a:t>
            </a:fld>
            <a:endParaRPr lang="en-US"/>
          </a:p>
        </p:txBody>
      </p:sp>
    </p:spTree>
    <p:extLst>
      <p:ext uri="{BB962C8B-B14F-4D97-AF65-F5344CB8AC3E}">
        <p14:creationId xmlns:p14="http://schemas.microsoft.com/office/powerpoint/2010/main" val="1461113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2B1BB-D960-A83E-008C-8FA82A807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DCB39-A046-F49E-CAA2-3BB0096C6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08382-9D2B-F3F4-7263-6BBA5E8EFA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F9424D-4CA1-B384-8957-4FF7510D10E6}"/>
              </a:ext>
            </a:extLst>
          </p:cNvPr>
          <p:cNvSpPr>
            <a:spLocks noGrp="1"/>
          </p:cNvSpPr>
          <p:nvPr>
            <p:ph type="sldNum" sz="quarter" idx="5"/>
          </p:nvPr>
        </p:nvSpPr>
        <p:spPr/>
        <p:txBody>
          <a:bodyPr/>
          <a:lstStyle/>
          <a:p>
            <a:fld id="{C987AAC7-CF25-414B-93E7-2A61E431E831}" type="slidenum">
              <a:rPr lang="en-US" smtClean="0"/>
              <a:t>21</a:t>
            </a:fld>
            <a:endParaRPr lang="en-US"/>
          </a:p>
        </p:txBody>
      </p:sp>
    </p:spTree>
    <p:extLst>
      <p:ext uri="{BB962C8B-B14F-4D97-AF65-F5344CB8AC3E}">
        <p14:creationId xmlns:p14="http://schemas.microsoft.com/office/powerpoint/2010/main" val="3516729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4E1A7-5F13-3234-D203-2124E3A07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988A28-7C26-87F6-6944-444321BD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904063-8398-ABA1-28E0-98A2A7BC92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F8BA33-3682-D186-3A10-31A13ADCA361}"/>
              </a:ext>
            </a:extLst>
          </p:cNvPr>
          <p:cNvSpPr>
            <a:spLocks noGrp="1"/>
          </p:cNvSpPr>
          <p:nvPr>
            <p:ph type="sldNum" sz="quarter" idx="5"/>
          </p:nvPr>
        </p:nvSpPr>
        <p:spPr/>
        <p:txBody>
          <a:bodyPr/>
          <a:lstStyle/>
          <a:p>
            <a:fld id="{C987AAC7-CF25-414B-93E7-2A61E431E831}" type="slidenum">
              <a:rPr lang="en-US" smtClean="0"/>
              <a:t>22</a:t>
            </a:fld>
            <a:endParaRPr lang="en-US"/>
          </a:p>
        </p:txBody>
      </p:sp>
    </p:spTree>
    <p:extLst>
      <p:ext uri="{BB962C8B-B14F-4D97-AF65-F5344CB8AC3E}">
        <p14:creationId xmlns:p14="http://schemas.microsoft.com/office/powerpoint/2010/main" val="333655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DF6A7-379D-9764-DEBC-032C01CDB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39F73-25A4-49F3-F014-ACF3847A0F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35C13-6411-39FA-C2E0-83722307E7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D9274D-D1B4-E912-2F0B-8DA52B9D83CE}"/>
              </a:ext>
            </a:extLst>
          </p:cNvPr>
          <p:cNvSpPr>
            <a:spLocks noGrp="1"/>
          </p:cNvSpPr>
          <p:nvPr>
            <p:ph type="sldNum" sz="quarter" idx="5"/>
          </p:nvPr>
        </p:nvSpPr>
        <p:spPr/>
        <p:txBody>
          <a:bodyPr/>
          <a:lstStyle/>
          <a:p>
            <a:fld id="{C987AAC7-CF25-414B-93E7-2A61E431E831}" type="slidenum">
              <a:rPr lang="en-US" smtClean="0"/>
              <a:t>3</a:t>
            </a:fld>
            <a:endParaRPr lang="en-US"/>
          </a:p>
        </p:txBody>
      </p:sp>
    </p:spTree>
    <p:extLst>
      <p:ext uri="{BB962C8B-B14F-4D97-AF65-F5344CB8AC3E}">
        <p14:creationId xmlns:p14="http://schemas.microsoft.com/office/powerpoint/2010/main" val="2297140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74ABC-941C-3056-6BDD-547A937C0B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6D36B8-4C71-8759-DC2E-F74858A1CB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EED91A-9D90-6266-D7FF-7BEB651CAC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0C1F4A-D431-39A5-8BE6-7A82808DF758}"/>
              </a:ext>
            </a:extLst>
          </p:cNvPr>
          <p:cNvSpPr>
            <a:spLocks noGrp="1"/>
          </p:cNvSpPr>
          <p:nvPr>
            <p:ph type="sldNum" sz="quarter" idx="5"/>
          </p:nvPr>
        </p:nvSpPr>
        <p:spPr/>
        <p:txBody>
          <a:bodyPr/>
          <a:lstStyle/>
          <a:p>
            <a:fld id="{C987AAC7-CF25-414B-93E7-2A61E431E831}" type="slidenum">
              <a:rPr lang="en-US" smtClean="0"/>
              <a:t>23</a:t>
            </a:fld>
            <a:endParaRPr lang="en-US"/>
          </a:p>
        </p:txBody>
      </p:sp>
    </p:spTree>
    <p:extLst>
      <p:ext uri="{BB962C8B-B14F-4D97-AF65-F5344CB8AC3E}">
        <p14:creationId xmlns:p14="http://schemas.microsoft.com/office/powerpoint/2010/main" val="583231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14CB1-E871-AFCD-0D55-0614EEFD64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E082B-E86B-C447-1221-DB0D7989B5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1ACB5-179B-2C5C-5DFF-F6ABBBE3B0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964E821-186E-34F5-B8B6-96744FC7F074}"/>
              </a:ext>
            </a:extLst>
          </p:cNvPr>
          <p:cNvSpPr>
            <a:spLocks noGrp="1"/>
          </p:cNvSpPr>
          <p:nvPr>
            <p:ph type="sldNum" sz="quarter" idx="5"/>
          </p:nvPr>
        </p:nvSpPr>
        <p:spPr/>
        <p:txBody>
          <a:bodyPr/>
          <a:lstStyle/>
          <a:p>
            <a:fld id="{C987AAC7-CF25-414B-93E7-2A61E431E831}" type="slidenum">
              <a:rPr lang="en-US" smtClean="0"/>
              <a:t>24</a:t>
            </a:fld>
            <a:endParaRPr lang="en-US"/>
          </a:p>
        </p:txBody>
      </p:sp>
    </p:spTree>
    <p:extLst>
      <p:ext uri="{BB962C8B-B14F-4D97-AF65-F5344CB8AC3E}">
        <p14:creationId xmlns:p14="http://schemas.microsoft.com/office/powerpoint/2010/main" val="32827763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54DB1-7066-B82F-58D7-FD74E24708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969BED-F108-368C-222C-2D7D9EBF01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B79E5-577F-DCE7-36E3-2A4017E052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0F338D-7F65-125C-E07F-0F902371EBB7}"/>
              </a:ext>
            </a:extLst>
          </p:cNvPr>
          <p:cNvSpPr>
            <a:spLocks noGrp="1"/>
          </p:cNvSpPr>
          <p:nvPr>
            <p:ph type="sldNum" sz="quarter" idx="5"/>
          </p:nvPr>
        </p:nvSpPr>
        <p:spPr/>
        <p:txBody>
          <a:bodyPr/>
          <a:lstStyle/>
          <a:p>
            <a:fld id="{C987AAC7-CF25-414B-93E7-2A61E431E831}" type="slidenum">
              <a:rPr lang="en-US" smtClean="0"/>
              <a:t>26</a:t>
            </a:fld>
            <a:endParaRPr lang="en-US"/>
          </a:p>
        </p:txBody>
      </p:sp>
    </p:spTree>
    <p:extLst>
      <p:ext uri="{BB962C8B-B14F-4D97-AF65-F5344CB8AC3E}">
        <p14:creationId xmlns:p14="http://schemas.microsoft.com/office/powerpoint/2010/main" val="2883556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11AA5-F6DC-9DC8-4E5E-61D140F37A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475F8-4B7D-95D6-BE06-DEAA3CE88B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1E9402-6F3B-E6C5-57D0-87F8F3975F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E413E1-4FD3-74CD-0A16-BACB510C1E8D}"/>
              </a:ext>
            </a:extLst>
          </p:cNvPr>
          <p:cNvSpPr>
            <a:spLocks noGrp="1"/>
          </p:cNvSpPr>
          <p:nvPr>
            <p:ph type="sldNum" sz="quarter" idx="5"/>
          </p:nvPr>
        </p:nvSpPr>
        <p:spPr/>
        <p:txBody>
          <a:bodyPr/>
          <a:lstStyle/>
          <a:p>
            <a:fld id="{C987AAC7-CF25-414B-93E7-2A61E431E831}" type="slidenum">
              <a:rPr lang="en-US" smtClean="0"/>
              <a:t>27</a:t>
            </a:fld>
            <a:endParaRPr lang="en-US"/>
          </a:p>
        </p:txBody>
      </p:sp>
    </p:spTree>
    <p:extLst>
      <p:ext uri="{BB962C8B-B14F-4D97-AF65-F5344CB8AC3E}">
        <p14:creationId xmlns:p14="http://schemas.microsoft.com/office/powerpoint/2010/main" val="1253044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E8192-6D83-BEDC-129A-8D528735F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21F8B1-F98C-7CED-BBEE-4963982EDC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8A907A-E42E-6886-CCE6-85B0C64239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804403-B760-22D9-5145-6F1CCC7874CD}"/>
              </a:ext>
            </a:extLst>
          </p:cNvPr>
          <p:cNvSpPr>
            <a:spLocks noGrp="1"/>
          </p:cNvSpPr>
          <p:nvPr>
            <p:ph type="sldNum" sz="quarter" idx="5"/>
          </p:nvPr>
        </p:nvSpPr>
        <p:spPr/>
        <p:txBody>
          <a:bodyPr/>
          <a:lstStyle/>
          <a:p>
            <a:fld id="{C987AAC7-CF25-414B-93E7-2A61E431E831}" type="slidenum">
              <a:rPr lang="en-US" smtClean="0"/>
              <a:t>28</a:t>
            </a:fld>
            <a:endParaRPr lang="en-US"/>
          </a:p>
        </p:txBody>
      </p:sp>
    </p:spTree>
    <p:extLst>
      <p:ext uri="{BB962C8B-B14F-4D97-AF65-F5344CB8AC3E}">
        <p14:creationId xmlns:p14="http://schemas.microsoft.com/office/powerpoint/2010/main" val="2531384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F4442-1F99-4B50-AD4C-D72C449B3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F02E0-933D-49B3-AF63-B8CC2C0FCE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8CF48-6F5F-2B18-EDAD-26981779A4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7C798A-D04D-3DB3-5C08-53B0176ADE25}"/>
              </a:ext>
            </a:extLst>
          </p:cNvPr>
          <p:cNvSpPr>
            <a:spLocks noGrp="1"/>
          </p:cNvSpPr>
          <p:nvPr>
            <p:ph type="sldNum" sz="quarter" idx="5"/>
          </p:nvPr>
        </p:nvSpPr>
        <p:spPr/>
        <p:txBody>
          <a:bodyPr/>
          <a:lstStyle/>
          <a:p>
            <a:fld id="{C987AAC7-CF25-414B-93E7-2A61E431E831}" type="slidenum">
              <a:rPr lang="en-US" smtClean="0"/>
              <a:t>29</a:t>
            </a:fld>
            <a:endParaRPr lang="en-US"/>
          </a:p>
        </p:txBody>
      </p:sp>
    </p:spTree>
    <p:extLst>
      <p:ext uri="{BB962C8B-B14F-4D97-AF65-F5344CB8AC3E}">
        <p14:creationId xmlns:p14="http://schemas.microsoft.com/office/powerpoint/2010/main" val="3149304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CC2BC-115F-43C0-0AE0-F5FBDE4F0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9DAAAD-DEC8-E513-6FF9-1C36BCB565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0B953-FCC1-3F4C-EBE9-C628B1E9DB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3E9734-828D-5AE7-5E39-71FC5A2E3A82}"/>
              </a:ext>
            </a:extLst>
          </p:cNvPr>
          <p:cNvSpPr>
            <a:spLocks noGrp="1"/>
          </p:cNvSpPr>
          <p:nvPr>
            <p:ph type="sldNum" sz="quarter" idx="5"/>
          </p:nvPr>
        </p:nvSpPr>
        <p:spPr/>
        <p:txBody>
          <a:bodyPr/>
          <a:lstStyle/>
          <a:p>
            <a:fld id="{C987AAC7-CF25-414B-93E7-2A61E431E831}" type="slidenum">
              <a:rPr lang="en-US" smtClean="0"/>
              <a:t>30</a:t>
            </a:fld>
            <a:endParaRPr lang="en-US"/>
          </a:p>
        </p:txBody>
      </p:sp>
    </p:spTree>
    <p:extLst>
      <p:ext uri="{BB962C8B-B14F-4D97-AF65-F5344CB8AC3E}">
        <p14:creationId xmlns:p14="http://schemas.microsoft.com/office/powerpoint/2010/main" val="1687446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FB1B8-EBAD-A0DA-65D4-6FA5BEBE1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39A887-E8E6-7C6B-8FE2-2DD74BB7DB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2AAE5E-3CE1-DD14-6766-3C17BEAD83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51CF3C-6352-6869-7645-35C749A533D9}"/>
              </a:ext>
            </a:extLst>
          </p:cNvPr>
          <p:cNvSpPr>
            <a:spLocks noGrp="1"/>
          </p:cNvSpPr>
          <p:nvPr>
            <p:ph type="sldNum" sz="quarter" idx="5"/>
          </p:nvPr>
        </p:nvSpPr>
        <p:spPr/>
        <p:txBody>
          <a:bodyPr/>
          <a:lstStyle/>
          <a:p>
            <a:fld id="{C987AAC7-CF25-414B-93E7-2A61E431E831}" type="slidenum">
              <a:rPr lang="en-US" smtClean="0"/>
              <a:t>31</a:t>
            </a:fld>
            <a:endParaRPr lang="en-US"/>
          </a:p>
        </p:txBody>
      </p:sp>
    </p:spTree>
    <p:extLst>
      <p:ext uri="{BB962C8B-B14F-4D97-AF65-F5344CB8AC3E}">
        <p14:creationId xmlns:p14="http://schemas.microsoft.com/office/powerpoint/2010/main" val="1687754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7B2-6FBA-2A1C-FACE-72E3EC7A05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7C44B-DBDA-DBEA-A705-CFE8050458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D18C5-DB1E-A953-3153-F20DB0272C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703BE0-5703-C979-6188-88F2F9BED9AA}"/>
              </a:ext>
            </a:extLst>
          </p:cNvPr>
          <p:cNvSpPr>
            <a:spLocks noGrp="1"/>
          </p:cNvSpPr>
          <p:nvPr>
            <p:ph type="sldNum" sz="quarter" idx="5"/>
          </p:nvPr>
        </p:nvSpPr>
        <p:spPr/>
        <p:txBody>
          <a:bodyPr/>
          <a:lstStyle/>
          <a:p>
            <a:fld id="{C987AAC7-CF25-414B-93E7-2A61E431E831}" type="slidenum">
              <a:rPr lang="en-US" smtClean="0"/>
              <a:t>32</a:t>
            </a:fld>
            <a:endParaRPr lang="en-US"/>
          </a:p>
        </p:txBody>
      </p:sp>
    </p:spTree>
    <p:extLst>
      <p:ext uri="{BB962C8B-B14F-4D97-AF65-F5344CB8AC3E}">
        <p14:creationId xmlns:p14="http://schemas.microsoft.com/office/powerpoint/2010/main" val="2708890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2C502-195A-17ED-114E-A0EF7217E7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A9480-0CD4-F922-13D4-E30D3A0462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66AFC6-BB2A-805E-F75E-BFEE9D0F5E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E13DCA-188A-6E16-1567-0278791FC6A6}"/>
              </a:ext>
            </a:extLst>
          </p:cNvPr>
          <p:cNvSpPr>
            <a:spLocks noGrp="1"/>
          </p:cNvSpPr>
          <p:nvPr>
            <p:ph type="sldNum" sz="quarter" idx="5"/>
          </p:nvPr>
        </p:nvSpPr>
        <p:spPr/>
        <p:txBody>
          <a:bodyPr/>
          <a:lstStyle/>
          <a:p>
            <a:fld id="{C987AAC7-CF25-414B-93E7-2A61E431E831}" type="slidenum">
              <a:rPr lang="en-US" smtClean="0"/>
              <a:t>33</a:t>
            </a:fld>
            <a:endParaRPr lang="en-US"/>
          </a:p>
        </p:txBody>
      </p:sp>
    </p:spTree>
    <p:extLst>
      <p:ext uri="{BB962C8B-B14F-4D97-AF65-F5344CB8AC3E}">
        <p14:creationId xmlns:p14="http://schemas.microsoft.com/office/powerpoint/2010/main" val="3861830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93FC3B-566A-F1DA-C914-F5E06D483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470AD-6966-6F0D-7DD4-1B725FC46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D1F33A-3B20-1388-6C26-7B6DDDD477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2870C0-D86E-0453-D4BE-FF4846BA61CE}"/>
              </a:ext>
            </a:extLst>
          </p:cNvPr>
          <p:cNvSpPr>
            <a:spLocks noGrp="1"/>
          </p:cNvSpPr>
          <p:nvPr>
            <p:ph type="sldNum" sz="quarter" idx="5"/>
          </p:nvPr>
        </p:nvSpPr>
        <p:spPr/>
        <p:txBody>
          <a:bodyPr/>
          <a:lstStyle/>
          <a:p>
            <a:fld id="{C987AAC7-CF25-414B-93E7-2A61E431E831}" type="slidenum">
              <a:rPr lang="en-US" smtClean="0"/>
              <a:t>5</a:t>
            </a:fld>
            <a:endParaRPr lang="en-US"/>
          </a:p>
        </p:txBody>
      </p:sp>
    </p:spTree>
    <p:extLst>
      <p:ext uri="{BB962C8B-B14F-4D97-AF65-F5344CB8AC3E}">
        <p14:creationId xmlns:p14="http://schemas.microsoft.com/office/powerpoint/2010/main" val="1209061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317DB-C69E-63F7-BDD2-BDDC27D90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B9FAD4-C719-4E4C-735B-CF1179849E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81DC24-7573-B7E4-7B02-04F77AD317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D2E4C7-5DEF-204F-02EF-DE435D59F4E5}"/>
              </a:ext>
            </a:extLst>
          </p:cNvPr>
          <p:cNvSpPr>
            <a:spLocks noGrp="1"/>
          </p:cNvSpPr>
          <p:nvPr>
            <p:ph type="sldNum" sz="quarter" idx="5"/>
          </p:nvPr>
        </p:nvSpPr>
        <p:spPr/>
        <p:txBody>
          <a:bodyPr/>
          <a:lstStyle/>
          <a:p>
            <a:fld id="{C987AAC7-CF25-414B-93E7-2A61E431E831}" type="slidenum">
              <a:rPr lang="en-US" smtClean="0"/>
              <a:t>34</a:t>
            </a:fld>
            <a:endParaRPr lang="en-US"/>
          </a:p>
        </p:txBody>
      </p:sp>
    </p:spTree>
    <p:extLst>
      <p:ext uri="{BB962C8B-B14F-4D97-AF65-F5344CB8AC3E}">
        <p14:creationId xmlns:p14="http://schemas.microsoft.com/office/powerpoint/2010/main" val="1092153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02017-18AB-F0DF-99AC-DDD45CF981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7E3E5-D188-70AE-2173-42E0CDB827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E26AC3-ED0B-E26A-8874-7110ACB713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90B9B6-A868-92B7-8479-07D4A4849D9D}"/>
              </a:ext>
            </a:extLst>
          </p:cNvPr>
          <p:cNvSpPr>
            <a:spLocks noGrp="1"/>
          </p:cNvSpPr>
          <p:nvPr>
            <p:ph type="sldNum" sz="quarter" idx="5"/>
          </p:nvPr>
        </p:nvSpPr>
        <p:spPr/>
        <p:txBody>
          <a:bodyPr/>
          <a:lstStyle/>
          <a:p>
            <a:fld id="{C987AAC7-CF25-414B-93E7-2A61E431E831}" type="slidenum">
              <a:rPr lang="en-US" smtClean="0"/>
              <a:t>35</a:t>
            </a:fld>
            <a:endParaRPr lang="en-US"/>
          </a:p>
        </p:txBody>
      </p:sp>
    </p:spTree>
    <p:extLst>
      <p:ext uri="{BB962C8B-B14F-4D97-AF65-F5344CB8AC3E}">
        <p14:creationId xmlns:p14="http://schemas.microsoft.com/office/powerpoint/2010/main" val="774813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50BB3-92C8-BC1E-0090-BCE5803E2B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13086-BFE4-E6BD-10DF-248553897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6C4520-979D-3931-30D4-DD1821069D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32C1FE-5178-8BD9-AA3F-4CD31631EF2B}"/>
              </a:ext>
            </a:extLst>
          </p:cNvPr>
          <p:cNvSpPr>
            <a:spLocks noGrp="1"/>
          </p:cNvSpPr>
          <p:nvPr>
            <p:ph type="sldNum" sz="quarter" idx="5"/>
          </p:nvPr>
        </p:nvSpPr>
        <p:spPr/>
        <p:txBody>
          <a:bodyPr/>
          <a:lstStyle/>
          <a:p>
            <a:fld id="{C987AAC7-CF25-414B-93E7-2A61E431E831}" type="slidenum">
              <a:rPr lang="en-US" smtClean="0"/>
              <a:t>36</a:t>
            </a:fld>
            <a:endParaRPr lang="en-US"/>
          </a:p>
        </p:txBody>
      </p:sp>
    </p:spTree>
    <p:extLst>
      <p:ext uri="{BB962C8B-B14F-4D97-AF65-F5344CB8AC3E}">
        <p14:creationId xmlns:p14="http://schemas.microsoft.com/office/powerpoint/2010/main" val="4079516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2FB53-570D-C361-C2CC-B395E550B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008525-7E7C-508E-1A68-0DE831531F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2B634A-0866-DB01-BC2D-7EBAD07186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2C2CA2-49A6-DAF6-0A0F-2BC82938E5B9}"/>
              </a:ext>
            </a:extLst>
          </p:cNvPr>
          <p:cNvSpPr>
            <a:spLocks noGrp="1"/>
          </p:cNvSpPr>
          <p:nvPr>
            <p:ph type="sldNum" sz="quarter" idx="5"/>
          </p:nvPr>
        </p:nvSpPr>
        <p:spPr/>
        <p:txBody>
          <a:bodyPr/>
          <a:lstStyle/>
          <a:p>
            <a:fld id="{C987AAC7-CF25-414B-93E7-2A61E431E831}" type="slidenum">
              <a:rPr lang="en-US" smtClean="0"/>
              <a:t>37</a:t>
            </a:fld>
            <a:endParaRPr lang="en-US"/>
          </a:p>
        </p:txBody>
      </p:sp>
    </p:spTree>
    <p:extLst>
      <p:ext uri="{BB962C8B-B14F-4D97-AF65-F5344CB8AC3E}">
        <p14:creationId xmlns:p14="http://schemas.microsoft.com/office/powerpoint/2010/main" val="2773050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1F200-16D8-BAD9-BC71-60A93961A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191C8C-9D7E-B229-CF74-5F0A8109F6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D862CE-CBAA-BB56-269F-481DEDA318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7F0321-3198-8687-7E96-64F2602D0406}"/>
              </a:ext>
            </a:extLst>
          </p:cNvPr>
          <p:cNvSpPr>
            <a:spLocks noGrp="1"/>
          </p:cNvSpPr>
          <p:nvPr>
            <p:ph type="sldNum" sz="quarter" idx="5"/>
          </p:nvPr>
        </p:nvSpPr>
        <p:spPr/>
        <p:txBody>
          <a:bodyPr/>
          <a:lstStyle/>
          <a:p>
            <a:fld id="{C987AAC7-CF25-414B-93E7-2A61E431E831}" type="slidenum">
              <a:rPr lang="en-US" smtClean="0"/>
              <a:t>39</a:t>
            </a:fld>
            <a:endParaRPr lang="en-US"/>
          </a:p>
        </p:txBody>
      </p:sp>
    </p:spTree>
    <p:extLst>
      <p:ext uri="{BB962C8B-B14F-4D97-AF65-F5344CB8AC3E}">
        <p14:creationId xmlns:p14="http://schemas.microsoft.com/office/powerpoint/2010/main" val="2506179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4B9520-28EF-EB9D-59C2-86E19C673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24E591-9296-E49A-3FE8-DE78E076C1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779AB1-601D-5ABA-EE19-269090104A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8BB12E-FC38-77AF-459D-86745ED15A99}"/>
              </a:ext>
            </a:extLst>
          </p:cNvPr>
          <p:cNvSpPr>
            <a:spLocks noGrp="1"/>
          </p:cNvSpPr>
          <p:nvPr>
            <p:ph type="sldNum" sz="quarter" idx="5"/>
          </p:nvPr>
        </p:nvSpPr>
        <p:spPr/>
        <p:txBody>
          <a:bodyPr/>
          <a:lstStyle/>
          <a:p>
            <a:fld id="{C987AAC7-CF25-414B-93E7-2A61E431E831}" type="slidenum">
              <a:rPr lang="en-US" smtClean="0"/>
              <a:t>40</a:t>
            </a:fld>
            <a:endParaRPr lang="en-US"/>
          </a:p>
        </p:txBody>
      </p:sp>
    </p:spTree>
    <p:extLst>
      <p:ext uri="{BB962C8B-B14F-4D97-AF65-F5344CB8AC3E}">
        <p14:creationId xmlns:p14="http://schemas.microsoft.com/office/powerpoint/2010/main" val="26470314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72C3D-1EC8-F489-2CEA-05E55DE46E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54F881-E1F1-A819-BE50-D6D4221EC6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510B0-240D-11E6-F6A2-10F862FCB6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65FBC2-734A-FEA4-F7AA-72D2B7CC1589}"/>
              </a:ext>
            </a:extLst>
          </p:cNvPr>
          <p:cNvSpPr>
            <a:spLocks noGrp="1"/>
          </p:cNvSpPr>
          <p:nvPr>
            <p:ph type="sldNum" sz="quarter" idx="5"/>
          </p:nvPr>
        </p:nvSpPr>
        <p:spPr/>
        <p:txBody>
          <a:bodyPr/>
          <a:lstStyle/>
          <a:p>
            <a:fld id="{C987AAC7-CF25-414B-93E7-2A61E431E831}" type="slidenum">
              <a:rPr lang="en-US" smtClean="0"/>
              <a:t>41</a:t>
            </a:fld>
            <a:endParaRPr lang="en-US"/>
          </a:p>
        </p:txBody>
      </p:sp>
    </p:spTree>
    <p:extLst>
      <p:ext uri="{BB962C8B-B14F-4D97-AF65-F5344CB8AC3E}">
        <p14:creationId xmlns:p14="http://schemas.microsoft.com/office/powerpoint/2010/main" val="2529870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268EE-DE09-88B5-6D25-121ED9E097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55DCE-E272-FF24-E99A-AD93792D5A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3D8728-42AD-6995-7EA2-47B3487EAA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BAAE4B-C1B9-81C1-3F44-856616E14232}"/>
              </a:ext>
            </a:extLst>
          </p:cNvPr>
          <p:cNvSpPr>
            <a:spLocks noGrp="1"/>
          </p:cNvSpPr>
          <p:nvPr>
            <p:ph type="sldNum" sz="quarter" idx="5"/>
          </p:nvPr>
        </p:nvSpPr>
        <p:spPr/>
        <p:txBody>
          <a:bodyPr/>
          <a:lstStyle/>
          <a:p>
            <a:fld id="{C987AAC7-CF25-414B-93E7-2A61E431E831}" type="slidenum">
              <a:rPr lang="en-US" smtClean="0"/>
              <a:t>42</a:t>
            </a:fld>
            <a:endParaRPr lang="en-US"/>
          </a:p>
        </p:txBody>
      </p:sp>
    </p:spTree>
    <p:extLst>
      <p:ext uri="{BB962C8B-B14F-4D97-AF65-F5344CB8AC3E}">
        <p14:creationId xmlns:p14="http://schemas.microsoft.com/office/powerpoint/2010/main" val="35403722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71B42-BB8E-63D3-E21B-C285704B68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C6524-3546-5E48-8383-37913F897C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90F80F-C79F-1AEA-3AD9-96CE71D137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2D921E-EA90-F160-C79C-360CB7482E85}"/>
              </a:ext>
            </a:extLst>
          </p:cNvPr>
          <p:cNvSpPr>
            <a:spLocks noGrp="1"/>
          </p:cNvSpPr>
          <p:nvPr>
            <p:ph type="sldNum" sz="quarter" idx="5"/>
          </p:nvPr>
        </p:nvSpPr>
        <p:spPr/>
        <p:txBody>
          <a:bodyPr/>
          <a:lstStyle/>
          <a:p>
            <a:fld id="{C987AAC7-CF25-414B-93E7-2A61E431E831}" type="slidenum">
              <a:rPr lang="en-US" smtClean="0"/>
              <a:t>43</a:t>
            </a:fld>
            <a:endParaRPr lang="en-US"/>
          </a:p>
        </p:txBody>
      </p:sp>
    </p:spTree>
    <p:extLst>
      <p:ext uri="{BB962C8B-B14F-4D97-AF65-F5344CB8AC3E}">
        <p14:creationId xmlns:p14="http://schemas.microsoft.com/office/powerpoint/2010/main" val="17808683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188B8-E3C7-AE4C-3D3A-D2B911458B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931A21-04A3-DC29-8049-4561CC1CB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4FE492-AB95-1F9E-84BD-E7CAC55C95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C45230-BDC9-2FFB-4327-A3D43446B657}"/>
              </a:ext>
            </a:extLst>
          </p:cNvPr>
          <p:cNvSpPr>
            <a:spLocks noGrp="1"/>
          </p:cNvSpPr>
          <p:nvPr>
            <p:ph type="sldNum" sz="quarter" idx="5"/>
          </p:nvPr>
        </p:nvSpPr>
        <p:spPr/>
        <p:txBody>
          <a:bodyPr/>
          <a:lstStyle/>
          <a:p>
            <a:fld id="{C987AAC7-CF25-414B-93E7-2A61E431E831}" type="slidenum">
              <a:rPr lang="en-US" smtClean="0"/>
              <a:t>44</a:t>
            </a:fld>
            <a:endParaRPr lang="en-US"/>
          </a:p>
        </p:txBody>
      </p:sp>
    </p:spTree>
    <p:extLst>
      <p:ext uri="{BB962C8B-B14F-4D97-AF65-F5344CB8AC3E}">
        <p14:creationId xmlns:p14="http://schemas.microsoft.com/office/powerpoint/2010/main" val="397628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E0D6E-F021-734F-5F3C-F7A41A13B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8E016-9FD7-5DB6-7BD5-7B614AA462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6B081F-683F-E6DA-409E-500EB508F3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0776B6-E121-25BA-D35C-291A02DC93D2}"/>
              </a:ext>
            </a:extLst>
          </p:cNvPr>
          <p:cNvSpPr>
            <a:spLocks noGrp="1"/>
          </p:cNvSpPr>
          <p:nvPr>
            <p:ph type="sldNum" sz="quarter" idx="5"/>
          </p:nvPr>
        </p:nvSpPr>
        <p:spPr/>
        <p:txBody>
          <a:bodyPr/>
          <a:lstStyle/>
          <a:p>
            <a:fld id="{C987AAC7-CF25-414B-93E7-2A61E431E831}" type="slidenum">
              <a:rPr lang="en-US" smtClean="0"/>
              <a:t>6</a:t>
            </a:fld>
            <a:endParaRPr lang="en-US"/>
          </a:p>
        </p:txBody>
      </p:sp>
    </p:spTree>
    <p:extLst>
      <p:ext uri="{BB962C8B-B14F-4D97-AF65-F5344CB8AC3E}">
        <p14:creationId xmlns:p14="http://schemas.microsoft.com/office/powerpoint/2010/main" val="27854172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69B52-7ACD-EB42-7D8F-1FB70750F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E501E-27D0-01E7-33FE-00B372B94C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074D70-9C03-245F-2BC8-0F489A8E1A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142B26-44E6-8DE1-D85F-033DB52807F2}"/>
              </a:ext>
            </a:extLst>
          </p:cNvPr>
          <p:cNvSpPr>
            <a:spLocks noGrp="1"/>
          </p:cNvSpPr>
          <p:nvPr>
            <p:ph type="sldNum" sz="quarter" idx="5"/>
          </p:nvPr>
        </p:nvSpPr>
        <p:spPr/>
        <p:txBody>
          <a:bodyPr/>
          <a:lstStyle/>
          <a:p>
            <a:fld id="{C987AAC7-CF25-414B-93E7-2A61E431E831}" type="slidenum">
              <a:rPr lang="en-US" smtClean="0"/>
              <a:t>45</a:t>
            </a:fld>
            <a:endParaRPr lang="en-US"/>
          </a:p>
        </p:txBody>
      </p:sp>
    </p:spTree>
    <p:extLst>
      <p:ext uri="{BB962C8B-B14F-4D97-AF65-F5344CB8AC3E}">
        <p14:creationId xmlns:p14="http://schemas.microsoft.com/office/powerpoint/2010/main" val="572488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70BAA-7354-A227-9BA9-4719AD9BC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8F7A28-139B-8B3F-6BCC-27180AF6F4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AB8039-E75A-2478-8E23-548A85C33F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D88CFD-E5DF-5F36-1EBE-C5E5968F908E}"/>
              </a:ext>
            </a:extLst>
          </p:cNvPr>
          <p:cNvSpPr>
            <a:spLocks noGrp="1"/>
          </p:cNvSpPr>
          <p:nvPr>
            <p:ph type="sldNum" sz="quarter" idx="5"/>
          </p:nvPr>
        </p:nvSpPr>
        <p:spPr/>
        <p:txBody>
          <a:bodyPr/>
          <a:lstStyle/>
          <a:p>
            <a:fld id="{C987AAC7-CF25-414B-93E7-2A61E431E831}" type="slidenum">
              <a:rPr lang="en-US" smtClean="0"/>
              <a:t>46</a:t>
            </a:fld>
            <a:endParaRPr lang="en-US"/>
          </a:p>
        </p:txBody>
      </p:sp>
    </p:spTree>
    <p:extLst>
      <p:ext uri="{BB962C8B-B14F-4D97-AF65-F5344CB8AC3E}">
        <p14:creationId xmlns:p14="http://schemas.microsoft.com/office/powerpoint/2010/main" val="33021580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81E0C-79CC-802E-8C56-DD3E9A250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D4EB23-D2E6-FE20-82A8-BAF274940D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F48DA6-53CE-AC2F-4B6E-97DD2524FA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50CC70-6231-AFFB-3518-C20426B520B9}"/>
              </a:ext>
            </a:extLst>
          </p:cNvPr>
          <p:cNvSpPr>
            <a:spLocks noGrp="1"/>
          </p:cNvSpPr>
          <p:nvPr>
            <p:ph type="sldNum" sz="quarter" idx="5"/>
          </p:nvPr>
        </p:nvSpPr>
        <p:spPr/>
        <p:txBody>
          <a:bodyPr/>
          <a:lstStyle/>
          <a:p>
            <a:fld id="{C987AAC7-CF25-414B-93E7-2A61E431E831}" type="slidenum">
              <a:rPr lang="en-US" smtClean="0"/>
              <a:t>47</a:t>
            </a:fld>
            <a:endParaRPr lang="en-US"/>
          </a:p>
        </p:txBody>
      </p:sp>
    </p:spTree>
    <p:extLst>
      <p:ext uri="{BB962C8B-B14F-4D97-AF65-F5344CB8AC3E}">
        <p14:creationId xmlns:p14="http://schemas.microsoft.com/office/powerpoint/2010/main" val="6719929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61121-9E11-A0F7-9B04-F3E2A4A66F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9CF6C-D629-D885-0871-AD1654901F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AAC53-FE18-F34E-973B-D7FDABD3C8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042F93-AA30-893A-1F9C-D91299686A05}"/>
              </a:ext>
            </a:extLst>
          </p:cNvPr>
          <p:cNvSpPr>
            <a:spLocks noGrp="1"/>
          </p:cNvSpPr>
          <p:nvPr>
            <p:ph type="sldNum" sz="quarter" idx="5"/>
          </p:nvPr>
        </p:nvSpPr>
        <p:spPr/>
        <p:txBody>
          <a:bodyPr/>
          <a:lstStyle/>
          <a:p>
            <a:fld id="{C987AAC7-CF25-414B-93E7-2A61E431E831}" type="slidenum">
              <a:rPr lang="en-US" smtClean="0"/>
              <a:t>48</a:t>
            </a:fld>
            <a:endParaRPr lang="en-US"/>
          </a:p>
        </p:txBody>
      </p:sp>
    </p:spTree>
    <p:extLst>
      <p:ext uri="{BB962C8B-B14F-4D97-AF65-F5344CB8AC3E}">
        <p14:creationId xmlns:p14="http://schemas.microsoft.com/office/powerpoint/2010/main" val="37146226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E1A7A-9FCC-AA27-6D21-7784D37A4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CE4B5-9E95-0935-58A1-B91B4233F0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904CAE-EB76-5F61-25A6-5D19166F2B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096DBE-9D95-34D8-3AF8-D511BDAFFAB1}"/>
              </a:ext>
            </a:extLst>
          </p:cNvPr>
          <p:cNvSpPr>
            <a:spLocks noGrp="1"/>
          </p:cNvSpPr>
          <p:nvPr>
            <p:ph type="sldNum" sz="quarter" idx="5"/>
          </p:nvPr>
        </p:nvSpPr>
        <p:spPr/>
        <p:txBody>
          <a:bodyPr/>
          <a:lstStyle/>
          <a:p>
            <a:fld id="{C987AAC7-CF25-414B-93E7-2A61E431E831}" type="slidenum">
              <a:rPr lang="en-US" smtClean="0"/>
              <a:t>49</a:t>
            </a:fld>
            <a:endParaRPr lang="en-US"/>
          </a:p>
        </p:txBody>
      </p:sp>
    </p:spTree>
    <p:extLst>
      <p:ext uri="{BB962C8B-B14F-4D97-AF65-F5344CB8AC3E}">
        <p14:creationId xmlns:p14="http://schemas.microsoft.com/office/powerpoint/2010/main" val="2682504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CC0D2-8FC8-E3AA-6043-2F4B0064D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B7AA3-D153-D661-18D1-F1B085DBD7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541100-FB14-A7EA-FBB0-C1D656AAD3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E85280-2EF0-A559-2D72-4332D9B3DC00}"/>
              </a:ext>
            </a:extLst>
          </p:cNvPr>
          <p:cNvSpPr>
            <a:spLocks noGrp="1"/>
          </p:cNvSpPr>
          <p:nvPr>
            <p:ph type="sldNum" sz="quarter" idx="5"/>
          </p:nvPr>
        </p:nvSpPr>
        <p:spPr/>
        <p:txBody>
          <a:bodyPr/>
          <a:lstStyle/>
          <a:p>
            <a:fld id="{C987AAC7-CF25-414B-93E7-2A61E431E831}" type="slidenum">
              <a:rPr lang="en-US" smtClean="0"/>
              <a:t>50</a:t>
            </a:fld>
            <a:endParaRPr lang="en-US"/>
          </a:p>
        </p:txBody>
      </p:sp>
    </p:spTree>
    <p:extLst>
      <p:ext uri="{BB962C8B-B14F-4D97-AF65-F5344CB8AC3E}">
        <p14:creationId xmlns:p14="http://schemas.microsoft.com/office/powerpoint/2010/main" val="35911635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DD889-4AB6-E558-D1FB-CFEA24AF03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63433-67F9-9CDE-ACA0-56DFF59A2D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C6179C-5626-7E55-1D9B-6328441032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435FDA-F140-0E52-D8E7-8C5CB255A845}"/>
              </a:ext>
            </a:extLst>
          </p:cNvPr>
          <p:cNvSpPr>
            <a:spLocks noGrp="1"/>
          </p:cNvSpPr>
          <p:nvPr>
            <p:ph type="sldNum" sz="quarter" idx="5"/>
          </p:nvPr>
        </p:nvSpPr>
        <p:spPr/>
        <p:txBody>
          <a:bodyPr/>
          <a:lstStyle/>
          <a:p>
            <a:fld id="{C987AAC7-CF25-414B-93E7-2A61E431E831}" type="slidenum">
              <a:rPr lang="en-US" smtClean="0"/>
              <a:t>51</a:t>
            </a:fld>
            <a:endParaRPr lang="en-US"/>
          </a:p>
        </p:txBody>
      </p:sp>
    </p:spTree>
    <p:extLst>
      <p:ext uri="{BB962C8B-B14F-4D97-AF65-F5344CB8AC3E}">
        <p14:creationId xmlns:p14="http://schemas.microsoft.com/office/powerpoint/2010/main" val="22109685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F8583-FBD4-463A-08B6-C849E3DAEB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3590D-37B9-35EC-9C16-6F3A412A3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0C2228-5519-4F94-8003-899512F7321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42B8F6-9CB0-9511-40A5-726F8F796859}"/>
              </a:ext>
            </a:extLst>
          </p:cNvPr>
          <p:cNvSpPr>
            <a:spLocks noGrp="1"/>
          </p:cNvSpPr>
          <p:nvPr>
            <p:ph type="sldNum" sz="quarter" idx="5"/>
          </p:nvPr>
        </p:nvSpPr>
        <p:spPr/>
        <p:txBody>
          <a:bodyPr/>
          <a:lstStyle/>
          <a:p>
            <a:fld id="{C987AAC7-CF25-414B-93E7-2A61E431E831}" type="slidenum">
              <a:rPr lang="en-US" smtClean="0"/>
              <a:t>52</a:t>
            </a:fld>
            <a:endParaRPr lang="en-US"/>
          </a:p>
        </p:txBody>
      </p:sp>
    </p:spTree>
    <p:extLst>
      <p:ext uri="{BB962C8B-B14F-4D97-AF65-F5344CB8AC3E}">
        <p14:creationId xmlns:p14="http://schemas.microsoft.com/office/powerpoint/2010/main" val="21271873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AB25F-E7AA-4AD2-9AB9-A4F5E90B7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5AEE9-23E9-69BA-403D-BF09CC715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3CE812-A28D-DA96-E5FA-FFB918A645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1B0C1D-C8B9-CD42-5E7C-C70BC5D3D95F}"/>
              </a:ext>
            </a:extLst>
          </p:cNvPr>
          <p:cNvSpPr>
            <a:spLocks noGrp="1"/>
          </p:cNvSpPr>
          <p:nvPr>
            <p:ph type="sldNum" sz="quarter" idx="5"/>
          </p:nvPr>
        </p:nvSpPr>
        <p:spPr/>
        <p:txBody>
          <a:bodyPr/>
          <a:lstStyle/>
          <a:p>
            <a:fld id="{C987AAC7-CF25-414B-93E7-2A61E431E831}" type="slidenum">
              <a:rPr lang="en-US" smtClean="0"/>
              <a:t>53</a:t>
            </a:fld>
            <a:endParaRPr lang="en-US"/>
          </a:p>
        </p:txBody>
      </p:sp>
    </p:spTree>
    <p:extLst>
      <p:ext uri="{BB962C8B-B14F-4D97-AF65-F5344CB8AC3E}">
        <p14:creationId xmlns:p14="http://schemas.microsoft.com/office/powerpoint/2010/main" val="32538949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2624F-1626-E9EA-C2DC-A17294C23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61EF9-EC77-2E84-2410-79966D08B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592BA-FBE9-9757-4870-E7121F3999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701494-B4DE-80CD-FD85-DDC13141B780}"/>
              </a:ext>
            </a:extLst>
          </p:cNvPr>
          <p:cNvSpPr>
            <a:spLocks noGrp="1"/>
          </p:cNvSpPr>
          <p:nvPr>
            <p:ph type="sldNum" sz="quarter" idx="5"/>
          </p:nvPr>
        </p:nvSpPr>
        <p:spPr/>
        <p:txBody>
          <a:bodyPr/>
          <a:lstStyle/>
          <a:p>
            <a:fld id="{C987AAC7-CF25-414B-93E7-2A61E431E831}" type="slidenum">
              <a:rPr lang="en-US" smtClean="0"/>
              <a:t>54</a:t>
            </a:fld>
            <a:endParaRPr lang="en-US"/>
          </a:p>
        </p:txBody>
      </p:sp>
    </p:spTree>
    <p:extLst>
      <p:ext uri="{BB962C8B-B14F-4D97-AF65-F5344CB8AC3E}">
        <p14:creationId xmlns:p14="http://schemas.microsoft.com/office/powerpoint/2010/main" val="3471303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BBDA8-B471-775E-2659-00BB5203F9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1B419-0280-121A-269D-C207142612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293BE4-40E1-27AF-0C5B-D1E756B221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AA1690-1A57-E4C2-D437-AF44453D8023}"/>
              </a:ext>
            </a:extLst>
          </p:cNvPr>
          <p:cNvSpPr>
            <a:spLocks noGrp="1"/>
          </p:cNvSpPr>
          <p:nvPr>
            <p:ph type="sldNum" sz="quarter" idx="5"/>
          </p:nvPr>
        </p:nvSpPr>
        <p:spPr/>
        <p:txBody>
          <a:bodyPr/>
          <a:lstStyle/>
          <a:p>
            <a:fld id="{C987AAC7-CF25-414B-93E7-2A61E431E831}" type="slidenum">
              <a:rPr lang="en-US" smtClean="0"/>
              <a:t>7</a:t>
            </a:fld>
            <a:endParaRPr lang="en-US"/>
          </a:p>
        </p:txBody>
      </p:sp>
    </p:spTree>
    <p:extLst>
      <p:ext uri="{BB962C8B-B14F-4D97-AF65-F5344CB8AC3E}">
        <p14:creationId xmlns:p14="http://schemas.microsoft.com/office/powerpoint/2010/main" val="38715246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B57B0-1BE0-9240-C76B-3B9BF6EEEF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C90FD-F767-9CE9-EDC3-FA94A4D192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96391-422E-068B-C1C3-2507492910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D50A34-7DE0-D398-19CA-007BAEBCDE4E}"/>
              </a:ext>
            </a:extLst>
          </p:cNvPr>
          <p:cNvSpPr>
            <a:spLocks noGrp="1"/>
          </p:cNvSpPr>
          <p:nvPr>
            <p:ph type="sldNum" sz="quarter" idx="5"/>
          </p:nvPr>
        </p:nvSpPr>
        <p:spPr/>
        <p:txBody>
          <a:bodyPr/>
          <a:lstStyle/>
          <a:p>
            <a:fld id="{C987AAC7-CF25-414B-93E7-2A61E431E831}" type="slidenum">
              <a:rPr lang="en-US" smtClean="0"/>
              <a:t>56</a:t>
            </a:fld>
            <a:endParaRPr lang="en-US"/>
          </a:p>
        </p:txBody>
      </p:sp>
    </p:spTree>
    <p:extLst>
      <p:ext uri="{BB962C8B-B14F-4D97-AF65-F5344CB8AC3E}">
        <p14:creationId xmlns:p14="http://schemas.microsoft.com/office/powerpoint/2010/main" val="13130283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6032B-63FE-9497-19D9-394B3E99BB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367254-7E66-5899-888E-3A5F137561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D94200-DCE4-ED6B-8BE7-C5DFEB8D29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E28877-8EE2-39E0-89EF-7B48007DE565}"/>
              </a:ext>
            </a:extLst>
          </p:cNvPr>
          <p:cNvSpPr>
            <a:spLocks noGrp="1"/>
          </p:cNvSpPr>
          <p:nvPr>
            <p:ph type="sldNum" sz="quarter" idx="5"/>
          </p:nvPr>
        </p:nvSpPr>
        <p:spPr/>
        <p:txBody>
          <a:bodyPr/>
          <a:lstStyle/>
          <a:p>
            <a:fld id="{C987AAC7-CF25-414B-93E7-2A61E431E831}" type="slidenum">
              <a:rPr lang="en-US" smtClean="0"/>
              <a:t>57</a:t>
            </a:fld>
            <a:endParaRPr lang="en-US"/>
          </a:p>
        </p:txBody>
      </p:sp>
    </p:spTree>
    <p:extLst>
      <p:ext uri="{BB962C8B-B14F-4D97-AF65-F5344CB8AC3E}">
        <p14:creationId xmlns:p14="http://schemas.microsoft.com/office/powerpoint/2010/main" val="16066637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48D40-40F5-375F-7D35-A909296985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CF821-C3E3-08CA-FF87-9B3A824609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E6264-3C76-A9CF-4B1F-EC4BAB8AFF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09BDD-7628-B916-671F-F6E948251816}"/>
              </a:ext>
            </a:extLst>
          </p:cNvPr>
          <p:cNvSpPr>
            <a:spLocks noGrp="1"/>
          </p:cNvSpPr>
          <p:nvPr>
            <p:ph type="sldNum" sz="quarter" idx="5"/>
          </p:nvPr>
        </p:nvSpPr>
        <p:spPr/>
        <p:txBody>
          <a:bodyPr/>
          <a:lstStyle/>
          <a:p>
            <a:fld id="{C987AAC7-CF25-414B-93E7-2A61E431E831}" type="slidenum">
              <a:rPr lang="en-US" smtClean="0"/>
              <a:t>58</a:t>
            </a:fld>
            <a:endParaRPr lang="en-US"/>
          </a:p>
        </p:txBody>
      </p:sp>
    </p:spTree>
    <p:extLst>
      <p:ext uri="{BB962C8B-B14F-4D97-AF65-F5344CB8AC3E}">
        <p14:creationId xmlns:p14="http://schemas.microsoft.com/office/powerpoint/2010/main" val="8323533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AB91A-90D1-F53B-3262-30414D1F6B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73FB2-4C4C-EA68-F5F7-FF97729FD1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121A4D-CF75-A712-5C4E-B95E4F2698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D7C8A9-97FF-54EE-DFEA-FFF5159EF86E}"/>
              </a:ext>
            </a:extLst>
          </p:cNvPr>
          <p:cNvSpPr>
            <a:spLocks noGrp="1"/>
          </p:cNvSpPr>
          <p:nvPr>
            <p:ph type="sldNum" sz="quarter" idx="5"/>
          </p:nvPr>
        </p:nvSpPr>
        <p:spPr/>
        <p:txBody>
          <a:bodyPr/>
          <a:lstStyle/>
          <a:p>
            <a:fld id="{C987AAC7-CF25-414B-93E7-2A61E431E831}" type="slidenum">
              <a:rPr lang="en-US" smtClean="0"/>
              <a:t>59</a:t>
            </a:fld>
            <a:endParaRPr lang="en-US"/>
          </a:p>
        </p:txBody>
      </p:sp>
    </p:spTree>
    <p:extLst>
      <p:ext uri="{BB962C8B-B14F-4D97-AF65-F5344CB8AC3E}">
        <p14:creationId xmlns:p14="http://schemas.microsoft.com/office/powerpoint/2010/main" val="29186015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343FC-2908-898B-86DF-6346E26A2A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5273A1-7B4D-9BCB-8EDE-C1E05B1AE2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5D59A0-D949-C053-C4ED-CAC85BE01E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60075D-2A4A-A321-68FB-725FB51FDD48}"/>
              </a:ext>
            </a:extLst>
          </p:cNvPr>
          <p:cNvSpPr>
            <a:spLocks noGrp="1"/>
          </p:cNvSpPr>
          <p:nvPr>
            <p:ph type="sldNum" sz="quarter" idx="5"/>
          </p:nvPr>
        </p:nvSpPr>
        <p:spPr/>
        <p:txBody>
          <a:bodyPr/>
          <a:lstStyle/>
          <a:p>
            <a:fld id="{C987AAC7-CF25-414B-93E7-2A61E431E831}" type="slidenum">
              <a:rPr lang="en-US" smtClean="0"/>
              <a:t>60</a:t>
            </a:fld>
            <a:endParaRPr lang="en-US"/>
          </a:p>
        </p:txBody>
      </p:sp>
    </p:spTree>
    <p:extLst>
      <p:ext uri="{BB962C8B-B14F-4D97-AF65-F5344CB8AC3E}">
        <p14:creationId xmlns:p14="http://schemas.microsoft.com/office/powerpoint/2010/main" val="42623818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2D61-425A-D078-267F-3A9363373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3B06CD-B150-26B7-8183-C9D7ED7FFD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286654-E12A-73C0-D4EB-7B7F25DCF2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0217850-A83E-8A53-851A-A3C053CE82D8}"/>
              </a:ext>
            </a:extLst>
          </p:cNvPr>
          <p:cNvSpPr>
            <a:spLocks noGrp="1"/>
          </p:cNvSpPr>
          <p:nvPr>
            <p:ph type="sldNum" sz="quarter" idx="5"/>
          </p:nvPr>
        </p:nvSpPr>
        <p:spPr/>
        <p:txBody>
          <a:bodyPr/>
          <a:lstStyle/>
          <a:p>
            <a:fld id="{C987AAC7-CF25-414B-93E7-2A61E431E831}" type="slidenum">
              <a:rPr lang="en-US" smtClean="0"/>
              <a:t>61</a:t>
            </a:fld>
            <a:endParaRPr lang="en-US"/>
          </a:p>
        </p:txBody>
      </p:sp>
    </p:spTree>
    <p:extLst>
      <p:ext uri="{BB962C8B-B14F-4D97-AF65-F5344CB8AC3E}">
        <p14:creationId xmlns:p14="http://schemas.microsoft.com/office/powerpoint/2010/main" val="38652302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9CECD-A38B-3340-598B-8D480BF78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0237E-8FE9-E181-8C5D-F72809A6DC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F8A181-52FE-1ADE-1F17-36F3B9BEAB1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B44395-9291-6F6C-0074-8D3F9EB045CA}"/>
              </a:ext>
            </a:extLst>
          </p:cNvPr>
          <p:cNvSpPr>
            <a:spLocks noGrp="1"/>
          </p:cNvSpPr>
          <p:nvPr>
            <p:ph type="sldNum" sz="quarter" idx="5"/>
          </p:nvPr>
        </p:nvSpPr>
        <p:spPr/>
        <p:txBody>
          <a:bodyPr/>
          <a:lstStyle/>
          <a:p>
            <a:fld id="{C987AAC7-CF25-414B-93E7-2A61E431E831}" type="slidenum">
              <a:rPr lang="en-US" smtClean="0"/>
              <a:t>62</a:t>
            </a:fld>
            <a:endParaRPr lang="en-US"/>
          </a:p>
        </p:txBody>
      </p:sp>
    </p:spTree>
    <p:extLst>
      <p:ext uri="{BB962C8B-B14F-4D97-AF65-F5344CB8AC3E}">
        <p14:creationId xmlns:p14="http://schemas.microsoft.com/office/powerpoint/2010/main" val="34908229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C7304-3AB3-6FBC-3F81-E7D69C8737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03F54-C584-0141-2699-98CB212B73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9CA88C-74DC-EEA7-AA3F-361F0AFC5B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75D18E-07B7-E669-0852-EE8AABC218F7}"/>
              </a:ext>
            </a:extLst>
          </p:cNvPr>
          <p:cNvSpPr>
            <a:spLocks noGrp="1"/>
          </p:cNvSpPr>
          <p:nvPr>
            <p:ph type="sldNum" sz="quarter" idx="5"/>
          </p:nvPr>
        </p:nvSpPr>
        <p:spPr/>
        <p:txBody>
          <a:bodyPr/>
          <a:lstStyle/>
          <a:p>
            <a:fld id="{C987AAC7-CF25-414B-93E7-2A61E431E831}" type="slidenum">
              <a:rPr lang="en-US" smtClean="0"/>
              <a:t>63</a:t>
            </a:fld>
            <a:endParaRPr lang="en-US"/>
          </a:p>
        </p:txBody>
      </p:sp>
    </p:spTree>
    <p:extLst>
      <p:ext uri="{BB962C8B-B14F-4D97-AF65-F5344CB8AC3E}">
        <p14:creationId xmlns:p14="http://schemas.microsoft.com/office/powerpoint/2010/main" val="35992431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2E2E5-15F1-78EC-52A9-CAED42AD7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A0DFB-52A7-BA92-C424-9AE17193EB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D0F12A-60CA-35B1-2EAE-169687C74A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58DC12-637D-8F39-2928-BFCFE9F1276D}"/>
              </a:ext>
            </a:extLst>
          </p:cNvPr>
          <p:cNvSpPr>
            <a:spLocks noGrp="1"/>
          </p:cNvSpPr>
          <p:nvPr>
            <p:ph type="sldNum" sz="quarter" idx="5"/>
          </p:nvPr>
        </p:nvSpPr>
        <p:spPr/>
        <p:txBody>
          <a:bodyPr/>
          <a:lstStyle/>
          <a:p>
            <a:fld id="{C987AAC7-CF25-414B-93E7-2A61E431E831}" type="slidenum">
              <a:rPr lang="en-US" smtClean="0"/>
              <a:t>65</a:t>
            </a:fld>
            <a:endParaRPr lang="en-US"/>
          </a:p>
        </p:txBody>
      </p:sp>
    </p:spTree>
    <p:extLst>
      <p:ext uri="{BB962C8B-B14F-4D97-AF65-F5344CB8AC3E}">
        <p14:creationId xmlns:p14="http://schemas.microsoft.com/office/powerpoint/2010/main" val="3968743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6B498-F787-5346-E775-9F8F955500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10081-4DA2-0929-9CE3-C80CEF115A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A0351A-385B-DDFE-DE95-2EEACCAB15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761082-E58B-B638-4E10-540F34ACF3C9}"/>
              </a:ext>
            </a:extLst>
          </p:cNvPr>
          <p:cNvSpPr>
            <a:spLocks noGrp="1"/>
          </p:cNvSpPr>
          <p:nvPr>
            <p:ph type="sldNum" sz="quarter" idx="5"/>
          </p:nvPr>
        </p:nvSpPr>
        <p:spPr/>
        <p:txBody>
          <a:bodyPr/>
          <a:lstStyle/>
          <a:p>
            <a:fld id="{C987AAC7-CF25-414B-93E7-2A61E431E831}" type="slidenum">
              <a:rPr lang="en-US" smtClean="0"/>
              <a:t>8</a:t>
            </a:fld>
            <a:endParaRPr lang="en-US"/>
          </a:p>
        </p:txBody>
      </p:sp>
    </p:spTree>
    <p:extLst>
      <p:ext uri="{BB962C8B-B14F-4D97-AF65-F5344CB8AC3E}">
        <p14:creationId xmlns:p14="http://schemas.microsoft.com/office/powerpoint/2010/main" val="3716493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1930B-E691-10C3-2F16-3745CF471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B57DF-014A-8E21-6682-AE000866B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FBC809-3270-5BF3-D2B2-77CA2FDF15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992126-CE20-580F-0BE4-8036B535A76B}"/>
              </a:ext>
            </a:extLst>
          </p:cNvPr>
          <p:cNvSpPr>
            <a:spLocks noGrp="1"/>
          </p:cNvSpPr>
          <p:nvPr>
            <p:ph type="sldNum" sz="quarter" idx="5"/>
          </p:nvPr>
        </p:nvSpPr>
        <p:spPr/>
        <p:txBody>
          <a:bodyPr/>
          <a:lstStyle/>
          <a:p>
            <a:fld id="{C987AAC7-CF25-414B-93E7-2A61E431E831}" type="slidenum">
              <a:rPr lang="en-US" smtClean="0"/>
              <a:t>9</a:t>
            </a:fld>
            <a:endParaRPr lang="en-US"/>
          </a:p>
        </p:txBody>
      </p:sp>
    </p:spTree>
    <p:extLst>
      <p:ext uri="{BB962C8B-B14F-4D97-AF65-F5344CB8AC3E}">
        <p14:creationId xmlns:p14="http://schemas.microsoft.com/office/powerpoint/2010/main" val="1390847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6F434-9775-923B-4D9E-7B88EF96A9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947C10-FC79-58C3-F676-CE344A064B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CAD3FF-FF1B-C90E-FEDF-FB41BFEEFD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E8F4F3-583F-86D1-21E6-5E8C8D0DF135}"/>
              </a:ext>
            </a:extLst>
          </p:cNvPr>
          <p:cNvSpPr>
            <a:spLocks noGrp="1"/>
          </p:cNvSpPr>
          <p:nvPr>
            <p:ph type="sldNum" sz="quarter" idx="5"/>
          </p:nvPr>
        </p:nvSpPr>
        <p:spPr/>
        <p:txBody>
          <a:bodyPr/>
          <a:lstStyle/>
          <a:p>
            <a:fld id="{C987AAC7-CF25-414B-93E7-2A61E431E831}" type="slidenum">
              <a:rPr lang="en-US" smtClean="0"/>
              <a:t>10</a:t>
            </a:fld>
            <a:endParaRPr lang="en-US"/>
          </a:p>
        </p:txBody>
      </p:sp>
    </p:spTree>
    <p:extLst>
      <p:ext uri="{BB962C8B-B14F-4D97-AF65-F5344CB8AC3E}">
        <p14:creationId xmlns:p14="http://schemas.microsoft.com/office/powerpoint/2010/main" val="3606695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ED140-C5F1-6A56-B040-9B3A685DAE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1BEE74-8E4E-161A-0043-C7C826F3A8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EECF4F-3836-BB64-5B88-A305ECF6744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06E1A3-128C-F01C-064D-E8DEC39E4A48}"/>
              </a:ext>
            </a:extLst>
          </p:cNvPr>
          <p:cNvSpPr>
            <a:spLocks noGrp="1"/>
          </p:cNvSpPr>
          <p:nvPr>
            <p:ph type="sldNum" sz="quarter" idx="5"/>
          </p:nvPr>
        </p:nvSpPr>
        <p:spPr/>
        <p:txBody>
          <a:bodyPr/>
          <a:lstStyle/>
          <a:p>
            <a:fld id="{C987AAC7-CF25-414B-93E7-2A61E431E831}" type="slidenum">
              <a:rPr lang="en-US" smtClean="0"/>
              <a:t>11</a:t>
            </a:fld>
            <a:endParaRPr lang="en-US"/>
          </a:p>
        </p:txBody>
      </p:sp>
    </p:spTree>
    <p:extLst>
      <p:ext uri="{BB962C8B-B14F-4D97-AF65-F5344CB8AC3E}">
        <p14:creationId xmlns:p14="http://schemas.microsoft.com/office/powerpoint/2010/main" val="3590234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CAFFB9-A874-4FD1-A824-B4042D61D1ED}" type="datetime1">
              <a:rPr lang="en-US" smtClean="0"/>
              <a:t>10/31/2025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90497A-627B-46A8-B138-876D4281251E}" type="datetime1">
              <a:rPr lang="en-US" smtClean="0"/>
              <a:t>10/31/2025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749246-640D-41B6-A07B-C0FA43D7FEE2}" type="datetime1">
              <a:rPr lang="en-US" smtClean="0"/>
              <a:t>10/31/2025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F79C1E-59CB-458D-A8DF-3DF069B9691A}" type="datetime1">
              <a:rPr lang="en-US" smtClean="0"/>
              <a:t>10/31/2025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B038F5-1F4F-49BC-AE81-A69593E39F17}" type="datetime1">
              <a:rPr lang="en-US" smtClean="0"/>
              <a:t>10/31/2025</a:t>
            </a:fld>
            <a:endParaRPr lang="en-US"/>
          </a:p>
        </p:txBody>
      </p:sp>
      <p:sp>
        <p:nvSpPr>
          <p:cNvPr id="5" name="Footer Placeholder 4"/>
          <p:cNvSpPr>
            <a:spLocks noGrp="1"/>
          </p:cNvSpPr>
          <p:nvPr>
            <p:ph type="ftr" sz="quarter" idx="11"/>
          </p:nvPr>
        </p:nvSpPr>
        <p:spPr/>
        <p:txBody>
          <a:bodyPr/>
          <a:lstStyle/>
          <a:p>
            <a:r>
              <a:rPr lang="en-US"/>
              <a:t> Management Information Systems</a:t>
            </a:r>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F2B9C03-4953-4667-8B38-5F82E8B7824A}" type="datetime1">
              <a:rPr lang="en-US" smtClean="0"/>
              <a:t>10/31/2025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FF53C9-7EE5-4279-90C5-33FD7C6945F2}" type="datetime1">
              <a:rPr lang="en-US" smtClean="0"/>
              <a:t>10/31/2025</a:t>
            </a:fld>
            <a:endParaRPr lang="en-US"/>
          </a:p>
        </p:txBody>
      </p:sp>
      <p:sp>
        <p:nvSpPr>
          <p:cNvPr id="8" name="Footer Placeholder 7"/>
          <p:cNvSpPr>
            <a:spLocks noGrp="1"/>
          </p:cNvSpPr>
          <p:nvPr>
            <p:ph type="ftr" sz="quarter" idx="11"/>
          </p:nvPr>
        </p:nvSpPr>
        <p:spPr/>
        <p:txBody>
          <a:bodyPr/>
          <a:lstStyle/>
          <a:p>
            <a:r>
              <a:rPr lang="en-US"/>
              <a:t> Management Information Systems</a:t>
            </a:r>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4720FA-FDEE-4E83-A4C7-BC2FB4952465}" type="datetime1">
              <a:rPr lang="en-US" smtClean="0"/>
              <a:t>10/31/2025</a:t>
            </a:fld>
            <a:endParaRPr lang="en-US"/>
          </a:p>
        </p:txBody>
      </p:sp>
      <p:sp>
        <p:nvSpPr>
          <p:cNvPr id="4" name="Footer Placeholder 3"/>
          <p:cNvSpPr>
            <a:spLocks noGrp="1"/>
          </p:cNvSpPr>
          <p:nvPr>
            <p:ph type="ftr" sz="quarter" idx="11"/>
          </p:nvPr>
        </p:nvSpPr>
        <p:spPr/>
        <p:txBody>
          <a:bodyPr/>
          <a:lstStyle/>
          <a:p>
            <a:r>
              <a:rPr lang="en-US"/>
              <a:t> Management Information Systems</a:t>
            </a:r>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51516-679C-4D73-B89D-29E30821AF23}" type="datetime1">
              <a:rPr lang="en-US" smtClean="0"/>
              <a:t>10/31/2025</a:t>
            </a:fld>
            <a:endParaRPr lang="en-US"/>
          </a:p>
        </p:txBody>
      </p:sp>
      <p:sp>
        <p:nvSpPr>
          <p:cNvPr id="3" name="Footer Placeholder 2"/>
          <p:cNvSpPr>
            <a:spLocks noGrp="1"/>
          </p:cNvSpPr>
          <p:nvPr>
            <p:ph type="ftr" sz="quarter" idx="11"/>
          </p:nvPr>
        </p:nvSpPr>
        <p:spPr/>
        <p:txBody>
          <a:bodyPr/>
          <a:lstStyle/>
          <a:p>
            <a:r>
              <a:rPr lang="en-US"/>
              <a:t> Management Information Systems</a:t>
            </a:r>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003A1F-F54C-4527-A898-553BBCF40EAB}" type="datetime1">
              <a:rPr lang="en-US" smtClean="0"/>
              <a:t>10/31/2025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FD13F6-D87E-4E9E-B027-94AE4C3308CD}" type="datetime1">
              <a:rPr lang="en-US" smtClean="0"/>
              <a:t>10/31/2025</a:t>
            </a:fld>
            <a:endParaRPr lang="en-US"/>
          </a:p>
        </p:txBody>
      </p:sp>
      <p:sp>
        <p:nvSpPr>
          <p:cNvPr id="6" name="Footer Placeholder 5"/>
          <p:cNvSpPr>
            <a:spLocks noGrp="1"/>
          </p:cNvSpPr>
          <p:nvPr>
            <p:ph type="ftr" sz="quarter" idx="11"/>
          </p:nvPr>
        </p:nvSpPr>
        <p:spPr/>
        <p:txBody>
          <a:bodyPr/>
          <a:lstStyle/>
          <a:p>
            <a:r>
              <a:rPr lang="en-US"/>
              <a:t> Management Information Systems</a:t>
            </a:r>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17758-26A5-42DB-960B-17BBCDA98EFC}" type="datetime1">
              <a:rPr lang="en-US" smtClean="0"/>
              <a:t>10/31/2025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Management Information Systems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HqL0xhwDz9s?feature=oembed" TargetMode="Externa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https://www.youtube.com/embed/R0XlH8FUEc8?feature=oembed" TargetMode="Externa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ideo" Target="https://www.youtube.com/embed/0B3sccDYwuI?feature=oembed" TargetMode="External"/><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https://www.youtube.com/embed/js5CPfK1hCQ?feature=oembed" TargetMode="Externa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ideo" Target="https://www.youtube.com/embed/3RjtQlrGInE?feature=oembed" TargetMode="External"/><Relationship Id="rId4" Type="http://schemas.openxmlformats.org/officeDocument/2006/relationships/image" Target="../media/image23.jpeg"/></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ideo" Target="https://www.youtube.com/embed/hkwuaRdwEeI?feature=oembed" TargetMode="External"/><Relationship Id="rId4" Type="http://schemas.openxmlformats.org/officeDocument/2006/relationships/image" Target="../media/image27.jpeg"/></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ideo" Target="https://www.youtube.com/embed/Jk-HXWtOAJc?feature=oembed" TargetMode="External"/><Relationship Id="rId4" Type="http://schemas.openxmlformats.org/officeDocument/2006/relationships/image" Target="../media/image29.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650659"/>
            <a:ext cx="12188824" cy="830997"/>
          </a:xfrm>
          <a:prstGeom prst="rect">
            <a:avLst/>
          </a:prstGeom>
          <a:noFill/>
        </p:spPr>
        <p:txBody>
          <a:bodyPr wrap="square">
            <a:spAutoFit/>
          </a:bodyPr>
          <a:lstStyle/>
          <a:p>
            <a:pPr algn="ctr">
              <a:defRPr sz="4400" b="1">
                <a:solidFill>
                  <a:srgbClr val="FDB913"/>
                </a:solidFill>
                <a:latin typeface="Garamond"/>
              </a:defRPr>
            </a:pPr>
            <a:r>
              <a:rPr lang="en-US" sz="4800" dirty="0"/>
              <a:t>M</a:t>
            </a:r>
            <a:r>
              <a:rPr lang="en-US" sz="4000" dirty="0"/>
              <a:t>ANAGEMENT </a:t>
            </a:r>
            <a:r>
              <a:rPr lang="en-US" sz="4800" dirty="0"/>
              <a:t>I</a:t>
            </a:r>
            <a:r>
              <a:rPr lang="en-US" sz="4000" dirty="0"/>
              <a:t>NFORMATION </a:t>
            </a:r>
            <a:r>
              <a:rPr lang="en-US" sz="4800" dirty="0"/>
              <a:t>S</a:t>
            </a:r>
            <a:r>
              <a:rPr lang="en-US" sz="4000" dirty="0"/>
              <a:t>YSTEMS</a:t>
            </a:r>
            <a:endParaRPr sz="4000" dirty="0"/>
          </a:p>
        </p:txBody>
      </p:sp>
      <p:sp>
        <p:nvSpPr>
          <p:cNvPr id="3" name="TextBox 2"/>
          <p:cNvSpPr txBox="1"/>
          <p:nvPr/>
        </p:nvSpPr>
        <p:spPr>
          <a:xfrm>
            <a:off x="-1" y="3657600"/>
            <a:ext cx="12188825" cy="461665"/>
          </a:xfrm>
          <a:prstGeom prst="rect">
            <a:avLst/>
          </a:prstGeom>
          <a:noFill/>
        </p:spPr>
        <p:txBody>
          <a:bodyPr wrap="square">
            <a:spAutoFit/>
          </a:bodyPr>
          <a:lstStyle/>
          <a:p>
            <a:pPr algn="ctr">
              <a:defRPr sz="2400">
                <a:solidFill>
                  <a:srgbClr val="FFFFFF"/>
                </a:solidFill>
                <a:latin typeface="Garamond"/>
              </a:defRPr>
            </a:pPr>
            <a:r>
              <a:rPr lang="en-US" dirty="0"/>
              <a:t>Chapter 6: Databases and Information 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DFC45-8F2A-0D85-C8EB-6D2BA8DE50F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E4129D-776C-ABF9-8D2A-E5C3F4FA76EA}"/>
              </a:ext>
            </a:extLst>
          </p:cNvPr>
          <p:cNvSpPr>
            <a:spLocks noGrp="1"/>
          </p:cNvSpPr>
          <p:nvPr>
            <p:ph idx="1"/>
          </p:nvPr>
        </p:nvSpPr>
        <p:spPr>
          <a:xfrm>
            <a:off x="541771" y="1300900"/>
            <a:ext cx="11241734" cy="5081046"/>
          </a:xfrm>
        </p:spPr>
        <p:txBody>
          <a:bodyPr>
            <a:normAutofit/>
          </a:bodyPr>
          <a:lstStyle/>
          <a:p>
            <a:pPr marL="0" indent="0">
              <a:buNone/>
              <a:defRPr sz="2000">
                <a:solidFill>
                  <a:srgbClr val="000000"/>
                </a:solidFill>
                <a:latin typeface="Garamond"/>
              </a:defRPr>
            </a:pPr>
            <a:r>
              <a:rPr lang="fr-FR" altLang="zh-TW" sz="2000" dirty="0"/>
              <a:t>Source: https://www.mbaknol.com/management-case-studies/case-study-of-walmart-inventory-management/</a:t>
            </a:r>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a:defRPr sz="2000">
                <a:solidFill>
                  <a:srgbClr val="000000"/>
                </a:solidFill>
                <a:latin typeface="Garamond"/>
              </a:defRPr>
            </a:pPr>
            <a:r>
              <a:rPr lang="en-US" altLang="zh-TW" sz="2400" dirty="0"/>
              <a:t>Impact:</a:t>
            </a:r>
          </a:p>
          <a:p>
            <a:pPr lvl="1">
              <a:defRPr sz="2000">
                <a:solidFill>
                  <a:srgbClr val="000000"/>
                </a:solidFill>
                <a:latin typeface="Garamond"/>
              </a:defRPr>
            </a:pPr>
            <a:r>
              <a:rPr lang="en-US" altLang="zh-TW" sz="2000" dirty="0"/>
              <a:t>Inventory planning became less accurate, leading to stockouts in some stores and overstocking in others.</a:t>
            </a:r>
          </a:p>
          <a:p>
            <a:pPr lvl="1">
              <a:defRPr sz="2000">
                <a:solidFill>
                  <a:srgbClr val="000000"/>
                </a:solidFill>
                <a:latin typeface="Garamond"/>
              </a:defRPr>
            </a:pPr>
            <a:r>
              <a:rPr lang="en-US" altLang="zh-TW" sz="2000" dirty="0"/>
              <a:t>Managers had to reconcile data manually, increasing both labor and communication costs.</a:t>
            </a:r>
          </a:p>
          <a:p>
            <a:pPr lvl="1">
              <a:defRPr sz="2000">
                <a:solidFill>
                  <a:srgbClr val="000000"/>
                </a:solidFill>
                <a:latin typeface="Garamond"/>
              </a:defRPr>
            </a:pPr>
            <a:r>
              <a:rPr lang="en-US" altLang="zh-TW" sz="2000" dirty="0"/>
              <a:t>The lack of unified data visibility slowed companywide decision-making and reporting.</a:t>
            </a:r>
          </a:p>
          <a:p>
            <a:pPr lvl="1">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How could Walmart address this problem?</a:t>
            </a:r>
          </a:p>
        </p:txBody>
      </p:sp>
      <p:sp>
        <p:nvSpPr>
          <p:cNvPr id="4" name="Rectangle 3">
            <a:extLst>
              <a:ext uri="{FF2B5EF4-FFF2-40B4-BE49-F238E27FC236}">
                <a16:creationId xmlns:a16="http://schemas.microsoft.com/office/drawing/2014/main" id="{18B335E2-A79C-01F6-AF5B-F0363AD5451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7879ED-F9DF-4377-C913-6A895AD47B0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Case Study: Walmart and Data Redundancy</a:t>
            </a:r>
          </a:p>
        </p:txBody>
      </p:sp>
      <p:sp>
        <p:nvSpPr>
          <p:cNvPr id="5" name="Rectangle 4">
            <a:extLst>
              <a:ext uri="{FF2B5EF4-FFF2-40B4-BE49-F238E27FC236}">
                <a16:creationId xmlns:a16="http://schemas.microsoft.com/office/drawing/2014/main" id="{70465FEF-497F-2131-6A8A-43977512D12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4CE3B96-0085-A9D8-66D3-51D9BA49EC5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754598D-44F2-F12F-B436-B252F703147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10</a:t>
            </a:fld>
            <a:r>
              <a:rPr lang="en-US" b="1" dirty="0">
                <a:solidFill>
                  <a:schemeClr val="bg1"/>
                </a:solidFill>
                <a:latin typeface="Garamond" panose="02020404030301010803" pitchFamily="18" charset="0"/>
              </a:rPr>
              <a:t> </a:t>
            </a:r>
          </a:p>
        </p:txBody>
      </p:sp>
      <p:sp>
        <p:nvSpPr>
          <p:cNvPr id="8" name="Rectangle: Rounded Corners 7">
            <a:extLst>
              <a:ext uri="{FF2B5EF4-FFF2-40B4-BE49-F238E27FC236}">
                <a16:creationId xmlns:a16="http://schemas.microsoft.com/office/drawing/2014/main" id="{26473945-2655-5AC6-0D82-DC57CF2B7451}"/>
              </a:ext>
            </a:extLst>
          </p:cNvPr>
          <p:cNvSpPr/>
          <p:nvPr/>
        </p:nvSpPr>
        <p:spPr>
          <a:xfrm>
            <a:off x="447505" y="1715590"/>
            <a:ext cx="11430268" cy="1263279"/>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2000">
                <a:solidFill>
                  <a:srgbClr val="000000"/>
                </a:solidFill>
                <a:latin typeface="Garamond"/>
              </a:defRPr>
            </a:pPr>
            <a:r>
              <a:rPr lang="en-US" altLang="zh-TW" sz="2400" dirty="0">
                <a:solidFill>
                  <a:schemeClr val="bg1"/>
                </a:solidFill>
              </a:rPr>
              <a:t>Before its full supply-chain digitization, Walmart’s inventory systems were partly decentralized across stores, distribution centers, and regional operations. Each location maintained its own inventory files and item codes, often using different data formats and reporting standards.</a:t>
            </a:r>
          </a:p>
        </p:txBody>
      </p:sp>
    </p:spTree>
    <p:extLst>
      <p:ext uri="{BB962C8B-B14F-4D97-AF65-F5344CB8AC3E}">
        <p14:creationId xmlns:p14="http://schemas.microsoft.com/office/powerpoint/2010/main" val="301573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fade">
                                      <p:cBhvr>
                                        <p:cTn id="2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3F896-7140-BD72-F49C-833CC8A6A65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ED04EB-93D2-1047-3E42-56506D6322BE}"/>
              </a:ext>
            </a:extLst>
          </p:cNvPr>
          <p:cNvSpPr>
            <a:spLocks noGrp="1"/>
          </p:cNvSpPr>
          <p:nvPr>
            <p:ph idx="1"/>
          </p:nvPr>
        </p:nvSpPr>
        <p:spPr>
          <a:xfrm>
            <a:off x="541771" y="1300900"/>
            <a:ext cx="11241734" cy="5202528"/>
          </a:xfrm>
        </p:spPr>
        <p:txBody>
          <a:bodyPr>
            <a:normAutofit/>
          </a:bodyPr>
          <a:lstStyle/>
          <a:p>
            <a:pPr marL="0" indent="0">
              <a:buNone/>
              <a:defRPr sz="2000">
                <a:solidFill>
                  <a:srgbClr val="000000"/>
                </a:solidFill>
                <a:latin typeface="Garamond"/>
              </a:defRPr>
            </a:pPr>
            <a:r>
              <a:rPr lang="fr-FR" altLang="zh-TW" sz="2000" dirty="0"/>
              <a:t>Source: https://www.mbaknol.com/management-case-studies/case-study-of-walmart-inventory-management/</a:t>
            </a:r>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a:defRPr sz="2000">
                <a:solidFill>
                  <a:srgbClr val="000000"/>
                </a:solidFill>
                <a:latin typeface="Garamond"/>
              </a:defRPr>
            </a:pPr>
            <a:r>
              <a:rPr lang="en-US" altLang="zh-TW" sz="2400" dirty="0"/>
              <a:t>Solutions:</a:t>
            </a:r>
          </a:p>
          <a:p>
            <a:pPr lvl="1">
              <a:defRPr sz="2000">
                <a:solidFill>
                  <a:srgbClr val="000000"/>
                </a:solidFill>
                <a:latin typeface="Garamond"/>
              </a:defRPr>
            </a:pPr>
            <a:r>
              <a:rPr lang="en-US" altLang="zh-TW" sz="2000" dirty="0"/>
              <a:t>Walmart implemented a centralized enterprise database integrated with barcode scanning, POS systems, and RFID technology.</a:t>
            </a:r>
          </a:p>
          <a:p>
            <a:pPr lvl="1">
              <a:defRPr sz="2000">
                <a:solidFill>
                  <a:srgbClr val="000000"/>
                </a:solidFill>
                <a:latin typeface="Garamond"/>
              </a:defRPr>
            </a:pPr>
            <a:r>
              <a:rPr lang="en-US" altLang="zh-TW" sz="2000" dirty="0"/>
              <a:t>Real-time data sharing between stores, suppliers, and logistics teams replaced redundant local files.</a:t>
            </a:r>
          </a:p>
          <a:p>
            <a:pPr lvl="1">
              <a:defRPr sz="2000">
                <a:solidFill>
                  <a:srgbClr val="000000"/>
                </a:solidFill>
                <a:latin typeface="Garamond"/>
              </a:defRPr>
            </a:pPr>
            <a:r>
              <a:rPr lang="en-US" altLang="zh-TW" sz="2000" dirty="0"/>
              <a:t>The new system improved accuracy, reduced manual data handling, and enabled instant visibility across the supply chain.</a:t>
            </a:r>
          </a:p>
          <a:p>
            <a:pPr lvl="1">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Centralizing data eliminated redundancy and inconsistency, enabling Walmart to improve efficiency, forecasting accuracy, and responsiveness to consumer demand.</a:t>
            </a:r>
          </a:p>
        </p:txBody>
      </p:sp>
      <p:sp>
        <p:nvSpPr>
          <p:cNvPr id="4" name="Rectangle 3">
            <a:extLst>
              <a:ext uri="{FF2B5EF4-FFF2-40B4-BE49-F238E27FC236}">
                <a16:creationId xmlns:a16="http://schemas.microsoft.com/office/drawing/2014/main" id="{FCEC8B73-DADD-F35A-31CC-AA82B493E4B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79E9A9-09AB-2047-E334-0FBAB484862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Case Study: Walmart and Data Redundancy</a:t>
            </a:r>
          </a:p>
        </p:txBody>
      </p:sp>
      <p:sp>
        <p:nvSpPr>
          <p:cNvPr id="5" name="Rectangle 4">
            <a:extLst>
              <a:ext uri="{FF2B5EF4-FFF2-40B4-BE49-F238E27FC236}">
                <a16:creationId xmlns:a16="http://schemas.microsoft.com/office/drawing/2014/main" id="{648F78C3-308C-F4F8-79AF-B58250425A5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371401E-AED4-3D7E-0D72-6CA43BE4A91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0008592-4696-9765-4652-04A56D3F58A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11</a:t>
            </a:fld>
            <a:r>
              <a:rPr lang="en-US" b="1" dirty="0">
                <a:solidFill>
                  <a:schemeClr val="bg1"/>
                </a:solidFill>
                <a:latin typeface="Garamond" panose="02020404030301010803" pitchFamily="18" charset="0"/>
              </a:rPr>
              <a:t> </a:t>
            </a:r>
          </a:p>
        </p:txBody>
      </p:sp>
      <p:sp>
        <p:nvSpPr>
          <p:cNvPr id="8" name="Rectangle: Rounded Corners 7">
            <a:extLst>
              <a:ext uri="{FF2B5EF4-FFF2-40B4-BE49-F238E27FC236}">
                <a16:creationId xmlns:a16="http://schemas.microsoft.com/office/drawing/2014/main" id="{72449EDB-7894-0C4D-2333-A5D588885600}"/>
              </a:ext>
            </a:extLst>
          </p:cNvPr>
          <p:cNvSpPr/>
          <p:nvPr/>
        </p:nvSpPr>
        <p:spPr>
          <a:xfrm>
            <a:off x="447505" y="1715590"/>
            <a:ext cx="11430268" cy="1263279"/>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2000">
                <a:solidFill>
                  <a:srgbClr val="000000"/>
                </a:solidFill>
                <a:latin typeface="Garamond"/>
              </a:defRPr>
            </a:pPr>
            <a:r>
              <a:rPr lang="en-US" altLang="zh-TW" sz="2400" dirty="0">
                <a:solidFill>
                  <a:schemeClr val="bg1"/>
                </a:solidFill>
              </a:rPr>
              <a:t>Before its full supply-chain digitization, Walmart’s inventory systems were partly decentralized across stores, distribution centers, and regional operations. Each location maintained its own inventory files and item codes, often using different data formats and reporting standards.</a:t>
            </a:r>
          </a:p>
        </p:txBody>
      </p:sp>
    </p:spTree>
    <p:extLst>
      <p:ext uri="{BB962C8B-B14F-4D97-AF65-F5344CB8AC3E}">
        <p14:creationId xmlns:p14="http://schemas.microsoft.com/office/powerpoint/2010/main" val="122856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fade">
                                      <p:cBhvr>
                                        <p:cTn id="12" dur="500"/>
                                        <p:tgtEl>
                                          <p:spTgt spid="3">
                                            <p:txEl>
                                              <p:pRg st="9" end="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animEffect transition="in" filter="fade">
                                      <p:cBhvr>
                                        <p:cTn id="17" dur="500"/>
                                        <p:tgtEl>
                                          <p:spTgt spid="3">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1" end="11"/>
                                            </p:txEl>
                                          </p:spTgt>
                                        </p:tgtEl>
                                        <p:attrNameLst>
                                          <p:attrName>style.visibility</p:attrName>
                                        </p:attrNameLst>
                                      </p:cBhvr>
                                      <p:to>
                                        <p:strVal val="visible"/>
                                      </p:to>
                                    </p:set>
                                    <p:animEffect transition="in" filter="fade">
                                      <p:cBhvr>
                                        <p:cTn id="22" dur="500"/>
                                        <p:tgtEl>
                                          <p:spTgt spid="3">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fade">
                                      <p:cBhvr>
                                        <p:cTn id="2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A16A4-073E-4A22-9312-B5D7F801852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2B67E9-2A3D-FDC8-2B71-F16742E3BCA0}"/>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Data Dependence: Data being tightly coupled with the programs that use them.</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Each application must define where and how data are stored.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Any change in data structure requires reprogramming multiple systems.</a:t>
            </a:r>
          </a:p>
          <a:p>
            <a:pPr lvl="1">
              <a:defRPr sz="2000">
                <a:solidFill>
                  <a:srgbClr val="000000"/>
                </a:solidFill>
                <a:latin typeface="Garamond"/>
              </a:defRPr>
            </a:pPr>
            <a:r>
              <a:rPr lang="en-US" altLang="zh-TW" sz="2000" dirty="0"/>
              <a:t>e.g.  Expanding ZIP codes from 5 to 9 digits requires rewriting all related programs.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Consequences:</a:t>
            </a:r>
          </a:p>
          <a:p>
            <a:pPr lvl="1">
              <a:defRPr sz="2000">
                <a:solidFill>
                  <a:srgbClr val="000000"/>
                </a:solidFill>
                <a:latin typeface="Garamond"/>
              </a:defRPr>
            </a:pPr>
            <a:r>
              <a:rPr lang="en-US" altLang="zh-TW" sz="2000" dirty="0"/>
              <a:t>Leads to high maintenance costs whenever programs or data formats change.</a:t>
            </a:r>
          </a:p>
          <a:p>
            <a:pPr lvl="1">
              <a:defRPr sz="2000">
                <a:solidFill>
                  <a:srgbClr val="000000"/>
                </a:solidFill>
                <a:latin typeface="Garamond"/>
              </a:defRPr>
            </a:pPr>
            <a:r>
              <a:rPr lang="en-US" altLang="zh-TW" sz="2000" dirty="0"/>
              <a:t>Creates system rigidity, making updates slow and expensive.</a:t>
            </a:r>
            <a:endParaRPr lang="en-US" altLang="zh-TW" sz="1200" dirty="0"/>
          </a:p>
          <a:p>
            <a:pPr lvl="1">
              <a:defRPr sz="2000">
                <a:solidFill>
                  <a:srgbClr val="000000"/>
                </a:solidFill>
                <a:latin typeface="Garamond"/>
              </a:defRPr>
            </a:pPr>
            <a:r>
              <a:rPr lang="en-US" altLang="zh-TW" sz="2000" dirty="0"/>
              <a:t>Delays new system development or integration projects.</a:t>
            </a:r>
          </a:p>
        </p:txBody>
      </p:sp>
      <p:sp>
        <p:nvSpPr>
          <p:cNvPr id="4" name="Rectangle 3">
            <a:extLst>
              <a:ext uri="{FF2B5EF4-FFF2-40B4-BE49-F238E27FC236}">
                <a16:creationId xmlns:a16="http://schemas.microsoft.com/office/drawing/2014/main" id="{90E9581A-E43B-259B-7198-1C683A8F825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A1863C-AA74-E993-A80C-7C32441BC4C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Problems: Program-Data Dependence</a:t>
            </a:r>
          </a:p>
        </p:txBody>
      </p:sp>
      <p:sp>
        <p:nvSpPr>
          <p:cNvPr id="5" name="Rectangle 4">
            <a:extLst>
              <a:ext uri="{FF2B5EF4-FFF2-40B4-BE49-F238E27FC236}">
                <a16:creationId xmlns:a16="http://schemas.microsoft.com/office/drawing/2014/main" id="{45F96A70-E971-3B9F-8D56-341084BC420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3C0BA1A-56E3-14C9-31DD-4C45BE72EA7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8C0B1BB-0C64-7A0F-1C5C-F6DCC3B573E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83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78E4F-E977-2F8B-E05D-2920C433A1A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664153-E0EE-2E25-F28D-7E7BC9C63286}"/>
              </a:ext>
            </a:extLst>
          </p:cNvPr>
          <p:cNvSpPr>
            <a:spLocks noGrp="1"/>
          </p:cNvSpPr>
          <p:nvPr>
            <p:ph idx="1"/>
          </p:nvPr>
        </p:nvSpPr>
        <p:spPr>
          <a:xfrm>
            <a:off x="5222449" y="1300900"/>
            <a:ext cx="6424605" cy="5081046"/>
          </a:xfrm>
        </p:spPr>
        <p:txBody>
          <a:bodyPr>
            <a:normAutofit/>
          </a:bodyPr>
          <a:lstStyle/>
          <a:p>
            <a:pPr>
              <a:defRPr sz="2000">
                <a:solidFill>
                  <a:srgbClr val="000000"/>
                </a:solidFill>
                <a:latin typeface="Garamond"/>
              </a:defRPr>
            </a:pPr>
            <a:r>
              <a:rPr lang="en-US" altLang="zh-TW" sz="2400" dirty="0"/>
              <a:t>Traditional systems handle routine, pre-defined reports well.</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But ad hoc or unexpected requests require manual programming.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Consequences:</a:t>
            </a:r>
          </a:p>
          <a:p>
            <a:pPr lvl="1">
              <a:defRPr sz="2000">
                <a:solidFill>
                  <a:srgbClr val="000000"/>
                </a:solidFill>
                <a:latin typeface="Garamond"/>
              </a:defRPr>
            </a:pPr>
            <a:r>
              <a:rPr lang="en-US" altLang="zh-TW" sz="2000" dirty="0"/>
              <a:t>Prevents managers from generating ad hoc or customized reports quickly.</a:t>
            </a:r>
          </a:p>
          <a:p>
            <a:pPr lvl="1">
              <a:defRPr sz="2000">
                <a:solidFill>
                  <a:srgbClr val="000000"/>
                </a:solidFill>
                <a:latin typeface="Garamond"/>
              </a:defRPr>
            </a:pPr>
            <a:r>
              <a:rPr lang="en-US" altLang="zh-TW" sz="2000" dirty="0"/>
              <a:t>Results in slower responses to emerging business needs.</a:t>
            </a:r>
          </a:p>
          <a:p>
            <a:pPr lvl="1">
              <a:defRPr sz="2000">
                <a:solidFill>
                  <a:srgbClr val="000000"/>
                </a:solidFill>
                <a:latin typeface="Garamond"/>
              </a:defRPr>
            </a:pPr>
            <a:r>
              <a:rPr lang="en-US" altLang="zh-TW" sz="2000" dirty="0"/>
              <a:t>Reduces an organization’s ability to adapt to change.</a:t>
            </a:r>
          </a:p>
        </p:txBody>
      </p:sp>
      <p:sp>
        <p:nvSpPr>
          <p:cNvPr id="4" name="Rectangle 3">
            <a:extLst>
              <a:ext uri="{FF2B5EF4-FFF2-40B4-BE49-F238E27FC236}">
                <a16:creationId xmlns:a16="http://schemas.microsoft.com/office/drawing/2014/main" id="{819F37C4-EB1C-C833-EEEA-D7FF83A24A0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EE9F99-7C19-DF52-431D-D31E6A8E755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Problems: Lack of Flexibility</a:t>
            </a:r>
          </a:p>
        </p:txBody>
      </p:sp>
      <p:sp>
        <p:nvSpPr>
          <p:cNvPr id="5" name="Rectangle 4">
            <a:extLst>
              <a:ext uri="{FF2B5EF4-FFF2-40B4-BE49-F238E27FC236}">
                <a16:creationId xmlns:a16="http://schemas.microsoft.com/office/drawing/2014/main" id="{E5BBEF8F-0690-6EAC-6445-08997433076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3613C79-1855-F314-935A-0B0E362F3D21}"/>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79AC377-EA01-C19C-DD5B-92BD8DE9171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13</a:t>
            </a:fld>
            <a:r>
              <a:rPr lang="en-US" b="1" dirty="0">
                <a:solidFill>
                  <a:schemeClr val="bg1"/>
                </a:solidFill>
                <a:latin typeface="Garamond" panose="02020404030301010803" pitchFamily="18" charset="0"/>
              </a:rPr>
              <a:t> </a:t>
            </a:r>
          </a:p>
        </p:txBody>
      </p:sp>
      <p:pic>
        <p:nvPicPr>
          <p:cNvPr id="2050" name="Picture 2" descr="High stress job, lack of flexibility, limited range of motion, stiffness,  workplace stress icon - Download on">
            <a:extLst>
              <a:ext uri="{FF2B5EF4-FFF2-40B4-BE49-F238E27FC236}">
                <a16:creationId xmlns:a16="http://schemas.microsoft.com/office/drawing/2014/main" id="{9A41B8EC-B1F1-AF09-D15F-783D1EC5C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3009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40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509ED-7BD9-FEF5-8A77-C9CEDA6366C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B380A2-A75E-4092-DA05-13422A7F4EE3}"/>
              </a:ext>
            </a:extLst>
          </p:cNvPr>
          <p:cNvSpPr>
            <a:spLocks noGrp="1"/>
          </p:cNvSpPr>
          <p:nvPr>
            <p:ph idx="1"/>
          </p:nvPr>
        </p:nvSpPr>
        <p:spPr>
          <a:xfrm>
            <a:off x="6759019" y="1300900"/>
            <a:ext cx="4888036" cy="5081046"/>
          </a:xfrm>
        </p:spPr>
        <p:txBody>
          <a:bodyPr>
            <a:normAutofit/>
          </a:bodyPr>
          <a:lstStyle/>
          <a:p>
            <a:pPr>
              <a:defRPr sz="2000">
                <a:solidFill>
                  <a:srgbClr val="000000"/>
                </a:solidFill>
                <a:latin typeface="Garamond"/>
              </a:defRPr>
            </a:pPr>
            <a:r>
              <a:rPr lang="en-US" altLang="zh-TW" sz="2400" dirty="0"/>
              <a:t>Decentralized files lead to weak or inconsistent control.</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Consequences:</a:t>
            </a:r>
          </a:p>
          <a:p>
            <a:pPr lvl="1">
              <a:defRPr sz="2000">
                <a:solidFill>
                  <a:srgbClr val="000000"/>
                </a:solidFill>
                <a:latin typeface="Garamond"/>
              </a:defRPr>
            </a:pPr>
            <a:r>
              <a:rPr lang="en-US" altLang="zh-TW" sz="2000" dirty="0"/>
              <a:t>Increases risk of unauthorized access or data corruption.</a:t>
            </a:r>
          </a:p>
          <a:p>
            <a:pPr lvl="1">
              <a:defRPr sz="2000">
                <a:solidFill>
                  <a:srgbClr val="000000"/>
                </a:solidFill>
                <a:latin typeface="Garamond"/>
              </a:defRPr>
            </a:pPr>
            <a:r>
              <a:rPr lang="en-US" altLang="zh-TW" sz="2000" dirty="0"/>
              <a:t>Makes it difficult to track or audit data usage.</a:t>
            </a:r>
          </a:p>
          <a:p>
            <a:pPr lvl="1">
              <a:defRPr sz="2000">
                <a:solidFill>
                  <a:srgbClr val="000000"/>
                </a:solidFill>
                <a:latin typeface="Garamond"/>
              </a:defRPr>
            </a:pPr>
            <a:r>
              <a:rPr lang="en-US" altLang="zh-TW" sz="2000" dirty="0"/>
              <a:t>Weakens compliance and accountability across departments.</a:t>
            </a:r>
          </a:p>
        </p:txBody>
      </p:sp>
      <p:sp>
        <p:nvSpPr>
          <p:cNvPr id="4" name="Rectangle 3">
            <a:extLst>
              <a:ext uri="{FF2B5EF4-FFF2-40B4-BE49-F238E27FC236}">
                <a16:creationId xmlns:a16="http://schemas.microsoft.com/office/drawing/2014/main" id="{21FAB151-93B4-E7E0-8748-698BAB826AC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D5C3C9-E93C-EE70-536E-23CB768039F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Problems: Poor Security</a:t>
            </a:r>
          </a:p>
        </p:txBody>
      </p:sp>
      <p:sp>
        <p:nvSpPr>
          <p:cNvPr id="5" name="Rectangle 4">
            <a:extLst>
              <a:ext uri="{FF2B5EF4-FFF2-40B4-BE49-F238E27FC236}">
                <a16:creationId xmlns:a16="http://schemas.microsoft.com/office/drawing/2014/main" id="{F6FA6AD8-702E-392F-CDAF-02D47FA6FB6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A51C362-962B-FD65-6480-361D7294FAE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0E63ED71-31F1-8990-A489-EA43A725420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14</a:t>
            </a:fld>
            <a:r>
              <a:rPr lang="en-US" b="1" dirty="0">
                <a:solidFill>
                  <a:schemeClr val="bg1"/>
                </a:solidFill>
                <a:latin typeface="Garamond" panose="02020404030301010803" pitchFamily="18" charset="0"/>
              </a:rPr>
              <a:t> </a:t>
            </a:r>
          </a:p>
        </p:txBody>
      </p:sp>
      <p:pic>
        <p:nvPicPr>
          <p:cNvPr id="3074" name="Picture 2" descr="The consequences of poor IT security for your business - CARA Technology">
            <a:extLst>
              <a:ext uri="{FF2B5EF4-FFF2-40B4-BE49-F238E27FC236}">
                <a16:creationId xmlns:a16="http://schemas.microsoft.com/office/drawing/2014/main" id="{C5CEE51D-BE14-1AB6-A63C-BA382936D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1" y="1300900"/>
            <a:ext cx="6096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15633-18CA-25BD-7F9D-4055580751D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190A50-EC1F-B723-F82C-D19EEB750397}"/>
              </a:ext>
            </a:extLst>
          </p:cNvPr>
          <p:cNvSpPr>
            <a:spLocks noGrp="1"/>
          </p:cNvSpPr>
          <p:nvPr>
            <p:ph idx="1"/>
          </p:nvPr>
        </p:nvSpPr>
        <p:spPr>
          <a:xfrm>
            <a:off x="7400041" y="1300900"/>
            <a:ext cx="4247014" cy="5081046"/>
          </a:xfrm>
        </p:spPr>
        <p:txBody>
          <a:bodyPr>
            <a:normAutofit/>
          </a:bodyPr>
          <a:lstStyle/>
          <a:p>
            <a:pPr>
              <a:defRPr sz="2000">
                <a:solidFill>
                  <a:srgbClr val="000000"/>
                </a:solidFill>
                <a:latin typeface="Garamond"/>
              </a:defRPr>
            </a:pPr>
            <a:r>
              <a:rPr lang="en-US" altLang="zh-TW" sz="2400" dirty="0"/>
              <a:t>Data in separate files cannot easily be related or combined.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Consequences:</a:t>
            </a:r>
          </a:p>
          <a:p>
            <a:pPr lvl="1">
              <a:defRPr sz="2000">
                <a:solidFill>
                  <a:srgbClr val="000000"/>
                </a:solidFill>
                <a:latin typeface="Garamond"/>
              </a:defRPr>
            </a:pPr>
            <a:r>
              <a:rPr lang="en-US" altLang="zh-TW" sz="2000" dirty="0"/>
              <a:t>Creates information silos and duplication of effort.</a:t>
            </a:r>
          </a:p>
          <a:p>
            <a:pPr lvl="1">
              <a:defRPr sz="2000">
                <a:solidFill>
                  <a:srgbClr val="000000"/>
                </a:solidFill>
                <a:latin typeface="Garamond"/>
              </a:defRPr>
            </a:pPr>
            <a:r>
              <a:rPr lang="en-US" altLang="zh-TW" sz="2000" dirty="0"/>
              <a:t>Limits cross-departmental collaboration and insights.</a:t>
            </a:r>
            <a:endParaRPr lang="en-US" altLang="zh-TW" sz="800" dirty="0"/>
          </a:p>
          <a:p>
            <a:pPr lvl="1">
              <a:defRPr sz="2000">
                <a:solidFill>
                  <a:srgbClr val="000000"/>
                </a:solidFill>
                <a:latin typeface="Garamond"/>
              </a:defRPr>
            </a:pPr>
            <a:r>
              <a:rPr lang="en-US" altLang="zh-TW" sz="2000" dirty="0"/>
              <a:t>Produces inconsistent or delayed reporting, eroding trust in data.</a:t>
            </a:r>
            <a:endParaRPr lang="en-US" altLang="zh-TW" sz="800" dirty="0"/>
          </a:p>
        </p:txBody>
      </p:sp>
      <p:sp>
        <p:nvSpPr>
          <p:cNvPr id="4" name="Rectangle 3">
            <a:extLst>
              <a:ext uri="{FF2B5EF4-FFF2-40B4-BE49-F238E27FC236}">
                <a16:creationId xmlns:a16="http://schemas.microsoft.com/office/drawing/2014/main" id="{D7D89FDE-2E9F-A59C-7F5D-D8902ECF84F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C0547-ECC3-5952-DD1F-8E1503C160E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Problems: Lack of Data Sharing and Availability</a:t>
            </a:r>
          </a:p>
        </p:txBody>
      </p:sp>
      <p:sp>
        <p:nvSpPr>
          <p:cNvPr id="5" name="Rectangle 4">
            <a:extLst>
              <a:ext uri="{FF2B5EF4-FFF2-40B4-BE49-F238E27FC236}">
                <a16:creationId xmlns:a16="http://schemas.microsoft.com/office/drawing/2014/main" id="{CAAE4231-BA97-9E21-3712-A6F89D94A69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4780CCE-9AB6-E94D-A031-D58F20F8D6B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1C4FC51-E3CB-CC97-D69E-32A7C712505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15</a:t>
            </a:fld>
            <a:r>
              <a:rPr lang="en-US" b="1" dirty="0">
                <a:solidFill>
                  <a:schemeClr val="bg1"/>
                </a:solidFill>
                <a:latin typeface="Garamond" panose="02020404030301010803" pitchFamily="18" charset="0"/>
              </a:rPr>
              <a:t> </a:t>
            </a:r>
          </a:p>
        </p:txBody>
      </p:sp>
      <p:pic>
        <p:nvPicPr>
          <p:cNvPr id="10" name="Picture 9">
            <a:extLst>
              <a:ext uri="{FF2B5EF4-FFF2-40B4-BE49-F238E27FC236}">
                <a16:creationId xmlns:a16="http://schemas.microsoft.com/office/drawing/2014/main" id="{4ACDAEE5-79E9-ED17-1055-B260F1A90EDE}"/>
              </a:ext>
            </a:extLst>
          </p:cNvPr>
          <p:cNvPicPr>
            <a:picLocks noChangeAspect="1"/>
          </p:cNvPicPr>
          <p:nvPr/>
        </p:nvPicPr>
        <p:blipFill>
          <a:blip r:embed="rId3"/>
          <a:srcRect l="8328" r="9784"/>
          <a:stretch/>
        </p:blipFill>
        <p:spPr>
          <a:xfrm>
            <a:off x="541770" y="1541832"/>
            <a:ext cx="6790008" cy="4343400"/>
          </a:xfrm>
          <a:prstGeom prst="rect">
            <a:avLst/>
          </a:prstGeom>
        </p:spPr>
      </p:pic>
    </p:spTree>
    <p:extLst>
      <p:ext uri="{BB962C8B-B14F-4D97-AF65-F5344CB8AC3E}">
        <p14:creationId xmlns:p14="http://schemas.microsoft.com/office/powerpoint/2010/main" val="281047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66B783BF-E9DE-E754-B814-BA2C4B9FF5A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83B0F5E-2B7B-897A-53BE-8A897B8001C4}"/>
              </a:ext>
            </a:extLst>
          </p:cNvPr>
          <p:cNvSpPr txBox="1"/>
          <p:nvPr/>
        </p:nvSpPr>
        <p:spPr>
          <a:xfrm>
            <a:off x="0"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Database Management Systems</a:t>
            </a:r>
            <a:endParaRPr sz="4400" dirty="0">
              <a:solidFill>
                <a:schemeClr val="bg1"/>
              </a:solidFill>
            </a:endParaRPr>
          </a:p>
        </p:txBody>
      </p:sp>
    </p:spTree>
    <p:extLst>
      <p:ext uri="{BB962C8B-B14F-4D97-AF65-F5344CB8AC3E}">
        <p14:creationId xmlns:p14="http://schemas.microsoft.com/office/powerpoint/2010/main" val="28536924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AD836-D9CF-00E2-8C84-11E9B0B03A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42129-815E-D41E-68FE-244C965033DE}"/>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A </a:t>
            </a:r>
            <a:r>
              <a:rPr lang="en-US" altLang="zh-TW" sz="2400" b="1" dirty="0"/>
              <a:t>Database</a:t>
            </a:r>
            <a:r>
              <a:rPr lang="en-US" altLang="zh-TW" sz="2400" dirty="0"/>
              <a:t> is a collection of data organized to serve many applications efficiently.</a:t>
            </a:r>
          </a:p>
          <a:p>
            <a:pPr lvl="1">
              <a:defRPr sz="2000">
                <a:solidFill>
                  <a:srgbClr val="000000"/>
                </a:solidFill>
                <a:latin typeface="Garamond"/>
              </a:defRPr>
            </a:pPr>
            <a:r>
              <a:rPr lang="en-US" altLang="zh-TW" sz="2000" dirty="0"/>
              <a:t>Centralizes data and controls redundancy across the organization.</a:t>
            </a:r>
          </a:p>
          <a:p>
            <a:pPr lvl="1">
              <a:defRPr sz="2000">
                <a:solidFill>
                  <a:srgbClr val="000000"/>
                </a:solidFill>
                <a:latin typeface="Garamond"/>
              </a:defRPr>
            </a:pPr>
            <a:r>
              <a:rPr lang="en-US" altLang="zh-TW" sz="2000" dirty="0"/>
              <a:t>A single database can support multiple applications (e.g., personnel, payroll, benefits).</a:t>
            </a:r>
          </a:p>
          <a:p>
            <a:pPr lvl="1">
              <a:defRPr sz="2000">
                <a:solidFill>
                  <a:srgbClr val="000000"/>
                </a:solidFill>
                <a:latin typeface="Garamond"/>
              </a:defRPr>
            </a:pPr>
            <a:r>
              <a:rPr lang="en-US" altLang="zh-TW" sz="2000" dirty="0"/>
              <a:t>Users experience data as if stored in one unified location.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 </a:t>
            </a:r>
            <a:r>
              <a:rPr lang="en-US" altLang="zh-TW" sz="2400" b="1" dirty="0"/>
              <a:t>Database Management System</a:t>
            </a:r>
            <a:r>
              <a:rPr lang="en-US" altLang="zh-TW" sz="2400" dirty="0"/>
              <a:t> is software that:</a:t>
            </a:r>
          </a:p>
          <a:p>
            <a:pPr lvl="1">
              <a:defRPr sz="2000">
                <a:solidFill>
                  <a:srgbClr val="000000"/>
                </a:solidFill>
                <a:latin typeface="Garamond"/>
              </a:defRPr>
            </a:pPr>
            <a:r>
              <a:rPr lang="en-US" altLang="zh-TW" sz="2000" dirty="0"/>
              <a:t>Centralizes data and manages access efficiently.</a:t>
            </a:r>
          </a:p>
          <a:p>
            <a:pPr lvl="1">
              <a:defRPr sz="2000">
                <a:solidFill>
                  <a:srgbClr val="000000"/>
                </a:solidFill>
                <a:latin typeface="Garamond"/>
              </a:defRPr>
            </a:pPr>
            <a:r>
              <a:rPr lang="en-US" altLang="zh-TW" sz="2000" dirty="0"/>
              <a:t>Acts as an interface between applications and data files.</a:t>
            </a:r>
          </a:p>
          <a:p>
            <a:pPr lvl="1">
              <a:defRPr sz="2000">
                <a:solidFill>
                  <a:srgbClr val="000000"/>
                </a:solidFill>
                <a:latin typeface="Garamond"/>
              </a:defRPr>
            </a:pPr>
            <a:r>
              <a:rPr lang="en-US" altLang="zh-TW" sz="2000" dirty="0"/>
              <a:t>Retrieves requested data items (e.g., gross pay) and delivers them to programs.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DBMS eliminates the need for programmers to manage data formats and locations manually.</a:t>
            </a:r>
          </a:p>
          <a:p>
            <a:pPr lvl="3">
              <a:defRPr sz="2000">
                <a:solidFill>
                  <a:srgbClr val="000000"/>
                </a:solidFill>
                <a:latin typeface="Garamond"/>
              </a:defRPr>
            </a:pPr>
            <a:endParaRPr lang="en-US" altLang="zh-TW" sz="1200" dirty="0"/>
          </a:p>
        </p:txBody>
      </p:sp>
      <p:sp>
        <p:nvSpPr>
          <p:cNvPr id="4" name="Rectangle 3">
            <a:extLst>
              <a:ext uri="{FF2B5EF4-FFF2-40B4-BE49-F238E27FC236}">
                <a16:creationId xmlns:a16="http://schemas.microsoft.com/office/drawing/2014/main" id="{9077F5CA-0BE2-91DB-83A8-86474128267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AC448D-3A98-4331-36B9-A832125D6AB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Database Management Systems (DBMS)</a:t>
            </a:r>
          </a:p>
        </p:txBody>
      </p:sp>
      <p:sp>
        <p:nvSpPr>
          <p:cNvPr id="5" name="Rectangle 4">
            <a:extLst>
              <a:ext uri="{FF2B5EF4-FFF2-40B4-BE49-F238E27FC236}">
                <a16:creationId xmlns:a16="http://schemas.microsoft.com/office/drawing/2014/main" id="{E11A3EF1-DFCC-45A1-33BB-42EE18C8036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933F319-5A1A-EDA1-BAC6-F8F28EBB433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9628F6C-4D4F-76BF-1F0B-A12DBE80005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34999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180E1-F929-489A-3535-589D52044CF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F4B38-05B2-8607-269F-3E4EBD82A946}"/>
              </a:ext>
            </a:extLst>
          </p:cNvPr>
          <p:cNvSpPr>
            <a:spLocks noGrp="1"/>
          </p:cNvSpPr>
          <p:nvPr>
            <p:ph idx="1"/>
          </p:nvPr>
        </p:nvSpPr>
        <p:spPr>
          <a:xfrm>
            <a:off x="5703216" y="1300900"/>
            <a:ext cx="5943839" cy="5081046"/>
          </a:xfrm>
        </p:spPr>
        <p:txBody>
          <a:bodyPr>
            <a:normAutofit/>
          </a:bodyPr>
          <a:lstStyle/>
          <a:p>
            <a:pPr>
              <a:defRPr sz="2000">
                <a:solidFill>
                  <a:srgbClr val="000000"/>
                </a:solidFill>
                <a:latin typeface="Garamond"/>
              </a:defRPr>
            </a:pPr>
            <a:r>
              <a:rPr lang="en-US" altLang="zh-TW" sz="2400" dirty="0"/>
              <a:t>The DBMS separates how data are logically viewed from how they are physically stored.</a:t>
            </a:r>
            <a:endParaRPr lang="en-US" altLang="zh-TW" sz="1200" dirty="0"/>
          </a:p>
          <a:p>
            <a:pPr lvl="1">
              <a:defRPr sz="2000">
                <a:solidFill>
                  <a:srgbClr val="000000"/>
                </a:solidFill>
                <a:latin typeface="Garamond"/>
              </a:defRPr>
            </a:pPr>
            <a:r>
              <a:rPr lang="en-US" altLang="zh-TW" sz="2000" dirty="0"/>
              <a:t>Logical View: How data appear to end users.</a:t>
            </a:r>
            <a:endParaRPr lang="en-US" altLang="zh-TW" sz="1200" dirty="0"/>
          </a:p>
          <a:p>
            <a:pPr lvl="1">
              <a:defRPr sz="2000">
                <a:solidFill>
                  <a:srgbClr val="000000"/>
                </a:solidFill>
                <a:latin typeface="Garamond"/>
              </a:defRPr>
            </a:pPr>
            <a:r>
              <a:rPr lang="en-US" altLang="zh-TW" sz="2000" dirty="0"/>
              <a:t>Physical View: How data are structured on storage media.</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Different employees can access different “views” from one database.</a:t>
            </a:r>
          </a:p>
          <a:p>
            <a:pPr lvl="5">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Simplifies use, protects sensitive data, and reduces errors.</a:t>
            </a:r>
          </a:p>
        </p:txBody>
      </p:sp>
      <p:sp>
        <p:nvSpPr>
          <p:cNvPr id="4" name="Rectangle 3">
            <a:extLst>
              <a:ext uri="{FF2B5EF4-FFF2-40B4-BE49-F238E27FC236}">
                <a16:creationId xmlns:a16="http://schemas.microsoft.com/office/drawing/2014/main" id="{AF104E65-7E22-CE15-B856-21707A24ADE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1358B-3EEB-8BCF-459B-3D7695774FF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Database Management Systems (DBMS)</a:t>
            </a:r>
          </a:p>
        </p:txBody>
      </p:sp>
      <p:sp>
        <p:nvSpPr>
          <p:cNvPr id="5" name="Rectangle 4">
            <a:extLst>
              <a:ext uri="{FF2B5EF4-FFF2-40B4-BE49-F238E27FC236}">
                <a16:creationId xmlns:a16="http://schemas.microsoft.com/office/drawing/2014/main" id="{BB4C01BB-E70F-C863-88A9-38FA5B496C0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0E1B144-1352-7D8A-1AE9-1E4D0B28C91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15FB92B-F8B7-F0A3-C1B7-359F45288BC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18</a:t>
            </a:fld>
            <a:r>
              <a:rPr lang="en-US" b="1" dirty="0">
                <a:solidFill>
                  <a:schemeClr val="bg1"/>
                </a:solidFill>
                <a:latin typeface="Garamond" panose="02020404030301010803" pitchFamily="18" charset="0"/>
              </a:rPr>
              <a:t> </a:t>
            </a:r>
          </a:p>
        </p:txBody>
      </p:sp>
      <p:pic>
        <p:nvPicPr>
          <p:cNvPr id="1026" name="Picture 2" descr="What is the View of Data in DBMS? Data Abstraction, Three-Schema  Architecture, Data Independence, Instance &amp; Schema - Binary Terms">
            <a:extLst>
              <a:ext uri="{FF2B5EF4-FFF2-40B4-BE49-F238E27FC236}">
                <a16:creationId xmlns:a16="http://schemas.microsoft.com/office/drawing/2014/main" id="{A04DD57C-989F-E2F0-B829-8B8CD77FD1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427532"/>
            <a:ext cx="501499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32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150E7-F66F-BC7F-72A0-1AE284A9086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9493B0-D59A-2D02-FCCC-5A6EB6227E5C}"/>
              </a:ext>
            </a:extLst>
          </p:cNvPr>
          <p:cNvSpPr>
            <a:spLocks noGrp="1"/>
          </p:cNvSpPr>
          <p:nvPr>
            <p:ph idx="1"/>
          </p:nvPr>
        </p:nvSpPr>
        <p:spPr>
          <a:xfrm>
            <a:off x="7727661" y="1300900"/>
            <a:ext cx="3919394" cy="5081046"/>
          </a:xfrm>
        </p:spPr>
        <p:txBody>
          <a:bodyPr>
            <a:normAutofit/>
          </a:bodyPr>
          <a:lstStyle/>
          <a:p>
            <a:pPr>
              <a:defRPr sz="2000">
                <a:solidFill>
                  <a:srgbClr val="000000"/>
                </a:solidFill>
                <a:latin typeface="Garamond"/>
              </a:defRPr>
            </a:pPr>
            <a:r>
              <a:rPr lang="en-US" altLang="zh-TW" sz="2400" dirty="0"/>
              <a:t>Benefits Specialist can view employees’ names, SSN, health coverage.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Payroll Department can access employees’ names, SSN, gross pay, net pay.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Both draw from the same centralized employee database.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Simplifies access while maintaining data consistency.</a:t>
            </a:r>
          </a:p>
        </p:txBody>
      </p:sp>
      <p:sp>
        <p:nvSpPr>
          <p:cNvPr id="4" name="Rectangle 3">
            <a:extLst>
              <a:ext uri="{FF2B5EF4-FFF2-40B4-BE49-F238E27FC236}">
                <a16:creationId xmlns:a16="http://schemas.microsoft.com/office/drawing/2014/main" id="{4E1314AA-F149-A025-D304-F918166C186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4D2697-ABF1-8367-8B20-36211DCE2EF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Example DBMS: HR Database Views</a:t>
            </a:r>
          </a:p>
        </p:txBody>
      </p:sp>
      <p:sp>
        <p:nvSpPr>
          <p:cNvPr id="5" name="Rectangle 4">
            <a:extLst>
              <a:ext uri="{FF2B5EF4-FFF2-40B4-BE49-F238E27FC236}">
                <a16:creationId xmlns:a16="http://schemas.microsoft.com/office/drawing/2014/main" id="{64DE40F5-8939-BDE4-3E00-DB352222B16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313564C-1EC6-847A-C7F0-6911D3FCCE1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3C953EDB-A7CC-AABF-1ED4-4C078288D8A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19</a:t>
            </a:fld>
            <a:r>
              <a:rPr lang="en-US" b="1" dirty="0">
                <a:solidFill>
                  <a:schemeClr val="bg1"/>
                </a:solidFill>
                <a:latin typeface="Garamond" panose="02020404030301010803" pitchFamily="18" charset="0"/>
              </a:rPr>
              <a:t> </a:t>
            </a:r>
          </a:p>
        </p:txBody>
      </p:sp>
      <p:pic>
        <p:nvPicPr>
          <p:cNvPr id="8" name="Picture 7" descr="A flow diagram illustrates the payroll view and benefits view of the human resources data base. Long description available in notes, press f6.">
            <a:extLst>
              <a:ext uri="{FF2B5EF4-FFF2-40B4-BE49-F238E27FC236}">
                <a16:creationId xmlns:a16="http://schemas.microsoft.com/office/drawing/2014/main" id="{392157CD-AB4C-D009-C13E-86ADADE0272E}"/>
              </a:ext>
            </a:extLst>
          </p:cNvPr>
          <p:cNvPicPr>
            <a:picLocks noChangeAspect="1"/>
          </p:cNvPicPr>
          <p:nvPr/>
        </p:nvPicPr>
        <p:blipFill>
          <a:blip r:embed="rId3"/>
          <a:stretch>
            <a:fillRect/>
          </a:stretch>
        </p:blipFill>
        <p:spPr>
          <a:xfrm>
            <a:off x="541770" y="1427532"/>
            <a:ext cx="7185891" cy="4572000"/>
          </a:xfrm>
          <a:prstGeom prst="rect">
            <a:avLst/>
          </a:prstGeom>
        </p:spPr>
      </p:pic>
    </p:spTree>
    <p:extLst>
      <p:ext uri="{BB962C8B-B14F-4D97-AF65-F5344CB8AC3E}">
        <p14:creationId xmlns:p14="http://schemas.microsoft.com/office/powerpoint/2010/main" val="2636213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C682B-1693-78AC-D51E-BA3C59E0B63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E372EF7-402A-D7E1-81DB-60C757BAB88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1A57C0-650C-98F0-FA10-8C5F04C6901A}"/>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Fireship (2025, October 21). US-EAST-1 is humanity’s weakest link… [Video]. YouTube.</a:t>
            </a:r>
            <a:br>
              <a:rPr lang="en-US" sz="2400" dirty="0">
                <a:solidFill>
                  <a:schemeClr val="bg1"/>
                </a:solidFill>
              </a:rPr>
            </a:br>
            <a:r>
              <a:rPr lang="en-US" sz="2400" dirty="0">
                <a:solidFill>
                  <a:schemeClr val="bg1"/>
                </a:solidFill>
              </a:rPr>
              <a:t>  https://youtu.be/HqL0xhwDz9s?si=DExF-U0CYsW0zAdb</a:t>
            </a:r>
          </a:p>
        </p:txBody>
      </p:sp>
      <p:sp>
        <p:nvSpPr>
          <p:cNvPr id="5" name="Rectangle 4">
            <a:extLst>
              <a:ext uri="{FF2B5EF4-FFF2-40B4-BE49-F238E27FC236}">
                <a16:creationId xmlns:a16="http://schemas.microsoft.com/office/drawing/2014/main" id="{D6CA0416-2AF1-7C78-9AC2-83D3F849299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B847EC4-27DB-296C-2DF7-7DFEBC19C83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6312041-6FE2-4093-6F2B-E4E0FABBF47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a:t>
            </a:fld>
            <a:r>
              <a:rPr lang="en-US" b="1" dirty="0">
                <a:solidFill>
                  <a:schemeClr val="bg1"/>
                </a:solidFill>
                <a:latin typeface="Garamond" panose="02020404030301010803" pitchFamily="18" charset="0"/>
              </a:rPr>
              <a:t> </a:t>
            </a:r>
          </a:p>
        </p:txBody>
      </p:sp>
      <p:pic>
        <p:nvPicPr>
          <p:cNvPr id="10" name="Online Media 9" title="US-EAST-1 is humanity’s weakest link…">
            <a:hlinkClick r:id="" action="ppaction://media"/>
            <a:extLst>
              <a:ext uri="{FF2B5EF4-FFF2-40B4-BE49-F238E27FC236}">
                <a16:creationId xmlns:a16="http://schemas.microsoft.com/office/drawing/2014/main" id="{C3A3C844-06BB-F214-E161-E391B455BA98}"/>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67535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EC656-158A-65D5-E44C-E51CD7A03C1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98B528-6FD1-A703-EFBD-8FA0C770D8D2}"/>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Reduces data redundancy and inconsistency.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Decouples programs and data, so updates to data do not require rewriting programs.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Improves data access and availability through ad hoc queries.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Lowers maintenance costs and supports faster development.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Centralizes control of data use and security.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Enables easier data sharing across the organization.</a:t>
            </a:r>
          </a:p>
        </p:txBody>
      </p:sp>
      <p:sp>
        <p:nvSpPr>
          <p:cNvPr id="4" name="Rectangle 3">
            <a:extLst>
              <a:ext uri="{FF2B5EF4-FFF2-40B4-BE49-F238E27FC236}">
                <a16:creationId xmlns:a16="http://schemas.microsoft.com/office/drawing/2014/main" id="{C9DE3B8A-5351-77BE-52CC-392CA32BA17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BA7827-FCE9-E42C-A9DA-E4DA9BD38DF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How a DBMS Solves Traditional Problems</a:t>
            </a:r>
          </a:p>
        </p:txBody>
      </p:sp>
      <p:sp>
        <p:nvSpPr>
          <p:cNvPr id="5" name="Rectangle 4">
            <a:extLst>
              <a:ext uri="{FF2B5EF4-FFF2-40B4-BE49-F238E27FC236}">
                <a16:creationId xmlns:a16="http://schemas.microsoft.com/office/drawing/2014/main" id="{060E1181-7BFC-BA93-D514-22456AD3BD1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BB30274-1AA1-E9F3-033A-34C367EC880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FE19E6D-8F19-3613-E686-88DF0E057DB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20</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64268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3D5DD-6516-7DC2-DB49-DF7B8862E50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FDA871-336C-5DE2-8123-7E4B4889AE85}"/>
              </a:ext>
            </a:extLst>
          </p:cNvPr>
          <p:cNvSpPr>
            <a:spLocks noGrp="1"/>
          </p:cNvSpPr>
          <p:nvPr>
            <p:ph idx="1"/>
          </p:nvPr>
        </p:nvSpPr>
        <p:spPr>
          <a:xfrm>
            <a:off x="6598763" y="1300900"/>
            <a:ext cx="5048292" cy="5081046"/>
          </a:xfrm>
        </p:spPr>
        <p:txBody>
          <a:bodyPr>
            <a:normAutofit/>
          </a:bodyPr>
          <a:lstStyle/>
          <a:p>
            <a:pPr>
              <a:defRPr sz="2000">
                <a:solidFill>
                  <a:srgbClr val="000000"/>
                </a:solidFill>
                <a:latin typeface="Garamond"/>
              </a:defRPr>
            </a:pPr>
            <a:r>
              <a:rPr lang="en-US" altLang="zh-TW" sz="2400" dirty="0"/>
              <a:t>Contemporary DBMS use different database models to keep track of entities, attributes, and relationships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most common DBMS model is the Relational Database.</a:t>
            </a:r>
          </a:p>
          <a:p>
            <a:pPr lvl="1">
              <a:defRPr sz="2000">
                <a:solidFill>
                  <a:srgbClr val="000000"/>
                </a:solidFill>
                <a:latin typeface="Garamond"/>
              </a:defRPr>
            </a:pPr>
            <a:r>
              <a:rPr lang="en-US" altLang="zh-TW" sz="2000" dirty="0"/>
              <a:t>Organizes data into two-dimensional tables (relations).</a:t>
            </a:r>
          </a:p>
          <a:p>
            <a:pPr lvl="1">
              <a:defRPr sz="2000">
                <a:solidFill>
                  <a:srgbClr val="000000"/>
                </a:solidFill>
                <a:latin typeface="Garamond"/>
              </a:defRPr>
            </a:pPr>
            <a:r>
              <a:rPr lang="en-US" altLang="zh-TW" sz="2000" dirty="0"/>
              <a:t>Each table stores data about one entity (e.g., SUPPLIER, PART).</a:t>
            </a:r>
          </a:p>
          <a:p>
            <a:pPr lvl="1">
              <a:defRPr sz="2000">
                <a:solidFill>
                  <a:srgbClr val="000000"/>
                </a:solidFill>
                <a:latin typeface="Garamond"/>
              </a:defRPr>
            </a:pPr>
            <a:r>
              <a:rPr lang="en-US" altLang="zh-TW" sz="2000" dirty="0"/>
              <a:t>Each Row = Record</a:t>
            </a:r>
          </a:p>
          <a:p>
            <a:pPr lvl="1">
              <a:defRPr sz="2000">
                <a:solidFill>
                  <a:srgbClr val="000000"/>
                </a:solidFill>
                <a:latin typeface="Garamond"/>
              </a:defRPr>
            </a:pPr>
            <a:r>
              <a:rPr lang="en-US" altLang="zh-TW" sz="2000" dirty="0"/>
              <a:t>Each Column = Field (attribute).</a:t>
            </a:r>
          </a:p>
        </p:txBody>
      </p:sp>
      <p:sp>
        <p:nvSpPr>
          <p:cNvPr id="4" name="Rectangle 3">
            <a:extLst>
              <a:ext uri="{FF2B5EF4-FFF2-40B4-BE49-F238E27FC236}">
                <a16:creationId xmlns:a16="http://schemas.microsoft.com/office/drawing/2014/main" id="{58058176-E955-1719-D109-85CBDCC9043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B47004-334C-68A7-DD24-CA5DD5E1B36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Relational Databases: The Modern Standard</a:t>
            </a:r>
          </a:p>
        </p:txBody>
      </p:sp>
      <p:sp>
        <p:nvSpPr>
          <p:cNvPr id="5" name="Rectangle 4">
            <a:extLst>
              <a:ext uri="{FF2B5EF4-FFF2-40B4-BE49-F238E27FC236}">
                <a16:creationId xmlns:a16="http://schemas.microsoft.com/office/drawing/2014/main" id="{233B4050-E053-926D-6BE5-F07B3392187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AEB3FED-03D8-E49F-F3F5-633C51DEFA4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9D69A15-4C3D-5BEC-EFEC-B6EE196E2D0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21</a:t>
            </a:fld>
            <a:r>
              <a:rPr lang="en-US" b="1" dirty="0">
                <a:solidFill>
                  <a:schemeClr val="bg1"/>
                </a:solidFill>
                <a:latin typeface="Garamond" panose="02020404030301010803" pitchFamily="18" charset="0"/>
              </a:rPr>
              <a:t> </a:t>
            </a:r>
          </a:p>
        </p:txBody>
      </p:sp>
      <p:pic>
        <p:nvPicPr>
          <p:cNvPr id="8" name="Picture 7" descr="Two relational database tables with sample data for entities supplier and part. Long description available in notes, press f6.">
            <a:extLst>
              <a:ext uri="{FF2B5EF4-FFF2-40B4-BE49-F238E27FC236}">
                <a16:creationId xmlns:a16="http://schemas.microsoft.com/office/drawing/2014/main" id="{E2DDB460-FCCA-5ED5-8E25-3B71206EC784}"/>
              </a:ext>
            </a:extLst>
          </p:cNvPr>
          <p:cNvPicPr>
            <a:picLocks noChangeAspect="1"/>
          </p:cNvPicPr>
          <p:nvPr/>
        </p:nvPicPr>
        <p:blipFill>
          <a:blip r:embed="rId3"/>
          <a:stretch>
            <a:fillRect/>
          </a:stretch>
        </p:blipFill>
        <p:spPr>
          <a:xfrm>
            <a:off x="541770" y="1427532"/>
            <a:ext cx="5975927" cy="4572000"/>
          </a:xfrm>
          <a:prstGeom prst="rect">
            <a:avLst/>
          </a:prstGeom>
        </p:spPr>
      </p:pic>
    </p:spTree>
    <p:extLst>
      <p:ext uri="{BB962C8B-B14F-4D97-AF65-F5344CB8AC3E}">
        <p14:creationId xmlns:p14="http://schemas.microsoft.com/office/powerpoint/2010/main" val="395404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92930-4E2C-5A9A-0A0C-9DED2648154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4BCD6F-7403-B506-D3D8-1A5EC0CF5162}"/>
              </a:ext>
            </a:extLst>
          </p:cNvPr>
          <p:cNvSpPr>
            <a:spLocks noGrp="1"/>
          </p:cNvSpPr>
          <p:nvPr>
            <p:ph idx="1"/>
          </p:nvPr>
        </p:nvSpPr>
        <p:spPr>
          <a:xfrm>
            <a:off x="6517697" y="1300900"/>
            <a:ext cx="5129358" cy="5081046"/>
          </a:xfrm>
        </p:spPr>
        <p:txBody>
          <a:bodyPr>
            <a:normAutofit/>
          </a:bodyPr>
          <a:lstStyle/>
          <a:p>
            <a:pPr>
              <a:defRPr sz="2000">
                <a:solidFill>
                  <a:srgbClr val="000000"/>
                </a:solidFill>
                <a:latin typeface="Garamond"/>
              </a:defRPr>
            </a:pPr>
            <a:r>
              <a:rPr lang="en-US" altLang="zh-TW" sz="2400" dirty="0"/>
              <a:t>Key Field: A field in a record that uniquely identifies instances of that record.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Primary Key: Uniquely identifies each record in a specific table.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Foreign Key: A field in one table that links to the primary key of another.</a:t>
            </a:r>
          </a:p>
          <a:p>
            <a:pPr marL="457200" lvl="1" indent="0">
              <a:buNone/>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These relationships enable tables to be connected flexibly.</a:t>
            </a:r>
            <a:endParaRPr lang="en-US" altLang="zh-TW" sz="2000" dirty="0"/>
          </a:p>
        </p:txBody>
      </p:sp>
      <p:sp>
        <p:nvSpPr>
          <p:cNvPr id="4" name="Rectangle 3">
            <a:extLst>
              <a:ext uri="{FF2B5EF4-FFF2-40B4-BE49-F238E27FC236}">
                <a16:creationId xmlns:a16="http://schemas.microsoft.com/office/drawing/2014/main" id="{66C7FD79-7A2E-2147-79D0-F2E7EB0BEC5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3E013C-D0A6-E808-1044-4CF35A9099B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Relational Databases: Keys and Relationships</a:t>
            </a:r>
          </a:p>
        </p:txBody>
      </p:sp>
      <p:sp>
        <p:nvSpPr>
          <p:cNvPr id="5" name="Rectangle 4">
            <a:extLst>
              <a:ext uri="{FF2B5EF4-FFF2-40B4-BE49-F238E27FC236}">
                <a16:creationId xmlns:a16="http://schemas.microsoft.com/office/drawing/2014/main" id="{BECE7256-40FC-AE20-9B74-FC76EEAFE13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045EE69-492A-B73D-D7E4-664523011CE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49456B4-E5A8-23FD-CF91-6728FE1FD34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22</a:t>
            </a:fld>
            <a:r>
              <a:rPr lang="en-US" b="1" dirty="0">
                <a:solidFill>
                  <a:schemeClr val="bg1"/>
                </a:solidFill>
                <a:latin typeface="Garamond" panose="02020404030301010803" pitchFamily="18" charset="0"/>
              </a:rPr>
              <a:t> </a:t>
            </a:r>
          </a:p>
        </p:txBody>
      </p:sp>
      <p:pic>
        <p:nvPicPr>
          <p:cNvPr id="8" name="Picture 7" descr="Two relational database tables with sample data for entities supplier and part. Long description available in notes, press f6.">
            <a:extLst>
              <a:ext uri="{FF2B5EF4-FFF2-40B4-BE49-F238E27FC236}">
                <a16:creationId xmlns:a16="http://schemas.microsoft.com/office/drawing/2014/main" id="{72DB2279-8574-3972-D7F0-7E450BFC83FC}"/>
              </a:ext>
            </a:extLst>
          </p:cNvPr>
          <p:cNvPicPr>
            <a:picLocks noChangeAspect="1"/>
          </p:cNvPicPr>
          <p:nvPr/>
        </p:nvPicPr>
        <p:blipFill>
          <a:blip r:embed="rId3"/>
          <a:stretch>
            <a:fillRect/>
          </a:stretch>
        </p:blipFill>
        <p:spPr>
          <a:xfrm>
            <a:off x="541770" y="1427532"/>
            <a:ext cx="5975927" cy="4572000"/>
          </a:xfrm>
          <a:prstGeom prst="rect">
            <a:avLst/>
          </a:prstGeom>
        </p:spPr>
      </p:pic>
    </p:spTree>
    <p:extLst>
      <p:ext uri="{BB962C8B-B14F-4D97-AF65-F5344CB8AC3E}">
        <p14:creationId xmlns:p14="http://schemas.microsoft.com/office/powerpoint/2010/main" val="109848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AE93E-4EF4-2C4A-0B3D-5AEE8D84DAE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C4B815-7DAE-60D4-8BBD-BD5B260153F4}"/>
              </a:ext>
            </a:extLst>
          </p:cNvPr>
          <p:cNvSpPr>
            <a:spLocks noGrp="1"/>
          </p:cNvSpPr>
          <p:nvPr>
            <p:ph idx="1"/>
          </p:nvPr>
        </p:nvSpPr>
        <p:spPr>
          <a:xfrm>
            <a:off x="5113770" y="1300900"/>
            <a:ext cx="6533285" cy="5081046"/>
          </a:xfrm>
        </p:spPr>
        <p:txBody>
          <a:bodyPr>
            <a:normAutofit/>
          </a:bodyPr>
          <a:lstStyle/>
          <a:p>
            <a:pPr>
              <a:defRPr sz="2000">
                <a:solidFill>
                  <a:srgbClr val="000000"/>
                </a:solidFill>
                <a:latin typeface="Garamond"/>
              </a:defRPr>
            </a:pPr>
            <a:r>
              <a:rPr lang="en-US" altLang="zh-TW" sz="2400" dirty="0"/>
              <a:t>Walmart once had separate databases for stores and warehouses.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This caused duplicate records and inconsistent stock information.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By centralizing inventory data in one DBMS, Walmart:</a:t>
            </a:r>
          </a:p>
          <a:p>
            <a:pPr lvl="1">
              <a:defRPr sz="2000">
                <a:solidFill>
                  <a:srgbClr val="000000"/>
                </a:solidFill>
                <a:latin typeface="Garamond"/>
              </a:defRPr>
            </a:pPr>
            <a:r>
              <a:rPr lang="en-US" altLang="zh-TW" sz="2000" dirty="0"/>
              <a:t>Reduced errors and manual reconciliation.</a:t>
            </a:r>
          </a:p>
          <a:p>
            <a:pPr lvl="1">
              <a:defRPr sz="2000">
                <a:solidFill>
                  <a:srgbClr val="000000"/>
                </a:solidFill>
                <a:latin typeface="Garamond"/>
              </a:defRPr>
            </a:pPr>
            <a:r>
              <a:rPr lang="en-US" altLang="zh-TW" sz="2000" dirty="0"/>
              <a:t>Improved demand forecasting and logistics.</a:t>
            </a:r>
          </a:p>
          <a:p>
            <a:pPr lvl="1">
              <a:defRPr sz="2000">
                <a:solidFill>
                  <a:srgbClr val="000000"/>
                </a:solidFill>
                <a:latin typeface="Garamond"/>
              </a:defRPr>
            </a:pPr>
            <a:r>
              <a:rPr lang="en-US" altLang="zh-TW" sz="2000" dirty="0"/>
              <a:t>Enabled real-time visibility across all locations.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Takeaway: Centralized data leads to faster, more informed business decisions.</a:t>
            </a:r>
          </a:p>
        </p:txBody>
      </p:sp>
      <p:sp>
        <p:nvSpPr>
          <p:cNvPr id="4" name="Rectangle 3">
            <a:extLst>
              <a:ext uri="{FF2B5EF4-FFF2-40B4-BE49-F238E27FC236}">
                <a16:creationId xmlns:a16="http://schemas.microsoft.com/office/drawing/2014/main" id="{27AB4B9E-F63E-3DA1-7ABE-2259E8C0AFD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2CD979-F8C2-3F8F-4173-CCCE10987C8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Example: Walmart’s Data Centralization</a:t>
            </a:r>
          </a:p>
        </p:txBody>
      </p:sp>
      <p:sp>
        <p:nvSpPr>
          <p:cNvPr id="5" name="Rectangle 4">
            <a:extLst>
              <a:ext uri="{FF2B5EF4-FFF2-40B4-BE49-F238E27FC236}">
                <a16:creationId xmlns:a16="http://schemas.microsoft.com/office/drawing/2014/main" id="{F4A97745-A7BA-95B1-4420-46810A0766E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D72BC17-2B72-952F-5F17-DBB7332403C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B65BD1B-2456-14C4-F38A-596211E7CC0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23</a:t>
            </a:fld>
            <a:r>
              <a:rPr lang="en-US" b="1" dirty="0">
                <a:solidFill>
                  <a:schemeClr val="bg1"/>
                </a:solidFill>
                <a:latin typeface="Garamond" panose="02020404030301010803" pitchFamily="18" charset="0"/>
              </a:rPr>
              <a:t> </a:t>
            </a:r>
          </a:p>
        </p:txBody>
      </p:sp>
      <p:pic>
        <p:nvPicPr>
          <p:cNvPr id="2050" name="Picture 2" descr="Behind the Scenes: How Walmart Leverages Data - LeanTech SG">
            <a:extLst>
              <a:ext uri="{FF2B5EF4-FFF2-40B4-BE49-F238E27FC236}">
                <a16:creationId xmlns:a16="http://schemas.microsoft.com/office/drawing/2014/main" id="{D7C1AECB-8BFD-8909-3680-2628D6D41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42753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24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62320-85C7-C96B-0481-C1885CC7F2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60B36-8192-1588-C13A-137FD20BFA00}"/>
              </a:ext>
            </a:extLst>
          </p:cNvPr>
          <p:cNvSpPr>
            <a:spLocks noGrp="1"/>
          </p:cNvSpPr>
          <p:nvPr>
            <p:ph idx="1"/>
          </p:nvPr>
        </p:nvSpPr>
        <p:spPr>
          <a:xfrm>
            <a:off x="5250730" y="1300900"/>
            <a:ext cx="6396325" cy="5081046"/>
          </a:xfrm>
        </p:spPr>
        <p:txBody>
          <a:bodyPr>
            <a:normAutofit/>
          </a:bodyPr>
          <a:lstStyle/>
          <a:p>
            <a:pPr>
              <a:defRPr sz="2000">
                <a:solidFill>
                  <a:srgbClr val="000000"/>
                </a:solidFill>
                <a:latin typeface="Garamond"/>
              </a:defRPr>
            </a:pPr>
            <a:r>
              <a:rPr lang="en-US" altLang="zh-TW" sz="2400" dirty="0"/>
              <a:t>DBMS power systems managers already use daily:</a:t>
            </a:r>
          </a:p>
          <a:p>
            <a:pPr lvl="1">
              <a:defRPr sz="2000">
                <a:solidFill>
                  <a:srgbClr val="000000"/>
                </a:solidFill>
                <a:latin typeface="Garamond"/>
              </a:defRPr>
            </a:pPr>
            <a:r>
              <a:rPr lang="en-US" altLang="zh-TW" sz="2000" dirty="0"/>
              <a:t>CRM (Customer Relationship Management)</a:t>
            </a:r>
          </a:p>
          <a:p>
            <a:pPr lvl="1">
              <a:defRPr sz="2000">
                <a:solidFill>
                  <a:srgbClr val="000000"/>
                </a:solidFill>
                <a:latin typeface="Garamond"/>
              </a:defRPr>
            </a:pPr>
            <a:r>
              <a:rPr lang="en-US" altLang="zh-TW" sz="2000" dirty="0"/>
              <a:t>ERP (Enterprise Resource Planning)</a:t>
            </a:r>
          </a:p>
          <a:p>
            <a:pPr lvl="1">
              <a:defRPr sz="2000">
                <a:solidFill>
                  <a:srgbClr val="000000"/>
                </a:solidFill>
                <a:latin typeface="Garamond"/>
              </a:defRPr>
            </a:pPr>
            <a:r>
              <a:rPr lang="en-US" altLang="zh-TW" sz="2000" dirty="0"/>
              <a:t>HR and Payroll Systems</a:t>
            </a:r>
          </a:p>
          <a:p>
            <a:pPr marL="1371600" lvl="3" indent="0">
              <a:buNone/>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Managers can create reports or “ask questions” (query) without programming.</a:t>
            </a:r>
          </a:p>
          <a:p>
            <a:pPr lvl="1">
              <a:defRPr sz="2000">
                <a:solidFill>
                  <a:srgbClr val="000000"/>
                </a:solidFill>
                <a:latin typeface="Garamond"/>
              </a:defRPr>
            </a:pPr>
            <a:r>
              <a:rPr lang="en-US" altLang="zh-TW" sz="2000" dirty="0"/>
              <a:t>The system finds and combines the data automatically.</a:t>
            </a:r>
          </a:p>
          <a:p>
            <a:pPr lvl="1">
              <a:defRPr sz="2000">
                <a:solidFill>
                  <a:srgbClr val="000000"/>
                </a:solidFill>
                <a:latin typeface="Garamond"/>
              </a:defRPr>
            </a:pPr>
            <a:r>
              <a:rPr lang="en-US" altLang="zh-TW" sz="2000" dirty="0"/>
              <a:t>Managers can filter, group, summarize data in reports.</a:t>
            </a:r>
          </a:p>
          <a:p>
            <a:pPr lvl="1">
              <a:defRPr sz="2000">
                <a:solidFill>
                  <a:srgbClr val="000000"/>
                </a:solidFill>
                <a:latin typeface="Garamond"/>
              </a:defRPr>
            </a:pPr>
            <a:r>
              <a:rPr lang="en-US" altLang="zh-TW" sz="2000" dirty="0"/>
              <a:t>Support budgeting, forecasting, and tracking.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Think of it as a smarter version of MS Excel, one source, many answers.</a:t>
            </a:r>
          </a:p>
        </p:txBody>
      </p:sp>
      <p:sp>
        <p:nvSpPr>
          <p:cNvPr id="4" name="Rectangle 3">
            <a:extLst>
              <a:ext uri="{FF2B5EF4-FFF2-40B4-BE49-F238E27FC236}">
                <a16:creationId xmlns:a16="http://schemas.microsoft.com/office/drawing/2014/main" id="{45F5B5AD-15EE-9A21-8123-8C3E12022C7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057176-3D9F-64EF-2E1B-6223FC785C5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How Businesses Use DBMS Tools</a:t>
            </a:r>
          </a:p>
        </p:txBody>
      </p:sp>
      <p:sp>
        <p:nvSpPr>
          <p:cNvPr id="5" name="Rectangle 4">
            <a:extLst>
              <a:ext uri="{FF2B5EF4-FFF2-40B4-BE49-F238E27FC236}">
                <a16:creationId xmlns:a16="http://schemas.microsoft.com/office/drawing/2014/main" id="{D86F33A5-086C-29C6-582C-4BE71EFF1CF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5E625ED-CECD-5CD6-6455-8C463CBA4DC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7B54CA5A-E1B2-0F42-9889-FB86CECAF93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24</a:t>
            </a:fld>
            <a:r>
              <a:rPr lang="en-US" b="1" dirty="0">
                <a:solidFill>
                  <a:schemeClr val="bg1"/>
                </a:solidFill>
                <a:latin typeface="Garamond" panose="02020404030301010803" pitchFamily="18" charset="0"/>
              </a:rPr>
              <a:t> </a:t>
            </a:r>
          </a:p>
        </p:txBody>
      </p:sp>
      <p:pic>
        <p:nvPicPr>
          <p:cNvPr id="3074" name="Picture 2" descr="Database: Meaning, Advantages, And Disadvantages">
            <a:extLst>
              <a:ext uri="{FF2B5EF4-FFF2-40B4-BE49-F238E27FC236}">
                <a16:creationId xmlns:a16="http://schemas.microsoft.com/office/drawing/2014/main" id="{9CCDB61A-AB39-3416-767C-8FB7CC9C0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942"/>
          <a:stretch/>
        </p:blipFill>
        <p:spPr bwMode="auto">
          <a:xfrm>
            <a:off x="541770" y="1427532"/>
            <a:ext cx="4512721"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92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D3E0C3FE-9460-E15F-7AB5-C7C6B63221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24833C-69C8-F69B-E595-A032DF1ABA18}"/>
              </a:ext>
            </a:extLst>
          </p:cNvPr>
          <p:cNvSpPr txBox="1"/>
          <p:nvPr/>
        </p:nvSpPr>
        <p:spPr>
          <a:xfrm>
            <a:off x="-1" y="2705725"/>
            <a:ext cx="12188825" cy="1446550"/>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Database Design and</a:t>
            </a:r>
          </a:p>
          <a:p>
            <a:pPr algn="ctr">
              <a:defRPr sz="4000" b="1">
                <a:solidFill>
                  <a:srgbClr val="FDB913"/>
                </a:solidFill>
                <a:latin typeface="Garamond"/>
              </a:defRPr>
            </a:pPr>
            <a:r>
              <a:rPr lang="en-US" sz="4400" dirty="0">
                <a:solidFill>
                  <a:schemeClr val="bg1"/>
                </a:solidFill>
              </a:rPr>
              <a:t>New Database Technologies</a:t>
            </a:r>
            <a:endParaRPr sz="4400" dirty="0">
              <a:solidFill>
                <a:schemeClr val="bg1"/>
              </a:solidFill>
            </a:endParaRPr>
          </a:p>
        </p:txBody>
      </p:sp>
    </p:spTree>
    <p:extLst>
      <p:ext uri="{BB962C8B-B14F-4D97-AF65-F5344CB8AC3E}">
        <p14:creationId xmlns:p14="http://schemas.microsoft.com/office/powerpoint/2010/main" val="4168710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379CF-5733-7FCC-82B6-8098CA59B75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D6F961-B594-C68B-6F89-0BCFA6F44616}"/>
              </a:ext>
            </a:extLst>
          </p:cNvPr>
          <p:cNvSpPr>
            <a:spLocks noGrp="1"/>
          </p:cNvSpPr>
          <p:nvPr>
            <p:ph idx="1"/>
          </p:nvPr>
        </p:nvSpPr>
        <p:spPr>
          <a:xfrm>
            <a:off x="5585110" y="1300900"/>
            <a:ext cx="6061945" cy="5081046"/>
          </a:xfrm>
        </p:spPr>
        <p:txBody>
          <a:bodyPr>
            <a:normAutofit/>
          </a:bodyPr>
          <a:lstStyle/>
          <a:p>
            <a:pPr>
              <a:defRPr sz="2000">
                <a:solidFill>
                  <a:srgbClr val="000000"/>
                </a:solidFill>
                <a:latin typeface="Garamond"/>
              </a:defRPr>
            </a:pPr>
            <a:r>
              <a:rPr lang="en-US" altLang="zh-TW" sz="2400" dirty="0"/>
              <a:t>A good database starts with understanding:</a:t>
            </a:r>
          </a:p>
          <a:p>
            <a:pPr lvl="1">
              <a:defRPr sz="2000">
                <a:solidFill>
                  <a:srgbClr val="000000"/>
                </a:solidFill>
                <a:latin typeface="Garamond"/>
              </a:defRPr>
            </a:pPr>
            <a:r>
              <a:rPr lang="en-US" altLang="zh-TW" sz="2000" dirty="0"/>
              <a:t>What types of data the organization needs.</a:t>
            </a:r>
          </a:p>
          <a:p>
            <a:pPr lvl="1">
              <a:defRPr sz="2000">
                <a:solidFill>
                  <a:srgbClr val="000000"/>
                </a:solidFill>
                <a:latin typeface="Garamond"/>
              </a:defRPr>
            </a:pPr>
            <a:r>
              <a:rPr lang="en-US" altLang="zh-TW" sz="2000" dirty="0"/>
              <a:t>How those data relate to one another.</a:t>
            </a:r>
          </a:p>
          <a:p>
            <a:pPr lvl="1">
              <a:defRPr sz="2000">
                <a:solidFill>
                  <a:srgbClr val="000000"/>
                </a:solidFill>
                <a:latin typeface="Garamond"/>
              </a:defRPr>
            </a:pPr>
            <a:r>
              <a:rPr lang="en-US" altLang="zh-TW" sz="2000" dirty="0"/>
              <a:t>How different departments will use and share them.</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Goal: Build a system that supports the whole organization, not just one unit.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Poor design leads to missing, duplicated, or inconsistent information and bad decisions.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“If we don’t define our data clearly, every report will tell a different story.”</a:t>
            </a:r>
          </a:p>
        </p:txBody>
      </p:sp>
      <p:sp>
        <p:nvSpPr>
          <p:cNvPr id="4" name="Rectangle 3">
            <a:extLst>
              <a:ext uri="{FF2B5EF4-FFF2-40B4-BE49-F238E27FC236}">
                <a16:creationId xmlns:a16="http://schemas.microsoft.com/office/drawing/2014/main" id="{883FA79D-9280-FB68-4942-EA1FB271CD6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7FB402-AC8B-63C1-2C8A-BF94293C97A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Why Database Design Matters</a:t>
            </a:r>
          </a:p>
        </p:txBody>
      </p:sp>
      <p:sp>
        <p:nvSpPr>
          <p:cNvPr id="5" name="Rectangle 4">
            <a:extLst>
              <a:ext uri="{FF2B5EF4-FFF2-40B4-BE49-F238E27FC236}">
                <a16:creationId xmlns:a16="http://schemas.microsoft.com/office/drawing/2014/main" id="{62485435-5E8A-AEF2-E12D-77D121BC239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6A46A67-8F9D-A4C2-4575-B9237BE2153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59E5AF7-915E-C5A6-F8B3-F636D1DE1FE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26</a:t>
            </a:fld>
            <a:r>
              <a:rPr lang="en-US" b="1" dirty="0">
                <a:solidFill>
                  <a:schemeClr val="bg1"/>
                </a:solidFill>
                <a:latin typeface="Garamond" panose="02020404030301010803" pitchFamily="18" charset="0"/>
              </a:rPr>
              <a:t> </a:t>
            </a:r>
          </a:p>
        </p:txBody>
      </p:sp>
      <p:pic>
        <p:nvPicPr>
          <p:cNvPr id="4098" name="Picture 2" descr="Relational Database Design with SQL | by Dario El-Badry | Medium">
            <a:extLst>
              <a:ext uri="{FF2B5EF4-FFF2-40B4-BE49-F238E27FC236}">
                <a16:creationId xmlns:a16="http://schemas.microsoft.com/office/drawing/2014/main" id="{06273875-1CC2-242F-419E-E4072437D9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15" r="23820"/>
          <a:stretch/>
        </p:blipFill>
        <p:spPr bwMode="auto">
          <a:xfrm>
            <a:off x="541770" y="1427532"/>
            <a:ext cx="4963484"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2EE83-F485-8920-3869-F60F703208E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4FD81-546C-A633-8A8B-A73827AD0012}"/>
              </a:ext>
            </a:extLst>
          </p:cNvPr>
          <p:cNvSpPr>
            <a:spLocks noGrp="1"/>
          </p:cNvSpPr>
          <p:nvPr>
            <p:ph idx="1"/>
          </p:nvPr>
        </p:nvSpPr>
        <p:spPr>
          <a:xfrm>
            <a:off x="5222450" y="1300900"/>
            <a:ext cx="6424606" cy="5081046"/>
          </a:xfrm>
        </p:spPr>
        <p:txBody>
          <a:bodyPr>
            <a:normAutofit/>
          </a:bodyPr>
          <a:lstStyle/>
          <a:p>
            <a:pPr>
              <a:defRPr sz="2000">
                <a:solidFill>
                  <a:srgbClr val="000000"/>
                </a:solidFill>
                <a:latin typeface="Garamond"/>
              </a:defRPr>
            </a:pPr>
            <a:r>
              <a:rPr lang="en-US" altLang="zh-TW" sz="2400" dirty="0"/>
              <a:t>Canada’s Globe and Mail once stored subscriber and prospect data in multiple systems.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Data were fragmented across mainframes, Access files, and Excel sheets.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Marketing teams couldn’t cross-reference subscribers with prospects for campaigns.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Result: duplicated work, poor targeting, and missed revenue opportunities.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 central, well-designed database later fixed these problems by creating one shared source of truth.</a:t>
            </a:r>
          </a:p>
        </p:txBody>
      </p:sp>
      <p:sp>
        <p:nvSpPr>
          <p:cNvPr id="4" name="Rectangle 3">
            <a:extLst>
              <a:ext uri="{FF2B5EF4-FFF2-40B4-BE49-F238E27FC236}">
                <a16:creationId xmlns:a16="http://schemas.microsoft.com/office/drawing/2014/main" id="{8A49F60D-48A0-B9FF-FBD6-8A982D0A138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B428E9-354E-A8A1-0162-D7F958E8285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Example: Globe and Mail</a:t>
            </a:r>
          </a:p>
        </p:txBody>
      </p:sp>
      <p:sp>
        <p:nvSpPr>
          <p:cNvPr id="5" name="Rectangle 4">
            <a:extLst>
              <a:ext uri="{FF2B5EF4-FFF2-40B4-BE49-F238E27FC236}">
                <a16:creationId xmlns:a16="http://schemas.microsoft.com/office/drawing/2014/main" id="{2284E50D-080A-47B0-AADC-D24FC4611B6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425686C-0C34-7FFA-B671-04671D16EF1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055EAC6-E5BF-A32B-CEB0-74B403752AB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27</a:t>
            </a:fld>
            <a:r>
              <a:rPr lang="en-US" b="1" dirty="0">
                <a:solidFill>
                  <a:schemeClr val="bg1"/>
                </a:solidFill>
                <a:latin typeface="Garamond" panose="02020404030301010803" pitchFamily="18" charset="0"/>
              </a:rPr>
              <a:t> </a:t>
            </a:r>
          </a:p>
        </p:txBody>
      </p:sp>
      <p:pic>
        <p:nvPicPr>
          <p:cNvPr id="5122" name="Picture 2" descr="SecureDrop and The Globe and Mail">
            <a:extLst>
              <a:ext uri="{FF2B5EF4-FFF2-40B4-BE49-F238E27FC236}">
                <a16:creationId xmlns:a16="http://schemas.microsoft.com/office/drawing/2014/main" id="{24F5C9D4-B356-59F7-2966-5ACF0C5BE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42753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60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1C042-73A2-2EA7-BA2E-852E7ADEB7C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A4BF63-D92C-07D1-7D6F-77915E1143D8}"/>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Poor database design doesn’t just slow systems, it affects critical business functions.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Database design has two levels:</a:t>
            </a:r>
          </a:p>
          <a:p>
            <a:pPr lvl="1">
              <a:defRPr sz="2000">
                <a:solidFill>
                  <a:srgbClr val="000000"/>
                </a:solidFill>
                <a:latin typeface="Garamond"/>
              </a:defRPr>
            </a:pPr>
            <a:r>
              <a:rPr lang="en-US" altLang="zh-TW" sz="2000" dirty="0"/>
              <a:t>Conceptual (logical): How data connect from a business perspective.</a:t>
            </a:r>
          </a:p>
          <a:p>
            <a:pPr lvl="1">
              <a:defRPr sz="2000">
                <a:solidFill>
                  <a:srgbClr val="000000"/>
                </a:solidFill>
                <a:latin typeface="Garamond"/>
              </a:defRPr>
            </a:pPr>
            <a:r>
              <a:rPr lang="en-US" altLang="zh-TW" sz="2000" dirty="0"/>
              <a:t>Physical: How data are actually stored by IT systems.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conceptual view is most important for managers, as it defines what data mean and who uses them.</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Managers and IT must collaborate to ensure the structure reflects real business needs.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Good database design is less about technology and more about business clarity.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goal is to ensure that every department works with the same, trusted information.</a:t>
            </a:r>
          </a:p>
        </p:txBody>
      </p:sp>
      <p:sp>
        <p:nvSpPr>
          <p:cNvPr id="4" name="Rectangle 3">
            <a:extLst>
              <a:ext uri="{FF2B5EF4-FFF2-40B4-BE49-F238E27FC236}">
                <a16:creationId xmlns:a16="http://schemas.microsoft.com/office/drawing/2014/main" id="{C66A8565-69B0-AEFA-817A-FF1E3DEE14E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20762C-FBBF-8DC7-DA5B-661B302B7EFD}"/>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Database Design and Managers</a:t>
            </a:r>
          </a:p>
        </p:txBody>
      </p:sp>
      <p:sp>
        <p:nvSpPr>
          <p:cNvPr id="5" name="Rectangle 4">
            <a:extLst>
              <a:ext uri="{FF2B5EF4-FFF2-40B4-BE49-F238E27FC236}">
                <a16:creationId xmlns:a16="http://schemas.microsoft.com/office/drawing/2014/main" id="{4186A760-F7B8-F7DD-C569-E42C179C0F1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D41153B2-5221-DB0C-641E-9C9F29F7C58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639505EA-CDC0-45E1-F3E0-58FEAD2476E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54666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DEF9C-B62E-BE91-38D3-B6EE80AEF0E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A6AD92-EA6B-7718-5D10-7315E3FB1A8D}"/>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Businesses now deal with data that are:</a:t>
            </a:r>
          </a:p>
          <a:p>
            <a:pPr lvl="1">
              <a:defRPr sz="2000">
                <a:solidFill>
                  <a:srgbClr val="000000"/>
                </a:solidFill>
                <a:latin typeface="Garamond"/>
              </a:defRPr>
            </a:pPr>
            <a:r>
              <a:rPr lang="en-US" altLang="zh-TW" sz="2000" dirty="0"/>
              <a:t>Bigger: Massive volumes from online and mobile activity</a:t>
            </a:r>
          </a:p>
          <a:p>
            <a:pPr lvl="1">
              <a:defRPr sz="2000">
                <a:solidFill>
                  <a:srgbClr val="000000"/>
                </a:solidFill>
                <a:latin typeface="Garamond"/>
              </a:defRPr>
            </a:pPr>
            <a:r>
              <a:rPr lang="en-US" altLang="zh-TW" sz="2000" dirty="0"/>
              <a:t>Faster: Real-time web services and transactions</a:t>
            </a:r>
          </a:p>
          <a:p>
            <a:pPr lvl="1">
              <a:defRPr sz="2000">
                <a:solidFill>
                  <a:srgbClr val="000000"/>
                </a:solidFill>
                <a:latin typeface="Garamond"/>
              </a:defRPr>
            </a:pPr>
            <a:r>
              <a:rPr lang="en-US" altLang="zh-TW" sz="2000" dirty="0"/>
              <a:t>Complex: Text, images, video, social media, sensors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Traditional relational databases can’t always handle these demands.</a:t>
            </a:r>
          </a:p>
          <a:p>
            <a:pPr lvl="2">
              <a:defRPr sz="2000">
                <a:solidFill>
                  <a:srgbClr val="000000"/>
                </a:solidFill>
                <a:latin typeface="Garamond"/>
              </a:defRPr>
            </a:pPr>
            <a:endParaRPr lang="en-US" altLang="zh-TW" sz="1600" dirty="0"/>
          </a:p>
          <a:p>
            <a:pPr>
              <a:defRPr sz="2000">
                <a:solidFill>
                  <a:srgbClr val="000000"/>
                </a:solidFill>
                <a:latin typeface="Garamond"/>
              </a:defRPr>
            </a:pPr>
            <a:r>
              <a:rPr lang="en-US" altLang="zh-TW" sz="2400" dirty="0"/>
              <a:t>New solutions provide flexibility, scalability, and global access.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As data grow more varied, firms need database systems that adapt just as quickly.</a:t>
            </a:r>
            <a:endParaRPr lang="en-US" altLang="zh-TW" sz="2000" dirty="0"/>
          </a:p>
        </p:txBody>
      </p:sp>
      <p:sp>
        <p:nvSpPr>
          <p:cNvPr id="4" name="Rectangle 3">
            <a:extLst>
              <a:ext uri="{FF2B5EF4-FFF2-40B4-BE49-F238E27FC236}">
                <a16:creationId xmlns:a16="http://schemas.microsoft.com/office/drawing/2014/main" id="{A684EFE1-48A7-45B7-F635-2834D598289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05D2F1-2071-03BE-F0DA-53659BD9799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Why New Database Technologies Matter</a:t>
            </a:r>
          </a:p>
        </p:txBody>
      </p:sp>
      <p:sp>
        <p:nvSpPr>
          <p:cNvPr id="5" name="Rectangle 4">
            <a:extLst>
              <a:ext uri="{FF2B5EF4-FFF2-40B4-BE49-F238E27FC236}">
                <a16:creationId xmlns:a16="http://schemas.microsoft.com/office/drawing/2014/main" id="{8BBE821B-39FF-E433-7B20-F2AF31B1CB6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B2FEDB1-C796-068F-5CCA-9DEA4C73903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AB3D150-7054-6D7A-A84C-E8B74549186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29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70202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05C44-121D-F4B4-18C5-DD64C571D436}"/>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558B05B-24CA-B2FC-ADE9-08B4F144E84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AF8158DA-9EDF-49BF-A5CC-CFA45DD3D8CC}"/>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Recap of Chapter 5</a:t>
            </a:r>
          </a:p>
        </p:txBody>
      </p:sp>
      <p:sp>
        <p:nvSpPr>
          <p:cNvPr id="7" name="Rectangle 6">
            <a:extLst>
              <a:ext uri="{FF2B5EF4-FFF2-40B4-BE49-F238E27FC236}">
                <a16:creationId xmlns:a16="http://schemas.microsoft.com/office/drawing/2014/main" id="{8B114A45-E3A8-9DBF-E798-FA252AF7D08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8137D4FA-E40D-31FC-5AC9-E8A84C354446}"/>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Management Information Systems</a:t>
            </a:r>
          </a:p>
        </p:txBody>
      </p:sp>
      <p:sp>
        <p:nvSpPr>
          <p:cNvPr id="9" name="Slide Number Placeholder 6">
            <a:extLst>
              <a:ext uri="{FF2B5EF4-FFF2-40B4-BE49-F238E27FC236}">
                <a16:creationId xmlns:a16="http://schemas.microsoft.com/office/drawing/2014/main" id="{1F3F0445-AC3B-42FB-C3E9-C36B27FB38F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a:t>
            </a:fld>
            <a:r>
              <a:rPr lang="en-US" b="1" dirty="0">
                <a:solidFill>
                  <a:schemeClr val="bg1"/>
                </a:solidFill>
                <a:latin typeface="Garamond" panose="02020404030301010803" pitchFamily="18" charset="0"/>
              </a:rPr>
              <a:t> </a:t>
            </a:r>
          </a:p>
        </p:txBody>
      </p:sp>
      <p:sp>
        <p:nvSpPr>
          <p:cNvPr id="14" name="Content Placeholder 2">
            <a:extLst>
              <a:ext uri="{FF2B5EF4-FFF2-40B4-BE49-F238E27FC236}">
                <a16:creationId xmlns:a16="http://schemas.microsoft.com/office/drawing/2014/main" id="{28BDBF5A-AA2A-8AF0-1149-31EB6CBAC6C8}"/>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Discuss IT infrastructure and its evolution</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Describe the components of IT infrastructure</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the mobile platform, apps, and BYOD</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quantum computing and green computing</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virtualization and cloud computing</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sz="2400" dirty="0"/>
              <a:t>Discuss IT infrastructure management challenges</a:t>
            </a:r>
            <a:endParaRPr lang="en-US" altLang="zh-TW" sz="2400" dirty="0"/>
          </a:p>
          <a:p>
            <a:pPr>
              <a:defRPr sz="2000">
                <a:solidFill>
                  <a:srgbClr val="000000"/>
                </a:solidFill>
                <a:latin typeface="Garamond"/>
              </a:defRPr>
            </a:pPr>
            <a:endParaRPr lang="en-US" altLang="zh-TW" sz="2400" dirty="0"/>
          </a:p>
        </p:txBody>
      </p:sp>
    </p:spTree>
    <p:extLst>
      <p:ext uri="{BB962C8B-B14F-4D97-AF65-F5344CB8AC3E}">
        <p14:creationId xmlns:p14="http://schemas.microsoft.com/office/powerpoint/2010/main" val="66531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animEffect transition="in" filter="fade">
                                      <p:cBhvr>
                                        <p:cTn id="32"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7037A-C234-6C91-A87A-78D4E06056C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C4C5AA1-4DBB-CDA5-4028-E498FD6D8762}"/>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726D1-CBBF-5BC6-3034-2EBBEC7A4D10}"/>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Google Cloud (2025, March 26). </a:t>
            </a:r>
            <a:r>
              <a:rPr lang="en-US" sz="2400" i="1" dirty="0">
                <a:solidFill>
                  <a:schemeClr val="bg1"/>
                </a:solidFill>
              </a:rPr>
              <a:t>Relational vs. NoSQL: databases explained simply</a:t>
            </a:r>
            <a:r>
              <a:rPr lang="en-US" sz="2400" dirty="0">
                <a:solidFill>
                  <a:schemeClr val="bg1"/>
                </a:solidFill>
              </a:rPr>
              <a:t> [Video].</a:t>
            </a:r>
            <a:br>
              <a:rPr lang="en-US" sz="2400" dirty="0">
                <a:solidFill>
                  <a:schemeClr val="bg1"/>
                </a:solidFill>
              </a:rPr>
            </a:br>
            <a:r>
              <a:rPr lang="en-US" sz="2400" dirty="0">
                <a:solidFill>
                  <a:schemeClr val="bg1"/>
                </a:solidFill>
              </a:rPr>
              <a:t>  YouTube. https://youtu.be/R0XlH8FUEc8?si=fVy7BC1bCg8isjn6</a:t>
            </a:r>
          </a:p>
        </p:txBody>
      </p:sp>
      <p:sp>
        <p:nvSpPr>
          <p:cNvPr id="5" name="Rectangle 4">
            <a:extLst>
              <a:ext uri="{FF2B5EF4-FFF2-40B4-BE49-F238E27FC236}">
                <a16:creationId xmlns:a16="http://schemas.microsoft.com/office/drawing/2014/main" id="{9ED250A4-D0B6-F4A4-1D32-250973E38F9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D9542DB-7815-DAEA-207F-0A02088D8907}"/>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8018624-C238-60C1-DE36-770A43D6E9D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30</a:t>
            </a:fld>
            <a:r>
              <a:rPr lang="en-US" b="1" dirty="0">
                <a:solidFill>
                  <a:schemeClr val="bg1"/>
                </a:solidFill>
                <a:latin typeface="Garamond" panose="02020404030301010803" pitchFamily="18" charset="0"/>
              </a:rPr>
              <a:t> </a:t>
            </a:r>
          </a:p>
        </p:txBody>
      </p:sp>
      <p:pic>
        <p:nvPicPr>
          <p:cNvPr id="10" name="Online Media 9" title="Relational vs. NoSQL: databases explained simply">
            <a:hlinkClick r:id="" action="ppaction://media"/>
            <a:extLst>
              <a:ext uri="{FF2B5EF4-FFF2-40B4-BE49-F238E27FC236}">
                <a16:creationId xmlns:a16="http://schemas.microsoft.com/office/drawing/2014/main" id="{8909F1D5-322B-CD2C-160C-014EB00EC487}"/>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417744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3CA8D-432F-8B76-02F9-364BDF62F57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545CB8-7115-50EC-ECEC-D0BA3660846C}"/>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NoSQL (Not Only SQL): Uses flexible, non-table data models.</a:t>
            </a:r>
          </a:p>
          <a:p>
            <a:pPr lvl="1">
              <a:defRPr sz="2000">
                <a:solidFill>
                  <a:srgbClr val="000000"/>
                </a:solidFill>
                <a:latin typeface="Garamond"/>
              </a:defRPr>
            </a:pPr>
            <a:r>
              <a:rPr lang="en-US" altLang="zh-TW" sz="2000" dirty="0"/>
              <a:t>Handles large, fast-changing, or unstructured information.</a:t>
            </a:r>
          </a:p>
          <a:p>
            <a:pPr lvl="1">
              <a:defRPr sz="2000">
                <a:solidFill>
                  <a:srgbClr val="000000"/>
                </a:solidFill>
                <a:latin typeface="Garamond"/>
              </a:defRPr>
            </a:pPr>
            <a:r>
              <a:rPr lang="en-US" altLang="zh-TW" sz="2000" dirty="0"/>
              <a:t>Runs across many servers at once for easy scaling.</a:t>
            </a:r>
          </a:p>
          <a:p>
            <a:pPr lvl="1">
              <a:defRPr sz="2000">
                <a:solidFill>
                  <a:srgbClr val="000000"/>
                </a:solidFill>
                <a:latin typeface="Garamond"/>
              </a:defRPr>
            </a:pPr>
            <a:r>
              <a:rPr lang="en-US" altLang="zh-TW" sz="2000" dirty="0"/>
              <a:t>Ideal for web, gaming, and social media applications.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Useful when data are:</a:t>
            </a:r>
          </a:p>
          <a:p>
            <a:pPr lvl="1">
              <a:defRPr sz="2000">
                <a:solidFill>
                  <a:srgbClr val="000000"/>
                </a:solidFill>
                <a:latin typeface="Garamond"/>
              </a:defRPr>
            </a:pPr>
            <a:r>
              <a:rPr lang="en-US" altLang="zh-TW" sz="2000" dirty="0"/>
              <a:t>Unpredictable or constantly changing</a:t>
            </a:r>
          </a:p>
          <a:p>
            <a:pPr lvl="1">
              <a:defRPr sz="2000">
                <a:solidFill>
                  <a:srgbClr val="000000"/>
                </a:solidFill>
                <a:latin typeface="Garamond"/>
              </a:defRPr>
            </a:pPr>
            <a:r>
              <a:rPr lang="en-US" altLang="zh-TW" sz="2000" dirty="0"/>
              <a:t>Unstructured (social media, clickstreams, IoT sensors)</a:t>
            </a:r>
          </a:p>
          <a:p>
            <a:pPr lvl="1">
              <a:defRPr sz="2000">
                <a:solidFill>
                  <a:srgbClr val="000000"/>
                </a:solidFill>
                <a:latin typeface="Garamond"/>
              </a:defRPr>
            </a:pPr>
            <a:r>
              <a:rPr lang="en-US" altLang="zh-TW" sz="2000" dirty="0"/>
              <a:t>Spread across multiple regions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Common in E-commerce product catalogs, streaming services (Netflix, Spotify), online games and social platforms</a:t>
            </a:r>
          </a:p>
        </p:txBody>
      </p:sp>
      <p:sp>
        <p:nvSpPr>
          <p:cNvPr id="4" name="Rectangle 3">
            <a:extLst>
              <a:ext uri="{FF2B5EF4-FFF2-40B4-BE49-F238E27FC236}">
                <a16:creationId xmlns:a16="http://schemas.microsoft.com/office/drawing/2014/main" id="{30BDB37B-3B5E-2DDD-6501-481954B5BB3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075937-1645-B8C8-F95F-C9E787B2C24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Non-Relational (NoSQL) Databases</a:t>
            </a:r>
          </a:p>
        </p:txBody>
      </p:sp>
      <p:sp>
        <p:nvSpPr>
          <p:cNvPr id="5" name="Rectangle 4">
            <a:extLst>
              <a:ext uri="{FF2B5EF4-FFF2-40B4-BE49-F238E27FC236}">
                <a16:creationId xmlns:a16="http://schemas.microsoft.com/office/drawing/2014/main" id="{F76674FC-CB60-5EAC-3284-5212639841E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F9ECD41-BA78-6485-20A5-A8C3AF36449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2525DD8-6845-3C43-7C85-DF6303ED740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08679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2E798-FC55-FCF3-0A3F-BCFD39F9C54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E6A895-1D03-0A80-146B-84A95C200186}"/>
              </a:ext>
            </a:extLst>
          </p:cNvPr>
          <p:cNvSpPr>
            <a:spLocks noGrp="1"/>
          </p:cNvSpPr>
          <p:nvPr>
            <p:ph idx="1"/>
          </p:nvPr>
        </p:nvSpPr>
        <p:spPr>
          <a:xfrm>
            <a:off x="3657600" y="1300900"/>
            <a:ext cx="7989455" cy="5081046"/>
          </a:xfrm>
        </p:spPr>
        <p:txBody>
          <a:bodyPr>
            <a:normAutofit/>
          </a:bodyPr>
          <a:lstStyle/>
          <a:p>
            <a:pPr>
              <a:defRPr sz="2000">
                <a:solidFill>
                  <a:srgbClr val="000000"/>
                </a:solidFill>
                <a:latin typeface="Garamond"/>
              </a:defRPr>
            </a:pPr>
            <a:r>
              <a:rPr lang="en-US" altLang="zh-TW" sz="2400" dirty="0"/>
              <a:t>Cloud databases are hosted by external providers (AWS, Azure, Google Cloud).</a:t>
            </a:r>
          </a:p>
          <a:p>
            <a:pPr lvl="1">
              <a:defRPr sz="2000">
                <a:solidFill>
                  <a:srgbClr val="000000"/>
                </a:solidFill>
                <a:latin typeface="Garamond"/>
              </a:defRPr>
            </a:pPr>
            <a:r>
              <a:rPr lang="en-US" altLang="zh-TW" sz="2000" dirty="0"/>
              <a:t>Offer scalability, reliability, and pay-as-you-go pricing.</a:t>
            </a:r>
          </a:p>
          <a:p>
            <a:pPr lvl="1">
              <a:defRPr sz="2000">
                <a:solidFill>
                  <a:srgbClr val="000000"/>
                </a:solidFill>
                <a:latin typeface="Garamond"/>
              </a:defRPr>
            </a:pPr>
            <a:r>
              <a:rPr lang="en-US" altLang="zh-TW" sz="2000" dirty="0"/>
              <a:t>Lower entry costs for startups and small firms.</a:t>
            </a:r>
          </a:p>
          <a:p>
            <a:pPr lvl="1">
              <a:defRPr sz="2000">
                <a:solidFill>
                  <a:srgbClr val="000000"/>
                </a:solidFill>
                <a:latin typeface="Garamond"/>
              </a:defRPr>
            </a:pPr>
            <a:r>
              <a:rPr lang="en-US" altLang="zh-TW" sz="2000" dirty="0"/>
              <a:t>Support large AI or analytics workloads without building new infrastructure.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Some databases store data across many data centers.</a:t>
            </a:r>
          </a:p>
          <a:p>
            <a:pPr lvl="1">
              <a:defRPr sz="2000">
                <a:solidFill>
                  <a:srgbClr val="000000"/>
                </a:solidFill>
                <a:latin typeface="Garamond"/>
              </a:defRPr>
            </a:pPr>
            <a:r>
              <a:rPr lang="en-US" altLang="zh-TW" sz="2000" dirty="0"/>
              <a:t>Enables global firms to synchronize information across regions.</a:t>
            </a:r>
          </a:p>
          <a:p>
            <a:pPr lvl="1">
              <a:defRPr sz="2000">
                <a:solidFill>
                  <a:srgbClr val="000000"/>
                </a:solidFill>
                <a:latin typeface="Garamond"/>
              </a:defRPr>
            </a:pPr>
            <a:r>
              <a:rPr lang="en-US" altLang="zh-TW" sz="2000" dirty="0"/>
              <a:t>Users experience data as local, even when stored worldwide.</a:t>
            </a:r>
          </a:p>
          <a:p>
            <a:pPr lvl="1">
              <a:defRPr sz="2000">
                <a:solidFill>
                  <a:srgbClr val="000000"/>
                </a:solidFill>
                <a:latin typeface="Garamond"/>
              </a:defRPr>
            </a:pPr>
            <a:r>
              <a:rPr lang="en-US" altLang="zh-TW" sz="2000" dirty="0"/>
              <a:t>Reduces downtime and ensures consistency for global operations.</a:t>
            </a:r>
          </a:p>
          <a:p>
            <a:pPr lvl="1">
              <a:defRPr sz="2000">
                <a:solidFill>
                  <a:srgbClr val="000000"/>
                </a:solidFill>
                <a:latin typeface="Garamond"/>
              </a:defRPr>
            </a:pPr>
            <a:r>
              <a:rPr lang="en-US" altLang="zh-TW" sz="2000" dirty="0"/>
              <a:t>Distributed databases enable 24/7 global business continuity.</a:t>
            </a:r>
          </a:p>
        </p:txBody>
      </p:sp>
      <p:sp>
        <p:nvSpPr>
          <p:cNvPr id="4" name="Rectangle 3">
            <a:extLst>
              <a:ext uri="{FF2B5EF4-FFF2-40B4-BE49-F238E27FC236}">
                <a16:creationId xmlns:a16="http://schemas.microsoft.com/office/drawing/2014/main" id="{6E5D3DCA-B75B-9EAF-64FC-CCF3B127EA3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270B34-EF18-6C12-3D5F-C03FC39CB5C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Cloud Databases</a:t>
            </a:r>
          </a:p>
        </p:txBody>
      </p:sp>
      <p:sp>
        <p:nvSpPr>
          <p:cNvPr id="5" name="Rectangle 4">
            <a:extLst>
              <a:ext uri="{FF2B5EF4-FFF2-40B4-BE49-F238E27FC236}">
                <a16:creationId xmlns:a16="http://schemas.microsoft.com/office/drawing/2014/main" id="{6FF8743D-E749-1DA3-BB22-4CDE3E0CF92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C10D0FA-D73F-EFE4-2BA0-612FA50A1BA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21DB837-FD48-E833-19F8-45328D1B87B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32</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B83B65AE-CD2D-8E02-1CA1-410CFD3B6BF5}"/>
              </a:ext>
            </a:extLst>
          </p:cNvPr>
          <p:cNvPicPr>
            <a:picLocks noChangeAspect="1"/>
          </p:cNvPicPr>
          <p:nvPr/>
        </p:nvPicPr>
        <p:blipFill>
          <a:blip r:embed="rId3"/>
          <a:stretch>
            <a:fillRect/>
          </a:stretch>
        </p:blipFill>
        <p:spPr>
          <a:xfrm>
            <a:off x="541770" y="1427532"/>
            <a:ext cx="2820248" cy="4572000"/>
          </a:xfrm>
          <a:prstGeom prst="rect">
            <a:avLst/>
          </a:prstGeom>
        </p:spPr>
      </p:pic>
    </p:spTree>
    <p:extLst>
      <p:ext uri="{BB962C8B-B14F-4D97-AF65-F5344CB8AC3E}">
        <p14:creationId xmlns:p14="http://schemas.microsoft.com/office/powerpoint/2010/main" val="2306069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1510F-80C9-E28B-F79B-DC8D2B54438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7607D80-1EE7-5064-472B-3046BB0169B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B6D28C-3237-7166-1329-D7A9F833DCEE}"/>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The New York Times (2018, April 2). </a:t>
            </a:r>
            <a:r>
              <a:rPr lang="en-US" sz="2400" i="1" dirty="0">
                <a:solidFill>
                  <a:schemeClr val="bg1"/>
                </a:solidFill>
              </a:rPr>
              <a:t>How Cryptocurrency Works | NYT</a:t>
            </a:r>
            <a:r>
              <a:rPr lang="en-US" sz="2400" dirty="0">
                <a:solidFill>
                  <a:schemeClr val="bg1"/>
                </a:solidFill>
              </a:rPr>
              <a:t> [Video]. </a:t>
            </a:r>
            <a:br>
              <a:rPr lang="en-US" sz="2400" dirty="0">
                <a:solidFill>
                  <a:schemeClr val="bg1"/>
                </a:solidFill>
              </a:rPr>
            </a:br>
            <a:r>
              <a:rPr lang="en-US" sz="2400" dirty="0">
                <a:solidFill>
                  <a:schemeClr val="bg1"/>
                </a:solidFill>
              </a:rPr>
              <a:t>  YouTube. https://youtu.be/0B3sccDYwuI?si=j5DNxyxZC7ICtyKR</a:t>
            </a:r>
          </a:p>
        </p:txBody>
      </p:sp>
      <p:sp>
        <p:nvSpPr>
          <p:cNvPr id="5" name="Rectangle 4">
            <a:extLst>
              <a:ext uri="{FF2B5EF4-FFF2-40B4-BE49-F238E27FC236}">
                <a16:creationId xmlns:a16="http://schemas.microsoft.com/office/drawing/2014/main" id="{56D6C8F9-70B9-02E3-C68F-E6DBADF06CF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9DC62C4-6257-C6A2-2487-4BC60ECCC76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EBCC68C-3F17-C06B-35DA-DE16ED62490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33</a:t>
            </a:fld>
            <a:r>
              <a:rPr lang="en-US" b="1" dirty="0">
                <a:solidFill>
                  <a:schemeClr val="bg1"/>
                </a:solidFill>
                <a:latin typeface="Garamond" panose="02020404030301010803" pitchFamily="18" charset="0"/>
              </a:rPr>
              <a:t> </a:t>
            </a:r>
          </a:p>
        </p:txBody>
      </p:sp>
      <p:pic>
        <p:nvPicPr>
          <p:cNvPr id="10" name="Online Media 9" title="How Cryptocurrency Works | NYT">
            <a:hlinkClick r:id="" action="ppaction://media"/>
            <a:extLst>
              <a:ext uri="{FF2B5EF4-FFF2-40B4-BE49-F238E27FC236}">
                <a16:creationId xmlns:a16="http://schemas.microsoft.com/office/drawing/2014/main" id="{79DBEAD2-8A92-A48C-BEC4-2F746AC3BD41}"/>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57442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A8280-DC0D-6A15-0965-5F1FF99EE41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D1692-2778-CD4E-3092-360DE724649B}"/>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Blockchain is a distributed ledger shared across many computers.</a:t>
            </a:r>
          </a:p>
          <a:p>
            <a:pPr lvl="1">
              <a:defRPr sz="2000">
                <a:solidFill>
                  <a:srgbClr val="000000"/>
                </a:solidFill>
                <a:latin typeface="Garamond"/>
              </a:defRPr>
            </a:pPr>
            <a:r>
              <a:rPr lang="en-US" altLang="zh-TW" sz="2000" dirty="0"/>
              <a:t>Records transactions that can’t easily be altered once verified.</a:t>
            </a:r>
          </a:p>
          <a:p>
            <a:pPr lvl="1">
              <a:defRPr sz="2000">
                <a:solidFill>
                  <a:srgbClr val="000000"/>
                </a:solidFill>
                <a:latin typeface="Garamond"/>
              </a:defRPr>
            </a:pPr>
            <a:r>
              <a:rPr lang="en-US" altLang="zh-TW" sz="2000" dirty="0"/>
              <a:t>No central authority; all participants hold identical copies.</a:t>
            </a:r>
          </a:p>
          <a:p>
            <a:pPr lvl="1">
              <a:defRPr sz="2000">
                <a:solidFill>
                  <a:srgbClr val="000000"/>
                </a:solidFill>
                <a:latin typeface="Garamond"/>
              </a:defRPr>
            </a:pPr>
            <a:r>
              <a:rPr lang="en-US" altLang="zh-TW" sz="2000" dirty="0"/>
              <a:t>Each “block” links securely to the previous one through encryption.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Business uses of blockchain:</a:t>
            </a:r>
          </a:p>
          <a:p>
            <a:pPr lvl="1">
              <a:defRPr sz="2000">
                <a:solidFill>
                  <a:srgbClr val="000000"/>
                </a:solidFill>
                <a:latin typeface="Garamond"/>
              </a:defRPr>
            </a:pPr>
            <a:r>
              <a:rPr lang="en-US" altLang="zh-TW" sz="2000" dirty="0"/>
              <a:t>Supply chains: verify origin, shipping, and authenticity of goods.</a:t>
            </a:r>
          </a:p>
          <a:p>
            <a:pPr lvl="1">
              <a:defRPr sz="2000">
                <a:solidFill>
                  <a:srgbClr val="000000"/>
                </a:solidFill>
                <a:latin typeface="Garamond"/>
              </a:defRPr>
            </a:pPr>
            <a:r>
              <a:rPr lang="en-US" altLang="zh-TW" sz="2000" dirty="0"/>
              <a:t>Finance: secure payments and settlement (Bitcoin, Ethereum).</a:t>
            </a:r>
          </a:p>
          <a:p>
            <a:pPr lvl="1">
              <a:defRPr sz="2000">
                <a:solidFill>
                  <a:srgbClr val="000000"/>
                </a:solidFill>
                <a:latin typeface="Garamond"/>
              </a:defRPr>
            </a:pPr>
            <a:r>
              <a:rPr lang="en-US" altLang="zh-TW" sz="2000" dirty="0"/>
              <a:t>Healthcare: share medical records securely across providers.</a:t>
            </a:r>
          </a:p>
          <a:p>
            <a:pPr lvl="1">
              <a:defRPr sz="2000">
                <a:solidFill>
                  <a:srgbClr val="000000"/>
                </a:solidFill>
                <a:latin typeface="Garamond"/>
              </a:defRPr>
            </a:pPr>
            <a:r>
              <a:rPr lang="en-US" altLang="zh-TW" sz="2000" dirty="0"/>
              <a:t>Contracts: automate agreements via smart contracts.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For instance, IBM and Walmart use blockchain to trace food from farm to shelf in seconds.</a:t>
            </a:r>
          </a:p>
        </p:txBody>
      </p:sp>
      <p:sp>
        <p:nvSpPr>
          <p:cNvPr id="4" name="Rectangle 3">
            <a:extLst>
              <a:ext uri="{FF2B5EF4-FFF2-40B4-BE49-F238E27FC236}">
                <a16:creationId xmlns:a16="http://schemas.microsoft.com/office/drawing/2014/main" id="{9ED7043E-4FDD-22CE-3108-3DC7EE1B58A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ED1E49-567A-D27E-92B1-8BAC6B4E444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Blockchain</a:t>
            </a:r>
          </a:p>
        </p:txBody>
      </p:sp>
      <p:sp>
        <p:nvSpPr>
          <p:cNvPr id="5" name="Rectangle 4">
            <a:extLst>
              <a:ext uri="{FF2B5EF4-FFF2-40B4-BE49-F238E27FC236}">
                <a16:creationId xmlns:a16="http://schemas.microsoft.com/office/drawing/2014/main" id="{243600EB-4DFF-FBAD-8525-11496822B6D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313223E-7AF4-11C8-B5FD-2D1C2CD3BF9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4EFAB17-8D4E-BA22-8ABC-1FA6A2820D4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27727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E9239-E1E1-259A-3F83-F9B93E9486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E22CE97-D198-C3CD-6526-6503BE81171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BCD888-3545-600D-1922-C34465A898FF}"/>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400" dirty="0">
                <a:solidFill>
                  <a:schemeClr val="bg1"/>
                </a:solidFill>
              </a:rPr>
              <a:t>  Walmart (2018, September 24). </a:t>
            </a:r>
            <a:r>
              <a:rPr lang="en-US" sz="2400" i="1" dirty="0">
                <a:solidFill>
                  <a:schemeClr val="bg1"/>
                </a:solidFill>
              </a:rPr>
              <a:t>Farming the Future: Harvesting Data on Blockchain </a:t>
            </a:r>
            <a:br>
              <a:rPr lang="en-US" sz="2400" i="1" dirty="0">
                <a:solidFill>
                  <a:schemeClr val="bg1"/>
                </a:solidFill>
              </a:rPr>
            </a:br>
            <a:r>
              <a:rPr lang="en-US" sz="2400" i="1" dirty="0">
                <a:solidFill>
                  <a:schemeClr val="bg1"/>
                </a:solidFill>
              </a:rPr>
              <a:t>  </a:t>
            </a:r>
            <a:r>
              <a:rPr lang="en-US" sz="2400" dirty="0">
                <a:solidFill>
                  <a:schemeClr val="bg1"/>
                </a:solidFill>
              </a:rPr>
              <a:t>[Video]. YouTube. https://youtu.be/js5CPfK1hCQ?si=Cz5rpuzBbUuwLxxe</a:t>
            </a:r>
          </a:p>
        </p:txBody>
      </p:sp>
      <p:sp>
        <p:nvSpPr>
          <p:cNvPr id="5" name="Rectangle 4">
            <a:extLst>
              <a:ext uri="{FF2B5EF4-FFF2-40B4-BE49-F238E27FC236}">
                <a16:creationId xmlns:a16="http://schemas.microsoft.com/office/drawing/2014/main" id="{5B5B4FED-E310-3238-3CA3-F0EB166552C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7367621-7A7A-4DCC-A99D-6191BF9E98B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4CD7F58-D25E-E249-A89C-8CFD1A30C02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35</a:t>
            </a:fld>
            <a:r>
              <a:rPr lang="en-US" b="1" dirty="0">
                <a:solidFill>
                  <a:schemeClr val="bg1"/>
                </a:solidFill>
                <a:latin typeface="Garamond" panose="02020404030301010803" pitchFamily="18" charset="0"/>
              </a:rPr>
              <a:t> </a:t>
            </a:r>
          </a:p>
        </p:txBody>
      </p:sp>
      <p:pic>
        <p:nvPicPr>
          <p:cNvPr id="3" name="Online Media 2" title="Farming the Future: Harvesting Data on Blockchain">
            <a:hlinkClick r:id="" action="ppaction://media"/>
            <a:extLst>
              <a:ext uri="{FF2B5EF4-FFF2-40B4-BE49-F238E27FC236}">
                <a16:creationId xmlns:a16="http://schemas.microsoft.com/office/drawing/2014/main" id="{A5C31512-E936-6ECB-3444-044179A12EC5}"/>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205618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619EA9-007C-98F3-C752-CB65E873062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2CD415-6BF9-DDA2-D097-37849AA86C21}"/>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Why might a startup choose a cloud or NoSQL database instead of building its own system?</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Potential Answers:</a:t>
            </a:r>
          </a:p>
          <a:p>
            <a:pPr lvl="1">
              <a:defRPr sz="2000">
                <a:solidFill>
                  <a:srgbClr val="000000"/>
                </a:solidFill>
                <a:latin typeface="Garamond"/>
              </a:defRPr>
            </a:pPr>
            <a:r>
              <a:rPr lang="en-US" altLang="zh-TW" sz="2000" dirty="0"/>
              <a:t>Lower Upfront Costs: No need to purchase expensive servers or hire database administrators.</a:t>
            </a:r>
          </a:p>
          <a:p>
            <a:pPr lvl="1">
              <a:defRPr sz="2000">
                <a:solidFill>
                  <a:srgbClr val="000000"/>
                </a:solidFill>
                <a:latin typeface="Garamond"/>
              </a:defRPr>
            </a:pPr>
            <a:r>
              <a:rPr lang="en-US" altLang="zh-TW" sz="2000" dirty="0"/>
              <a:t>Scalability: Cloud and NoSQL systems let startups expand quickly as data grow, without major infrastructure changes.</a:t>
            </a:r>
          </a:p>
          <a:p>
            <a:pPr lvl="1">
              <a:defRPr sz="2000">
                <a:solidFill>
                  <a:srgbClr val="000000"/>
                </a:solidFill>
                <a:latin typeface="Garamond"/>
              </a:defRPr>
            </a:pPr>
            <a:r>
              <a:rPr lang="en-US" altLang="zh-TW" sz="2000" dirty="0"/>
              <a:t>Speed to Market: Cloud services can be deployed in hours, not weeks.</a:t>
            </a:r>
          </a:p>
          <a:p>
            <a:pPr lvl="1">
              <a:defRPr sz="2000">
                <a:solidFill>
                  <a:srgbClr val="000000"/>
                </a:solidFill>
                <a:latin typeface="Garamond"/>
              </a:defRPr>
            </a:pPr>
            <a:r>
              <a:rPr lang="en-US" altLang="zh-TW" sz="2000" dirty="0"/>
              <a:t>Flexibility: NoSQL databases handle unstructured data like customer feedback, social media posts, and app usage logs.</a:t>
            </a:r>
          </a:p>
          <a:p>
            <a:pPr lvl="1">
              <a:defRPr sz="2000">
                <a:solidFill>
                  <a:srgbClr val="000000"/>
                </a:solidFill>
                <a:latin typeface="Garamond"/>
              </a:defRPr>
            </a:pPr>
            <a:r>
              <a:rPr lang="en-US" altLang="zh-TW" sz="2000" dirty="0"/>
              <a:t>Focus on Core Business: Startups can concentrate on product development and customers, not database maintenance.</a:t>
            </a:r>
          </a:p>
        </p:txBody>
      </p:sp>
      <p:sp>
        <p:nvSpPr>
          <p:cNvPr id="4" name="Rectangle 3">
            <a:extLst>
              <a:ext uri="{FF2B5EF4-FFF2-40B4-BE49-F238E27FC236}">
                <a16:creationId xmlns:a16="http://schemas.microsoft.com/office/drawing/2014/main" id="{F739456D-672C-8497-8C97-9C740868E3B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B3B63F-745D-BFBF-3D4A-21F32318FA3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Discussion #1</a:t>
            </a:r>
          </a:p>
        </p:txBody>
      </p:sp>
      <p:sp>
        <p:nvSpPr>
          <p:cNvPr id="5" name="Rectangle 4">
            <a:extLst>
              <a:ext uri="{FF2B5EF4-FFF2-40B4-BE49-F238E27FC236}">
                <a16:creationId xmlns:a16="http://schemas.microsoft.com/office/drawing/2014/main" id="{EBE59EF3-4F9B-3ED3-D203-EC4D742D43C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5B9CD8F-5519-0BB5-196F-64B8B37B2FC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661F42E-8485-03FF-08BD-8F6992E5233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77137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2C66A-B310-3F3F-A7B2-2E9EF8C898E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9F5791-E7CA-2888-4A79-180AEF5A9246}"/>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What trade-offs exist between flexibility, control, and security when adopting new data technologies?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Potential Answers:</a:t>
            </a:r>
          </a:p>
          <a:p>
            <a:pPr lvl="1">
              <a:defRPr sz="2000">
                <a:solidFill>
                  <a:srgbClr val="000000"/>
                </a:solidFill>
                <a:latin typeface="Garamond"/>
              </a:defRPr>
            </a:pPr>
            <a:r>
              <a:rPr lang="en-US" altLang="zh-TW" sz="2000" dirty="0"/>
              <a:t>Flexibility vs. Control: Cloud and NoSQL databases are highly flexible but reduce direct control since data are managed by third-party providers.</a:t>
            </a:r>
          </a:p>
          <a:p>
            <a:pPr lvl="1">
              <a:defRPr sz="2000">
                <a:solidFill>
                  <a:srgbClr val="000000"/>
                </a:solidFill>
                <a:latin typeface="Garamond"/>
              </a:defRPr>
            </a:pPr>
            <a:r>
              <a:rPr lang="en-US" altLang="zh-TW" sz="2000" dirty="0"/>
              <a:t>Security vs. Accessibility: Blockchain adds strong security and transparency but may be slower and more expensive to operate.</a:t>
            </a:r>
          </a:p>
          <a:p>
            <a:pPr lvl="1">
              <a:defRPr sz="2000">
                <a:solidFill>
                  <a:srgbClr val="000000"/>
                </a:solidFill>
                <a:latin typeface="Garamond"/>
              </a:defRPr>
            </a:pPr>
            <a:r>
              <a:rPr lang="en-US" altLang="zh-TW" sz="2000" dirty="0"/>
              <a:t>Customization vs. Standardization: Traditional relational systems are rigid but standardized while newer systems allow customization but require careful governance.</a:t>
            </a:r>
          </a:p>
          <a:p>
            <a:pPr lvl="1">
              <a:defRPr sz="2000">
                <a:solidFill>
                  <a:srgbClr val="000000"/>
                </a:solidFill>
                <a:latin typeface="Garamond"/>
              </a:defRPr>
            </a:pPr>
            <a:r>
              <a:rPr lang="en-US" altLang="zh-TW" sz="2000" dirty="0"/>
              <a:t>Cost vs. Capability: Cutting-edge solutions may offer advanced analytics or speed but come with subscription costs or specialized skill needs.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Managers must balance convenience and innovation with responsibility.</a:t>
            </a:r>
          </a:p>
        </p:txBody>
      </p:sp>
      <p:sp>
        <p:nvSpPr>
          <p:cNvPr id="4" name="Rectangle 3">
            <a:extLst>
              <a:ext uri="{FF2B5EF4-FFF2-40B4-BE49-F238E27FC236}">
                <a16:creationId xmlns:a16="http://schemas.microsoft.com/office/drawing/2014/main" id="{8B25453C-98F7-A828-1974-347DF41E18D5}"/>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F31934-D808-EF4F-4E57-B7625EA98F25}"/>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Discussion #2</a:t>
            </a:r>
          </a:p>
        </p:txBody>
      </p:sp>
      <p:sp>
        <p:nvSpPr>
          <p:cNvPr id="5" name="Rectangle 4">
            <a:extLst>
              <a:ext uri="{FF2B5EF4-FFF2-40B4-BE49-F238E27FC236}">
                <a16:creationId xmlns:a16="http://schemas.microsoft.com/office/drawing/2014/main" id="{AA7DAF9F-91BF-38F2-4703-432104B00B0C}"/>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54C4C92-EC2F-E799-A0A2-356E2881E3E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2585EB8-7778-C640-6263-9526141AC71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98280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46C04949-CE4E-F8AD-60CD-B64AA86A3D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B84B396-F0B8-F43C-2F03-99D8AFA20B3E}"/>
              </a:ext>
            </a:extLst>
          </p:cNvPr>
          <p:cNvSpPr txBox="1"/>
          <p:nvPr/>
        </p:nvSpPr>
        <p:spPr>
          <a:xfrm>
            <a:off x="-1" y="2705725"/>
            <a:ext cx="12188825" cy="1446550"/>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Tools Used to Analyze</a:t>
            </a:r>
          </a:p>
          <a:p>
            <a:pPr algn="ctr">
              <a:defRPr sz="4000" b="1">
                <a:solidFill>
                  <a:srgbClr val="FDB913"/>
                </a:solidFill>
                <a:latin typeface="Garamond"/>
              </a:defRPr>
            </a:pPr>
            <a:r>
              <a:rPr lang="en-US" sz="4400" dirty="0">
                <a:solidFill>
                  <a:schemeClr val="bg1"/>
                </a:solidFill>
              </a:rPr>
              <a:t>Data in Databases</a:t>
            </a:r>
            <a:endParaRPr sz="4400" dirty="0">
              <a:solidFill>
                <a:schemeClr val="bg1"/>
              </a:solidFill>
            </a:endParaRPr>
          </a:p>
        </p:txBody>
      </p:sp>
    </p:spTree>
    <p:extLst>
      <p:ext uri="{BB962C8B-B14F-4D97-AF65-F5344CB8AC3E}">
        <p14:creationId xmlns:p14="http://schemas.microsoft.com/office/powerpoint/2010/main" val="2275231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6BD8E-B4AB-976A-2BA2-C3D4EE56FCA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3D3D33-C84F-309D-5CE6-90B00C059B09}"/>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Databases record daily transactions: orders, payroll, suppliers, customers.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But business value comes from analyzing that data to guide decisions.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Managers ask:</a:t>
            </a:r>
          </a:p>
          <a:p>
            <a:pPr lvl="1">
              <a:defRPr sz="2000">
                <a:solidFill>
                  <a:srgbClr val="000000"/>
                </a:solidFill>
                <a:latin typeface="Garamond"/>
              </a:defRPr>
            </a:pPr>
            <a:r>
              <a:rPr lang="en-US" altLang="zh-TW" sz="2000" dirty="0"/>
              <a:t>Which products drive the most profit?</a:t>
            </a:r>
          </a:p>
          <a:p>
            <a:pPr lvl="1">
              <a:defRPr sz="2000">
                <a:solidFill>
                  <a:srgbClr val="000000"/>
                </a:solidFill>
                <a:latin typeface="Garamond"/>
              </a:defRPr>
            </a:pPr>
            <a:r>
              <a:rPr lang="en-US" altLang="zh-TW" sz="2000" dirty="0"/>
              <a:t>Which customers are most loyal?</a:t>
            </a:r>
          </a:p>
          <a:p>
            <a:pPr lvl="1">
              <a:defRPr sz="2000">
                <a:solidFill>
                  <a:srgbClr val="000000"/>
                </a:solidFill>
                <a:latin typeface="Garamond"/>
              </a:defRPr>
            </a:pPr>
            <a:r>
              <a:rPr lang="en-US" altLang="zh-TW" sz="2000" dirty="0"/>
              <a:t>Where are sales slowing down?</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Data analysis turns information into actionable insight for planning, marketing, and operations.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Data management stores information; data analysis unlocks its value.</a:t>
            </a:r>
          </a:p>
        </p:txBody>
      </p:sp>
      <p:sp>
        <p:nvSpPr>
          <p:cNvPr id="4" name="Rectangle 3">
            <a:extLst>
              <a:ext uri="{FF2B5EF4-FFF2-40B4-BE49-F238E27FC236}">
                <a16:creationId xmlns:a16="http://schemas.microsoft.com/office/drawing/2014/main" id="{12090D00-E901-059F-B485-9FC714F2648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B6EBA-2DF2-5FE6-EAE0-C08E4C9BA7E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Why Analyze Data?</a:t>
            </a:r>
          </a:p>
        </p:txBody>
      </p:sp>
      <p:sp>
        <p:nvSpPr>
          <p:cNvPr id="5" name="Rectangle 4">
            <a:extLst>
              <a:ext uri="{FF2B5EF4-FFF2-40B4-BE49-F238E27FC236}">
                <a16:creationId xmlns:a16="http://schemas.microsoft.com/office/drawing/2014/main" id="{7F067990-8B73-4507-3D8B-6097C02D662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14BE4588-2E6F-9CE8-6072-A3CC431274B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2E6B342-3A93-30AD-9F97-691ADF1B067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39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16664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p:cNvGrpSpPr/>
        <p:nvPr/>
      </p:nvGrpSpPr>
      <p:grpSpPr>
        <a:xfrm>
          <a:off x="0" y="0"/>
          <a:ext cx="0" cy="0"/>
          <a:chOff x="0" y="0"/>
          <a:chExt cx="0" cy="0"/>
        </a:xfrm>
      </p:grpSpPr>
      <p:sp>
        <p:nvSpPr>
          <p:cNvPr id="2" name="TextBox 1"/>
          <p:cNvSpPr txBox="1"/>
          <p:nvPr/>
        </p:nvSpPr>
        <p:spPr>
          <a:xfrm>
            <a:off x="0" y="2705725"/>
            <a:ext cx="12188825" cy="1446550"/>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Traditional Data</a:t>
            </a:r>
          </a:p>
          <a:p>
            <a:pPr algn="ctr">
              <a:defRPr sz="4000" b="1">
                <a:solidFill>
                  <a:srgbClr val="FDB913"/>
                </a:solidFill>
                <a:latin typeface="Garamond"/>
              </a:defRPr>
            </a:pPr>
            <a:r>
              <a:rPr lang="en-US" sz="4400" dirty="0">
                <a:solidFill>
                  <a:schemeClr val="bg1"/>
                </a:solidFill>
              </a:rPr>
              <a:t>Management Problems</a:t>
            </a:r>
            <a:endParaRPr sz="4400"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F960-F20C-B767-B6E3-8E47734C5B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80F5F8-E8FD-EAC7-D775-44ED3D0B6620}"/>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Today’s organizations collect data far beyond transactions: website clicks, sensor readings, emails, videos, social-media posts.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Big Data is characterized by the 3Vs:</a:t>
            </a:r>
          </a:p>
          <a:p>
            <a:pPr lvl="1">
              <a:defRPr sz="2000">
                <a:solidFill>
                  <a:srgbClr val="000000"/>
                </a:solidFill>
                <a:latin typeface="Garamond"/>
              </a:defRPr>
            </a:pPr>
            <a:r>
              <a:rPr lang="en-US" altLang="zh-TW" sz="2000" dirty="0"/>
              <a:t>Volume: Huge size</a:t>
            </a:r>
          </a:p>
          <a:p>
            <a:pPr lvl="1">
              <a:defRPr sz="2000">
                <a:solidFill>
                  <a:srgbClr val="000000"/>
                </a:solidFill>
                <a:latin typeface="Garamond"/>
              </a:defRPr>
            </a:pPr>
            <a:r>
              <a:rPr lang="en-US" altLang="zh-TW" sz="2000" dirty="0"/>
              <a:t>Variety: Many formats</a:t>
            </a:r>
          </a:p>
          <a:p>
            <a:pPr lvl="1">
              <a:defRPr sz="2000">
                <a:solidFill>
                  <a:srgbClr val="000000"/>
                </a:solidFill>
                <a:latin typeface="Garamond"/>
              </a:defRPr>
            </a:pPr>
            <a:r>
              <a:rPr lang="en-US" altLang="zh-TW" sz="2000" dirty="0"/>
              <a:t>Velocity: Real-time speed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Plus 2V:</a:t>
            </a:r>
          </a:p>
          <a:p>
            <a:pPr lvl="1">
              <a:defRPr sz="2000">
                <a:solidFill>
                  <a:srgbClr val="000000"/>
                </a:solidFill>
                <a:latin typeface="Garamond"/>
              </a:defRPr>
            </a:pPr>
            <a:r>
              <a:rPr lang="en-US" altLang="zh-TW" sz="2000" dirty="0"/>
              <a:t>Value: Data’s usefulness</a:t>
            </a:r>
          </a:p>
          <a:p>
            <a:pPr lvl="1">
              <a:defRPr sz="2000">
                <a:solidFill>
                  <a:srgbClr val="000000"/>
                </a:solidFill>
                <a:latin typeface="Garamond"/>
              </a:defRPr>
            </a:pPr>
            <a:r>
              <a:rPr lang="en-US" altLang="zh-TW" sz="2000" dirty="0"/>
              <a:t>Veracity: Data quality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Example: Shutterstock analyzes 300 million+ images and user cursor movements to understand buying behavior.</a:t>
            </a:r>
          </a:p>
        </p:txBody>
      </p:sp>
      <p:sp>
        <p:nvSpPr>
          <p:cNvPr id="4" name="Rectangle 3">
            <a:extLst>
              <a:ext uri="{FF2B5EF4-FFF2-40B4-BE49-F238E27FC236}">
                <a16:creationId xmlns:a16="http://schemas.microsoft.com/office/drawing/2014/main" id="{FA399EC8-2C3A-42F5-11E0-B7CAD881376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850EAF-424F-76A1-83CF-1574A4FC034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The Challenge of Big Data</a:t>
            </a:r>
          </a:p>
        </p:txBody>
      </p:sp>
      <p:sp>
        <p:nvSpPr>
          <p:cNvPr id="5" name="Rectangle 4">
            <a:extLst>
              <a:ext uri="{FF2B5EF4-FFF2-40B4-BE49-F238E27FC236}">
                <a16:creationId xmlns:a16="http://schemas.microsoft.com/office/drawing/2014/main" id="{621A4BAD-1CFD-B59F-2674-3AA5CFEB7C72}"/>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6C1F38E-9B60-9E12-A726-30C71B8A9FD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098469A-F6D3-B286-C553-043B8F9FF74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40</a:t>
            </a:fld>
            <a:r>
              <a:rPr lang="en-US" b="1" dirty="0">
                <a:solidFill>
                  <a:schemeClr val="bg1"/>
                </a:solidFill>
                <a:latin typeface="Garamond" panose="02020404030301010803" pitchFamily="18" charset="0"/>
              </a:rPr>
              <a:t> </a:t>
            </a:r>
          </a:p>
        </p:txBody>
      </p:sp>
      <p:pic>
        <p:nvPicPr>
          <p:cNvPr id="7172" name="Picture 4" descr="5 V's of Big Data">
            <a:extLst>
              <a:ext uri="{FF2B5EF4-FFF2-40B4-BE49-F238E27FC236}">
                <a16:creationId xmlns:a16="http://schemas.microsoft.com/office/drawing/2014/main" id="{1D0E3A50-BC7C-460C-F5AE-283789D3C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528" y="2241223"/>
            <a:ext cx="634952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52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72"/>
                                        </p:tgtEl>
                                        <p:attrNameLst>
                                          <p:attrName>style.visibility</p:attrName>
                                        </p:attrNameLst>
                                      </p:cBhvr>
                                      <p:to>
                                        <p:strVal val="visible"/>
                                      </p:to>
                                    </p:set>
                                    <p:animEffect transition="in" filter="fade">
                                      <p:cBhvr>
                                        <p:cTn id="47" dur="500"/>
                                        <p:tgtEl>
                                          <p:spTgt spid="717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EB79-B041-F47C-FD0F-5D246E2810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19BEF7-0615-0F1A-3AEA-70EED822E43A}"/>
              </a:ext>
            </a:extLst>
          </p:cNvPr>
          <p:cNvSpPr>
            <a:spLocks noGrp="1"/>
          </p:cNvSpPr>
          <p:nvPr>
            <p:ph idx="1"/>
          </p:nvPr>
        </p:nvSpPr>
        <p:spPr>
          <a:xfrm>
            <a:off x="5816338" y="1300900"/>
            <a:ext cx="5830717" cy="5081046"/>
          </a:xfrm>
        </p:spPr>
        <p:txBody>
          <a:bodyPr>
            <a:normAutofit/>
          </a:bodyPr>
          <a:lstStyle/>
          <a:p>
            <a:pPr>
              <a:defRPr sz="2000">
                <a:solidFill>
                  <a:srgbClr val="000000"/>
                </a:solidFill>
                <a:latin typeface="Garamond"/>
              </a:defRPr>
            </a:pPr>
            <a:r>
              <a:rPr lang="en-US" altLang="zh-TW" sz="2400" dirty="0"/>
              <a:t>Big data fuels Artificial Intelligence: Algorithms learn from massive data sets.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AI enhances big data analysis by recognizing patterns humans might miss.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Managers must define clear business questions before investing:</a:t>
            </a:r>
          </a:p>
          <a:p>
            <a:pPr lvl="1">
              <a:defRPr sz="2000">
                <a:solidFill>
                  <a:srgbClr val="000000"/>
                </a:solidFill>
                <a:latin typeface="Garamond"/>
              </a:defRPr>
            </a:pPr>
            <a:r>
              <a:rPr lang="en-US" altLang="zh-TW" sz="2000" dirty="0"/>
              <a:t>What problem will the data help solve?</a:t>
            </a:r>
          </a:p>
          <a:p>
            <a:pPr lvl="1">
              <a:defRPr sz="2000">
                <a:solidFill>
                  <a:srgbClr val="000000"/>
                </a:solidFill>
                <a:latin typeface="Garamond"/>
              </a:defRPr>
            </a:pPr>
            <a:r>
              <a:rPr lang="en-US" altLang="zh-TW" sz="2000" dirty="0"/>
              <a:t>How will success be measured?</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smartest systems are only as good as the questions they’re asked.</a:t>
            </a:r>
          </a:p>
        </p:txBody>
      </p:sp>
      <p:sp>
        <p:nvSpPr>
          <p:cNvPr id="4" name="Rectangle 3">
            <a:extLst>
              <a:ext uri="{FF2B5EF4-FFF2-40B4-BE49-F238E27FC236}">
                <a16:creationId xmlns:a16="http://schemas.microsoft.com/office/drawing/2014/main" id="{4966F52B-1E49-2011-B03B-5E2B720EB3D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271804-BFEC-1618-3B24-D7D7F65D38A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Big Data and AI</a:t>
            </a:r>
          </a:p>
        </p:txBody>
      </p:sp>
      <p:sp>
        <p:nvSpPr>
          <p:cNvPr id="5" name="Rectangle 4">
            <a:extLst>
              <a:ext uri="{FF2B5EF4-FFF2-40B4-BE49-F238E27FC236}">
                <a16:creationId xmlns:a16="http://schemas.microsoft.com/office/drawing/2014/main" id="{4F456C30-2DED-3EE0-A0D7-ED172A2A4C37}"/>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27E43BF-41E1-D8B8-E939-2C0180AAC03E}"/>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63B24FE-24E3-9EF2-82DB-DFDF2269381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41</a:t>
            </a:fld>
            <a:r>
              <a:rPr lang="en-US" b="1" dirty="0">
                <a:solidFill>
                  <a:schemeClr val="bg1"/>
                </a:solidFill>
                <a:latin typeface="Garamond" panose="02020404030301010803" pitchFamily="18" charset="0"/>
              </a:rPr>
              <a:t> </a:t>
            </a:r>
          </a:p>
        </p:txBody>
      </p:sp>
      <p:pic>
        <p:nvPicPr>
          <p:cNvPr id="6148" name="Picture 4" descr="Big data booms, artificial intelligence excels during pandemic | Daily Sabah">
            <a:extLst>
              <a:ext uri="{FF2B5EF4-FFF2-40B4-BE49-F238E27FC236}">
                <a16:creationId xmlns:a16="http://schemas.microsoft.com/office/drawing/2014/main" id="{0D9E8365-D129-124E-E3B6-6A2AE6F0A7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925" r="7199"/>
          <a:stretch/>
        </p:blipFill>
        <p:spPr bwMode="auto">
          <a:xfrm>
            <a:off x="541770" y="1427532"/>
            <a:ext cx="520359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36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fade">
                                      <p:cBhvr>
                                        <p:cTn id="10" dur="500"/>
                                        <p:tgtEl>
                                          <p:spTgt spid="614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3DCC0-9D41-8230-A7B2-7304FD30B73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394716-CA43-F6D6-CC5F-4FB660371288}"/>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Business Intelligence (BI) integrates data from across the company to provide insights for decision making.</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Core BI Components:</a:t>
            </a:r>
          </a:p>
          <a:p>
            <a:pPr lvl="1">
              <a:defRPr sz="2000">
                <a:solidFill>
                  <a:srgbClr val="000000"/>
                </a:solidFill>
                <a:latin typeface="Garamond"/>
              </a:defRPr>
            </a:pPr>
            <a:r>
              <a:rPr lang="en-US" altLang="zh-TW" sz="2000" dirty="0"/>
              <a:t>Data Warehouse: Central repository for cleaned and structured company data.</a:t>
            </a:r>
          </a:p>
          <a:p>
            <a:pPr lvl="1">
              <a:defRPr sz="2000">
                <a:solidFill>
                  <a:srgbClr val="000000"/>
                </a:solidFill>
                <a:latin typeface="Garamond"/>
              </a:defRPr>
            </a:pPr>
            <a:r>
              <a:rPr lang="en-US" altLang="zh-TW" sz="2000" dirty="0"/>
              <a:t>Data Mart: Targeted subset for departments or specific uses.</a:t>
            </a:r>
          </a:p>
          <a:p>
            <a:pPr lvl="1">
              <a:defRPr sz="2000">
                <a:solidFill>
                  <a:srgbClr val="000000"/>
                </a:solidFill>
                <a:latin typeface="Garamond"/>
              </a:defRPr>
            </a:pPr>
            <a:r>
              <a:rPr lang="en-US" altLang="zh-TW" sz="2000" dirty="0"/>
              <a:t>Data Lake: Raw, flexible storage for large or unstructured data.</a:t>
            </a:r>
          </a:p>
          <a:p>
            <a:pPr lvl="1">
              <a:defRPr sz="2000">
                <a:solidFill>
                  <a:srgbClr val="000000"/>
                </a:solidFill>
                <a:latin typeface="Garamond"/>
              </a:defRPr>
            </a:pPr>
            <a:r>
              <a:rPr lang="en-US" altLang="zh-TW" sz="2000" dirty="0"/>
              <a:t>Data Analytics Platforms: Dashboards, visualization, and reporting tools (e.g., Power BI, Looker).</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Supporting Infrastructure:</a:t>
            </a:r>
          </a:p>
          <a:p>
            <a:pPr lvl="1">
              <a:defRPr sz="2000">
                <a:solidFill>
                  <a:srgbClr val="000000"/>
                </a:solidFill>
                <a:latin typeface="Garamond"/>
              </a:defRPr>
            </a:pPr>
            <a:r>
              <a:rPr lang="en-US" altLang="zh-TW" sz="2000" dirty="0"/>
              <a:t>Hadoop: Distributes and processes huge data sets across servers.</a:t>
            </a:r>
          </a:p>
          <a:p>
            <a:pPr lvl="1">
              <a:defRPr sz="2000">
                <a:solidFill>
                  <a:srgbClr val="000000"/>
                </a:solidFill>
                <a:latin typeface="Garamond"/>
              </a:defRPr>
            </a:pPr>
            <a:r>
              <a:rPr lang="en-US" altLang="zh-TW" sz="2000" dirty="0"/>
              <a:t>In-Memory Computing: Speeds up calculations and reporting by keeping data in RAM.</a:t>
            </a:r>
            <a:endParaRPr lang="en-US" altLang="zh-TW" sz="1600" dirty="0"/>
          </a:p>
        </p:txBody>
      </p:sp>
      <p:sp>
        <p:nvSpPr>
          <p:cNvPr id="4" name="Rectangle 3">
            <a:extLst>
              <a:ext uri="{FF2B5EF4-FFF2-40B4-BE49-F238E27FC236}">
                <a16:creationId xmlns:a16="http://schemas.microsoft.com/office/drawing/2014/main" id="{EDA14167-FCB6-01F4-520F-0F01F4E0C8C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B76D23-A11D-FD6E-4C4D-7BC4C0D05074}"/>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Business Intelligence (BI) Infrastructure</a:t>
            </a:r>
          </a:p>
        </p:txBody>
      </p:sp>
      <p:sp>
        <p:nvSpPr>
          <p:cNvPr id="5" name="Rectangle 4">
            <a:extLst>
              <a:ext uri="{FF2B5EF4-FFF2-40B4-BE49-F238E27FC236}">
                <a16:creationId xmlns:a16="http://schemas.microsoft.com/office/drawing/2014/main" id="{E11A0CBA-2B61-C56E-D02F-8F201E2BAC0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C04E8F54-5B32-CABB-15E8-1814354BB41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7E6141F-DD85-5609-46EA-96C5AB53F16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42</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91558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0009D-8B91-2B51-299B-EC206129BB4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1DDFA-E1A7-213E-1563-74D76C3F2CDB}"/>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Data Warehouse: “Accuracy” </a:t>
            </a:r>
          </a:p>
          <a:p>
            <a:pPr lvl="1">
              <a:defRPr sz="2000">
                <a:solidFill>
                  <a:srgbClr val="000000"/>
                </a:solidFill>
                <a:latin typeface="Garamond"/>
              </a:defRPr>
            </a:pPr>
            <a:r>
              <a:rPr lang="en-US" altLang="zh-TW" sz="2000" dirty="0"/>
              <a:t>Central, integrated collection of historical data from across departments.</a:t>
            </a:r>
          </a:p>
          <a:p>
            <a:pPr lvl="1">
              <a:defRPr sz="2000">
                <a:solidFill>
                  <a:srgbClr val="000000"/>
                </a:solidFill>
                <a:latin typeface="Garamond"/>
              </a:defRPr>
            </a:pPr>
            <a:r>
              <a:rPr lang="en-US" altLang="zh-TW" sz="2000" dirty="0"/>
              <a:t>Used for companywide reporting and long-term analysis.</a:t>
            </a:r>
          </a:p>
          <a:p>
            <a:pPr lvl="1">
              <a:defRPr sz="2000">
                <a:solidFill>
                  <a:srgbClr val="000000"/>
                </a:solidFill>
                <a:latin typeface="Garamond"/>
              </a:defRPr>
            </a:pPr>
            <a:r>
              <a:rPr lang="en-US" altLang="zh-TW" sz="2000" dirty="0"/>
              <a:t>e.g. Sales, inventory, and finance data combined to support forecasting.</a:t>
            </a:r>
          </a:p>
          <a:p>
            <a:pPr lvl="4">
              <a:defRPr sz="2000">
                <a:solidFill>
                  <a:srgbClr val="000000"/>
                </a:solidFill>
                <a:latin typeface="Garamond"/>
              </a:defRPr>
            </a:pPr>
            <a:endParaRPr lang="en-US" altLang="zh-TW" sz="1000" dirty="0"/>
          </a:p>
          <a:p>
            <a:pPr>
              <a:defRPr sz="2000">
                <a:solidFill>
                  <a:srgbClr val="000000"/>
                </a:solidFill>
                <a:latin typeface="Garamond"/>
              </a:defRPr>
            </a:pPr>
            <a:r>
              <a:rPr lang="en-US" altLang="zh-TW" sz="2400" dirty="0"/>
              <a:t>Data Mart: “Focus”</a:t>
            </a:r>
          </a:p>
          <a:p>
            <a:pPr lvl="1">
              <a:defRPr sz="2000">
                <a:solidFill>
                  <a:srgbClr val="000000"/>
                </a:solidFill>
                <a:latin typeface="Garamond"/>
              </a:defRPr>
            </a:pPr>
            <a:r>
              <a:rPr lang="en-US" altLang="zh-TW" sz="2000" dirty="0"/>
              <a:t>Smaller, focused database for a specific function or team (e.g., Marketing, HR).</a:t>
            </a:r>
          </a:p>
          <a:p>
            <a:pPr lvl="1">
              <a:defRPr sz="2000">
                <a:solidFill>
                  <a:srgbClr val="000000"/>
                </a:solidFill>
                <a:latin typeface="Garamond"/>
              </a:defRPr>
            </a:pPr>
            <a:r>
              <a:rPr lang="en-US" altLang="zh-TW" sz="2000" dirty="0"/>
              <a:t>Faster and cheaper for targeted questions.</a:t>
            </a:r>
          </a:p>
          <a:p>
            <a:pPr lvl="1">
              <a:defRPr sz="2000">
                <a:solidFill>
                  <a:srgbClr val="000000"/>
                </a:solidFill>
                <a:latin typeface="Garamond"/>
              </a:defRPr>
            </a:pPr>
            <a:r>
              <a:rPr lang="en-US" altLang="zh-TW" sz="2000" dirty="0"/>
              <a:t>e.g. A marketing mart used to track campaign performance and ROI.</a:t>
            </a:r>
          </a:p>
          <a:p>
            <a:pPr lvl="3">
              <a:defRPr sz="2000">
                <a:solidFill>
                  <a:srgbClr val="000000"/>
                </a:solidFill>
                <a:latin typeface="Garamond"/>
              </a:defRPr>
            </a:pPr>
            <a:endParaRPr lang="en-US" altLang="zh-TW" sz="1000" dirty="0"/>
          </a:p>
          <a:p>
            <a:pPr>
              <a:defRPr sz="2000">
                <a:solidFill>
                  <a:srgbClr val="000000"/>
                </a:solidFill>
                <a:latin typeface="Garamond"/>
              </a:defRPr>
            </a:pPr>
            <a:r>
              <a:rPr lang="en-US" altLang="zh-TW" sz="2400" dirty="0"/>
              <a:t>Data Lake: “Flexibility”</a:t>
            </a:r>
          </a:p>
          <a:p>
            <a:pPr lvl="1">
              <a:defRPr sz="2000">
                <a:solidFill>
                  <a:srgbClr val="000000"/>
                </a:solidFill>
                <a:latin typeface="Garamond"/>
              </a:defRPr>
            </a:pPr>
            <a:r>
              <a:rPr lang="en-US" altLang="zh-TW" sz="2000" dirty="0"/>
              <a:t>Stores massive volumes of raw data (structured and unstructured).</a:t>
            </a:r>
          </a:p>
          <a:p>
            <a:pPr lvl="1">
              <a:defRPr sz="2000">
                <a:solidFill>
                  <a:srgbClr val="000000"/>
                </a:solidFill>
                <a:latin typeface="Garamond"/>
              </a:defRPr>
            </a:pPr>
            <a:r>
              <a:rPr lang="en-US" altLang="zh-TW" sz="2000" dirty="0"/>
              <a:t>Keeps information in its original format until needed.</a:t>
            </a:r>
          </a:p>
          <a:p>
            <a:pPr lvl="1">
              <a:defRPr sz="2000">
                <a:solidFill>
                  <a:srgbClr val="000000"/>
                </a:solidFill>
                <a:latin typeface="Garamond"/>
              </a:defRPr>
            </a:pPr>
            <a:r>
              <a:rPr lang="en-US" altLang="zh-TW" sz="2000" dirty="0"/>
              <a:t>Used heavily in AI and machine learning applications.</a:t>
            </a:r>
            <a:endParaRPr lang="en-US" altLang="zh-TW" sz="1200" dirty="0"/>
          </a:p>
        </p:txBody>
      </p:sp>
      <p:sp>
        <p:nvSpPr>
          <p:cNvPr id="4" name="Rectangle 3">
            <a:extLst>
              <a:ext uri="{FF2B5EF4-FFF2-40B4-BE49-F238E27FC236}">
                <a16:creationId xmlns:a16="http://schemas.microsoft.com/office/drawing/2014/main" id="{7FDC59E3-11EC-5BF6-1400-B3859738660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32602B-9D29-5289-9D74-08962C237DA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Warehouses, Marts, and Lakes: Organizing Data</a:t>
            </a:r>
          </a:p>
        </p:txBody>
      </p:sp>
      <p:sp>
        <p:nvSpPr>
          <p:cNvPr id="5" name="Rectangle 4">
            <a:extLst>
              <a:ext uri="{FF2B5EF4-FFF2-40B4-BE49-F238E27FC236}">
                <a16:creationId xmlns:a16="http://schemas.microsoft.com/office/drawing/2014/main" id="{5D7F73FF-57AA-F9ED-6220-24CB186BBB6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1635F27-0DA3-F83D-CB1C-DF021E9ED24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018F63B0-1692-A031-9167-C3B66665CED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08775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E202E-7336-B364-4DD1-1F172500A0F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243C14-8157-85E8-704A-243EFBDC2BC5}"/>
              </a:ext>
            </a:extLst>
          </p:cNvPr>
          <p:cNvSpPr>
            <a:spLocks noGrp="1"/>
          </p:cNvSpPr>
          <p:nvPr>
            <p:ph idx="1"/>
          </p:nvPr>
        </p:nvSpPr>
        <p:spPr>
          <a:xfrm>
            <a:off x="4733925" y="1300900"/>
            <a:ext cx="6913130" cy="5081046"/>
          </a:xfrm>
        </p:spPr>
        <p:txBody>
          <a:bodyPr>
            <a:normAutofit lnSpcReduction="10000"/>
          </a:bodyPr>
          <a:lstStyle/>
          <a:p>
            <a:pPr>
              <a:defRPr sz="2000">
                <a:solidFill>
                  <a:srgbClr val="000000"/>
                </a:solidFill>
                <a:latin typeface="Garamond"/>
              </a:defRPr>
            </a:pPr>
            <a:r>
              <a:rPr lang="en-US" altLang="zh-TW" sz="2400" dirty="0"/>
              <a:t>Hadoop:</a:t>
            </a:r>
          </a:p>
          <a:p>
            <a:pPr lvl="1">
              <a:defRPr sz="2000">
                <a:solidFill>
                  <a:srgbClr val="000000"/>
                </a:solidFill>
                <a:latin typeface="Garamond"/>
              </a:defRPr>
            </a:pPr>
            <a:r>
              <a:rPr lang="en-US" altLang="zh-TW" sz="2000" dirty="0"/>
              <a:t>Breaks huge data sets into smaller chunks and processes them across many low-cost servers.</a:t>
            </a:r>
          </a:p>
          <a:p>
            <a:pPr lvl="1">
              <a:defRPr sz="2000">
                <a:solidFill>
                  <a:srgbClr val="000000"/>
                </a:solidFill>
                <a:latin typeface="Garamond"/>
              </a:defRPr>
            </a:pPr>
            <a:r>
              <a:rPr lang="en-US" altLang="zh-TW" sz="2000" dirty="0"/>
              <a:t>Common in large firms like LinkedIn or Facebook.</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Spark:</a:t>
            </a:r>
          </a:p>
          <a:p>
            <a:pPr lvl="1">
              <a:defRPr sz="2000">
                <a:solidFill>
                  <a:srgbClr val="000000"/>
                </a:solidFill>
                <a:latin typeface="Garamond"/>
              </a:defRPr>
            </a:pPr>
            <a:r>
              <a:rPr lang="en-US" altLang="zh-TW" sz="2000" dirty="0"/>
              <a:t>Performs similar processing, but in memory (RAM) for faster results.</a:t>
            </a:r>
          </a:p>
          <a:p>
            <a:pPr lvl="1">
              <a:defRPr sz="2000">
                <a:solidFill>
                  <a:srgbClr val="000000"/>
                </a:solidFill>
                <a:latin typeface="Garamond"/>
              </a:defRPr>
            </a:pPr>
            <a:r>
              <a:rPr lang="en-US" altLang="zh-TW" sz="2000" dirty="0"/>
              <a:t>Ideal for real-time analytics and streaming data.</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Makes it possible to work with unstructured or massive-scale data</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Think of them as the “factory machines” preparing data before it reaches dashboards or reports.</a:t>
            </a:r>
          </a:p>
        </p:txBody>
      </p:sp>
      <p:sp>
        <p:nvSpPr>
          <p:cNvPr id="4" name="Rectangle 3">
            <a:extLst>
              <a:ext uri="{FF2B5EF4-FFF2-40B4-BE49-F238E27FC236}">
                <a16:creationId xmlns:a16="http://schemas.microsoft.com/office/drawing/2014/main" id="{7B2581C9-AE6D-85E7-7B0F-4BDBDEAAB993}"/>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7C1825-1B23-DF29-4238-A6EAE16B05D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Hadoop and Spark: The Engines Behind Big Data</a:t>
            </a:r>
          </a:p>
        </p:txBody>
      </p:sp>
      <p:sp>
        <p:nvSpPr>
          <p:cNvPr id="5" name="Rectangle 4">
            <a:extLst>
              <a:ext uri="{FF2B5EF4-FFF2-40B4-BE49-F238E27FC236}">
                <a16:creationId xmlns:a16="http://schemas.microsoft.com/office/drawing/2014/main" id="{98F10F81-A028-4704-0414-760246DD759E}"/>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072F5F5A-0B47-98D6-9F21-DE71EF234B46}"/>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BB3CB89-DC48-2125-8270-93CF84E911FB}"/>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44</a:t>
            </a:fld>
            <a:r>
              <a:rPr lang="en-US" b="1" dirty="0">
                <a:solidFill>
                  <a:schemeClr val="bg1"/>
                </a:solidFill>
                <a:latin typeface="Garamond" panose="02020404030301010803" pitchFamily="18" charset="0"/>
              </a:rPr>
              <a:t> </a:t>
            </a:r>
          </a:p>
        </p:txBody>
      </p:sp>
      <p:pic>
        <p:nvPicPr>
          <p:cNvPr id="9222" name="Picture 6" descr="Hadoop vs Spark: Detailed Comparison of Big Data Frameworks">
            <a:extLst>
              <a:ext uri="{FF2B5EF4-FFF2-40B4-BE49-F238E27FC236}">
                <a16:creationId xmlns:a16="http://schemas.microsoft.com/office/drawing/2014/main" id="{0E7F4056-8E76-17B2-962E-F55475094D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427532"/>
            <a:ext cx="409167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47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fade">
                                      <p:cBhvr>
                                        <p:cTn id="10" dur="500"/>
                                        <p:tgtEl>
                                          <p:spTgt spid="92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0A276-95E0-A20A-3C6B-264D2BCBFB6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17B49D-F5BC-B093-8304-966B0BEB8A09}"/>
              </a:ext>
            </a:extLst>
          </p:cNvPr>
          <p:cNvSpPr>
            <a:spLocks noGrp="1"/>
          </p:cNvSpPr>
          <p:nvPr>
            <p:ph idx="1"/>
          </p:nvPr>
        </p:nvSpPr>
        <p:spPr>
          <a:xfrm>
            <a:off x="3116580" y="1300900"/>
            <a:ext cx="8530475" cy="5081046"/>
          </a:xfrm>
        </p:spPr>
        <p:txBody>
          <a:bodyPr>
            <a:normAutofit/>
          </a:bodyPr>
          <a:lstStyle/>
          <a:p>
            <a:pPr>
              <a:defRPr sz="2000">
                <a:solidFill>
                  <a:srgbClr val="000000"/>
                </a:solidFill>
                <a:latin typeface="Garamond"/>
              </a:defRPr>
            </a:pPr>
            <a:r>
              <a:rPr lang="en-US" altLang="zh-TW" sz="2400" dirty="0"/>
              <a:t>Stores working data in RAM instead of disks, reducing lag time dramatically.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Enables near-instant queries, modeling, and forecasting, even on mobile devices.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Benefits:</a:t>
            </a:r>
          </a:p>
          <a:p>
            <a:pPr lvl="1">
              <a:defRPr sz="2000">
                <a:solidFill>
                  <a:srgbClr val="000000"/>
                </a:solidFill>
                <a:latin typeface="Garamond"/>
              </a:defRPr>
            </a:pPr>
            <a:r>
              <a:rPr lang="en-US" altLang="zh-TW" sz="2000" dirty="0"/>
              <a:t>Real-time dashboards and reporting.</a:t>
            </a:r>
          </a:p>
          <a:p>
            <a:pPr lvl="1">
              <a:defRPr sz="2000">
                <a:solidFill>
                  <a:srgbClr val="000000"/>
                </a:solidFill>
                <a:latin typeface="Garamond"/>
              </a:defRPr>
            </a:pPr>
            <a:r>
              <a:rPr lang="en-US" altLang="zh-TW" sz="2000" dirty="0"/>
              <a:t>Faster simulations and scenario planning.</a:t>
            </a:r>
          </a:p>
          <a:p>
            <a:pPr lvl="1">
              <a:defRPr sz="2000">
                <a:solidFill>
                  <a:srgbClr val="000000"/>
                </a:solidFill>
                <a:latin typeface="Garamond"/>
              </a:defRPr>
            </a:pPr>
            <a:r>
              <a:rPr lang="en-US" altLang="zh-TW" sz="2000" dirty="0"/>
              <a:t>Immediate decision support during meetings.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Faster access to data leads to faster reaction to market changes.</a:t>
            </a:r>
            <a:endParaRPr lang="en-US" altLang="zh-TW" sz="1200" dirty="0"/>
          </a:p>
        </p:txBody>
      </p:sp>
      <p:sp>
        <p:nvSpPr>
          <p:cNvPr id="4" name="Rectangle 3">
            <a:extLst>
              <a:ext uri="{FF2B5EF4-FFF2-40B4-BE49-F238E27FC236}">
                <a16:creationId xmlns:a16="http://schemas.microsoft.com/office/drawing/2014/main" id="{D4FAE524-0DA9-337C-0A60-C292845F32E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3981EB-0F97-E590-609E-7E74AB564DE8}"/>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In-Memory Computing: Speed as an Advantage</a:t>
            </a:r>
          </a:p>
        </p:txBody>
      </p:sp>
      <p:sp>
        <p:nvSpPr>
          <p:cNvPr id="5" name="Rectangle 4">
            <a:extLst>
              <a:ext uri="{FF2B5EF4-FFF2-40B4-BE49-F238E27FC236}">
                <a16:creationId xmlns:a16="http://schemas.microsoft.com/office/drawing/2014/main" id="{8BAE964A-A51C-FA42-9EB3-52FB09BDA86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5F57A25-EFFF-88DF-33E2-2A95568CA44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2C9FF14-D5FA-7D04-A82D-390C4E1540B9}"/>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45</a:t>
            </a:fld>
            <a:r>
              <a:rPr lang="en-US" b="1" dirty="0">
                <a:solidFill>
                  <a:schemeClr val="bg1"/>
                </a:solidFill>
                <a:latin typeface="Garamond" panose="02020404030301010803" pitchFamily="18" charset="0"/>
              </a:rPr>
              <a:t> </a:t>
            </a:r>
          </a:p>
        </p:txBody>
      </p:sp>
      <p:pic>
        <p:nvPicPr>
          <p:cNvPr id="11266" name="Picture 2" descr="What is Artificial Intelligence (AI) Memory Bottleneck and How to fix it? -  techovedas">
            <a:extLst>
              <a:ext uri="{FF2B5EF4-FFF2-40B4-BE49-F238E27FC236}">
                <a16:creationId xmlns:a16="http://schemas.microsoft.com/office/drawing/2014/main" id="{C60165F5-72A9-FBD7-C23F-D8800C6EA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56825" y="2426126"/>
            <a:ext cx="4572000" cy="257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23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gtEl>
                                        <p:attrNameLst>
                                          <p:attrName>style.visibility</p:attrName>
                                        </p:attrNameLst>
                                      </p:cBhvr>
                                      <p:to>
                                        <p:strVal val="visible"/>
                                      </p:to>
                                    </p:set>
                                    <p:animEffect transition="in" filter="fade">
                                      <p:cBhvr>
                                        <p:cTn id="10" dur="500"/>
                                        <p:tgtEl>
                                          <p:spTgt spid="1126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45E51-25D4-6619-3079-B3905366F9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54ACBD-D40D-1083-C9C6-A11BF2A4AA15}"/>
              </a:ext>
            </a:extLst>
          </p:cNvPr>
          <p:cNvSpPr>
            <a:spLocks noGrp="1"/>
          </p:cNvSpPr>
          <p:nvPr>
            <p:ph idx="1"/>
          </p:nvPr>
        </p:nvSpPr>
        <p:spPr>
          <a:xfrm>
            <a:off x="5825765" y="1300900"/>
            <a:ext cx="5821290" cy="5081046"/>
          </a:xfrm>
        </p:spPr>
        <p:txBody>
          <a:bodyPr>
            <a:normAutofit/>
          </a:bodyPr>
          <a:lstStyle/>
          <a:p>
            <a:pPr>
              <a:defRPr sz="2000">
                <a:solidFill>
                  <a:srgbClr val="000000"/>
                </a:solidFill>
                <a:latin typeface="Garamond"/>
              </a:defRPr>
            </a:pPr>
            <a:r>
              <a:rPr lang="en-US" altLang="zh-TW" sz="2400" dirty="0"/>
              <a:t>BI and analytics platforms bring data to life through dashboards, charts, and AI features.</a:t>
            </a:r>
            <a:endParaRPr lang="en-US" altLang="zh-TW" sz="1200" dirty="0"/>
          </a:p>
          <a:p>
            <a:pPr lvl="1">
              <a:defRPr sz="2000">
                <a:solidFill>
                  <a:srgbClr val="000000"/>
                </a:solidFill>
                <a:latin typeface="Garamond"/>
              </a:defRPr>
            </a:pPr>
            <a:r>
              <a:rPr lang="en-US" altLang="zh-TW" sz="2000" dirty="0"/>
              <a:t>Microsoft Power BI: Integrates with Excel and SharePoint; widely used for visualization.</a:t>
            </a:r>
            <a:endParaRPr lang="en-US" altLang="zh-TW" sz="1200" dirty="0"/>
          </a:p>
          <a:p>
            <a:pPr lvl="1">
              <a:defRPr sz="2000">
                <a:solidFill>
                  <a:srgbClr val="000000"/>
                </a:solidFill>
                <a:latin typeface="Garamond"/>
              </a:defRPr>
            </a:pPr>
            <a:r>
              <a:rPr lang="en-US" altLang="zh-TW" sz="2000" dirty="0"/>
              <a:t>Google Looker / Tableau: Interactive dashboards with drill-down and “natural language” search.</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Used by all levels of management to:</a:t>
            </a:r>
          </a:p>
          <a:p>
            <a:pPr lvl="1">
              <a:defRPr sz="2000">
                <a:solidFill>
                  <a:srgbClr val="000000"/>
                </a:solidFill>
                <a:latin typeface="Garamond"/>
              </a:defRPr>
            </a:pPr>
            <a:r>
              <a:rPr lang="en-US" altLang="zh-TW" sz="2000" dirty="0"/>
              <a:t>Monitor KPIs and performance metrics.</a:t>
            </a:r>
          </a:p>
          <a:p>
            <a:pPr lvl="1">
              <a:defRPr sz="2000">
                <a:solidFill>
                  <a:srgbClr val="000000"/>
                </a:solidFill>
                <a:latin typeface="Garamond"/>
              </a:defRPr>
            </a:pPr>
            <a:r>
              <a:rPr lang="en-US" altLang="zh-TW" sz="2000" dirty="0"/>
              <a:t>Visualize trends and outliers.</a:t>
            </a:r>
          </a:p>
          <a:p>
            <a:pPr lvl="1">
              <a:defRPr sz="2000">
                <a:solidFill>
                  <a:srgbClr val="000000"/>
                </a:solidFill>
                <a:latin typeface="Garamond"/>
              </a:defRPr>
            </a:pPr>
            <a:r>
              <a:rPr lang="en-US" altLang="zh-TW" sz="2000" dirty="0"/>
              <a:t>Build a data-driven culture where evidence guides decisions.</a:t>
            </a:r>
            <a:endParaRPr lang="en-US" altLang="zh-TW" sz="800" dirty="0"/>
          </a:p>
        </p:txBody>
      </p:sp>
      <p:sp>
        <p:nvSpPr>
          <p:cNvPr id="4" name="Rectangle 3">
            <a:extLst>
              <a:ext uri="{FF2B5EF4-FFF2-40B4-BE49-F238E27FC236}">
                <a16:creationId xmlns:a16="http://schemas.microsoft.com/office/drawing/2014/main" id="{38B85F7E-CA2B-A419-80E6-AAE501DB31D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A6748-B733-1D4B-1C51-E0AED5122F2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dirty="0">
                <a:solidFill>
                  <a:schemeClr val="bg1"/>
                </a:solidFill>
              </a:rPr>
              <a:t>  Analytics Platforms: Turning Data into Decisions</a:t>
            </a:r>
          </a:p>
        </p:txBody>
      </p:sp>
      <p:sp>
        <p:nvSpPr>
          <p:cNvPr id="5" name="Rectangle 4">
            <a:extLst>
              <a:ext uri="{FF2B5EF4-FFF2-40B4-BE49-F238E27FC236}">
                <a16:creationId xmlns:a16="http://schemas.microsoft.com/office/drawing/2014/main" id="{BE437EAC-2528-5BC1-8214-BB726D2BBF65}"/>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7F767D2-2E9E-03B8-ECEE-410D9DC2B8C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3404097-698E-DA3E-6FA2-2232A68C48B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46</a:t>
            </a:fld>
            <a:r>
              <a:rPr lang="en-US" b="1" dirty="0">
                <a:solidFill>
                  <a:schemeClr val="bg1"/>
                </a:solidFill>
                <a:latin typeface="Garamond" panose="02020404030301010803" pitchFamily="18" charset="0"/>
              </a:rPr>
              <a:t> </a:t>
            </a:r>
          </a:p>
        </p:txBody>
      </p:sp>
      <p:pic>
        <p:nvPicPr>
          <p:cNvPr id="12290" name="Picture 2" descr="Power BI vs Tableau: Key Differences in Analytics Tools">
            <a:extLst>
              <a:ext uri="{FF2B5EF4-FFF2-40B4-BE49-F238E27FC236}">
                <a16:creationId xmlns:a16="http://schemas.microsoft.com/office/drawing/2014/main" id="{DFE79F05-60B9-B969-097A-DB191AA9D0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40" r="19924"/>
          <a:stretch/>
        </p:blipFill>
        <p:spPr bwMode="auto">
          <a:xfrm>
            <a:off x="541770" y="1427532"/>
            <a:ext cx="518474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79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fade">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FDEB6-6928-88BE-7FA6-8FD8D600850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C0D22E4-F1E7-109E-4DA8-6009D74B1C81}"/>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8254E6-27CD-61D2-F17E-6E349284C65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2400" dirty="0">
                <a:solidFill>
                  <a:schemeClr val="bg1"/>
                </a:solidFill>
              </a:rPr>
              <a:t>  Tableau (2024, January 30). </a:t>
            </a:r>
            <a:r>
              <a:rPr lang="en-US" sz="2400" i="1" dirty="0">
                <a:solidFill>
                  <a:schemeClr val="bg1"/>
                </a:solidFill>
              </a:rPr>
              <a:t>What is Tableau Public? | </a:t>
            </a:r>
            <a:r>
              <a:rPr lang="en-US" sz="2400" i="1" dirty="0" err="1">
                <a:solidFill>
                  <a:schemeClr val="bg1"/>
                </a:solidFill>
              </a:rPr>
              <a:t>DataFam</a:t>
            </a:r>
            <a:r>
              <a:rPr lang="en-US" sz="2400" i="1" dirty="0">
                <a:solidFill>
                  <a:schemeClr val="bg1"/>
                </a:solidFill>
              </a:rPr>
              <a:t> Explained </a:t>
            </a:r>
            <a:r>
              <a:rPr lang="en-US" sz="2400" dirty="0">
                <a:solidFill>
                  <a:schemeClr val="bg1"/>
                </a:solidFill>
              </a:rPr>
              <a:t>[Video].</a:t>
            </a:r>
            <a:br>
              <a:rPr lang="en-US" sz="2400" dirty="0">
                <a:solidFill>
                  <a:schemeClr val="bg1"/>
                </a:solidFill>
              </a:rPr>
            </a:br>
            <a:r>
              <a:rPr lang="en-US" sz="2400" dirty="0">
                <a:solidFill>
                  <a:schemeClr val="bg1"/>
                </a:solidFill>
              </a:rPr>
              <a:t>  YouTube. https://youtu.be/3RjtQlrGInE?si=Uk2MT0xmRsHfItnk</a:t>
            </a:r>
          </a:p>
        </p:txBody>
      </p:sp>
      <p:sp>
        <p:nvSpPr>
          <p:cNvPr id="5" name="Rectangle 4">
            <a:extLst>
              <a:ext uri="{FF2B5EF4-FFF2-40B4-BE49-F238E27FC236}">
                <a16:creationId xmlns:a16="http://schemas.microsoft.com/office/drawing/2014/main" id="{7B0E7E58-EACB-9CEE-FDE8-1DA00E9A4A6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59DD770-9380-9474-0791-6483ACF7ED9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545E75F-1294-FD24-8694-C77FB1C0A3CA}"/>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47</a:t>
            </a:fld>
            <a:r>
              <a:rPr lang="en-US" b="1" dirty="0">
                <a:solidFill>
                  <a:schemeClr val="bg1"/>
                </a:solidFill>
                <a:latin typeface="Garamond" panose="02020404030301010803" pitchFamily="18" charset="0"/>
              </a:rPr>
              <a:t> </a:t>
            </a:r>
          </a:p>
        </p:txBody>
      </p:sp>
      <p:pic>
        <p:nvPicPr>
          <p:cNvPr id="10" name="Online Media 9" title="What is Tableau Public? | DataFam Explained">
            <a:hlinkClick r:id="" action="ppaction://media"/>
            <a:extLst>
              <a:ext uri="{FF2B5EF4-FFF2-40B4-BE49-F238E27FC236}">
                <a16:creationId xmlns:a16="http://schemas.microsoft.com/office/drawing/2014/main" id="{1DF149B2-36CD-FBBC-5970-9038FEF300E4}"/>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383450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7605F-D6CB-1BD4-CC4F-37CD5206A5D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C9CD610-E17D-8AAE-BCA8-2C7E36F81C1B}"/>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FDB0DE-65A0-AC27-4681-2E1B83F25113}"/>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3400" dirty="0">
                <a:solidFill>
                  <a:schemeClr val="bg1"/>
                </a:solidFill>
              </a:rPr>
              <a:t>  Contemporary Business Intelligence Technology Infrastructure</a:t>
            </a:r>
          </a:p>
        </p:txBody>
      </p:sp>
      <p:sp>
        <p:nvSpPr>
          <p:cNvPr id="5" name="Rectangle 4">
            <a:extLst>
              <a:ext uri="{FF2B5EF4-FFF2-40B4-BE49-F238E27FC236}">
                <a16:creationId xmlns:a16="http://schemas.microsoft.com/office/drawing/2014/main" id="{61F7D8A1-473B-AC75-A111-07B922F73C2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1D6E67A-4BEA-7981-3382-8F8706794A4E}"/>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3B83CD6-D316-58FD-E446-FC91C46DE102}"/>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48</a:t>
            </a:fld>
            <a:r>
              <a:rPr lang="en-US" b="1" dirty="0">
                <a:solidFill>
                  <a:schemeClr val="bg1"/>
                </a:solidFill>
                <a:latin typeface="Garamond" panose="02020404030301010803" pitchFamily="18" charset="0"/>
              </a:rPr>
              <a:t> </a:t>
            </a:r>
          </a:p>
        </p:txBody>
      </p:sp>
      <p:pic>
        <p:nvPicPr>
          <p:cNvPr id="10" name="Picture 9" descr="An illustration explains the components of a contemporary business intelligence infrastructure. Long description available in notes, press f6. ">
            <a:extLst>
              <a:ext uri="{FF2B5EF4-FFF2-40B4-BE49-F238E27FC236}">
                <a16:creationId xmlns:a16="http://schemas.microsoft.com/office/drawing/2014/main" id="{DCDF2C92-D1EE-4B57-9974-30242CEAD5C5}"/>
              </a:ext>
            </a:extLst>
          </p:cNvPr>
          <p:cNvPicPr>
            <a:picLocks noChangeAspect="1"/>
          </p:cNvPicPr>
          <p:nvPr/>
        </p:nvPicPr>
        <p:blipFill>
          <a:blip r:embed="rId3"/>
          <a:stretch>
            <a:fillRect/>
          </a:stretch>
        </p:blipFill>
        <p:spPr>
          <a:xfrm>
            <a:off x="2353683" y="970332"/>
            <a:ext cx="7481455" cy="5486400"/>
          </a:xfrm>
          <a:prstGeom prst="rect">
            <a:avLst/>
          </a:prstGeom>
        </p:spPr>
      </p:pic>
    </p:spTree>
    <p:extLst>
      <p:ext uri="{BB962C8B-B14F-4D97-AF65-F5344CB8AC3E}">
        <p14:creationId xmlns:p14="http://schemas.microsoft.com/office/powerpoint/2010/main" val="324493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27F3B-007D-2A98-6F2A-16D83C7F10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C9E15B-9C57-F13E-A638-C5FA777922DC}"/>
              </a:ext>
            </a:extLst>
          </p:cNvPr>
          <p:cNvSpPr>
            <a:spLocks noGrp="1"/>
          </p:cNvSpPr>
          <p:nvPr>
            <p:ph idx="1"/>
          </p:nvPr>
        </p:nvSpPr>
        <p:spPr>
          <a:xfrm>
            <a:off x="5899059" y="1300900"/>
            <a:ext cx="5747996" cy="5081046"/>
          </a:xfrm>
        </p:spPr>
        <p:txBody>
          <a:bodyPr>
            <a:normAutofit/>
          </a:bodyPr>
          <a:lstStyle/>
          <a:p>
            <a:pPr>
              <a:defRPr sz="2000">
                <a:solidFill>
                  <a:srgbClr val="000000"/>
                </a:solidFill>
                <a:latin typeface="Garamond"/>
              </a:defRPr>
            </a:pPr>
            <a:r>
              <a:rPr lang="en-US" altLang="zh-TW" sz="2400" dirty="0"/>
              <a:t>OLAP organizes data into “cubes” for quick comparisons.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Allows users to slice and dice data by product, region, time, or scenario.</a:t>
            </a:r>
          </a:p>
          <a:p>
            <a:pPr lvl="1">
              <a:defRPr sz="2000">
                <a:solidFill>
                  <a:srgbClr val="000000"/>
                </a:solidFill>
                <a:latin typeface="Garamond"/>
              </a:defRPr>
            </a:pPr>
            <a:r>
              <a:rPr lang="en-US" altLang="zh-TW" sz="2000" dirty="0"/>
              <a:t>e.g. “Compare Q3 sales of bolts in the East region vs. last year’s forecast.”</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Supports multi-level analysis (by product line, territory, or time frame).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Analogy: “An advanced Excel PivotTable operating on companywide data.”</a:t>
            </a:r>
            <a:endParaRPr lang="en-US" altLang="zh-TW" sz="800" dirty="0"/>
          </a:p>
        </p:txBody>
      </p:sp>
      <p:sp>
        <p:nvSpPr>
          <p:cNvPr id="4" name="Rectangle 3">
            <a:extLst>
              <a:ext uri="{FF2B5EF4-FFF2-40B4-BE49-F238E27FC236}">
                <a16:creationId xmlns:a16="http://schemas.microsoft.com/office/drawing/2014/main" id="{BB32202D-20A7-2A35-FECD-4AC905F9360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24705B-F3DF-527F-568B-DFEB19A76E09}"/>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dirty="0">
                <a:solidFill>
                  <a:schemeClr val="bg1"/>
                </a:solidFill>
              </a:rPr>
              <a:t>  Online Analytical Processing (OLAP)</a:t>
            </a:r>
          </a:p>
        </p:txBody>
      </p:sp>
      <p:sp>
        <p:nvSpPr>
          <p:cNvPr id="5" name="Rectangle 4">
            <a:extLst>
              <a:ext uri="{FF2B5EF4-FFF2-40B4-BE49-F238E27FC236}">
                <a16:creationId xmlns:a16="http://schemas.microsoft.com/office/drawing/2014/main" id="{F374F5C2-5DA7-43A8-1775-304C55FD205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87BA38F-0A41-EA95-5DBC-E36ACD1BC494}"/>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D69BBBE9-6EB5-2AA9-6DDC-C731FB26BFB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49</a:t>
            </a:fld>
            <a:r>
              <a:rPr lang="en-US" b="1" dirty="0">
                <a:solidFill>
                  <a:schemeClr val="bg1"/>
                </a:solidFill>
                <a:latin typeface="Garamond" panose="02020404030301010803" pitchFamily="18" charset="0"/>
              </a:rPr>
              <a:t> </a:t>
            </a:r>
          </a:p>
        </p:txBody>
      </p:sp>
      <p:pic>
        <p:nvPicPr>
          <p:cNvPr id="9" name="Picture 8">
            <a:extLst>
              <a:ext uri="{FF2B5EF4-FFF2-40B4-BE49-F238E27FC236}">
                <a16:creationId xmlns:a16="http://schemas.microsoft.com/office/drawing/2014/main" id="{CF5D6F39-AAD8-BA15-DEF3-08C760DB8E7E}"/>
              </a:ext>
            </a:extLst>
          </p:cNvPr>
          <p:cNvPicPr>
            <a:picLocks noChangeAspect="1"/>
          </p:cNvPicPr>
          <p:nvPr/>
        </p:nvPicPr>
        <p:blipFill>
          <a:blip r:embed="rId3"/>
          <a:srcRect l="3852"/>
          <a:stretch/>
        </p:blipFill>
        <p:spPr>
          <a:xfrm>
            <a:off x="541770" y="1427532"/>
            <a:ext cx="5357289" cy="4572000"/>
          </a:xfrm>
          <a:prstGeom prst="rect">
            <a:avLst/>
          </a:prstGeom>
        </p:spPr>
      </p:pic>
    </p:spTree>
    <p:extLst>
      <p:ext uri="{BB962C8B-B14F-4D97-AF65-F5344CB8AC3E}">
        <p14:creationId xmlns:p14="http://schemas.microsoft.com/office/powerpoint/2010/main" val="161043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7CE89-301A-70F1-4260-6BE7F3ECF59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55BD8-8A9D-C759-E57B-798D3259D94E}"/>
              </a:ext>
            </a:extLst>
          </p:cNvPr>
          <p:cNvSpPr>
            <a:spLocks noGrp="1"/>
          </p:cNvSpPr>
          <p:nvPr>
            <p:ph idx="1"/>
          </p:nvPr>
        </p:nvSpPr>
        <p:spPr>
          <a:xfrm>
            <a:off x="4619133" y="1300900"/>
            <a:ext cx="7027921" cy="5081046"/>
          </a:xfrm>
        </p:spPr>
        <p:txBody>
          <a:bodyPr>
            <a:normAutofit/>
          </a:bodyPr>
          <a:lstStyle/>
          <a:p>
            <a:pPr>
              <a:defRPr sz="2000">
                <a:solidFill>
                  <a:srgbClr val="000000"/>
                </a:solidFill>
                <a:latin typeface="Garamond"/>
              </a:defRPr>
            </a:pPr>
            <a:r>
              <a:rPr lang="en-US" altLang="zh-TW" sz="2400" dirty="0"/>
              <a:t>Effective information systems must provide accurate, timely, and relevant information.</a:t>
            </a:r>
          </a:p>
          <a:p>
            <a:pPr lvl="1">
              <a:defRPr sz="2000">
                <a:solidFill>
                  <a:srgbClr val="000000"/>
                </a:solidFill>
                <a:latin typeface="Garamond"/>
              </a:defRPr>
            </a:pPr>
            <a:r>
              <a:rPr lang="en-US" altLang="zh-TW" sz="2000" dirty="0"/>
              <a:t>Accurate: Free from errors.</a:t>
            </a:r>
          </a:p>
          <a:p>
            <a:pPr lvl="1">
              <a:defRPr sz="2000">
                <a:solidFill>
                  <a:srgbClr val="000000"/>
                </a:solidFill>
                <a:latin typeface="Garamond"/>
              </a:defRPr>
            </a:pPr>
            <a:r>
              <a:rPr lang="en-US" altLang="zh-TW" sz="2000" dirty="0"/>
              <a:t>Timely: Available when decision-makers need it.</a:t>
            </a:r>
          </a:p>
          <a:p>
            <a:pPr lvl="1">
              <a:defRPr sz="2000">
                <a:solidFill>
                  <a:srgbClr val="000000"/>
                </a:solidFill>
                <a:latin typeface="Garamond"/>
              </a:defRPr>
            </a:pPr>
            <a:r>
              <a:rPr lang="en-US" altLang="zh-TW" sz="2000" dirty="0"/>
              <a:t>Relevant: Useful and appropriate for the task or decision.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Many firms fail to achieve this due to poorly organized or maintained data.</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Poorly managed data limit managers’ ability to make evidence-based decisions.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Understanding these issues begins with how data are organized in traditional file systems.</a:t>
            </a:r>
          </a:p>
        </p:txBody>
      </p:sp>
      <p:sp>
        <p:nvSpPr>
          <p:cNvPr id="4" name="Rectangle 3">
            <a:extLst>
              <a:ext uri="{FF2B5EF4-FFF2-40B4-BE49-F238E27FC236}">
                <a16:creationId xmlns:a16="http://schemas.microsoft.com/office/drawing/2014/main" id="{EB7F8D10-BDB6-A3B1-C66D-3AAD06B37E30}"/>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11ED87-11C7-E07A-360C-C69F65EDD607}"/>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Data Management Problems</a:t>
            </a:r>
          </a:p>
        </p:txBody>
      </p:sp>
      <p:sp>
        <p:nvSpPr>
          <p:cNvPr id="5" name="Rectangle 4">
            <a:extLst>
              <a:ext uri="{FF2B5EF4-FFF2-40B4-BE49-F238E27FC236}">
                <a16:creationId xmlns:a16="http://schemas.microsoft.com/office/drawing/2014/main" id="{E8DA463A-E4AE-D67D-E769-807CD9E1890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AD2F9F19-8B6A-699A-698A-67E99D9D88AA}"/>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92A4FA5-9191-0EBF-702D-330CA4BD6763}"/>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a:t>
            </a:fld>
            <a:r>
              <a:rPr lang="en-US" b="1" dirty="0">
                <a:solidFill>
                  <a:schemeClr val="bg1"/>
                </a:solidFill>
                <a:latin typeface="Garamond" panose="02020404030301010803" pitchFamily="18" charset="0"/>
              </a:rPr>
              <a:t> </a:t>
            </a:r>
          </a:p>
        </p:txBody>
      </p:sp>
      <p:pic>
        <p:nvPicPr>
          <p:cNvPr id="1026" name="Picture 2" descr="Types Of Data Management: A Comprehensive Guide - NexaLab Blog">
            <a:extLst>
              <a:ext uri="{FF2B5EF4-FFF2-40B4-BE49-F238E27FC236}">
                <a16:creationId xmlns:a16="http://schemas.microsoft.com/office/drawing/2014/main" id="{4EF18A90-9CA9-C5F3-1193-0A6CF00F27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5" r="48622"/>
          <a:stretch/>
        </p:blipFill>
        <p:spPr bwMode="auto">
          <a:xfrm>
            <a:off x="541770" y="1300900"/>
            <a:ext cx="4006392"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31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1734A-C67D-B566-E896-59C321D81C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598FC7-98C5-F7B5-211B-247FF2965BB4}"/>
              </a:ext>
            </a:extLst>
          </p:cNvPr>
          <p:cNvSpPr>
            <a:spLocks noGrp="1"/>
          </p:cNvSpPr>
          <p:nvPr>
            <p:ph idx="1"/>
          </p:nvPr>
        </p:nvSpPr>
        <p:spPr>
          <a:xfrm>
            <a:off x="5458120" y="1300900"/>
            <a:ext cx="6188935" cy="5081046"/>
          </a:xfrm>
        </p:spPr>
        <p:txBody>
          <a:bodyPr>
            <a:normAutofit/>
          </a:bodyPr>
          <a:lstStyle/>
          <a:p>
            <a:pPr>
              <a:defRPr sz="2000">
                <a:solidFill>
                  <a:srgbClr val="000000"/>
                </a:solidFill>
                <a:latin typeface="Garamond"/>
              </a:defRPr>
            </a:pPr>
            <a:r>
              <a:rPr lang="en-US" altLang="zh-TW" sz="2400" dirty="0"/>
              <a:t>Goes beyond OLAP to find patterns and predict future outcomes.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Common Techniques:</a:t>
            </a:r>
          </a:p>
          <a:p>
            <a:pPr lvl="1">
              <a:defRPr sz="2000">
                <a:solidFill>
                  <a:srgbClr val="000000"/>
                </a:solidFill>
                <a:latin typeface="Garamond"/>
              </a:defRPr>
            </a:pPr>
            <a:r>
              <a:rPr lang="en-US" altLang="zh-TW" sz="2000" dirty="0"/>
              <a:t>Associations: Products often bought together (chips + soda).</a:t>
            </a:r>
          </a:p>
          <a:p>
            <a:pPr lvl="1">
              <a:defRPr sz="2000">
                <a:solidFill>
                  <a:srgbClr val="000000"/>
                </a:solidFill>
                <a:latin typeface="Garamond"/>
              </a:defRPr>
            </a:pPr>
            <a:r>
              <a:rPr lang="en-US" altLang="zh-TW" sz="2000" dirty="0"/>
              <a:t>Sequences: Events over time (buy a home → buy appliances).</a:t>
            </a:r>
          </a:p>
          <a:p>
            <a:pPr lvl="1">
              <a:defRPr sz="2000">
                <a:solidFill>
                  <a:srgbClr val="000000"/>
                </a:solidFill>
                <a:latin typeface="Garamond"/>
              </a:defRPr>
            </a:pPr>
            <a:r>
              <a:rPr lang="en-US" altLang="zh-TW" sz="2000" dirty="0"/>
              <a:t>Classification &amp; Clustering: Group customers by demographics or behavior.</a:t>
            </a:r>
          </a:p>
          <a:p>
            <a:pPr lvl="1">
              <a:defRPr sz="2000">
                <a:solidFill>
                  <a:srgbClr val="000000"/>
                </a:solidFill>
                <a:latin typeface="Garamond"/>
              </a:defRPr>
            </a:pPr>
            <a:r>
              <a:rPr lang="en-US" altLang="zh-TW" sz="2000" dirty="0"/>
              <a:t>Forecasting: Estimate future sales or churn rates.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Data mining turns large data sets into practical actions and forecasts.</a:t>
            </a:r>
          </a:p>
        </p:txBody>
      </p:sp>
      <p:sp>
        <p:nvSpPr>
          <p:cNvPr id="4" name="Rectangle 3">
            <a:extLst>
              <a:ext uri="{FF2B5EF4-FFF2-40B4-BE49-F238E27FC236}">
                <a16:creationId xmlns:a16="http://schemas.microsoft.com/office/drawing/2014/main" id="{1724FC53-7669-8CA6-AD34-D9D4E94361C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C5F83-3047-10DD-41AD-C6EBF622E6D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dirty="0">
                <a:solidFill>
                  <a:schemeClr val="bg1"/>
                </a:solidFill>
              </a:rPr>
              <a:t>  Data Mining</a:t>
            </a:r>
          </a:p>
        </p:txBody>
      </p:sp>
      <p:sp>
        <p:nvSpPr>
          <p:cNvPr id="5" name="Rectangle 4">
            <a:extLst>
              <a:ext uri="{FF2B5EF4-FFF2-40B4-BE49-F238E27FC236}">
                <a16:creationId xmlns:a16="http://schemas.microsoft.com/office/drawing/2014/main" id="{29A2D9D7-2595-FEFD-4C9D-88A6070CF70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D47B338-A1D3-4F11-0518-6D4895C8E21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3676980-3E4D-7716-650E-CA2061FC0CA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50</a:t>
            </a:fld>
            <a:r>
              <a:rPr lang="en-US" b="1" dirty="0">
                <a:solidFill>
                  <a:schemeClr val="bg1"/>
                </a:solidFill>
                <a:latin typeface="Garamond" panose="02020404030301010803" pitchFamily="18" charset="0"/>
              </a:rPr>
              <a:t> </a:t>
            </a:r>
          </a:p>
        </p:txBody>
      </p:sp>
      <p:pic>
        <p:nvPicPr>
          <p:cNvPr id="13314" name="Picture 2" descr="Data Mining: History, Techniques, Advantages, and Examples">
            <a:extLst>
              <a:ext uri="{FF2B5EF4-FFF2-40B4-BE49-F238E27FC236}">
                <a16:creationId xmlns:a16="http://schemas.microsoft.com/office/drawing/2014/main" id="{73305C12-45CE-F592-7AD6-EDFA798453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938"/>
          <a:stretch/>
        </p:blipFill>
        <p:spPr bwMode="auto">
          <a:xfrm>
            <a:off x="541770" y="1427532"/>
            <a:ext cx="4760536"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4"/>
                                        </p:tgtEl>
                                        <p:attrNameLst>
                                          <p:attrName>style.visibility</p:attrName>
                                        </p:attrNameLst>
                                      </p:cBhvr>
                                      <p:to>
                                        <p:strVal val="visible"/>
                                      </p:to>
                                    </p:set>
                                    <p:animEffect transition="in" filter="fade">
                                      <p:cBhvr>
                                        <p:cTn id="10" dur="500"/>
                                        <p:tgtEl>
                                          <p:spTgt spid="133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2AD0F-19D4-57B8-C67D-DCA575FE783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20B1410-9A3C-F8D4-3424-344F3B35AD5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AF8170-2E31-3D6B-DD20-5377DEEA3436}"/>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2400" dirty="0">
                <a:solidFill>
                  <a:schemeClr val="bg1"/>
                </a:solidFill>
              </a:rPr>
              <a:t>  </a:t>
            </a:r>
            <a:r>
              <a:rPr lang="en-US" sz="2400" dirty="0" err="1">
                <a:solidFill>
                  <a:schemeClr val="bg1"/>
                </a:solidFill>
              </a:rPr>
              <a:t>Matlab</a:t>
            </a:r>
            <a:r>
              <a:rPr lang="en-US" sz="2400" dirty="0">
                <a:solidFill>
                  <a:schemeClr val="bg1"/>
                </a:solidFill>
              </a:rPr>
              <a:t> (2024, June 11). </a:t>
            </a:r>
            <a:r>
              <a:rPr lang="en-US" sz="2400" i="1" dirty="0">
                <a:solidFill>
                  <a:schemeClr val="bg1"/>
                </a:solidFill>
              </a:rPr>
              <a:t>What Is Sentiment Analysis? </a:t>
            </a:r>
            <a:r>
              <a:rPr lang="en-US" sz="2400" dirty="0">
                <a:solidFill>
                  <a:schemeClr val="bg1"/>
                </a:solidFill>
              </a:rPr>
              <a:t>[Video]. YouTube.</a:t>
            </a:r>
            <a:br>
              <a:rPr lang="en-US" sz="2400" dirty="0">
                <a:solidFill>
                  <a:schemeClr val="bg1"/>
                </a:solidFill>
              </a:rPr>
            </a:br>
            <a:r>
              <a:rPr lang="en-US" sz="2400" dirty="0">
                <a:solidFill>
                  <a:schemeClr val="bg1"/>
                </a:solidFill>
              </a:rPr>
              <a:t>  https://youtu.be/hkwuaRdwEeI?si=XVP7zRs4SSzmJagv</a:t>
            </a:r>
          </a:p>
        </p:txBody>
      </p:sp>
      <p:sp>
        <p:nvSpPr>
          <p:cNvPr id="5" name="Rectangle 4">
            <a:extLst>
              <a:ext uri="{FF2B5EF4-FFF2-40B4-BE49-F238E27FC236}">
                <a16:creationId xmlns:a16="http://schemas.microsoft.com/office/drawing/2014/main" id="{42B72C8A-865A-05FE-48F0-9657125BBFE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911CDF12-1E9E-AFAE-81D7-637E7002B40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29ABDF7C-124B-7D3A-15C2-42E1335E937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51</a:t>
            </a:fld>
            <a:r>
              <a:rPr lang="en-US" b="1" dirty="0">
                <a:solidFill>
                  <a:schemeClr val="bg1"/>
                </a:solidFill>
                <a:latin typeface="Garamond" panose="02020404030301010803" pitchFamily="18" charset="0"/>
              </a:rPr>
              <a:t> </a:t>
            </a:r>
          </a:p>
        </p:txBody>
      </p:sp>
      <p:pic>
        <p:nvPicPr>
          <p:cNvPr id="3" name="Online Media 2" title="What Is Sentiment Analysis?">
            <a:hlinkClick r:id="" action="ppaction://media"/>
            <a:extLst>
              <a:ext uri="{FF2B5EF4-FFF2-40B4-BE49-F238E27FC236}">
                <a16:creationId xmlns:a16="http://schemas.microsoft.com/office/drawing/2014/main" id="{926CBA4A-062C-9D66-AA90-E0A33F801349}"/>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208538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D1343-CDD0-EB3A-0FDD-A7E3D387B6E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50BCAE-915E-D5B4-7E01-632B992A8171}"/>
              </a:ext>
            </a:extLst>
          </p:cNvPr>
          <p:cNvSpPr>
            <a:spLocks noGrp="1"/>
          </p:cNvSpPr>
          <p:nvPr>
            <p:ph idx="1"/>
          </p:nvPr>
        </p:nvSpPr>
        <p:spPr>
          <a:xfrm>
            <a:off x="5621770" y="1300900"/>
            <a:ext cx="6025285" cy="5081046"/>
          </a:xfrm>
        </p:spPr>
        <p:txBody>
          <a:bodyPr>
            <a:normAutofit/>
          </a:bodyPr>
          <a:lstStyle/>
          <a:p>
            <a:pPr>
              <a:defRPr sz="2000">
                <a:solidFill>
                  <a:srgbClr val="000000"/>
                </a:solidFill>
                <a:latin typeface="Garamond"/>
              </a:defRPr>
            </a:pPr>
            <a:r>
              <a:rPr lang="en-US" altLang="zh-TW" sz="2400" dirty="0"/>
              <a:t>Text Mining: Extracts meaning from documents, emails, chat logs, and surveys.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Sentiment Analysis: Uses AI to detect tone positive, negative, or neutral.</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Web Mining: Examines site usage, clicks, and navigation patterns.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Purpose: Understand customer needs, brand perception, and online behavior.</a:t>
            </a:r>
          </a:p>
        </p:txBody>
      </p:sp>
      <p:sp>
        <p:nvSpPr>
          <p:cNvPr id="4" name="Rectangle 3">
            <a:extLst>
              <a:ext uri="{FF2B5EF4-FFF2-40B4-BE49-F238E27FC236}">
                <a16:creationId xmlns:a16="http://schemas.microsoft.com/office/drawing/2014/main" id="{EC72B41C-0454-6646-0FED-33615825990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C29EC1-B778-98BA-EBD1-AF3A36B9452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dirty="0">
                <a:solidFill>
                  <a:schemeClr val="bg1"/>
                </a:solidFill>
              </a:rPr>
              <a:t>  Data Mining: Text and Web Mining</a:t>
            </a:r>
          </a:p>
        </p:txBody>
      </p:sp>
      <p:sp>
        <p:nvSpPr>
          <p:cNvPr id="5" name="Rectangle 4">
            <a:extLst>
              <a:ext uri="{FF2B5EF4-FFF2-40B4-BE49-F238E27FC236}">
                <a16:creationId xmlns:a16="http://schemas.microsoft.com/office/drawing/2014/main" id="{66D109F7-161D-0AF0-4949-1ACC64C9C9F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E25A067-95BC-E4D1-0FC0-C02F793A8B52}"/>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12454281-DB56-7F10-A0FA-26E9A02C96B5}"/>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52</a:t>
            </a:fld>
            <a:r>
              <a:rPr lang="en-US" b="1" dirty="0">
                <a:solidFill>
                  <a:schemeClr val="bg1"/>
                </a:solidFill>
                <a:latin typeface="Garamond" panose="02020404030301010803" pitchFamily="18" charset="0"/>
              </a:rPr>
              <a:t> </a:t>
            </a:r>
          </a:p>
        </p:txBody>
      </p:sp>
      <p:pic>
        <p:nvPicPr>
          <p:cNvPr id="18436" name="Picture 4" descr="The 2022 Definitive Guide to Natural Language Processing (NLP)">
            <a:extLst>
              <a:ext uri="{FF2B5EF4-FFF2-40B4-BE49-F238E27FC236}">
                <a16:creationId xmlns:a16="http://schemas.microsoft.com/office/drawing/2014/main" id="{750034E3-4B2F-8985-476C-FCDFC9909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427532"/>
            <a:ext cx="5080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80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6"/>
                                        </p:tgtEl>
                                        <p:attrNameLst>
                                          <p:attrName>style.visibility</p:attrName>
                                        </p:attrNameLst>
                                      </p:cBhvr>
                                      <p:to>
                                        <p:strVal val="visible"/>
                                      </p:to>
                                    </p:set>
                                    <p:animEffect transition="in" filter="fade">
                                      <p:cBhvr>
                                        <p:cTn id="10" dur="500"/>
                                        <p:tgtEl>
                                          <p:spTgt spid="184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5C12E-E3C8-1AAA-6DDA-49B9C8C067A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2C9574-E6F8-2BB6-4419-417EA0386B98}"/>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Modern websites and apps are directly connected to corporate databases.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How it Works:</a:t>
            </a:r>
          </a:p>
          <a:p>
            <a:pPr lvl="1">
              <a:defRPr sz="2000">
                <a:solidFill>
                  <a:srgbClr val="000000"/>
                </a:solidFill>
                <a:latin typeface="Garamond"/>
              </a:defRPr>
            </a:pPr>
            <a:r>
              <a:rPr lang="en-US" altLang="zh-TW" sz="2000" dirty="0"/>
              <a:t>Web or app → Web Server → Application Server → Database Server.</a:t>
            </a:r>
          </a:p>
          <a:p>
            <a:pPr lvl="1">
              <a:defRPr sz="2000">
                <a:solidFill>
                  <a:srgbClr val="000000"/>
                </a:solidFill>
                <a:latin typeface="Garamond"/>
              </a:defRPr>
            </a:pPr>
            <a:r>
              <a:rPr lang="en-US" altLang="zh-TW" sz="2000" dirty="0"/>
              <a:t>The system translates user actions (like searches or orders) into SQL queries.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Benefits: </a:t>
            </a:r>
          </a:p>
          <a:p>
            <a:pPr lvl="1">
              <a:defRPr sz="2000">
                <a:solidFill>
                  <a:srgbClr val="000000"/>
                </a:solidFill>
                <a:latin typeface="Garamond"/>
              </a:defRPr>
            </a:pPr>
            <a:r>
              <a:rPr lang="en-US" altLang="zh-TW" sz="2000" dirty="0"/>
              <a:t>Easy for customers to access live data (prices, inventory, order status).</a:t>
            </a:r>
          </a:p>
          <a:p>
            <a:pPr lvl="1">
              <a:defRPr sz="2000">
                <a:solidFill>
                  <a:srgbClr val="000000"/>
                </a:solidFill>
                <a:latin typeface="Garamond"/>
              </a:defRPr>
            </a:pPr>
            <a:r>
              <a:rPr lang="en-US" altLang="zh-TW" sz="2000" dirty="0"/>
              <a:t>Low-cost solution for expanding legacy systems online.</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Online retailers, travel sites, and government portals all rely on this setup, and web-database integration enables 24/7 digital business operations.</a:t>
            </a:r>
          </a:p>
        </p:txBody>
      </p:sp>
      <p:sp>
        <p:nvSpPr>
          <p:cNvPr id="4" name="Rectangle 3">
            <a:extLst>
              <a:ext uri="{FF2B5EF4-FFF2-40B4-BE49-F238E27FC236}">
                <a16:creationId xmlns:a16="http://schemas.microsoft.com/office/drawing/2014/main" id="{564F1A88-7F7E-E712-C1A5-3423EC2A34B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C7599-3BEB-0D5D-BA7A-288305012B5E}"/>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dirty="0">
                <a:solidFill>
                  <a:schemeClr val="bg1"/>
                </a:solidFill>
              </a:rPr>
              <a:t>  Databases and the Web: Flow of Information</a:t>
            </a:r>
          </a:p>
        </p:txBody>
      </p:sp>
      <p:sp>
        <p:nvSpPr>
          <p:cNvPr id="5" name="Rectangle 4">
            <a:extLst>
              <a:ext uri="{FF2B5EF4-FFF2-40B4-BE49-F238E27FC236}">
                <a16:creationId xmlns:a16="http://schemas.microsoft.com/office/drawing/2014/main" id="{2E29D55F-A50A-AF8C-5F95-04D318C386E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39841F0-4702-94EC-6A6F-9D691C665AF8}"/>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608CE69-C9F4-59AA-4ADB-1AB3B06FB5A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19646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68CA1-884B-2B7F-4296-FE807FCD00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B10696-DA32-E16A-487C-397199FDF968}"/>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Where could text or web mining add value in a service-based business?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Potential Answers:</a:t>
            </a:r>
          </a:p>
          <a:p>
            <a:pPr lvl="1">
              <a:defRPr sz="2000">
                <a:solidFill>
                  <a:srgbClr val="000000"/>
                </a:solidFill>
                <a:latin typeface="Garamond"/>
              </a:defRPr>
            </a:pPr>
            <a:r>
              <a:rPr lang="en-US" altLang="zh-TW" sz="2000" dirty="0"/>
              <a:t>Text mining can analyze customer feedback from surveys, chat transcripts, or helpdesk logs to find recurring service problems.</a:t>
            </a:r>
          </a:p>
          <a:p>
            <a:pPr lvl="1">
              <a:defRPr sz="2000">
                <a:solidFill>
                  <a:srgbClr val="000000"/>
                </a:solidFill>
                <a:latin typeface="Garamond"/>
              </a:defRPr>
            </a:pPr>
            <a:r>
              <a:rPr lang="en-US" altLang="zh-TW" sz="2000" dirty="0"/>
              <a:t>Sentiment analysis of online reviews or social media posts can identify trends in satisfaction or frustration before they escalate.</a:t>
            </a:r>
          </a:p>
          <a:p>
            <a:pPr lvl="1">
              <a:defRPr sz="2000">
                <a:solidFill>
                  <a:srgbClr val="000000"/>
                </a:solidFill>
                <a:latin typeface="Garamond"/>
              </a:defRPr>
            </a:pPr>
            <a:r>
              <a:rPr lang="en-US" altLang="zh-TW" sz="2000" dirty="0"/>
              <a:t>Web mining can track how users navigate a company’s site to reveal where customers abandon sign-up or checkout processes.</a:t>
            </a:r>
          </a:p>
          <a:p>
            <a:pPr lvl="1">
              <a:defRPr sz="2000">
                <a:solidFill>
                  <a:srgbClr val="000000"/>
                </a:solidFill>
                <a:latin typeface="Garamond"/>
              </a:defRPr>
            </a:pPr>
            <a:r>
              <a:rPr lang="en-US" altLang="zh-TW" sz="2000" dirty="0"/>
              <a:t>e.g. A hotel chain could use text mining to find common complaints (“slow check-in”) and adjust training or staffing.</a:t>
            </a:r>
          </a:p>
        </p:txBody>
      </p:sp>
      <p:sp>
        <p:nvSpPr>
          <p:cNvPr id="4" name="Rectangle 3">
            <a:extLst>
              <a:ext uri="{FF2B5EF4-FFF2-40B4-BE49-F238E27FC236}">
                <a16:creationId xmlns:a16="http://schemas.microsoft.com/office/drawing/2014/main" id="{034224BE-96C0-8D97-34B7-FD2E5990057A}"/>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8C8210-1B94-C962-FA5E-912EEBE8E8E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dirty="0">
                <a:solidFill>
                  <a:schemeClr val="bg1"/>
                </a:solidFill>
              </a:rPr>
              <a:t>  Discussion #3</a:t>
            </a:r>
          </a:p>
        </p:txBody>
      </p:sp>
      <p:sp>
        <p:nvSpPr>
          <p:cNvPr id="5" name="Rectangle 4">
            <a:extLst>
              <a:ext uri="{FF2B5EF4-FFF2-40B4-BE49-F238E27FC236}">
                <a16:creationId xmlns:a16="http://schemas.microsoft.com/office/drawing/2014/main" id="{4AD6C1A4-9663-A768-CAFA-CB52E7AADBA4}"/>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2F04D42-2E02-A3EC-52F9-DD5249D8E69B}"/>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D158C05-B72A-B9C9-4D04-270519D8A9A0}"/>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54</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324042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DF69B1F3-2732-81FF-2A04-2D9801B4A18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5F1C612-0D39-72F2-E29C-0268BE65BABC}"/>
              </a:ext>
            </a:extLst>
          </p:cNvPr>
          <p:cNvSpPr txBox="1"/>
          <p:nvPr/>
        </p:nvSpPr>
        <p:spPr>
          <a:xfrm>
            <a:off x="-1" y="2705725"/>
            <a:ext cx="12188825" cy="1446550"/>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Data Governance, Data Quality Assurance, </a:t>
            </a:r>
          </a:p>
          <a:p>
            <a:pPr algn="ctr">
              <a:defRPr sz="4000" b="1">
                <a:solidFill>
                  <a:srgbClr val="FDB913"/>
                </a:solidFill>
                <a:latin typeface="Garamond"/>
              </a:defRPr>
            </a:pPr>
            <a:r>
              <a:rPr lang="en-US" sz="4400" dirty="0">
                <a:solidFill>
                  <a:schemeClr val="bg1"/>
                </a:solidFill>
              </a:rPr>
              <a:t>and Data Management</a:t>
            </a:r>
            <a:endParaRPr sz="4400" dirty="0">
              <a:solidFill>
                <a:schemeClr val="bg1"/>
              </a:solidFill>
            </a:endParaRPr>
          </a:p>
        </p:txBody>
      </p:sp>
    </p:spTree>
    <p:extLst>
      <p:ext uri="{BB962C8B-B14F-4D97-AF65-F5344CB8AC3E}">
        <p14:creationId xmlns:p14="http://schemas.microsoft.com/office/powerpoint/2010/main" val="903639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C96D3-52F8-C3AB-6D81-26800C2DA9D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E3C724-0129-2780-51A3-072418FA6536}"/>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Setting up a database is only the beginning, as managing data as a corporate asset requires rules and oversight.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Data Governance:</a:t>
            </a:r>
          </a:p>
          <a:p>
            <a:pPr lvl="1">
              <a:defRPr sz="2000">
                <a:solidFill>
                  <a:srgbClr val="000000"/>
                </a:solidFill>
                <a:latin typeface="Garamond"/>
              </a:defRPr>
            </a:pPr>
            <a:r>
              <a:rPr lang="en-US" altLang="zh-TW" sz="2000" dirty="0"/>
              <a:t>The framework of policies and procedures for handling data across the organization.</a:t>
            </a:r>
          </a:p>
          <a:p>
            <a:pPr lvl="1">
              <a:defRPr sz="2000">
                <a:solidFill>
                  <a:srgbClr val="000000"/>
                </a:solidFill>
                <a:latin typeface="Garamond"/>
              </a:defRPr>
            </a:pPr>
            <a:r>
              <a:rPr lang="en-US" altLang="zh-TW" sz="2000" dirty="0"/>
              <a:t>Defines who owns, updates, shares, and secures data.</a:t>
            </a:r>
          </a:p>
          <a:p>
            <a:pPr lvl="1">
              <a:defRPr sz="2000">
                <a:solidFill>
                  <a:srgbClr val="000000"/>
                </a:solidFill>
                <a:latin typeface="Garamond"/>
              </a:defRPr>
            </a:pPr>
            <a:r>
              <a:rPr lang="en-US" altLang="zh-TW" sz="2000" dirty="0"/>
              <a:t>Aligns data use with business goals, privacy laws, and ethical standards.</a:t>
            </a:r>
          </a:p>
          <a:p>
            <a:pPr lvl="1">
              <a:defRPr sz="2000">
                <a:solidFill>
                  <a:srgbClr val="000000"/>
                </a:solidFill>
                <a:latin typeface="Garamond"/>
              </a:defRPr>
            </a:pPr>
            <a:r>
              <a:rPr lang="en-US" altLang="zh-TW" sz="2000" dirty="0"/>
              <a:t>e.g. Only HR and Payroll staff can view or edit salary data; Marketing may view only anonymized summaries.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Data Governance = Accountability + Consistency + Security.</a:t>
            </a:r>
          </a:p>
        </p:txBody>
      </p:sp>
      <p:sp>
        <p:nvSpPr>
          <p:cNvPr id="4" name="Rectangle 3">
            <a:extLst>
              <a:ext uri="{FF2B5EF4-FFF2-40B4-BE49-F238E27FC236}">
                <a16:creationId xmlns:a16="http://schemas.microsoft.com/office/drawing/2014/main" id="{BA4124CC-05AA-5286-C39C-E0A5E391716F}"/>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58007-08D1-1697-A439-C6CA409DCD40}"/>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dirty="0">
                <a:solidFill>
                  <a:schemeClr val="bg1"/>
                </a:solidFill>
              </a:rPr>
              <a:t>  Data Governance</a:t>
            </a:r>
          </a:p>
        </p:txBody>
      </p:sp>
      <p:sp>
        <p:nvSpPr>
          <p:cNvPr id="5" name="Rectangle 4">
            <a:extLst>
              <a:ext uri="{FF2B5EF4-FFF2-40B4-BE49-F238E27FC236}">
                <a16:creationId xmlns:a16="http://schemas.microsoft.com/office/drawing/2014/main" id="{9B451D4B-7547-54E4-A9ED-BB5810B1681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C9BD1A7-4B88-53A7-7E1C-0B2DB28D52A0}"/>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AAD2029-ABE2-8E6A-25B2-36557682B3BC}"/>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56</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95775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81CBA-8BA9-93B2-E9B5-58D12DBC123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5D3401-D68E-6A5F-5C84-417C60AEE1EE}"/>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Ownership and Roles: Identify who maintains, validates, and approves data.</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Access and Permissions: Define which users or departments can read, edit, or distribute information.</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Standardization: Use consistent naming, codes, and formats across systems.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Security and Privacy: Ensure compliance with organizational and legal requirements.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Data Lifecycle Management: Establish rules for data collection, retention, and deletion.</a:t>
            </a:r>
          </a:p>
        </p:txBody>
      </p:sp>
      <p:sp>
        <p:nvSpPr>
          <p:cNvPr id="4" name="Rectangle 3">
            <a:extLst>
              <a:ext uri="{FF2B5EF4-FFF2-40B4-BE49-F238E27FC236}">
                <a16:creationId xmlns:a16="http://schemas.microsoft.com/office/drawing/2014/main" id="{FBAC6447-85C3-1A78-37FA-E64463E975A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BD10D1-63C7-C4F1-D86C-E2CD63D7DE8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dirty="0">
                <a:solidFill>
                  <a:schemeClr val="bg1"/>
                </a:solidFill>
              </a:rPr>
              <a:t>  Key Elements of a Data Governance Policy</a:t>
            </a:r>
          </a:p>
        </p:txBody>
      </p:sp>
      <p:sp>
        <p:nvSpPr>
          <p:cNvPr id="5" name="Rectangle 4">
            <a:extLst>
              <a:ext uri="{FF2B5EF4-FFF2-40B4-BE49-F238E27FC236}">
                <a16:creationId xmlns:a16="http://schemas.microsoft.com/office/drawing/2014/main" id="{7164E4D1-D077-BA18-EFD4-1300D9413E4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3156A83D-A6AB-7589-C678-87ACB265898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7F99E60-1B38-0569-D49D-2B41BF9CF5F6}"/>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175873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5CDB1-8694-94C1-C665-1D201A60FDB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609691-E61A-C8F2-7200-291621E524BC}"/>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Even the best databases fail if their data are inaccurate or inconsistent.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Common data quality issues:</a:t>
            </a:r>
          </a:p>
          <a:p>
            <a:pPr lvl="1">
              <a:defRPr sz="2000">
                <a:solidFill>
                  <a:srgbClr val="000000"/>
                </a:solidFill>
                <a:latin typeface="Garamond"/>
              </a:defRPr>
            </a:pPr>
            <a:r>
              <a:rPr lang="en-US" altLang="zh-TW" sz="2000" dirty="0"/>
              <a:t>Duplicate or missing records (e.g., multiple customer entries).</a:t>
            </a:r>
          </a:p>
          <a:p>
            <a:pPr lvl="1">
              <a:defRPr sz="2000">
                <a:solidFill>
                  <a:srgbClr val="000000"/>
                </a:solidFill>
                <a:latin typeface="Garamond"/>
              </a:defRPr>
            </a:pPr>
            <a:r>
              <a:rPr lang="en-US" altLang="zh-TW" sz="2000" dirty="0"/>
              <a:t>Inconsistent formats (e.g., “XL” vs. “extra large”).</a:t>
            </a:r>
          </a:p>
          <a:p>
            <a:pPr lvl="1">
              <a:defRPr sz="2000">
                <a:solidFill>
                  <a:srgbClr val="000000"/>
                </a:solidFill>
                <a:latin typeface="Garamond"/>
              </a:defRPr>
            </a:pPr>
            <a:r>
              <a:rPr lang="en-US" altLang="zh-TW" sz="2000" dirty="0"/>
              <a:t>Outdated or incorrectly entered data.</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Consequences:</a:t>
            </a:r>
          </a:p>
          <a:p>
            <a:pPr lvl="1">
              <a:defRPr sz="2000">
                <a:solidFill>
                  <a:srgbClr val="000000"/>
                </a:solidFill>
                <a:latin typeface="Garamond"/>
              </a:defRPr>
            </a:pPr>
            <a:r>
              <a:rPr lang="en-US" altLang="zh-TW" sz="2000" dirty="0"/>
              <a:t>Faulty analysis, poor decisions, compliance violations, and financial losses.</a:t>
            </a:r>
          </a:p>
          <a:p>
            <a:pPr lvl="1">
              <a:defRPr sz="2000">
                <a:solidFill>
                  <a:srgbClr val="000000"/>
                </a:solidFill>
                <a:latin typeface="Garamond"/>
              </a:defRPr>
            </a:pPr>
            <a:r>
              <a:rPr lang="en-US" altLang="zh-TW" sz="2000" dirty="0" err="1"/>
              <a:t>e.g</a:t>
            </a:r>
            <a:r>
              <a:rPr lang="en-US" altLang="zh-TW" sz="2000" dirty="0"/>
              <a:t>: Monte Carlo (2023) found that &gt;50% of firms lose 25% of revenue due to poor data quality.</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Bad data is more expensive than good governance.</a:t>
            </a:r>
          </a:p>
        </p:txBody>
      </p:sp>
      <p:sp>
        <p:nvSpPr>
          <p:cNvPr id="4" name="Rectangle 3">
            <a:extLst>
              <a:ext uri="{FF2B5EF4-FFF2-40B4-BE49-F238E27FC236}">
                <a16:creationId xmlns:a16="http://schemas.microsoft.com/office/drawing/2014/main" id="{27BB6D6D-9CC5-DBBE-264B-7FD17F9F529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787162-C957-9892-6839-260316E44372}"/>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dirty="0">
                <a:solidFill>
                  <a:schemeClr val="bg1"/>
                </a:solidFill>
              </a:rPr>
              <a:t>  Assuring Data Quality</a:t>
            </a:r>
          </a:p>
        </p:txBody>
      </p:sp>
      <p:sp>
        <p:nvSpPr>
          <p:cNvPr id="5" name="Rectangle 4">
            <a:extLst>
              <a:ext uri="{FF2B5EF4-FFF2-40B4-BE49-F238E27FC236}">
                <a16:creationId xmlns:a16="http://schemas.microsoft.com/office/drawing/2014/main" id="{5510EE9C-2FFD-327A-09BE-B329C8A5006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F0F97023-F42E-E543-396E-75396EE43F59}"/>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A3BA86DD-D7DB-A490-E96C-0C7269B34758}"/>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33274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09A86-3204-3966-B21F-5EB30F6D86F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E91E94-DDAF-9AB1-0436-D6C7F29510C6}"/>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Data Quality Audit: </a:t>
            </a:r>
          </a:p>
          <a:p>
            <a:pPr lvl="1">
              <a:defRPr sz="2000">
                <a:solidFill>
                  <a:srgbClr val="000000"/>
                </a:solidFill>
                <a:latin typeface="Garamond"/>
              </a:defRPr>
            </a:pPr>
            <a:r>
              <a:rPr lang="en-US" altLang="zh-TW" sz="2000" dirty="0"/>
              <a:t>Systematic review of accuracy and completeness.</a:t>
            </a:r>
          </a:p>
          <a:p>
            <a:pPr lvl="1">
              <a:defRPr sz="2000">
                <a:solidFill>
                  <a:srgbClr val="000000"/>
                </a:solidFill>
                <a:latin typeface="Garamond"/>
              </a:defRPr>
            </a:pPr>
            <a:r>
              <a:rPr lang="en-US" altLang="zh-TW" sz="2000" dirty="0"/>
              <a:t>Surveys samples, users, or full datasets to locate errors.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Data Cleansing (Scrubbing):</a:t>
            </a:r>
          </a:p>
          <a:p>
            <a:pPr lvl="1">
              <a:defRPr sz="2000">
                <a:solidFill>
                  <a:srgbClr val="000000"/>
                </a:solidFill>
                <a:latin typeface="Garamond"/>
              </a:defRPr>
            </a:pPr>
            <a:r>
              <a:rPr lang="en-US" altLang="zh-TW" sz="2000" dirty="0"/>
              <a:t>Detect and correct mistakes (misspellings, transposed numbers, invalid codes).</a:t>
            </a:r>
          </a:p>
          <a:p>
            <a:pPr lvl="1">
              <a:defRPr sz="2000">
                <a:solidFill>
                  <a:srgbClr val="000000"/>
                </a:solidFill>
                <a:latin typeface="Garamond"/>
              </a:defRPr>
            </a:pPr>
            <a:r>
              <a:rPr lang="en-US" altLang="zh-TW" sz="2000" dirty="0"/>
              <a:t>Enforce consistency across departments and systems.</a:t>
            </a:r>
          </a:p>
          <a:p>
            <a:pPr lvl="6">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Prevention:</a:t>
            </a:r>
          </a:p>
          <a:p>
            <a:pPr lvl="1">
              <a:defRPr sz="2000">
                <a:solidFill>
                  <a:srgbClr val="000000"/>
                </a:solidFill>
                <a:latin typeface="Garamond"/>
              </a:defRPr>
            </a:pPr>
            <a:r>
              <a:rPr lang="en-US" altLang="zh-TW" sz="2000" dirty="0"/>
              <a:t>Train employees and customers entering data.</a:t>
            </a:r>
          </a:p>
          <a:p>
            <a:pPr lvl="1">
              <a:defRPr sz="2000">
                <a:solidFill>
                  <a:srgbClr val="000000"/>
                </a:solidFill>
                <a:latin typeface="Garamond"/>
              </a:defRPr>
            </a:pPr>
            <a:r>
              <a:rPr lang="en-US" altLang="zh-TW" sz="2000" dirty="0"/>
              <a:t>Standardize data definitions and input forms.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The goal is to stop errors before they spread through reporting systems or analytics tools.</a:t>
            </a:r>
          </a:p>
        </p:txBody>
      </p:sp>
      <p:sp>
        <p:nvSpPr>
          <p:cNvPr id="4" name="Rectangle 3">
            <a:extLst>
              <a:ext uri="{FF2B5EF4-FFF2-40B4-BE49-F238E27FC236}">
                <a16:creationId xmlns:a16="http://schemas.microsoft.com/office/drawing/2014/main" id="{71299F76-6492-9A97-2E7B-51EF1E783C88}"/>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16605E-8754-89A0-0B81-65BF995627B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dirty="0">
                <a:solidFill>
                  <a:schemeClr val="bg1"/>
                </a:solidFill>
              </a:rPr>
              <a:t>  How Companies Improve Data Quality</a:t>
            </a:r>
          </a:p>
        </p:txBody>
      </p:sp>
      <p:sp>
        <p:nvSpPr>
          <p:cNvPr id="5" name="Rectangle 4">
            <a:extLst>
              <a:ext uri="{FF2B5EF4-FFF2-40B4-BE49-F238E27FC236}">
                <a16:creationId xmlns:a16="http://schemas.microsoft.com/office/drawing/2014/main" id="{40132961-FC1A-A295-B2C8-8EF54C0BAABA}"/>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77B83107-D61C-4BBD-6C41-9C378061466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8DB577A7-94AD-719D-3DCB-A6B3FF37DC8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59</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81669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2" end="12"/>
                                            </p:txEl>
                                          </p:spTgt>
                                        </p:tgtEl>
                                        <p:attrNameLst>
                                          <p:attrName>style.visibility</p:attrName>
                                        </p:attrNameLst>
                                      </p:cBhvr>
                                      <p:to>
                                        <p:strVal val="visible"/>
                                      </p:to>
                                    </p:set>
                                    <p:animEffect transition="in" filter="fade">
                                      <p:cBhvr>
                                        <p:cTn id="5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2CA14-C90E-8BF0-37B3-36555AED1C9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FDE5EA-9FAA-FF95-0CE5-CCFE725C2653}"/>
              </a:ext>
            </a:extLst>
          </p:cNvPr>
          <p:cNvSpPr>
            <a:spLocks noGrp="1"/>
          </p:cNvSpPr>
          <p:nvPr>
            <p:ph idx="1"/>
          </p:nvPr>
        </p:nvSpPr>
        <p:spPr>
          <a:xfrm>
            <a:off x="5279009" y="1300900"/>
            <a:ext cx="6368045" cy="5155832"/>
          </a:xfrm>
        </p:spPr>
        <p:txBody>
          <a:bodyPr>
            <a:normAutofit/>
          </a:bodyPr>
          <a:lstStyle/>
          <a:p>
            <a:pPr>
              <a:defRPr sz="2000">
                <a:solidFill>
                  <a:srgbClr val="000000"/>
                </a:solidFill>
                <a:latin typeface="Garamond"/>
              </a:defRPr>
            </a:pPr>
            <a:r>
              <a:rPr lang="en-US" altLang="zh-TW" sz="2400" dirty="0"/>
              <a:t>Data are organized hierarchically:</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Bit (binary digit): Smallest unit (0 or 1).</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Byte: Group of bits representing one character.</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Field: Group of characters representing a data item (e.g., Name, Age).</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Record: Group of related fields describing one entity.</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File: Group of records of the same type.</a:t>
            </a:r>
          </a:p>
          <a:p>
            <a:pPr lvl="3">
              <a:defRPr sz="2000">
                <a:solidFill>
                  <a:srgbClr val="000000"/>
                </a:solidFill>
                <a:latin typeface="Garamond"/>
              </a:defRPr>
            </a:pPr>
            <a:endParaRPr lang="en-US" altLang="zh-TW" sz="800" dirty="0"/>
          </a:p>
          <a:p>
            <a:pPr>
              <a:defRPr sz="2000">
                <a:solidFill>
                  <a:srgbClr val="000000"/>
                </a:solidFill>
                <a:latin typeface="Garamond"/>
              </a:defRPr>
            </a:pPr>
            <a:r>
              <a:rPr lang="en-US" altLang="zh-TW" sz="2400" dirty="0"/>
              <a:t>Database: Group of related files.</a:t>
            </a:r>
          </a:p>
        </p:txBody>
      </p:sp>
      <p:sp>
        <p:nvSpPr>
          <p:cNvPr id="4" name="Rectangle 3">
            <a:extLst>
              <a:ext uri="{FF2B5EF4-FFF2-40B4-BE49-F238E27FC236}">
                <a16:creationId xmlns:a16="http://schemas.microsoft.com/office/drawing/2014/main" id="{9B49F546-B814-AE40-E72E-999E2E1C64D4}"/>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BDF30-FEA7-4328-CF7E-58F8FE9095B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File Organization Terms and Concepts</a:t>
            </a:r>
          </a:p>
        </p:txBody>
      </p:sp>
      <p:sp>
        <p:nvSpPr>
          <p:cNvPr id="5" name="Rectangle 4">
            <a:extLst>
              <a:ext uri="{FF2B5EF4-FFF2-40B4-BE49-F238E27FC236}">
                <a16:creationId xmlns:a16="http://schemas.microsoft.com/office/drawing/2014/main" id="{6BA3C27E-EFFA-A241-2947-A14129A7AB23}"/>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4E7A488C-72D8-8929-AD20-235C5102E9F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A72FABE-00F0-136F-9EB2-A796590FE96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a:t>
            </a:fld>
            <a:r>
              <a:rPr lang="en-US" b="1" dirty="0">
                <a:solidFill>
                  <a:schemeClr val="bg1"/>
                </a:solidFill>
                <a:latin typeface="Garamond" panose="02020404030301010803" pitchFamily="18" charset="0"/>
              </a:rPr>
              <a:t> </a:t>
            </a:r>
          </a:p>
        </p:txBody>
      </p:sp>
      <p:pic>
        <p:nvPicPr>
          <p:cNvPr id="8" name="Picture 7" descr="An illustration shows the hierarchy of student database. Long description available in notes, press f6.">
            <a:extLst>
              <a:ext uri="{FF2B5EF4-FFF2-40B4-BE49-F238E27FC236}">
                <a16:creationId xmlns:a16="http://schemas.microsoft.com/office/drawing/2014/main" id="{706F10A5-316D-4825-017B-1106F42E7ED1}"/>
              </a:ext>
            </a:extLst>
          </p:cNvPr>
          <p:cNvPicPr>
            <a:picLocks noChangeAspect="1"/>
          </p:cNvPicPr>
          <p:nvPr/>
        </p:nvPicPr>
        <p:blipFill>
          <a:blip r:embed="rId3"/>
          <a:stretch>
            <a:fillRect/>
          </a:stretch>
        </p:blipFill>
        <p:spPr>
          <a:xfrm>
            <a:off x="541771" y="970332"/>
            <a:ext cx="4562947" cy="5486400"/>
          </a:xfrm>
          <a:prstGeom prst="rect">
            <a:avLst/>
          </a:prstGeom>
        </p:spPr>
      </p:pic>
    </p:spTree>
    <p:extLst>
      <p:ext uri="{BB962C8B-B14F-4D97-AF65-F5344CB8AC3E}">
        <p14:creationId xmlns:p14="http://schemas.microsoft.com/office/powerpoint/2010/main" val="204944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D7D2C-DFB9-1AE8-224B-279B8DF54F3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AE1C6E4-148A-1023-DC7B-07D92612AB27}"/>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E22BA-7B02-62A8-ED5C-18D261FE68F2}"/>
              </a:ext>
            </a:extLst>
          </p:cNvPr>
          <p:cNvSpPr>
            <a:spLocks noGrp="1"/>
          </p:cNvSpPr>
          <p:nvPr>
            <p:ph type="title"/>
          </p:nvPr>
        </p:nvSpPr>
        <p:spPr>
          <a:xfrm>
            <a:off x="0" y="0"/>
            <a:ext cx="12188825" cy="923636"/>
          </a:xfrm>
        </p:spPr>
        <p:txBody>
          <a:bodyPr>
            <a:noAutofit/>
          </a:bodyPr>
          <a:lstStyle/>
          <a:p>
            <a:pPr algn="l">
              <a:defRPr sz="4000" b="1">
                <a:solidFill>
                  <a:srgbClr val="FDB913"/>
                </a:solidFill>
                <a:latin typeface="Garamond"/>
              </a:defRPr>
            </a:pPr>
            <a:r>
              <a:rPr lang="en-US" sz="2000" dirty="0">
                <a:solidFill>
                  <a:schemeClr val="bg1"/>
                </a:solidFill>
              </a:rPr>
              <a:t>  BBC News (2020, October 5). </a:t>
            </a:r>
            <a:r>
              <a:rPr lang="en-US" sz="2000" i="1" dirty="0">
                <a:solidFill>
                  <a:schemeClr val="bg1"/>
                </a:solidFill>
              </a:rPr>
              <a:t>“Lives at risk” as UK government confirms thousands of Covid cases missed in </a:t>
            </a:r>
            <a:br>
              <a:rPr lang="en-US" sz="2000" i="1" dirty="0">
                <a:solidFill>
                  <a:schemeClr val="bg1"/>
                </a:solidFill>
              </a:rPr>
            </a:br>
            <a:r>
              <a:rPr lang="en-US" sz="2000" i="1" dirty="0">
                <a:solidFill>
                  <a:schemeClr val="bg1"/>
                </a:solidFill>
              </a:rPr>
              <a:t>  data blunder - BBC News </a:t>
            </a:r>
            <a:r>
              <a:rPr lang="en-US" sz="2000" dirty="0">
                <a:solidFill>
                  <a:schemeClr val="bg1"/>
                </a:solidFill>
              </a:rPr>
              <a:t>[Video]. YouTube. https://youtu.be/Jk-HXWtOAJc?si=2KdLktduTSbeUYvh</a:t>
            </a:r>
          </a:p>
        </p:txBody>
      </p:sp>
      <p:sp>
        <p:nvSpPr>
          <p:cNvPr id="5" name="Rectangle 4">
            <a:extLst>
              <a:ext uri="{FF2B5EF4-FFF2-40B4-BE49-F238E27FC236}">
                <a16:creationId xmlns:a16="http://schemas.microsoft.com/office/drawing/2014/main" id="{E7B0909C-BBC1-2718-4411-6FAAA131FF26}"/>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68BDBD64-0433-1FB3-4782-28A6D6F945E5}"/>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4A460AC1-D474-1EEC-1935-6645A14E57FE}"/>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60</a:t>
            </a:fld>
            <a:r>
              <a:rPr lang="en-US" b="1" dirty="0">
                <a:solidFill>
                  <a:schemeClr val="bg1"/>
                </a:solidFill>
                <a:latin typeface="Garamond" panose="02020404030301010803" pitchFamily="18" charset="0"/>
              </a:rPr>
              <a:t> </a:t>
            </a:r>
          </a:p>
        </p:txBody>
      </p:sp>
      <p:pic>
        <p:nvPicPr>
          <p:cNvPr id="12" name="Online Media 11" title="“Lives at risk” as UK government confirms thousands of Covid cases missed in data blunder - BBC News">
            <a:hlinkClick r:id="" action="ppaction://media"/>
            <a:extLst>
              <a:ext uri="{FF2B5EF4-FFF2-40B4-BE49-F238E27FC236}">
                <a16:creationId xmlns:a16="http://schemas.microsoft.com/office/drawing/2014/main" id="{25D8E42A-918F-908D-C7B9-E38F89BACAF9}"/>
              </a:ext>
            </a:extLst>
          </p:cNvPr>
          <p:cNvPicPr>
            <a:picLocks noRot="1" noChangeAspect="1"/>
          </p:cNvPicPr>
          <p:nvPr>
            <a:videoFile r:link="rId1"/>
          </p:nvPr>
        </p:nvPicPr>
        <p:blipFill>
          <a:blip r:embed="rId4"/>
          <a:stretch>
            <a:fillRect/>
          </a:stretch>
        </p:blipFill>
        <p:spPr>
          <a:xfrm>
            <a:off x="1239201" y="970332"/>
            <a:ext cx="9710420" cy="5486400"/>
          </a:xfrm>
          <a:prstGeom prst="rect">
            <a:avLst/>
          </a:prstGeom>
        </p:spPr>
      </p:pic>
    </p:spTree>
    <p:extLst>
      <p:ext uri="{BB962C8B-B14F-4D97-AF65-F5344CB8AC3E}">
        <p14:creationId xmlns:p14="http://schemas.microsoft.com/office/powerpoint/2010/main" val="4519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E5A58-40CA-C763-5FFE-50C71EC9973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F39626-D37C-96F5-357E-295373568657}"/>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Managing data at scale is time-consuming, but AI is now automating parts of the process.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AI applications (see Table 6.3):</a:t>
            </a:r>
          </a:p>
          <a:p>
            <a:pPr lvl="1">
              <a:defRPr sz="2000">
                <a:solidFill>
                  <a:srgbClr val="000000"/>
                </a:solidFill>
                <a:latin typeface="Garamond"/>
              </a:defRPr>
            </a:pPr>
            <a:r>
              <a:rPr lang="en-US" altLang="zh-TW" sz="2000" dirty="0"/>
              <a:t>Classification: Extracting structured data from images, documents, or video.</a:t>
            </a:r>
          </a:p>
          <a:p>
            <a:pPr lvl="1">
              <a:defRPr sz="2000">
                <a:solidFill>
                  <a:srgbClr val="000000"/>
                </a:solidFill>
                <a:latin typeface="Garamond"/>
              </a:defRPr>
            </a:pPr>
            <a:r>
              <a:rPr lang="en-US" altLang="zh-TW" sz="2000" dirty="0"/>
              <a:t>Cataloguing: Automatically locating and tagging data sources.</a:t>
            </a:r>
          </a:p>
          <a:p>
            <a:pPr lvl="1">
              <a:defRPr sz="2000">
                <a:solidFill>
                  <a:srgbClr val="000000"/>
                </a:solidFill>
                <a:latin typeface="Garamond"/>
              </a:defRPr>
            </a:pPr>
            <a:r>
              <a:rPr lang="en-US" altLang="zh-TW" sz="2000" dirty="0"/>
              <a:t>Data Quality Assurance: Identifying missing or suspicious values.</a:t>
            </a:r>
          </a:p>
          <a:p>
            <a:pPr lvl="1">
              <a:defRPr sz="2000">
                <a:solidFill>
                  <a:srgbClr val="000000"/>
                </a:solidFill>
                <a:latin typeface="Garamond"/>
              </a:defRPr>
            </a:pPr>
            <a:r>
              <a:rPr lang="en-US" altLang="zh-TW" sz="2000" dirty="0"/>
              <a:t>Security: Detecting unauthorized access and predicting threats.</a:t>
            </a:r>
          </a:p>
          <a:p>
            <a:pPr lvl="1">
              <a:defRPr sz="2000">
                <a:solidFill>
                  <a:srgbClr val="000000"/>
                </a:solidFill>
                <a:latin typeface="Garamond"/>
              </a:defRPr>
            </a:pPr>
            <a:r>
              <a:rPr lang="en-US" altLang="zh-TW" sz="2000" dirty="0"/>
              <a:t>Data Integration: Merging records from multiple systems.</a:t>
            </a:r>
          </a:p>
          <a:p>
            <a:pPr lvl="1">
              <a:defRPr sz="2000">
                <a:solidFill>
                  <a:srgbClr val="000000"/>
                </a:solidFill>
                <a:latin typeface="Garamond"/>
              </a:defRPr>
            </a:pPr>
            <a:r>
              <a:rPr lang="en-US" altLang="zh-TW" sz="2000" dirty="0"/>
              <a:t>Data Analysis: Finding complex patterns and generating insights.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AI’s value lies in its speed, scale, and error reduction, but still needs human oversight.</a:t>
            </a:r>
          </a:p>
        </p:txBody>
      </p:sp>
      <p:sp>
        <p:nvSpPr>
          <p:cNvPr id="4" name="Rectangle 3">
            <a:extLst>
              <a:ext uri="{FF2B5EF4-FFF2-40B4-BE49-F238E27FC236}">
                <a16:creationId xmlns:a16="http://schemas.microsoft.com/office/drawing/2014/main" id="{88F8436E-BDCA-6E42-D592-B7886B2E33DE}"/>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85A5C9-2ECE-99B1-985C-1810945E7A2B}"/>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dirty="0">
                <a:solidFill>
                  <a:schemeClr val="bg1"/>
                </a:solidFill>
              </a:rPr>
              <a:t>  AI and the Future of Data Management</a:t>
            </a:r>
          </a:p>
        </p:txBody>
      </p:sp>
      <p:sp>
        <p:nvSpPr>
          <p:cNvPr id="5" name="Rectangle 4">
            <a:extLst>
              <a:ext uri="{FF2B5EF4-FFF2-40B4-BE49-F238E27FC236}">
                <a16:creationId xmlns:a16="http://schemas.microsoft.com/office/drawing/2014/main" id="{DB6A3160-6B8C-ED7D-CA06-DBF1C8965D8F}"/>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C0A600F-B68D-1FEE-9613-94E4865C683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5DF8C136-2C35-D133-0ECF-6E345E65C867}"/>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61</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15135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34FA3-08BF-6395-F9CA-A6F7569886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CF1307-63A2-EB7C-8918-ECC7AA400190}"/>
              </a:ext>
            </a:extLst>
          </p:cNvPr>
          <p:cNvSpPr>
            <a:spLocks noGrp="1"/>
          </p:cNvSpPr>
          <p:nvPr>
            <p:ph idx="1"/>
          </p:nvPr>
        </p:nvSpPr>
        <p:spPr>
          <a:xfrm>
            <a:off x="5184742" y="1300900"/>
            <a:ext cx="6462313" cy="5081046"/>
          </a:xfrm>
        </p:spPr>
        <p:txBody>
          <a:bodyPr>
            <a:normAutofit/>
          </a:bodyPr>
          <a:lstStyle/>
          <a:p>
            <a:pPr>
              <a:defRPr sz="2000">
                <a:solidFill>
                  <a:srgbClr val="000000"/>
                </a:solidFill>
                <a:latin typeface="Garamond"/>
              </a:defRPr>
            </a:pPr>
            <a:r>
              <a:rPr lang="en-US" altLang="zh-TW" sz="2400" dirty="0"/>
              <a:t>AI can support data management but cannot replace judgment or accountability.</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Managers Must:</a:t>
            </a:r>
          </a:p>
          <a:p>
            <a:pPr lvl="1">
              <a:defRPr sz="2000">
                <a:solidFill>
                  <a:srgbClr val="000000"/>
                </a:solidFill>
                <a:latin typeface="Garamond"/>
              </a:defRPr>
            </a:pPr>
            <a:r>
              <a:rPr lang="en-US" altLang="zh-TW" sz="2000" dirty="0"/>
              <a:t>Define clear governance policies.</a:t>
            </a:r>
          </a:p>
          <a:p>
            <a:pPr lvl="1">
              <a:defRPr sz="2000">
                <a:solidFill>
                  <a:srgbClr val="000000"/>
                </a:solidFill>
                <a:latin typeface="Garamond"/>
              </a:defRPr>
            </a:pPr>
            <a:r>
              <a:rPr lang="en-US" altLang="zh-TW" sz="2000" dirty="0"/>
              <a:t>Establish common definitions and ethical boundaries.</a:t>
            </a:r>
          </a:p>
          <a:p>
            <a:pPr lvl="1">
              <a:defRPr sz="2000">
                <a:solidFill>
                  <a:srgbClr val="000000"/>
                </a:solidFill>
                <a:latin typeface="Garamond"/>
              </a:defRPr>
            </a:pPr>
            <a:r>
              <a:rPr lang="en-US" altLang="zh-TW" sz="2000" dirty="0"/>
              <a:t>Verify and audit AI outputs.</a:t>
            </a:r>
          </a:p>
          <a:p>
            <a:pPr lvl="4">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Human oversight ensures that automation remains aligned with business priorities and regulatory compliance.</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AI enhances data management, and people ensure it’s used responsibly.</a:t>
            </a:r>
          </a:p>
        </p:txBody>
      </p:sp>
      <p:sp>
        <p:nvSpPr>
          <p:cNvPr id="4" name="Rectangle 3">
            <a:extLst>
              <a:ext uri="{FF2B5EF4-FFF2-40B4-BE49-F238E27FC236}">
                <a16:creationId xmlns:a16="http://schemas.microsoft.com/office/drawing/2014/main" id="{1B0E0F2E-977C-D0FB-F837-682C8316701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1DE60E-C8A8-BAAF-EFAC-F5653741BF93}"/>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dirty="0">
                <a:solidFill>
                  <a:schemeClr val="bg1"/>
                </a:solidFill>
              </a:rPr>
              <a:t>  Why Humans Still Matter</a:t>
            </a:r>
          </a:p>
        </p:txBody>
      </p:sp>
      <p:sp>
        <p:nvSpPr>
          <p:cNvPr id="5" name="Rectangle 4">
            <a:extLst>
              <a:ext uri="{FF2B5EF4-FFF2-40B4-BE49-F238E27FC236}">
                <a16:creationId xmlns:a16="http://schemas.microsoft.com/office/drawing/2014/main" id="{53605E97-F9CB-4DAB-34B6-68125A9006DD}"/>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58E7D460-9258-929C-6C34-449C4D9DBF5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F1EE5B10-9F79-542E-C40E-FA50AC800F2D}"/>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62</a:t>
            </a:fld>
            <a:r>
              <a:rPr lang="en-US" b="1" dirty="0">
                <a:solidFill>
                  <a:schemeClr val="bg1"/>
                </a:solidFill>
                <a:latin typeface="Garamond" panose="02020404030301010803" pitchFamily="18" charset="0"/>
              </a:rPr>
              <a:t> </a:t>
            </a:r>
          </a:p>
        </p:txBody>
      </p:sp>
      <p:pic>
        <p:nvPicPr>
          <p:cNvPr id="19458" name="Picture 2" descr="The importance of human oversight in AI-driven reporting">
            <a:extLst>
              <a:ext uri="{FF2B5EF4-FFF2-40B4-BE49-F238E27FC236}">
                <a16:creationId xmlns:a16="http://schemas.microsoft.com/office/drawing/2014/main" id="{23F28766-B8BD-7678-FCD1-495E3309CD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770" y="142753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58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fade">
                                      <p:cBhvr>
                                        <p:cTn id="10" dur="5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9485D-3637-E2B9-FCA6-6864EA44592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F56BB1-03B1-CF60-C552-FF7B36D697E0}"/>
              </a:ext>
            </a:extLst>
          </p:cNvPr>
          <p:cNvSpPr>
            <a:spLocks noGrp="1"/>
          </p:cNvSpPr>
          <p:nvPr>
            <p:ph idx="1"/>
          </p:nvPr>
        </p:nvSpPr>
        <p:spPr>
          <a:xfrm>
            <a:off x="541770" y="1300900"/>
            <a:ext cx="11105285" cy="5081046"/>
          </a:xfrm>
        </p:spPr>
        <p:txBody>
          <a:bodyPr>
            <a:normAutofit/>
          </a:bodyPr>
          <a:lstStyle/>
          <a:p>
            <a:pPr>
              <a:defRPr sz="2000">
                <a:solidFill>
                  <a:srgbClr val="000000"/>
                </a:solidFill>
                <a:latin typeface="Garamond"/>
              </a:defRPr>
            </a:pPr>
            <a:r>
              <a:rPr lang="en-US" altLang="zh-TW" sz="2400" dirty="0"/>
              <a:t>What’s the cost of poor data quality in your organization or an example you know?</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Potential Answers:</a:t>
            </a:r>
          </a:p>
          <a:p>
            <a:pPr lvl="1">
              <a:defRPr sz="2000">
                <a:solidFill>
                  <a:srgbClr val="000000"/>
                </a:solidFill>
                <a:latin typeface="Garamond"/>
              </a:defRPr>
            </a:pPr>
            <a:r>
              <a:rPr lang="en-US" altLang="zh-TW" sz="2000" dirty="0"/>
              <a:t>Operational inefficiency: Duplicate customer records leads to wasted mailings, billing errors, or lost orders.</a:t>
            </a:r>
          </a:p>
          <a:p>
            <a:pPr lvl="1">
              <a:defRPr sz="2000">
                <a:solidFill>
                  <a:srgbClr val="000000"/>
                </a:solidFill>
                <a:latin typeface="Garamond"/>
              </a:defRPr>
            </a:pPr>
            <a:r>
              <a:rPr lang="en-US" altLang="zh-TW" sz="2000" dirty="0"/>
              <a:t>Financial losses: Incorrect pricing or supplier information leads to margin shrinkage or inventory imbalances.</a:t>
            </a:r>
          </a:p>
          <a:p>
            <a:pPr lvl="1">
              <a:defRPr sz="2000">
                <a:solidFill>
                  <a:srgbClr val="000000"/>
                </a:solidFill>
                <a:latin typeface="Garamond"/>
              </a:defRPr>
            </a:pPr>
            <a:r>
              <a:rPr lang="en-US" altLang="zh-TW" sz="2000" dirty="0"/>
              <a:t>Compliance costs: Misreported financials or customer data leads to fines and remediation.</a:t>
            </a:r>
          </a:p>
          <a:p>
            <a:pPr lvl="1">
              <a:defRPr sz="2000">
                <a:solidFill>
                  <a:srgbClr val="000000"/>
                </a:solidFill>
                <a:latin typeface="Garamond"/>
              </a:defRPr>
            </a:pPr>
            <a:r>
              <a:rPr lang="en-US" altLang="zh-TW" sz="2000" dirty="0"/>
              <a:t>Reputation and customer trust: Wrong data (e.g., misdirected emails, outdated contact info) harms credibility.</a:t>
            </a:r>
          </a:p>
        </p:txBody>
      </p:sp>
      <p:sp>
        <p:nvSpPr>
          <p:cNvPr id="4" name="Rectangle 3">
            <a:extLst>
              <a:ext uri="{FF2B5EF4-FFF2-40B4-BE49-F238E27FC236}">
                <a16:creationId xmlns:a16="http://schemas.microsoft.com/office/drawing/2014/main" id="{CB7ADF67-C306-878B-B63D-7C6E449D2A3D}"/>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70508B-8762-446C-A9F5-DE3785D1BBCC}"/>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dirty="0">
                <a:solidFill>
                  <a:schemeClr val="bg1"/>
                </a:solidFill>
              </a:rPr>
              <a:t>  Discussion #4</a:t>
            </a:r>
          </a:p>
        </p:txBody>
      </p:sp>
      <p:sp>
        <p:nvSpPr>
          <p:cNvPr id="5" name="Rectangle 4">
            <a:extLst>
              <a:ext uri="{FF2B5EF4-FFF2-40B4-BE49-F238E27FC236}">
                <a16:creationId xmlns:a16="http://schemas.microsoft.com/office/drawing/2014/main" id="{7E3AF7BD-B5C0-B118-B892-5DA77A2C123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953A202-8558-732B-234C-3677A764D7EF}"/>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CC1BDCB9-78BC-57A8-0ABD-9DDD0F091DFF}"/>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63</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415193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77122C"/>
        </a:solidFill>
        <a:effectLst/>
      </p:bgPr>
    </p:bg>
    <p:spTree>
      <p:nvGrpSpPr>
        <p:cNvPr id="1" name="">
          <a:extLst>
            <a:ext uri="{FF2B5EF4-FFF2-40B4-BE49-F238E27FC236}">
              <a16:creationId xmlns:a16="http://schemas.microsoft.com/office/drawing/2014/main" id="{2D067C44-2719-043B-A406-F63BE58FFFC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FE99859-BC13-3BCF-1250-7C487258003C}"/>
              </a:ext>
            </a:extLst>
          </p:cNvPr>
          <p:cNvSpPr txBox="1"/>
          <p:nvPr/>
        </p:nvSpPr>
        <p:spPr>
          <a:xfrm>
            <a:off x="-1" y="3044279"/>
            <a:ext cx="12188825" cy="769441"/>
          </a:xfrm>
          <a:prstGeom prst="rect">
            <a:avLst/>
          </a:prstGeom>
          <a:noFill/>
        </p:spPr>
        <p:txBody>
          <a:bodyPr wrap="square">
            <a:spAutoFit/>
          </a:bodyPr>
          <a:lstStyle/>
          <a:p>
            <a:pPr algn="ctr">
              <a:defRPr sz="4000" b="1">
                <a:solidFill>
                  <a:srgbClr val="FDB913"/>
                </a:solidFill>
                <a:latin typeface="Garamond"/>
              </a:defRPr>
            </a:pPr>
            <a:r>
              <a:rPr lang="en-US" sz="4400" dirty="0">
                <a:solidFill>
                  <a:schemeClr val="bg1"/>
                </a:solidFill>
              </a:rPr>
              <a:t>Recap of Chapter 6</a:t>
            </a:r>
            <a:endParaRPr sz="4400" dirty="0">
              <a:solidFill>
                <a:schemeClr val="bg1"/>
              </a:solidFill>
            </a:endParaRPr>
          </a:p>
        </p:txBody>
      </p:sp>
    </p:spTree>
    <p:extLst>
      <p:ext uri="{BB962C8B-B14F-4D97-AF65-F5344CB8AC3E}">
        <p14:creationId xmlns:p14="http://schemas.microsoft.com/office/powerpoint/2010/main" val="3242748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CF07C-5A39-46FA-19B5-0CB9743E6BC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AB19EA9-F780-DAF7-1EBC-822EF2EDDD7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3619056-BFF7-5653-691C-4489199AA603}"/>
              </a:ext>
            </a:extLst>
          </p:cNvPr>
          <p:cNvSpPr txBox="1">
            <a:spLocks/>
          </p:cNvSpPr>
          <p:nvPr/>
        </p:nvSpPr>
        <p:spPr>
          <a:xfrm>
            <a:off x="0" y="0"/>
            <a:ext cx="12188825" cy="92363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sz="4000" b="1">
                <a:solidFill>
                  <a:srgbClr val="FDB913"/>
                </a:solidFill>
                <a:latin typeface="Garamond"/>
              </a:defRPr>
            </a:pPr>
            <a:r>
              <a:rPr lang="en-US" sz="4000" b="1" dirty="0">
                <a:solidFill>
                  <a:schemeClr val="bg1"/>
                </a:solidFill>
                <a:latin typeface="Garamond"/>
              </a:rPr>
              <a:t>  Recap of Chapter 6</a:t>
            </a:r>
          </a:p>
        </p:txBody>
      </p:sp>
      <p:sp>
        <p:nvSpPr>
          <p:cNvPr id="7" name="Rectangle 6">
            <a:extLst>
              <a:ext uri="{FF2B5EF4-FFF2-40B4-BE49-F238E27FC236}">
                <a16:creationId xmlns:a16="http://schemas.microsoft.com/office/drawing/2014/main" id="{44F8D645-33AB-D7BC-1B81-8CCF597648B0}"/>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5">
            <a:extLst>
              <a:ext uri="{FF2B5EF4-FFF2-40B4-BE49-F238E27FC236}">
                <a16:creationId xmlns:a16="http://schemas.microsoft.com/office/drawing/2014/main" id="{C1011C51-5B4E-8C02-C890-0AE3A669CBCD}"/>
              </a:ext>
            </a:extLst>
          </p:cNvPr>
          <p:cNvSpPr>
            <a:spLocks noGrp="1"/>
          </p:cNvSpPr>
          <p:nvPr>
            <p:ph type="ftr" sz="quarter" idx="11"/>
          </p:nvPr>
        </p:nvSpPr>
        <p:spPr>
          <a:xfrm>
            <a:off x="-1" y="6503428"/>
            <a:ext cx="2895600" cy="354572"/>
          </a:xfrm>
        </p:spPr>
        <p:txBody>
          <a:bodyPr/>
          <a:lstStyle/>
          <a:p>
            <a:pPr algn="l"/>
            <a:r>
              <a:rPr lang="en-US" dirty="0">
                <a:solidFill>
                  <a:schemeClr val="bg1"/>
                </a:solidFill>
                <a:latin typeface="Garamond" panose="02020404030301010803" pitchFamily="18" charset="0"/>
              </a:rPr>
              <a:t> Management Information Systems</a:t>
            </a:r>
          </a:p>
        </p:txBody>
      </p:sp>
      <p:sp>
        <p:nvSpPr>
          <p:cNvPr id="9" name="Slide Number Placeholder 6">
            <a:extLst>
              <a:ext uri="{FF2B5EF4-FFF2-40B4-BE49-F238E27FC236}">
                <a16:creationId xmlns:a16="http://schemas.microsoft.com/office/drawing/2014/main" id="{0C78CE8A-9AF8-53CE-1E0D-2DC2238B4D1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65</a:t>
            </a:fld>
            <a:r>
              <a:rPr lang="en-US" b="1" dirty="0">
                <a:solidFill>
                  <a:schemeClr val="bg1"/>
                </a:solidFill>
                <a:latin typeface="Garamond" panose="02020404030301010803" pitchFamily="18" charset="0"/>
              </a:rPr>
              <a:t> </a:t>
            </a:r>
          </a:p>
        </p:txBody>
      </p:sp>
      <p:sp>
        <p:nvSpPr>
          <p:cNvPr id="14" name="Content Placeholder 2">
            <a:extLst>
              <a:ext uri="{FF2B5EF4-FFF2-40B4-BE49-F238E27FC236}">
                <a16:creationId xmlns:a16="http://schemas.microsoft.com/office/drawing/2014/main" id="{E4596D15-346E-FEAB-2529-E273E357F27F}"/>
              </a:ext>
            </a:extLst>
          </p:cNvPr>
          <p:cNvSpPr>
            <a:spLocks noGrp="1"/>
          </p:cNvSpPr>
          <p:nvPr>
            <p:ph idx="1"/>
          </p:nvPr>
        </p:nvSpPr>
        <p:spPr>
          <a:xfrm>
            <a:off x="457199" y="1300900"/>
            <a:ext cx="11189855" cy="5081046"/>
          </a:xfrm>
        </p:spPr>
        <p:txBody>
          <a:bodyPr>
            <a:normAutofit/>
          </a:bodyPr>
          <a:lstStyle/>
          <a:p>
            <a:pPr>
              <a:defRPr sz="2000">
                <a:solidFill>
                  <a:srgbClr val="000000"/>
                </a:solidFill>
                <a:latin typeface="Garamond"/>
              </a:defRPr>
            </a:pPr>
            <a:r>
              <a:rPr lang="en-US" altLang="zh-TW" sz="2400" dirty="0"/>
              <a:t>Describe traditional file environment data management problems. </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﻿Describe DBMS and relational DBMS capabilities.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relational database design principles.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﻿Describe non-relational, cloud, and blockchain database capabilities.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﻿Describe tools used to analyze data in databases.</a:t>
            </a:r>
          </a:p>
          <a:p>
            <a:pPr lvl="3">
              <a:defRPr sz="2000">
                <a:solidFill>
                  <a:srgbClr val="000000"/>
                </a:solidFill>
                <a:latin typeface="Garamond"/>
              </a:defRPr>
            </a:pPr>
            <a:endParaRPr lang="en-US" altLang="zh-TW" sz="1400" dirty="0"/>
          </a:p>
          <a:p>
            <a:pPr>
              <a:defRPr sz="2000">
                <a:solidFill>
                  <a:srgbClr val="000000"/>
                </a:solidFill>
                <a:latin typeface="Garamond"/>
              </a:defRPr>
            </a:pPr>
            <a:r>
              <a:rPr lang="en-US" altLang="zh-TW" sz="2400" dirty="0"/>
              <a:t>﻿Discuss data governance, data quality assurance, and data management.</a:t>
            </a:r>
          </a:p>
        </p:txBody>
      </p:sp>
    </p:spTree>
    <p:extLst>
      <p:ext uri="{BB962C8B-B14F-4D97-AF65-F5344CB8AC3E}">
        <p14:creationId xmlns:p14="http://schemas.microsoft.com/office/powerpoint/2010/main" val="344196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6" end="6"/>
                                            </p:txEl>
                                          </p:spTgt>
                                        </p:tgtEl>
                                        <p:attrNameLst>
                                          <p:attrName>style.visibility</p:attrName>
                                        </p:attrNameLst>
                                      </p:cBhvr>
                                      <p:to>
                                        <p:strVal val="visible"/>
                                      </p:to>
                                    </p:set>
                                    <p:animEffect transition="in" filter="fade">
                                      <p:cBhvr>
                                        <p:cTn id="22" dur="500"/>
                                        <p:tgtEl>
                                          <p:spTgt spid="1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8" end="8"/>
                                            </p:txEl>
                                          </p:spTgt>
                                        </p:tgtEl>
                                        <p:attrNameLst>
                                          <p:attrName>style.visibility</p:attrName>
                                        </p:attrNameLst>
                                      </p:cBhvr>
                                      <p:to>
                                        <p:strVal val="visible"/>
                                      </p:to>
                                    </p:set>
                                    <p:animEffect transition="in" filter="fade">
                                      <p:cBhvr>
                                        <p:cTn id="27" dur="500"/>
                                        <p:tgtEl>
                                          <p:spTgt spid="1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10" end="10"/>
                                            </p:txEl>
                                          </p:spTgt>
                                        </p:tgtEl>
                                        <p:attrNameLst>
                                          <p:attrName>style.visibility</p:attrName>
                                        </p:attrNameLst>
                                      </p:cBhvr>
                                      <p:to>
                                        <p:strVal val="visible"/>
                                      </p:to>
                                    </p:set>
                                    <p:animEffect transition="in" filter="fade">
                                      <p:cBhvr>
                                        <p:cTn id="32"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7F437-C048-B92A-A93C-5E018325B47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3FAD83-3F2A-1CB5-57C8-F2BBAF333BF3}"/>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Early information systems grew independently in each department.</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Functional areas (Accounting, HR, Marketing, etc.) developed separate applications and data files.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As a result, hundreds of isolated files and programs existed across the firm, leading to problems such as:</a:t>
            </a:r>
            <a:endParaRPr lang="en-US" altLang="zh-TW" sz="1200" dirty="0"/>
          </a:p>
          <a:p>
            <a:pPr lvl="1">
              <a:defRPr sz="2000">
                <a:solidFill>
                  <a:srgbClr val="000000"/>
                </a:solidFill>
                <a:latin typeface="Garamond"/>
              </a:defRPr>
            </a:pPr>
            <a:r>
              <a:rPr lang="en-US" altLang="zh-TW" sz="2000" dirty="0"/>
              <a:t>Data redundancy and inconsistency</a:t>
            </a:r>
          </a:p>
          <a:p>
            <a:pPr lvl="1">
              <a:defRPr sz="2000">
                <a:solidFill>
                  <a:srgbClr val="000000"/>
                </a:solidFill>
                <a:latin typeface="Garamond"/>
              </a:defRPr>
            </a:pPr>
            <a:r>
              <a:rPr lang="en-US" altLang="zh-TW" sz="2000" dirty="0"/>
              <a:t>Program-data dependence</a:t>
            </a:r>
          </a:p>
          <a:p>
            <a:pPr lvl="1">
              <a:defRPr sz="2000">
                <a:solidFill>
                  <a:srgbClr val="000000"/>
                </a:solidFill>
                <a:latin typeface="Garamond"/>
              </a:defRPr>
            </a:pPr>
            <a:r>
              <a:rPr lang="en-US" altLang="zh-TW" sz="2000" dirty="0"/>
              <a:t>Lack of flexibility</a:t>
            </a:r>
          </a:p>
          <a:p>
            <a:pPr lvl="1">
              <a:defRPr sz="2000">
                <a:solidFill>
                  <a:srgbClr val="000000"/>
                </a:solidFill>
                <a:latin typeface="Garamond"/>
              </a:defRPr>
            </a:pPr>
            <a:r>
              <a:rPr lang="en-US" altLang="zh-TW" sz="2000" dirty="0"/>
              <a:t>Poor security</a:t>
            </a:r>
          </a:p>
          <a:p>
            <a:pPr lvl="1">
              <a:defRPr sz="2000">
                <a:solidFill>
                  <a:srgbClr val="000000"/>
                </a:solidFill>
                <a:latin typeface="Garamond"/>
              </a:defRPr>
            </a:pPr>
            <a:r>
              <a:rPr lang="en-US" altLang="zh-TW" sz="2000" dirty="0"/>
              <a:t>Lack of data sharing and availability</a:t>
            </a:r>
          </a:p>
        </p:txBody>
      </p:sp>
      <p:sp>
        <p:nvSpPr>
          <p:cNvPr id="4" name="Rectangle 3">
            <a:extLst>
              <a:ext uri="{FF2B5EF4-FFF2-40B4-BE49-F238E27FC236}">
                <a16:creationId xmlns:a16="http://schemas.microsoft.com/office/drawing/2014/main" id="{24C4D37F-A35C-1AF1-511F-9D6D787A4C59}"/>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DDC8D-0DBA-FF05-F1DC-2A90940B3F4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Problems in the Traditional File Environment</a:t>
            </a:r>
          </a:p>
        </p:txBody>
      </p:sp>
      <p:sp>
        <p:nvSpPr>
          <p:cNvPr id="5" name="Rectangle 4">
            <a:extLst>
              <a:ext uri="{FF2B5EF4-FFF2-40B4-BE49-F238E27FC236}">
                <a16:creationId xmlns:a16="http://schemas.microsoft.com/office/drawing/2014/main" id="{FBA86022-C0F7-5810-238E-DFD27DFCC6D9}"/>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837D4CFE-4796-0E1C-0E24-18243A14525D}"/>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E5C05023-FEB7-8926-D458-BFF7306B4ED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7</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235001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DFCE5-F439-EA47-9B55-99B0A81D8D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B374E6-4DBC-F3B5-19C9-861D5284C58F}"/>
              </a:ext>
            </a:extLst>
          </p:cNvPr>
          <p:cNvSpPr>
            <a:spLocks noGrp="1"/>
          </p:cNvSpPr>
          <p:nvPr>
            <p:ph idx="1"/>
          </p:nvPr>
        </p:nvSpPr>
        <p:spPr>
          <a:xfrm>
            <a:off x="541771" y="1300900"/>
            <a:ext cx="11105284" cy="5081046"/>
          </a:xfrm>
        </p:spPr>
        <p:txBody>
          <a:bodyPr>
            <a:normAutofit/>
          </a:bodyPr>
          <a:lstStyle/>
          <a:p>
            <a:pPr>
              <a:defRPr sz="2000">
                <a:solidFill>
                  <a:srgbClr val="000000"/>
                </a:solidFill>
                <a:latin typeface="Garamond"/>
              </a:defRPr>
            </a:pPr>
            <a:r>
              <a:rPr lang="en-US" altLang="zh-TW" sz="2400" dirty="0"/>
              <a:t>Data Redundancy: Same data stored in multiple places.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Data Inconsistency: Same attribute has conflicting values.</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Occurs when departments independently collect and store data.</a:t>
            </a:r>
          </a:p>
          <a:p>
            <a:pPr lvl="1">
              <a:defRPr sz="2000">
                <a:solidFill>
                  <a:srgbClr val="000000"/>
                </a:solidFill>
                <a:latin typeface="Garamond"/>
              </a:defRPr>
            </a:pPr>
            <a:r>
              <a:rPr lang="en-US" altLang="zh-TW" sz="2000" dirty="0"/>
              <a:t>e.g. </a:t>
            </a:r>
            <a:r>
              <a:rPr lang="en-US" altLang="zh-TW" sz="2000" dirty="0" err="1"/>
              <a:t>Student_ID</a:t>
            </a:r>
            <a:r>
              <a:rPr lang="en-US" altLang="zh-TW" sz="2000" dirty="0"/>
              <a:t> field might appear as “</a:t>
            </a:r>
            <a:r>
              <a:rPr lang="en-US" altLang="zh-TW" sz="2000" dirty="0" err="1"/>
              <a:t>Student_ID</a:t>
            </a:r>
            <a:r>
              <a:rPr lang="en-US" altLang="zh-TW" sz="2000" dirty="0"/>
              <a:t>” in one system and “ID” in another.</a:t>
            </a:r>
          </a:p>
          <a:p>
            <a:pPr lvl="1">
              <a:defRPr sz="2000">
                <a:solidFill>
                  <a:srgbClr val="000000"/>
                </a:solidFill>
                <a:latin typeface="Garamond"/>
              </a:defRPr>
            </a:pPr>
            <a:r>
              <a:rPr lang="en-US" altLang="zh-TW" sz="2000" dirty="0"/>
              <a:t>e.g. Clothing size might appear as “extra-large” in one system and “XL” in another.</a:t>
            </a:r>
          </a:p>
          <a:p>
            <a:pPr lvl="3">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Consequences:</a:t>
            </a:r>
          </a:p>
          <a:p>
            <a:pPr lvl="1">
              <a:defRPr sz="2000">
                <a:solidFill>
                  <a:srgbClr val="000000"/>
                </a:solidFill>
                <a:latin typeface="Garamond"/>
              </a:defRPr>
            </a:pPr>
            <a:r>
              <a:rPr lang="en-US" altLang="zh-TW" sz="2000" dirty="0"/>
              <a:t>Leads to conflicting reports and uncertainty about which data are correct.</a:t>
            </a:r>
          </a:p>
          <a:p>
            <a:pPr lvl="1">
              <a:defRPr sz="2000">
                <a:solidFill>
                  <a:srgbClr val="000000"/>
                </a:solidFill>
                <a:latin typeface="Garamond"/>
              </a:defRPr>
            </a:pPr>
            <a:r>
              <a:rPr lang="en-US" altLang="zh-TW" sz="2000" dirty="0"/>
              <a:t>Causes inefficient storage and duplication of effort.</a:t>
            </a:r>
          </a:p>
          <a:p>
            <a:pPr lvl="1">
              <a:defRPr sz="2000">
                <a:solidFill>
                  <a:srgbClr val="000000"/>
                </a:solidFill>
                <a:latin typeface="Garamond"/>
              </a:defRPr>
            </a:pPr>
            <a:r>
              <a:rPr lang="en-US" altLang="zh-TW" sz="2000" dirty="0"/>
              <a:t>Reduces managers’ confidence in data used for decision making.</a:t>
            </a:r>
            <a:endParaRPr lang="en-US" altLang="zh-TW" sz="1600" dirty="0"/>
          </a:p>
        </p:txBody>
      </p:sp>
      <p:sp>
        <p:nvSpPr>
          <p:cNvPr id="4" name="Rectangle 3">
            <a:extLst>
              <a:ext uri="{FF2B5EF4-FFF2-40B4-BE49-F238E27FC236}">
                <a16:creationId xmlns:a16="http://schemas.microsoft.com/office/drawing/2014/main" id="{337C330C-8108-F1C8-A615-FB9269702616}"/>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0445B1-9FF1-7889-FD3A-14EC368204BF}"/>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Problems: Data Redundancy and Inconsistency</a:t>
            </a:r>
          </a:p>
        </p:txBody>
      </p:sp>
      <p:sp>
        <p:nvSpPr>
          <p:cNvPr id="5" name="Rectangle 4">
            <a:extLst>
              <a:ext uri="{FF2B5EF4-FFF2-40B4-BE49-F238E27FC236}">
                <a16:creationId xmlns:a16="http://schemas.microsoft.com/office/drawing/2014/main" id="{02671A7A-8EDB-2846-5DCB-B400FAF1EE08}"/>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E6254223-30B6-B136-9536-0D753F001C3C}"/>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B3D099CF-D5B1-2D03-723E-F354967F49F4}"/>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8</a:t>
            </a:fld>
            <a:r>
              <a:rPr lang="en-US" b="1" dirty="0">
                <a:solidFill>
                  <a:schemeClr val="bg1"/>
                </a:solidFill>
                <a:latin typeface="Garamond" panose="02020404030301010803" pitchFamily="18" charset="0"/>
              </a:rPr>
              <a:t> </a:t>
            </a:r>
          </a:p>
        </p:txBody>
      </p:sp>
    </p:spTree>
    <p:extLst>
      <p:ext uri="{BB962C8B-B14F-4D97-AF65-F5344CB8AC3E}">
        <p14:creationId xmlns:p14="http://schemas.microsoft.com/office/powerpoint/2010/main" val="54081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71708-4E8A-CC39-4A8B-525E7336785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FF74B8-9580-CB1B-8A08-2D76670F0F3A}"/>
              </a:ext>
            </a:extLst>
          </p:cNvPr>
          <p:cNvSpPr>
            <a:spLocks noGrp="1"/>
          </p:cNvSpPr>
          <p:nvPr>
            <p:ph idx="1"/>
          </p:nvPr>
        </p:nvSpPr>
        <p:spPr>
          <a:xfrm>
            <a:off x="541771" y="1300900"/>
            <a:ext cx="11241734" cy="5081046"/>
          </a:xfrm>
        </p:spPr>
        <p:txBody>
          <a:bodyPr>
            <a:normAutofit/>
          </a:bodyPr>
          <a:lstStyle/>
          <a:p>
            <a:pPr marL="0" indent="0">
              <a:buNone/>
              <a:defRPr sz="2000">
                <a:solidFill>
                  <a:srgbClr val="000000"/>
                </a:solidFill>
                <a:latin typeface="Garamond"/>
              </a:defRPr>
            </a:pPr>
            <a:r>
              <a:rPr lang="fr-FR" altLang="zh-TW" sz="2000" dirty="0"/>
              <a:t>Source: https://www.mbaknol.com/management-case-studies/case-study-of-walmart-inventory-management/</a:t>
            </a:r>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marL="0" indent="0">
              <a:buNone/>
              <a:defRPr sz="2000">
                <a:solidFill>
                  <a:srgbClr val="000000"/>
                </a:solidFill>
                <a:latin typeface="Garamond"/>
              </a:defRPr>
            </a:pPr>
            <a:endParaRPr lang="en-US" altLang="zh-TW" sz="1100" dirty="0"/>
          </a:p>
          <a:p>
            <a:pPr>
              <a:defRPr sz="2000">
                <a:solidFill>
                  <a:srgbClr val="000000"/>
                </a:solidFill>
                <a:latin typeface="Garamond"/>
              </a:defRPr>
            </a:pPr>
            <a:r>
              <a:rPr lang="en-US" altLang="zh-TW" sz="2400" dirty="0"/>
              <a:t>Problem: Data Redundancy</a:t>
            </a:r>
          </a:p>
          <a:p>
            <a:pPr lvl="1">
              <a:defRPr sz="2000">
                <a:solidFill>
                  <a:srgbClr val="000000"/>
                </a:solidFill>
                <a:latin typeface="Garamond"/>
              </a:defRPr>
            </a:pPr>
            <a:r>
              <a:rPr lang="en-US" altLang="zh-TW" sz="2000" dirty="0"/>
              <a:t>The same product could appear under multiple SKUs or descriptions (e.g., ‘32 oz. Detergent’ vs. ‘D32-LQ’).</a:t>
            </a:r>
            <a:endParaRPr lang="en-US" altLang="zh-TW" sz="1600" dirty="0"/>
          </a:p>
          <a:p>
            <a:pPr lvl="1">
              <a:defRPr sz="2000">
                <a:solidFill>
                  <a:srgbClr val="000000"/>
                </a:solidFill>
                <a:latin typeface="Garamond"/>
              </a:defRPr>
            </a:pPr>
            <a:r>
              <a:rPr lang="en-US" altLang="zh-TW" sz="2000" dirty="0"/>
              <a:t>Separate databases at stores and warehouses made real-time inventory updates impossible.</a:t>
            </a:r>
          </a:p>
          <a:p>
            <a:pPr lvl="1">
              <a:defRPr sz="2000">
                <a:solidFill>
                  <a:srgbClr val="000000"/>
                </a:solidFill>
                <a:latin typeface="Garamond"/>
              </a:defRPr>
            </a:pPr>
            <a:r>
              <a:rPr lang="en-US" altLang="zh-TW" sz="2000" dirty="0"/>
              <a:t>Headquarters often received conflicting stock counts from different systems, complicating procurement and demand forecasting.</a:t>
            </a:r>
          </a:p>
          <a:p>
            <a:pPr lvl="1">
              <a:defRPr sz="2000">
                <a:solidFill>
                  <a:srgbClr val="000000"/>
                </a:solidFill>
                <a:latin typeface="Garamond"/>
              </a:defRPr>
            </a:pPr>
            <a:r>
              <a:rPr lang="en-US" altLang="zh-TW" sz="2000" dirty="0"/>
              <a:t>Conflicting data made it difficult to forecast demand or coordinate procurement.</a:t>
            </a:r>
          </a:p>
          <a:p>
            <a:pPr lvl="1">
              <a:defRPr sz="2000">
                <a:solidFill>
                  <a:srgbClr val="000000"/>
                </a:solidFill>
                <a:latin typeface="Garamond"/>
              </a:defRPr>
            </a:pPr>
            <a:endParaRPr lang="en-US" altLang="zh-TW" sz="1200" dirty="0"/>
          </a:p>
          <a:p>
            <a:pPr>
              <a:defRPr sz="2000">
                <a:solidFill>
                  <a:srgbClr val="000000"/>
                </a:solidFill>
                <a:latin typeface="Garamond"/>
              </a:defRPr>
            </a:pPr>
            <a:r>
              <a:rPr lang="en-US" altLang="zh-TW" sz="2400" dirty="0"/>
              <a:t>What are the anticipated impacts of data redundancy in this scenario?</a:t>
            </a:r>
          </a:p>
        </p:txBody>
      </p:sp>
      <p:sp>
        <p:nvSpPr>
          <p:cNvPr id="4" name="Rectangle 3">
            <a:extLst>
              <a:ext uri="{FF2B5EF4-FFF2-40B4-BE49-F238E27FC236}">
                <a16:creationId xmlns:a16="http://schemas.microsoft.com/office/drawing/2014/main" id="{0475C08B-B36E-12B6-DA34-C101E481DC8C}"/>
              </a:ext>
            </a:extLst>
          </p:cNvPr>
          <p:cNvSpPr/>
          <p:nvPr/>
        </p:nvSpPr>
        <p:spPr>
          <a:xfrm>
            <a:off x="0" y="0"/>
            <a:ext cx="12188825" cy="923636"/>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77FAA-59F9-F778-A1DC-822BFE0AE2EA}"/>
              </a:ext>
            </a:extLst>
          </p:cNvPr>
          <p:cNvSpPr>
            <a:spLocks noGrp="1"/>
          </p:cNvSpPr>
          <p:nvPr>
            <p:ph type="title"/>
          </p:nvPr>
        </p:nvSpPr>
        <p:spPr>
          <a:xfrm>
            <a:off x="0" y="0"/>
            <a:ext cx="12188825" cy="923636"/>
          </a:xfrm>
        </p:spPr>
        <p:txBody>
          <a:bodyPr>
            <a:normAutofit/>
          </a:bodyPr>
          <a:lstStyle/>
          <a:p>
            <a:pPr algn="l">
              <a:defRPr sz="4000" b="1">
                <a:solidFill>
                  <a:srgbClr val="FDB913"/>
                </a:solidFill>
                <a:latin typeface="Garamond"/>
              </a:defRPr>
            </a:pPr>
            <a:r>
              <a:rPr lang="en-US" sz="4000" dirty="0">
                <a:solidFill>
                  <a:schemeClr val="bg1"/>
                </a:solidFill>
              </a:rPr>
              <a:t>  Case Study: Walmart and Data Redundancy</a:t>
            </a:r>
          </a:p>
        </p:txBody>
      </p:sp>
      <p:sp>
        <p:nvSpPr>
          <p:cNvPr id="5" name="Rectangle 4">
            <a:extLst>
              <a:ext uri="{FF2B5EF4-FFF2-40B4-BE49-F238E27FC236}">
                <a16:creationId xmlns:a16="http://schemas.microsoft.com/office/drawing/2014/main" id="{08B56A65-3458-E15F-59C4-EFBAC6BDE05B}"/>
              </a:ext>
            </a:extLst>
          </p:cNvPr>
          <p:cNvSpPr/>
          <p:nvPr/>
        </p:nvSpPr>
        <p:spPr>
          <a:xfrm>
            <a:off x="-1" y="6503428"/>
            <a:ext cx="12188825" cy="354572"/>
          </a:xfrm>
          <a:prstGeom prst="rect">
            <a:avLst/>
          </a:prstGeom>
          <a:solidFill>
            <a:srgbClr val="77122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B361BA27-5E07-2D80-B39B-C0C8EF250F23}"/>
              </a:ext>
            </a:extLst>
          </p:cNvPr>
          <p:cNvSpPr>
            <a:spLocks noGrp="1"/>
          </p:cNvSpPr>
          <p:nvPr>
            <p:ph type="ftr" sz="quarter" idx="11"/>
          </p:nvPr>
        </p:nvSpPr>
        <p:spPr>
          <a:xfrm>
            <a:off x="-1" y="6503428"/>
            <a:ext cx="2895600" cy="354572"/>
          </a:xfrm>
        </p:spPr>
        <p:txBody>
          <a:bodyPr/>
          <a:lstStyle/>
          <a:p>
            <a:pPr algn="l"/>
            <a:r>
              <a:rPr lang="en-US">
                <a:solidFill>
                  <a:schemeClr val="bg1"/>
                </a:solidFill>
                <a:latin typeface="Garamond" panose="02020404030301010803" pitchFamily="18" charset="0"/>
              </a:rPr>
              <a:t> Management Information Systems</a:t>
            </a:r>
            <a:endParaRPr lang="en-US" dirty="0">
              <a:solidFill>
                <a:schemeClr val="bg1"/>
              </a:solidFill>
              <a:latin typeface="Garamond" panose="02020404030301010803" pitchFamily="18" charset="0"/>
            </a:endParaRPr>
          </a:p>
        </p:txBody>
      </p:sp>
      <p:sp>
        <p:nvSpPr>
          <p:cNvPr id="7" name="Slide Number Placeholder 6">
            <a:extLst>
              <a:ext uri="{FF2B5EF4-FFF2-40B4-BE49-F238E27FC236}">
                <a16:creationId xmlns:a16="http://schemas.microsoft.com/office/drawing/2014/main" id="{919D9638-D955-1773-0901-A80048C98F31}"/>
              </a:ext>
            </a:extLst>
          </p:cNvPr>
          <p:cNvSpPr>
            <a:spLocks noGrp="1"/>
          </p:cNvSpPr>
          <p:nvPr>
            <p:ph type="sldNum" sz="quarter" idx="12"/>
          </p:nvPr>
        </p:nvSpPr>
        <p:spPr>
          <a:xfrm>
            <a:off x="10055225" y="6503428"/>
            <a:ext cx="2133600" cy="354572"/>
          </a:xfrm>
        </p:spPr>
        <p:txBody>
          <a:bodyPr/>
          <a:lstStyle/>
          <a:p>
            <a:fld id="{C1FF6DA9-008F-8B48-92A6-B652298478BF}" type="slidenum">
              <a:rPr lang="en-US" b="1" smtClean="0">
                <a:solidFill>
                  <a:schemeClr val="bg1"/>
                </a:solidFill>
                <a:latin typeface="Garamond" panose="02020404030301010803" pitchFamily="18" charset="0"/>
              </a:rPr>
              <a:t>9</a:t>
            </a:fld>
            <a:r>
              <a:rPr lang="en-US" b="1" dirty="0">
                <a:solidFill>
                  <a:schemeClr val="bg1"/>
                </a:solidFill>
                <a:latin typeface="Garamond" panose="02020404030301010803" pitchFamily="18" charset="0"/>
              </a:rPr>
              <a:t> </a:t>
            </a:r>
          </a:p>
        </p:txBody>
      </p:sp>
      <p:sp>
        <p:nvSpPr>
          <p:cNvPr id="8" name="Rectangle: Rounded Corners 7">
            <a:extLst>
              <a:ext uri="{FF2B5EF4-FFF2-40B4-BE49-F238E27FC236}">
                <a16:creationId xmlns:a16="http://schemas.microsoft.com/office/drawing/2014/main" id="{C5098077-6464-6E37-4CED-CBBAE4BEEB9A}"/>
              </a:ext>
            </a:extLst>
          </p:cNvPr>
          <p:cNvSpPr/>
          <p:nvPr/>
        </p:nvSpPr>
        <p:spPr>
          <a:xfrm>
            <a:off x="447505" y="1715590"/>
            <a:ext cx="11430268" cy="1263279"/>
          </a:xfrm>
          <a:prstGeom prst="roundRect">
            <a:avLst/>
          </a:prstGeom>
          <a:solidFill>
            <a:srgbClr val="77122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defRPr sz="2000">
                <a:solidFill>
                  <a:srgbClr val="000000"/>
                </a:solidFill>
                <a:latin typeface="Garamond"/>
              </a:defRPr>
            </a:pPr>
            <a:r>
              <a:rPr lang="en-US" altLang="zh-TW" sz="2400" dirty="0">
                <a:solidFill>
                  <a:schemeClr val="bg1"/>
                </a:solidFill>
              </a:rPr>
              <a:t>Before its full supply-chain digitization, Walmart’s inventory systems were partly decentralized across stores, distribution centers, and regional operations. Each location maintained its own inventory files and item codes, often using different data formats and reporting standards.</a:t>
            </a:r>
          </a:p>
        </p:txBody>
      </p:sp>
    </p:spTree>
    <p:extLst>
      <p:ext uri="{BB962C8B-B14F-4D97-AF65-F5344CB8AC3E}">
        <p14:creationId xmlns:p14="http://schemas.microsoft.com/office/powerpoint/2010/main" val="165461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fade">
                                      <p:cBhvr>
                                        <p:cTn id="20" dur="500"/>
                                        <p:tgtEl>
                                          <p:spTgt spid="3">
                                            <p:txEl>
                                              <p:pRg st="9" end="9"/>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fade">
                                      <p:cBhvr>
                                        <p:cTn id="25" dur="500"/>
                                        <p:tgtEl>
                                          <p:spTgt spid="3">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Effect transition="in" filter="fade">
                                      <p:cBhvr>
                                        <p:cTn id="35" dur="500"/>
                                        <p:tgtEl>
                                          <p:spTgt spid="3">
                                            <p:txEl>
                                              <p:pRg st="12" end="1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fade">
                                      <p:cBhvr>
                                        <p:cTn id="4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178b066-ece4-42d6-be80-b911ff775fa2}" enabled="1" method="Privileged" siteId="{4881a8fa-b252-4912-b93a-7806c41bbe91}" contentBits="0" removed="0"/>
</clbl:labelList>
</file>

<file path=docProps/app.xml><?xml version="1.0" encoding="utf-8"?>
<Properties xmlns="http://schemas.openxmlformats.org/officeDocument/2006/extended-properties" xmlns:vt="http://schemas.openxmlformats.org/officeDocument/2006/docPropsVTypes">
  <TotalTime>8719</TotalTime>
  <Words>4961</Words>
  <Application>Microsoft Office PowerPoint</Application>
  <PresentationFormat>Custom</PresentationFormat>
  <Paragraphs>751</Paragraphs>
  <Slides>65</Slides>
  <Notes>58</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Aptos</vt:lpstr>
      <vt:lpstr>Arial</vt:lpstr>
      <vt:lpstr>Calibri</vt:lpstr>
      <vt:lpstr>Garamond</vt:lpstr>
      <vt:lpstr>Office Theme</vt:lpstr>
      <vt:lpstr>PowerPoint Presentation</vt:lpstr>
      <vt:lpstr>  Fireship (2025, October 21). US-EAST-1 is humanity’s weakest link… [Video]. YouTube.   https://youtu.be/HqL0xhwDz9s?si=DExF-U0CYsW0zAdb</vt:lpstr>
      <vt:lpstr>PowerPoint Presentation</vt:lpstr>
      <vt:lpstr>PowerPoint Presentation</vt:lpstr>
      <vt:lpstr>  Data Management Problems</vt:lpstr>
      <vt:lpstr>  File Organization Terms and Concepts</vt:lpstr>
      <vt:lpstr>  Problems in the Traditional File Environment</vt:lpstr>
      <vt:lpstr>  Problems: Data Redundancy and Inconsistency</vt:lpstr>
      <vt:lpstr>  Case Study: Walmart and Data Redundancy</vt:lpstr>
      <vt:lpstr>  Case Study: Walmart and Data Redundancy</vt:lpstr>
      <vt:lpstr>  Case Study: Walmart and Data Redundancy</vt:lpstr>
      <vt:lpstr>  Problems: Program-Data Dependence</vt:lpstr>
      <vt:lpstr>  Problems: Lack of Flexibility</vt:lpstr>
      <vt:lpstr>  Problems: Poor Security</vt:lpstr>
      <vt:lpstr>  Problems: Lack of Data Sharing and Availability</vt:lpstr>
      <vt:lpstr>PowerPoint Presentation</vt:lpstr>
      <vt:lpstr>  Database Management Systems (DBMS)</vt:lpstr>
      <vt:lpstr>  Database Management Systems (DBMS)</vt:lpstr>
      <vt:lpstr>  Example DBMS: HR Database Views</vt:lpstr>
      <vt:lpstr>  How a DBMS Solves Traditional Problems</vt:lpstr>
      <vt:lpstr>  Relational Databases: The Modern Standard</vt:lpstr>
      <vt:lpstr>  Relational Databases: Keys and Relationships</vt:lpstr>
      <vt:lpstr>  Example: Walmart’s Data Centralization</vt:lpstr>
      <vt:lpstr>  How Businesses Use DBMS Tools</vt:lpstr>
      <vt:lpstr>PowerPoint Presentation</vt:lpstr>
      <vt:lpstr>  Why Database Design Matters</vt:lpstr>
      <vt:lpstr>  Example: Globe and Mail</vt:lpstr>
      <vt:lpstr>  Database Design and Managers</vt:lpstr>
      <vt:lpstr>  Why New Database Technologies Matter</vt:lpstr>
      <vt:lpstr>  Google Cloud (2025, March 26). Relational vs. NoSQL: databases explained simply [Video].   YouTube. https://youtu.be/R0XlH8FUEc8?si=fVy7BC1bCg8isjn6</vt:lpstr>
      <vt:lpstr>  Non-Relational (NoSQL) Databases</vt:lpstr>
      <vt:lpstr>  Cloud Databases</vt:lpstr>
      <vt:lpstr>  The New York Times (2018, April 2). How Cryptocurrency Works | NYT [Video].    YouTube. https://youtu.be/0B3sccDYwuI?si=j5DNxyxZC7ICtyKR</vt:lpstr>
      <vt:lpstr>  Blockchain</vt:lpstr>
      <vt:lpstr>  Walmart (2018, September 24). Farming the Future: Harvesting Data on Blockchain    [Video]. YouTube. https://youtu.be/js5CPfK1hCQ?si=Cz5rpuzBbUuwLxxe</vt:lpstr>
      <vt:lpstr>  Discussion #1</vt:lpstr>
      <vt:lpstr>  Discussion #2</vt:lpstr>
      <vt:lpstr>PowerPoint Presentation</vt:lpstr>
      <vt:lpstr>  Why Analyze Data?</vt:lpstr>
      <vt:lpstr>  The Challenge of Big Data</vt:lpstr>
      <vt:lpstr>  Big Data and AI</vt:lpstr>
      <vt:lpstr>  Business Intelligence (BI) Infrastructure</vt:lpstr>
      <vt:lpstr>  Warehouses, Marts, and Lakes: Organizing Data</vt:lpstr>
      <vt:lpstr>  Hadoop and Spark: The Engines Behind Big Data</vt:lpstr>
      <vt:lpstr>  In-Memory Computing: Speed as an Advantage</vt:lpstr>
      <vt:lpstr>  Analytics Platforms: Turning Data into Decisions</vt:lpstr>
      <vt:lpstr>  Tableau (2024, January 30). What is Tableau Public? | DataFam Explained [Video].   YouTube. https://youtu.be/3RjtQlrGInE?si=Uk2MT0xmRsHfItnk</vt:lpstr>
      <vt:lpstr>  Contemporary Business Intelligence Technology Infrastructure</vt:lpstr>
      <vt:lpstr>  Online Analytical Processing (OLAP)</vt:lpstr>
      <vt:lpstr>  Data Mining</vt:lpstr>
      <vt:lpstr>  Matlab (2024, June 11). What Is Sentiment Analysis? [Video]. YouTube.   https://youtu.be/hkwuaRdwEeI?si=XVP7zRs4SSzmJagv</vt:lpstr>
      <vt:lpstr>  Data Mining: Text and Web Mining</vt:lpstr>
      <vt:lpstr>  Databases and the Web: Flow of Information</vt:lpstr>
      <vt:lpstr>  Discussion #3</vt:lpstr>
      <vt:lpstr>PowerPoint Presentation</vt:lpstr>
      <vt:lpstr>  Data Governance</vt:lpstr>
      <vt:lpstr>  Key Elements of a Data Governance Policy</vt:lpstr>
      <vt:lpstr>  Assuring Data Quality</vt:lpstr>
      <vt:lpstr>  How Companies Improve Data Quality</vt:lpstr>
      <vt:lpstr>  BBC News (2020, October 5). “Lives at risk” as UK government confirms thousands of Covid cases missed in    data blunder - BBC News [Video]. YouTube. https://youtu.be/Jk-HXWtOAJc?si=2KdLktduTSbeUYvh</vt:lpstr>
      <vt:lpstr>  AI and the Future of Data Management</vt:lpstr>
      <vt:lpstr>  Why Humans Still Matter</vt:lpstr>
      <vt:lpstr>  Discussion #4</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Brian Park</dc:creator>
  <cp:keywords/>
  <dc:description>generated using python-pptx</dc:description>
  <cp:lastModifiedBy>Brian Park</cp:lastModifiedBy>
  <cp:revision>313</cp:revision>
  <dcterms:created xsi:type="dcterms:W3CDTF">2013-01-27T09:14:16Z</dcterms:created>
  <dcterms:modified xsi:type="dcterms:W3CDTF">2025-10-31T16:28:14Z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78b066-ece4-42d6-be80-b911ff775fa2_Enabled">
    <vt:lpwstr>true</vt:lpwstr>
  </property>
  <property fmtid="{D5CDD505-2E9C-101B-9397-08002B2CF9AE}" pid="3" name="MSIP_Label_5178b066-ece4-42d6-be80-b911ff775fa2_SetDate">
    <vt:lpwstr>2025-09-24T21:16:43Z</vt:lpwstr>
  </property>
  <property fmtid="{D5CDD505-2E9C-101B-9397-08002B2CF9AE}" pid="4" name="MSIP_Label_5178b066-ece4-42d6-be80-b911ff775fa2_Method">
    <vt:lpwstr>Privileged</vt:lpwstr>
  </property>
  <property fmtid="{D5CDD505-2E9C-101B-9397-08002B2CF9AE}" pid="5" name="MSIP_Label_5178b066-ece4-42d6-be80-b911ff775fa2_Name">
    <vt:lpwstr>Public</vt:lpwstr>
  </property>
  <property fmtid="{D5CDD505-2E9C-101B-9397-08002B2CF9AE}" pid="6" name="MSIP_Label_5178b066-ece4-42d6-be80-b911ff775fa2_SiteId">
    <vt:lpwstr>4881a8fa-b252-4912-b93a-7806c41bbe91</vt:lpwstr>
  </property>
  <property fmtid="{D5CDD505-2E9C-101B-9397-08002B2CF9AE}" pid="7" name="MSIP_Label_5178b066-ece4-42d6-be80-b911ff775fa2_ActionId">
    <vt:lpwstr>481a848f-947e-4531-a1b3-13071af9a132</vt:lpwstr>
  </property>
  <property fmtid="{D5CDD505-2E9C-101B-9397-08002B2CF9AE}" pid="8" name="MSIP_Label_5178b066-ece4-42d6-be80-b911ff775fa2_ContentBits">
    <vt:lpwstr>0</vt:lpwstr>
  </property>
  <property fmtid="{D5CDD505-2E9C-101B-9397-08002B2CF9AE}" pid="9" name="MSIP_Label_5178b066-ece4-42d6-be80-b911ff775fa2_Tag">
    <vt:lpwstr>10, 0, 1, 1</vt:lpwstr>
  </property>
</Properties>
</file>