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5"/>
  </p:notesMasterIdLst>
  <p:sldIdLst>
    <p:sldId id="256" r:id="rId2"/>
    <p:sldId id="587" r:id="rId3"/>
    <p:sldId id="257" r:id="rId4"/>
    <p:sldId id="387" r:id="rId5"/>
    <p:sldId id="589" r:id="rId6"/>
    <p:sldId id="516" r:id="rId7"/>
    <p:sldId id="588" r:id="rId8"/>
    <p:sldId id="519" r:id="rId9"/>
    <p:sldId id="590" r:id="rId10"/>
    <p:sldId id="596" r:id="rId11"/>
    <p:sldId id="591" r:id="rId12"/>
    <p:sldId id="592" r:id="rId13"/>
    <p:sldId id="597" r:id="rId14"/>
    <p:sldId id="598" r:id="rId15"/>
    <p:sldId id="599" r:id="rId16"/>
    <p:sldId id="593" r:id="rId17"/>
    <p:sldId id="594" r:id="rId18"/>
    <p:sldId id="595" r:id="rId19"/>
    <p:sldId id="578" r:id="rId20"/>
    <p:sldId id="601" r:id="rId21"/>
    <p:sldId id="602" r:id="rId22"/>
    <p:sldId id="603" r:id="rId23"/>
    <p:sldId id="604" r:id="rId24"/>
    <p:sldId id="605" r:id="rId25"/>
    <p:sldId id="606" r:id="rId26"/>
    <p:sldId id="607" r:id="rId27"/>
    <p:sldId id="608" r:id="rId28"/>
    <p:sldId id="609" r:id="rId29"/>
    <p:sldId id="610" r:id="rId30"/>
    <p:sldId id="611" r:id="rId31"/>
    <p:sldId id="600" r:id="rId32"/>
    <p:sldId id="614" r:id="rId33"/>
    <p:sldId id="615" r:id="rId34"/>
    <p:sldId id="617" r:id="rId35"/>
    <p:sldId id="616" r:id="rId36"/>
    <p:sldId id="618" r:id="rId37"/>
    <p:sldId id="619" r:id="rId38"/>
    <p:sldId id="620" r:id="rId39"/>
    <p:sldId id="621" r:id="rId40"/>
    <p:sldId id="622" r:id="rId41"/>
    <p:sldId id="623" r:id="rId42"/>
    <p:sldId id="624" r:id="rId43"/>
    <p:sldId id="625" r:id="rId44"/>
    <p:sldId id="629" r:id="rId45"/>
    <p:sldId id="612" r:id="rId46"/>
    <p:sldId id="632" r:id="rId47"/>
    <p:sldId id="633" r:id="rId48"/>
    <p:sldId id="635" r:id="rId49"/>
    <p:sldId id="637" r:id="rId50"/>
    <p:sldId id="634" r:id="rId51"/>
    <p:sldId id="636" r:id="rId52"/>
    <p:sldId id="638" r:id="rId53"/>
    <p:sldId id="639" r:id="rId54"/>
    <p:sldId id="640" r:id="rId55"/>
    <p:sldId id="641" r:id="rId56"/>
    <p:sldId id="642" r:id="rId57"/>
    <p:sldId id="631" r:id="rId58"/>
    <p:sldId id="667" r:id="rId59"/>
    <p:sldId id="644" r:id="rId60"/>
    <p:sldId id="645" r:id="rId61"/>
    <p:sldId id="668" r:id="rId62"/>
    <p:sldId id="646" r:id="rId63"/>
    <p:sldId id="647" r:id="rId64"/>
    <p:sldId id="648" r:id="rId65"/>
    <p:sldId id="649" r:id="rId66"/>
    <p:sldId id="650" r:id="rId67"/>
    <p:sldId id="651" r:id="rId68"/>
    <p:sldId id="652" r:id="rId69"/>
    <p:sldId id="654" r:id="rId70"/>
    <p:sldId id="653" r:id="rId71"/>
    <p:sldId id="669" r:id="rId72"/>
    <p:sldId id="655" r:id="rId73"/>
    <p:sldId id="643" r:id="rId74"/>
    <p:sldId id="657" r:id="rId75"/>
    <p:sldId id="658" r:id="rId76"/>
    <p:sldId id="660" r:id="rId77"/>
    <p:sldId id="662" r:id="rId78"/>
    <p:sldId id="663" r:id="rId79"/>
    <p:sldId id="664" r:id="rId80"/>
    <p:sldId id="665" r:id="rId81"/>
    <p:sldId id="666" r:id="rId82"/>
    <p:sldId id="656" r:id="rId83"/>
    <p:sldId id="451" r:id="rId8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2252" autoAdjust="0"/>
  </p:normalViewPr>
  <p:slideViewPr>
    <p:cSldViewPr snapToGrid="0" snapToObjects="1">
      <p:cViewPr varScale="1">
        <p:scale>
          <a:sx n="102" d="100"/>
          <a:sy n="102" d="100"/>
        </p:scale>
        <p:origin x="85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C24B-6D22-1F5C-BFF2-FE1510762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135D2-B7A0-8A0D-A9CA-A47022289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C65D2-88EF-565D-94B5-2A578104B8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BC2DF-A3CC-81FA-A0E9-B0AD243CF17D}"/>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428673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5664-9B98-BBA5-18B9-8ED01E243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D9A3F-3DC2-9ACC-B584-6F738B2FE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1EF1C-2A7E-EDF7-86EE-1EDC47CB4C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20E0D-6395-C0A9-DF8D-0FE7119D1005}"/>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294695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23E4-B9FE-C714-6D3C-A76323FA4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67E4D-14E5-5609-5D04-CA03A6E4C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AB85C-E91A-949F-1E33-8678FD12C4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1A18A-422F-6418-241E-0F0EA171D541}"/>
              </a:ext>
            </a:extLst>
          </p:cNvPr>
          <p:cNvSpPr>
            <a:spLocks noGrp="1"/>
          </p:cNvSpPr>
          <p:nvPr>
            <p:ph type="sldNum" sz="quarter" idx="5"/>
          </p:nvPr>
        </p:nvSpPr>
        <p:spPr/>
        <p:txBody>
          <a:bodyPr/>
          <a:lstStyle/>
          <a:p>
            <a:fld id="{C987AAC7-CF25-414B-93E7-2A61E431E831}" type="slidenum">
              <a:rPr lang="en-US" smtClean="0"/>
              <a:t>13</a:t>
            </a:fld>
            <a:endParaRPr lang="en-US"/>
          </a:p>
        </p:txBody>
      </p:sp>
    </p:spTree>
    <p:extLst>
      <p:ext uri="{BB962C8B-B14F-4D97-AF65-F5344CB8AC3E}">
        <p14:creationId xmlns:p14="http://schemas.microsoft.com/office/powerpoint/2010/main" val="348827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1137-D26B-6A7D-F05E-38707B0C7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4EFAD-20AC-F955-2110-5F5456E42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AA511-1338-EFCD-70AF-B6FD19F6B6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E5116-8730-DFC4-B7D5-192FD3D6CCFF}"/>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239544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7D98-EAA1-AC31-7EB6-8F0ECC689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7B853-2807-ABBF-A27B-DFE28F85B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2379E-30ED-14CE-5B01-D10CB52B4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9B49D9-15F5-4199-997A-29884A679DE4}"/>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309692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4817-58AC-BF66-4B57-B5206E0AA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95F96-5A08-E4DA-F010-378924A04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31C3C-2BD2-BCF8-E9F1-246A1840CA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8990A-A09C-08D8-90BD-5D6BBB592EA3}"/>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270873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18FB-7CBA-614B-94BD-524C9D425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6BE05-FE12-2013-AAB2-4BCF57FCD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AADDE-8B1F-68B5-2ED7-47675A0D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A9705-A0AA-5037-7666-04D72E3B3A60}"/>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256719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282A-3545-B61B-4D28-FB5AB4266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76E55-B225-2959-474A-E8F4384E2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E7260-46DD-B3BA-0783-F6A869B28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2195E0-F2BC-260C-B886-F702E6825182}"/>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329668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8501A-C00F-2EA0-A683-A5E1206B7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39EDC-3B78-FE4E-83FA-89A493B99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3CBA7-E2DB-01FE-9836-0FC60C3F6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4A300-5046-955E-83B0-D6295A97D3DE}"/>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334358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197A-A268-67D5-E446-E0300CF37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6567E-51FB-AE7C-616A-E2BBDF8AB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62903-47C1-F085-8893-140DA26032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DD225-6B70-164D-5851-7AF8ECFCF453}"/>
              </a:ext>
            </a:extLst>
          </p:cNvPr>
          <p:cNvSpPr>
            <a:spLocks noGrp="1"/>
          </p:cNvSpPr>
          <p:nvPr>
            <p:ph type="sldNum" sz="quarter" idx="5"/>
          </p:nvPr>
        </p:nvSpPr>
        <p:spPr/>
        <p:txBody>
          <a:bodyPr/>
          <a:lstStyle/>
          <a:p>
            <a:fld id="{C987AAC7-CF25-414B-93E7-2A61E431E831}" type="slidenum">
              <a:rPr lang="en-US" smtClean="0"/>
              <a:t>21</a:t>
            </a:fld>
            <a:endParaRPr lang="en-US"/>
          </a:p>
        </p:txBody>
      </p:sp>
    </p:spTree>
    <p:extLst>
      <p:ext uri="{BB962C8B-B14F-4D97-AF65-F5344CB8AC3E}">
        <p14:creationId xmlns:p14="http://schemas.microsoft.com/office/powerpoint/2010/main" val="2333875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598B-FC21-C86D-090F-BF7EDAB8B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1CBC9-912C-6035-88F8-4B2ADF423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0B8FE-D07C-E343-3A3E-2F95B6C5F5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7778E8-6928-CD8F-3C2D-2898A275465B}"/>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202057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3F1E-A964-B410-AC48-8F881D594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BE896-793E-05D7-379E-5B59AA92A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044D6-47D9-4F0E-13A7-7FC1155EBF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D0C5D-BE5B-D799-EB3F-36732C0BEF13}"/>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264373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E235A-8712-AEA3-F319-65C2948A0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8B88E-0025-AD6C-3E19-8B6FBB220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56AC3-2828-CD74-903C-8F746DEC85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636E7-AD82-149A-21C8-EE991E34F8E4}"/>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193928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00BD-D6E7-2AB5-4914-CC38857A1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6B884-1049-5D86-581E-FED89A63A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AFB90-AE2F-2546-AAB8-034FAE72E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5B231-BEDF-E3A1-A251-8EB81935D84D}"/>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59094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CFFF-FB09-DC36-8A36-E70F7CB6F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3EBA2-D605-9F0F-043F-831B33E92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35623-3112-1E9B-8C2F-C185175701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3E10C6-6216-F923-19B6-E6E538160974}"/>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410121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C79AF-9C7B-D5CC-2B5D-DDAB7F77F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2EC34-400F-A4BF-5EED-028397E78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C7CE4-82F5-0B67-2945-D5EEBE51A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B6267-1733-7FF7-2347-CD17CD2268D3}"/>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84571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3B91-1285-6342-FA75-C9DAC6D83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A2EED-C97D-E76E-CBAE-E1F5FE7C7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F373F-2C30-297E-954A-E5902DF3F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00E68B-12A6-7337-B20B-6FA8262B542B}"/>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96043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58655-9F0E-FA7A-0AC1-FC2645F42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8D94B-2CE3-1FD8-819B-D222F0C4A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1710A-8953-4A87-A8DF-7AFC2D8D2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FE3504-74C8-4939-1FB4-130E4EA7E3B2}"/>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3072489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BE613-856A-4EAB-CA58-2704E3AAA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FD0A4-48F8-50A5-D355-699DEA1DA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DCD41-AF05-0B05-0715-E03F560024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5CC4B-4832-2F7A-8860-B1321B1F13CF}"/>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3118379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83E2-47CC-4F64-B3F5-C9AFAFE55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2F177-6678-5514-54A2-5309623A6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4D9DE-9C38-9667-A01F-4259F0A4C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AAB3F-7DF9-39C9-4A13-4BA0F76F680D}"/>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280901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FB59-59DA-D157-EF47-98E3DAD29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63FAD-68D2-BA11-FA8F-B638D79BF2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DCFF0-EE85-1D6F-C82B-9FAE0A5CF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D9B4E-4EC9-EB02-DBD6-5EF9B8873558}"/>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83591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0D6E-F021-734F-5F3C-F7A41A13B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8E016-9FD7-5DB6-7BD5-7B614AA46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B081F-683F-E6DA-409E-500EB508F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776B6-E121-25BA-D35C-291A02DC93D2}"/>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2785417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447A-37C7-F816-9AB0-2491D1AAB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E3F5E-DE2E-F1D0-2DB7-C78490F03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08546-6445-EC23-BC76-7B95EE622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8F2F37-CB83-E23F-0007-620E72B74DDD}"/>
              </a:ext>
            </a:extLst>
          </p:cNvPr>
          <p:cNvSpPr>
            <a:spLocks noGrp="1"/>
          </p:cNvSpPr>
          <p:nvPr>
            <p:ph type="sldNum" sz="quarter" idx="5"/>
          </p:nvPr>
        </p:nvSpPr>
        <p:spPr/>
        <p:txBody>
          <a:bodyPr/>
          <a:lstStyle/>
          <a:p>
            <a:fld id="{C987AAC7-CF25-414B-93E7-2A61E431E831}" type="slidenum">
              <a:rPr lang="en-US" smtClean="0"/>
              <a:t>34</a:t>
            </a:fld>
            <a:endParaRPr lang="en-US"/>
          </a:p>
        </p:txBody>
      </p:sp>
    </p:spTree>
    <p:extLst>
      <p:ext uri="{BB962C8B-B14F-4D97-AF65-F5344CB8AC3E}">
        <p14:creationId xmlns:p14="http://schemas.microsoft.com/office/powerpoint/2010/main" val="2906126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B1A9-A1AA-0FB8-4646-361FC08F3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EC6CF-16AC-4E7C-A1E1-7438374E7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84569-012D-FAD2-E83D-B503CC904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A62F5-9A87-A090-7321-10F137CC785B}"/>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642649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3106-4BE7-1E5E-0562-2A33C47F9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8205-A7E1-2C1C-88E3-739A0033F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6BAF3-904B-BB75-4E85-F19DBFE7D9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305F40-F2BC-AF51-1CB2-12E37E637E61}"/>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1464219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8BEE-F1F7-F3AE-1521-CF90DF7F1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B630D-B706-73D8-57E8-C4C1BBF57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9559-3C60-FDF8-6A4A-7F6BDA3A73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DDE6B6-3E72-FCC6-999B-5719673B9635}"/>
              </a:ext>
            </a:extLst>
          </p:cNvPr>
          <p:cNvSpPr>
            <a:spLocks noGrp="1"/>
          </p:cNvSpPr>
          <p:nvPr>
            <p:ph type="sldNum" sz="quarter" idx="5"/>
          </p:nvPr>
        </p:nvSpPr>
        <p:spPr/>
        <p:txBody>
          <a:bodyPr/>
          <a:lstStyle/>
          <a:p>
            <a:fld id="{C987AAC7-CF25-414B-93E7-2A61E431E831}" type="slidenum">
              <a:rPr lang="en-US" smtClean="0"/>
              <a:t>37</a:t>
            </a:fld>
            <a:endParaRPr lang="en-US"/>
          </a:p>
        </p:txBody>
      </p:sp>
    </p:spTree>
    <p:extLst>
      <p:ext uri="{BB962C8B-B14F-4D97-AF65-F5344CB8AC3E}">
        <p14:creationId xmlns:p14="http://schemas.microsoft.com/office/powerpoint/2010/main" val="1423943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1152-E6B4-449E-4C42-029E8FAE3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3F16A-4ED0-FAEB-19F2-F99E85446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DF350-145B-8E74-666D-C4B760DFB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4A2B4A-F642-6FF9-FB3E-51B3296AB8AD}"/>
              </a:ext>
            </a:extLst>
          </p:cNvPr>
          <p:cNvSpPr>
            <a:spLocks noGrp="1"/>
          </p:cNvSpPr>
          <p:nvPr>
            <p:ph type="sldNum" sz="quarter" idx="5"/>
          </p:nvPr>
        </p:nvSpPr>
        <p:spPr/>
        <p:txBody>
          <a:bodyPr/>
          <a:lstStyle/>
          <a:p>
            <a:fld id="{C987AAC7-CF25-414B-93E7-2A61E431E831}" type="slidenum">
              <a:rPr lang="en-US" smtClean="0"/>
              <a:t>38</a:t>
            </a:fld>
            <a:endParaRPr lang="en-US"/>
          </a:p>
        </p:txBody>
      </p:sp>
    </p:spTree>
    <p:extLst>
      <p:ext uri="{BB962C8B-B14F-4D97-AF65-F5344CB8AC3E}">
        <p14:creationId xmlns:p14="http://schemas.microsoft.com/office/powerpoint/2010/main" val="88296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006D9-7A1A-3D04-B1A7-42ABF642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19535-FD6C-CB0D-BDEF-18A9560E0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72AAF-4FAA-6930-C5FE-A36D18E20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61F537-F761-66AE-EF37-A62DCEBE4784}"/>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3320207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4242A-A5CC-3B07-6100-6E6AD0D37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8A1CA-6BF9-AC43-B127-11A09BFD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26EC3-20C3-31D6-1AB8-669F65227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B144C3-1F84-34F5-9017-47CD5A4B0461}"/>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3868630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86D9-81FB-C428-6FC5-781BAF3F6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DEC60-4942-4CA9-6413-524110958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680AC-124D-B530-2B6F-56A45DD2C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A46DCB-97F5-5B9A-74FA-81DA7F30430E}"/>
              </a:ext>
            </a:extLst>
          </p:cNvPr>
          <p:cNvSpPr>
            <a:spLocks noGrp="1"/>
          </p:cNvSpPr>
          <p:nvPr>
            <p:ph type="sldNum" sz="quarter" idx="5"/>
          </p:nvPr>
        </p:nvSpPr>
        <p:spPr/>
        <p:txBody>
          <a:bodyPr/>
          <a:lstStyle/>
          <a:p>
            <a:fld id="{C987AAC7-CF25-414B-93E7-2A61E431E831}" type="slidenum">
              <a:rPr lang="en-US" smtClean="0"/>
              <a:t>41</a:t>
            </a:fld>
            <a:endParaRPr lang="en-US"/>
          </a:p>
        </p:txBody>
      </p:sp>
    </p:spTree>
    <p:extLst>
      <p:ext uri="{BB962C8B-B14F-4D97-AF65-F5344CB8AC3E}">
        <p14:creationId xmlns:p14="http://schemas.microsoft.com/office/powerpoint/2010/main" val="49836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93EE6-78EA-58D1-AC7E-54A4B3608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F7371-72DF-DBF9-F56D-10B2A0BDF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F54B0-AD45-5202-A91E-967C852EC6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1C0AE-A0BC-2D4A-0140-62C42B5ED4B7}"/>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435704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B59E1-C0E3-FC5A-EB8C-317EEA1FE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F2E32-86CE-A7B2-EF55-E919A4664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0A97B-13B9-5A62-7842-EC3412C01E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8F1FC-87B1-042B-31F7-FC954F26F528}"/>
              </a:ext>
            </a:extLst>
          </p:cNvPr>
          <p:cNvSpPr>
            <a:spLocks noGrp="1"/>
          </p:cNvSpPr>
          <p:nvPr>
            <p:ph type="sldNum" sz="quarter" idx="5"/>
          </p:nvPr>
        </p:nvSpPr>
        <p:spPr/>
        <p:txBody>
          <a:bodyPr/>
          <a:lstStyle/>
          <a:p>
            <a:fld id="{C987AAC7-CF25-414B-93E7-2A61E431E831}" type="slidenum">
              <a:rPr lang="en-US" smtClean="0"/>
              <a:t>43</a:t>
            </a:fld>
            <a:endParaRPr lang="en-US"/>
          </a:p>
        </p:txBody>
      </p:sp>
    </p:spTree>
    <p:extLst>
      <p:ext uri="{BB962C8B-B14F-4D97-AF65-F5344CB8AC3E}">
        <p14:creationId xmlns:p14="http://schemas.microsoft.com/office/powerpoint/2010/main" val="410699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BDA8-B471-775E-2659-00BB5203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B419-0280-121A-269D-C20714261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93BE4-40E1-27AF-0C5B-D1E756B22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A1690-1A57-E4C2-D437-AF44453D8023}"/>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387152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C212B-044D-8AB1-9A5F-952CC21BA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E367C-974C-D2D4-A13B-9ABDDBD2A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08596-D743-38AA-05E5-5EC8C1DB4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CD1C8-0443-B8BF-1B51-8B839691B65A}"/>
              </a:ext>
            </a:extLst>
          </p:cNvPr>
          <p:cNvSpPr>
            <a:spLocks noGrp="1"/>
          </p:cNvSpPr>
          <p:nvPr>
            <p:ph type="sldNum" sz="quarter" idx="5"/>
          </p:nvPr>
        </p:nvSpPr>
        <p:spPr/>
        <p:txBody>
          <a:bodyPr/>
          <a:lstStyle/>
          <a:p>
            <a:fld id="{C987AAC7-CF25-414B-93E7-2A61E431E831}" type="slidenum">
              <a:rPr lang="en-US" smtClean="0"/>
              <a:t>44</a:t>
            </a:fld>
            <a:endParaRPr lang="en-US"/>
          </a:p>
        </p:txBody>
      </p:sp>
    </p:spTree>
    <p:extLst>
      <p:ext uri="{BB962C8B-B14F-4D97-AF65-F5344CB8AC3E}">
        <p14:creationId xmlns:p14="http://schemas.microsoft.com/office/powerpoint/2010/main" val="3098217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0895-5EDF-A4B9-A6D4-442F8E457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62680-F311-B42D-6050-78FDD0D79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1F14A-194A-C588-EDC0-E65DF446BD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EC97F4-190A-0D41-1D9B-BB287F54E87F}"/>
              </a:ext>
            </a:extLst>
          </p:cNvPr>
          <p:cNvSpPr>
            <a:spLocks noGrp="1"/>
          </p:cNvSpPr>
          <p:nvPr>
            <p:ph type="sldNum" sz="quarter" idx="5"/>
          </p:nvPr>
        </p:nvSpPr>
        <p:spPr/>
        <p:txBody>
          <a:bodyPr/>
          <a:lstStyle/>
          <a:p>
            <a:fld id="{C987AAC7-CF25-414B-93E7-2A61E431E831}" type="slidenum">
              <a:rPr lang="en-US" smtClean="0"/>
              <a:t>46</a:t>
            </a:fld>
            <a:endParaRPr lang="en-US"/>
          </a:p>
        </p:txBody>
      </p:sp>
    </p:spTree>
    <p:extLst>
      <p:ext uri="{BB962C8B-B14F-4D97-AF65-F5344CB8AC3E}">
        <p14:creationId xmlns:p14="http://schemas.microsoft.com/office/powerpoint/2010/main" val="4032757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D77C9-19A1-F882-83F1-4D5A5F910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DD609-CC85-032C-144B-2FE4BD939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40BBC-2901-54A2-6139-2AE0A801A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47BFB0-9B2A-DD5F-48EB-BF862AF19991}"/>
              </a:ext>
            </a:extLst>
          </p:cNvPr>
          <p:cNvSpPr>
            <a:spLocks noGrp="1"/>
          </p:cNvSpPr>
          <p:nvPr>
            <p:ph type="sldNum" sz="quarter" idx="5"/>
          </p:nvPr>
        </p:nvSpPr>
        <p:spPr/>
        <p:txBody>
          <a:bodyPr/>
          <a:lstStyle/>
          <a:p>
            <a:fld id="{C987AAC7-CF25-414B-93E7-2A61E431E831}" type="slidenum">
              <a:rPr lang="en-US" smtClean="0"/>
              <a:t>47</a:t>
            </a:fld>
            <a:endParaRPr lang="en-US"/>
          </a:p>
        </p:txBody>
      </p:sp>
    </p:spTree>
    <p:extLst>
      <p:ext uri="{BB962C8B-B14F-4D97-AF65-F5344CB8AC3E}">
        <p14:creationId xmlns:p14="http://schemas.microsoft.com/office/powerpoint/2010/main" val="1547564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FB8E-FAE8-3136-7721-C55E639F4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94742-209A-49AD-72E4-B577FA71C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4649D-FB04-5E25-5E52-08B4CB772D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19CD23-C19E-98DF-9FDF-475647106EB6}"/>
              </a:ext>
            </a:extLst>
          </p:cNvPr>
          <p:cNvSpPr>
            <a:spLocks noGrp="1"/>
          </p:cNvSpPr>
          <p:nvPr>
            <p:ph type="sldNum" sz="quarter" idx="5"/>
          </p:nvPr>
        </p:nvSpPr>
        <p:spPr/>
        <p:txBody>
          <a:bodyPr/>
          <a:lstStyle/>
          <a:p>
            <a:fld id="{C987AAC7-CF25-414B-93E7-2A61E431E831}" type="slidenum">
              <a:rPr lang="en-US" smtClean="0"/>
              <a:t>48</a:t>
            </a:fld>
            <a:endParaRPr lang="en-US"/>
          </a:p>
        </p:txBody>
      </p:sp>
    </p:spTree>
    <p:extLst>
      <p:ext uri="{BB962C8B-B14F-4D97-AF65-F5344CB8AC3E}">
        <p14:creationId xmlns:p14="http://schemas.microsoft.com/office/powerpoint/2010/main" val="2649018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4A20-87CA-8EC3-9C8F-0DF595FE2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2BFF4-1AF2-28B6-8B09-CF296A633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EA370-5B77-FF41-ABC9-643E39182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1E8A7B-3B16-3142-C4CC-7C7AB401929E}"/>
              </a:ext>
            </a:extLst>
          </p:cNvPr>
          <p:cNvSpPr>
            <a:spLocks noGrp="1"/>
          </p:cNvSpPr>
          <p:nvPr>
            <p:ph type="sldNum" sz="quarter" idx="5"/>
          </p:nvPr>
        </p:nvSpPr>
        <p:spPr/>
        <p:txBody>
          <a:bodyPr/>
          <a:lstStyle/>
          <a:p>
            <a:fld id="{C987AAC7-CF25-414B-93E7-2A61E431E831}" type="slidenum">
              <a:rPr lang="en-US" smtClean="0"/>
              <a:t>49</a:t>
            </a:fld>
            <a:endParaRPr lang="en-US"/>
          </a:p>
        </p:txBody>
      </p:sp>
    </p:spTree>
    <p:extLst>
      <p:ext uri="{BB962C8B-B14F-4D97-AF65-F5344CB8AC3E}">
        <p14:creationId xmlns:p14="http://schemas.microsoft.com/office/powerpoint/2010/main" val="2929485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33CDD-FE20-8DFD-F783-822B8D77C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84803-B77A-7301-8819-E96D7ACA7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3EA16-AC59-CAF5-658F-86868D05D0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01C7A-BF9D-9560-AFB6-82E7D3B67F44}"/>
              </a:ext>
            </a:extLst>
          </p:cNvPr>
          <p:cNvSpPr>
            <a:spLocks noGrp="1"/>
          </p:cNvSpPr>
          <p:nvPr>
            <p:ph type="sldNum" sz="quarter" idx="5"/>
          </p:nvPr>
        </p:nvSpPr>
        <p:spPr/>
        <p:txBody>
          <a:bodyPr/>
          <a:lstStyle/>
          <a:p>
            <a:fld id="{C987AAC7-CF25-414B-93E7-2A61E431E831}" type="slidenum">
              <a:rPr lang="en-US" smtClean="0"/>
              <a:t>50</a:t>
            </a:fld>
            <a:endParaRPr lang="en-US"/>
          </a:p>
        </p:txBody>
      </p:sp>
    </p:spTree>
    <p:extLst>
      <p:ext uri="{BB962C8B-B14F-4D97-AF65-F5344CB8AC3E}">
        <p14:creationId xmlns:p14="http://schemas.microsoft.com/office/powerpoint/2010/main" val="636227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F11F-114E-D1B9-7086-82BBD4EC1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ECB8F-6242-6AB0-E6E4-A9A4393CA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D0A7F-2C85-1BF7-2185-A0BC6067B7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E18C2B-7E3E-31B5-4290-D0AC35AC75DF}"/>
              </a:ext>
            </a:extLst>
          </p:cNvPr>
          <p:cNvSpPr>
            <a:spLocks noGrp="1"/>
          </p:cNvSpPr>
          <p:nvPr>
            <p:ph type="sldNum" sz="quarter" idx="5"/>
          </p:nvPr>
        </p:nvSpPr>
        <p:spPr/>
        <p:txBody>
          <a:bodyPr/>
          <a:lstStyle/>
          <a:p>
            <a:fld id="{C987AAC7-CF25-414B-93E7-2A61E431E831}" type="slidenum">
              <a:rPr lang="en-US" smtClean="0"/>
              <a:t>51</a:t>
            </a:fld>
            <a:endParaRPr lang="en-US"/>
          </a:p>
        </p:txBody>
      </p:sp>
    </p:spTree>
    <p:extLst>
      <p:ext uri="{BB962C8B-B14F-4D97-AF65-F5344CB8AC3E}">
        <p14:creationId xmlns:p14="http://schemas.microsoft.com/office/powerpoint/2010/main" val="2581501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39BA-3D3E-D7C8-A8C4-3258D6EFB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44801-3A8D-1E91-E086-0B6636AE9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60C09-DE44-258E-1CE9-49D2B98BE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4B0F4A-0194-0F75-4DF9-267676EE01FC}"/>
              </a:ext>
            </a:extLst>
          </p:cNvPr>
          <p:cNvSpPr>
            <a:spLocks noGrp="1"/>
          </p:cNvSpPr>
          <p:nvPr>
            <p:ph type="sldNum" sz="quarter" idx="5"/>
          </p:nvPr>
        </p:nvSpPr>
        <p:spPr/>
        <p:txBody>
          <a:bodyPr/>
          <a:lstStyle/>
          <a:p>
            <a:fld id="{C987AAC7-CF25-414B-93E7-2A61E431E831}" type="slidenum">
              <a:rPr lang="en-US" smtClean="0"/>
              <a:t>52</a:t>
            </a:fld>
            <a:endParaRPr lang="en-US"/>
          </a:p>
        </p:txBody>
      </p:sp>
    </p:spTree>
    <p:extLst>
      <p:ext uri="{BB962C8B-B14F-4D97-AF65-F5344CB8AC3E}">
        <p14:creationId xmlns:p14="http://schemas.microsoft.com/office/powerpoint/2010/main" val="4022024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1803-FA42-7ED7-8B5A-4C844AE4C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6793A-018C-D200-EC17-8F64F252B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C83B9-CE52-3FA9-6DFF-EB42D83438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0D0019-F7B6-5AE6-A27B-78E3488678B2}"/>
              </a:ext>
            </a:extLst>
          </p:cNvPr>
          <p:cNvSpPr>
            <a:spLocks noGrp="1"/>
          </p:cNvSpPr>
          <p:nvPr>
            <p:ph type="sldNum" sz="quarter" idx="5"/>
          </p:nvPr>
        </p:nvSpPr>
        <p:spPr/>
        <p:txBody>
          <a:bodyPr/>
          <a:lstStyle/>
          <a:p>
            <a:fld id="{C987AAC7-CF25-414B-93E7-2A61E431E831}" type="slidenum">
              <a:rPr lang="en-US" smtClean="0"/>
              <a:t>53</a:t>
            </a:fld>
            <a:endParaRPr lang="en-US"/>
          </a:p>
        </p:txBody>
      </p:sp>
    </p:spTree>
    <p:extLst>
      <p:ext uri="{BB962C8B-B14F-4D97-AF65-F5344CB8AC3E}">
        <p14:creationId xmlns:p14="http://schemas.microsoft.com/office/powerpoint/2010/main" val="4073181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6AE9-E1EE-FEA8-C244-FF13B19D9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5B6FA-BB17-18C6-0929-FC9F6D5E3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31BDA-B4B7-EEFD-728F-231E2B679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348F75-5DA2-6BC8-4DFF-C354A8BACA36}"/>
              </a:ext>
            </a:extLst>
          </p:cNvPr>
          <p:cNvSpPr>
            <a:spLocks noGrp="1"/>
          </p:cNvSpPr>
          <p:nvPr>
            <p:ph type="sldNum" sz="quarter" idx="5"/>
          </p:nvPr>
        </p:nvSpPr>
        <p:spPr/>
        <p:txBody>
          <a:bodyPr/>
          <a:lstStyle/>
          <a:p>
            <a:fld id="{C987AAC7-CF25-414B-93E7-2A61E431E831}" type="slidenum">
              <a:rPr lang="en-US" smtClean="0"/>
              <a:t>54</a:t>
            </a:fld>
            <a:endParaRPr lang="en-US"/>
          </a:p>
        </p:txBody>
      </p:sp>
    </p:spTree>
    <p:extLst>
      <p:ext uri="{BB962C8B-B14F-4D97-AF65-F5344CB8AC3E}">
        <p14:creationId xmlns:p14="http://schemas.microsoft.com/office/powerpoint/2010/main" val="406298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D018-9CD4-BF96-9A30-59DCF4881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31709-BACB-174E-4E47-C47CD62D5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7D5C8-1750-C8E2-AAFC-411218BBBA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8BDD2-92C2-C26E-8CC1-239DBEDF7649}"/>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3179410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FA79-DDEC-D94A-3358-113C64AB6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483A6-EACC-76F3-B216-0FD56292F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1ABEA-023B-9D10-6C9F-CD77D12431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AD9ED4-2D40-7D2B-6C41-41FFC317E9AC}"/>
              </a:ext>
            </a:extLst>
          </p:cNvPr>
          <p:cNvSpPr>
            <a:spLocks noGrp="1"/>
          </p:cNvSpPr>
          <p:nvPr>
            <p:ph type="sldNum" sz="quarter" idx="5"/>
          </p:nvPr>
        </p:nvSpPr>
        <p:spPr/>
        <p:txBody>
          <a:bodyPr/>
          <a:lstStyle/>
          <a:p>
            <a:fld id="{C987AAC7-CF25-414B-93E7-2A61E431E831}" type="slidenum">
              <a:rPr lang="en-US" smtClean="0"/>
              <a:t>55</a:t>
            </a:fld>
            <a:endParaRPr lang="en-US"/>
          </a:p>
        </p:txBody>
      </p:sp>
    </p:spTree>
    <p:extLst>
      <p:ext uri="{BB962C8B-B14F-4D97-AF65-F5344CB8AC3E}">
        <p14:creationId xmlns:p14="http://schemas.microsoft.com/office/powerpoint/2010/main" val="4148161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9E0F1-693A-4C2B-C3D5-B0D4C18DA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E14E9-5D53-7318-C1FC-C32D9B1C4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A383B-4A34-FE4B-C971-71AD6CAF19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328A52-9368-9773-360E-5A1A105410F6}"/>
              </a:ext>
            </a:extLst>
          </p:cNvPr>
          <p:cNvSpPr>
            <a:spLocks noGrp="1"/>
          </p:cNvSpPr>
          <p:nvPr>
            <p:ph type="sldNum" sz="quarter" idx="5"/>
          </p:nvPr>
        </p:nvSpPr>
        <p:spPr/>
        <p:txBody>
          <a:bodyPr/>
          <a:lstStyle/>
          <a:p>
            <a:fld id="{C987AAC7-CF25-414B-93E7-2A61E431E831}" type="slidenum">
              <a:rPr lang="en-US" smtClean="0"/>
              <a:t>56</a:t>
            </a:fld>
            <a:endParaRPr lang="en-US"/>
          </a:p>
        </p:txBody>
      </p:sp>
    </p:spTree>
    <p:extLst>
      <p:ext uri="{BB962C8B-B14F-4D97-AF65-F5344CB8AC3E}">
        <p14:creationId xmlns:p14="http://schemas.microsoft.com/office/powerpoint/2010/main" val="1094292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D7204-3627-342C-620C-577366F01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74A1F-767F-72D4-B3C1-D3CF1F085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95353-6254-C38F-C267-76B25C84B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91E02-681E-F8FC-B980-2530A7D36422}"/>
              </a:ext>
            </a:extLst>
          </p:cNvPr>
          <p:cNvSpPr>
            <a:spLocks noGrp="1"/>
          </p:cNvSpPr>
          <p:nvPr>
            <p:ph type="sldNum" sz="quarter" idx="5"/>
          </p:nvPr>
        </p:nvSpPr>
        <p:spPr/>
        <p:txBody>
          <a:bodyPr/>
          <a:lstStyle/>
          <a:p>
            <a:fld id="{C987AAC7-CF25-414B-93E7-2A61E431E831}" type="slidenum">
              <a:rPr lang="en-US" smtClean="0"/>
              <a:t>58</a:t>
            </a:fld>
            <a:endParaRPr lang="en-US"/>
          </a:p>
        </p:txBody>
      </p:sp>
    </p:spTree>
    <p:extLst>
      <p:ext uri="{BB962C8B-B14F-4D97-AF65-F5344CB8AC3E}">
        <p14:creationId xmlns:p14="http://schemas.microsoft.com/office/powerpoint/2010/main" val="1157950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5B79-06F7-67F0-0D28-5A5D775D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22948-1AA4-B414-825F-CF29830C8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C9E2D-B126-AE93-B7F3-26015D2665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C87389-26D8-6932-E71C-7E5E21F572A8}"/>
              </a:ext>
            </a:extLst>
          </p:cNvPr>
          <p:cNvSpPr>
            <a:spLocks noGrp="1"/>
          </p:cNvSpPr>
          <p:nvPr>
            <p:ph type="sldNum" sz="quarter" idx="5"/>
          </p:nvPr>
        </p:nvSpPr>
        <p:spPr/>
        <p:txBody>
          <a:bodyPr/>
          <a:lstStyle/>
          <a:p>
            <a:fld id="{C987AAC7-CF25-414B-93E7-2A61E431E831}" type="slidenum">
              <a:rPr lang="en-US" smtClean="0"/>
              <a:t>59</a:t>
            </a:fld>
            <a:endParaRPr lang="en-US"/>
          </a:p>
        </p:txBody>
      </p:sp>
    </p:spTree>
    <p:extLst>
      <p:ext uri="{BB962C8B-B14F-4D97-AF65-F5344CB8AC3E}">
        <p14:creationId xmlns:p14="http://schemas.microsoft.com/office/powerpoint/2010/main" val="1089582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22595-AED1-A4FC-3486-3E5FA20B4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BAEBA-9E5F-C2AF-408B-B83EAE480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F9124-A156-E8A8-8823-289670C924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8D0CF6-0473-9B99-488E-2B0C50AB5555}"/>
              </a:ext>
            </a:extLst>
          </p:cNvPr>
          <p:cNvSpPr>
            <a:spLocks noGrp="1"/>
          </p:cNvSpPr>
          <p:nvPr>
            <p:ph type="sldNum" sz="quarter" idx="5"/>
          </p:nvPr>
        </p:nvSpPr>
        <p:spPr/>
        <p:txBody>
          <a:bodyPr/>
          <a:lstStyle/>
          <a:p>
            <a:fld id="{C987AAC7-CF25-414B-93E7-2A61E431E831}" type="slidenum">
              <a:rPr lang="en-US" smtClean="0"/>
              <a:t>60</a:t>
            </a:fld>
            <a:endParaRPr lang="en-US"/>
          </a:p>
        </p:txBody>
      </p:sp>
    </p:spTree>
    <p:extLst>
      <p:ext uri="{BB962C8B-B14F-4D97-AF65-F5344CB8AC3E}">
        <p14:creationId xmlns:p14="http://schemas.microsoft.com/office/powerpoint/2010/main" val="23325354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35322-8F77-5E7E-0E43-64ABBC065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0D0B1-1279-EF18-553B-92A78769B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53A99-1EFD-1F58-C8AA-1EFAC81DEA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A9018-017F-B8F6-0892-9C22EE70A28C}"/>
              </a:ext>
            </a:extLst>
          </p:cNvPr>
          <p:cNvSpPr>
            <a:spLocks noGrp="1"/>
          </p:cNvSpPr>
          <p:nvPr>
            <p:ph type="sldNum" sz="quarter" idx="5"/>
          </p:nvPr>
        </p:nvSpPr>
        <p:spPr/>
        <p:txBody>
          <a:bodyPr/>
          <a:lstStyle/>
          <a:p>
            <a:fld id="{C987AAC7-CF25-414B-93E7-2A61E431E831}" type="slidenum">
              <a:rPr lang="en-US" smtClean="0"/>
              <a:t>61</a:t>
            </a:fld>
            <a:endParaRPr lang="en-US"/>
          </a:p>
        </p:txBody>
      </p:sp>
    </p:spTree>
    <p:extLst>
      <p:ext uri="{BB962C8B-B14F-4D97-AF65-F5344CB8AC3E}">
        <p14:creationId xmlns:p14="http://schemas.microsoft.com/office/powerpoint/2010/main" val="2655956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CD34-E5D5-DF6D-6503-7EDE1B155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29F65-AD57-7AD3-A102-836E51499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84CC1-63C9-25E6-878D-BFF3F5729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27AA36-3CFD-D0F5-76F1-6E07B23105D1}"/>
              </a:ext>
            </a:extLst>
          </p:cNvPr>
          <p:cNvSpPr>
            <a:spLocks noGrp="1"/>
          </p:cNvSpPr>
          <p:nvPr>
            <p:ph type="sldNum" sz="quarter" idx="5"/>
          </p:nvPr>
        </p:nvSpPr>
        <p:spPr/>
        <p:txBody>
          <a:bodyPr/>
          <a:lstStyle/>
          <a:p>
            <a:fld id="{C987AAC7-CF25-414B-93E7-2A61E431E831}" type="slidenum">
              <a:rPr lang="en-US" smtClean="0"/>
              <a:t>62</a:t>
            </a:fld>
            <a:endParaRPr lang="en-US"/>
          </a:p>
        </p:txBody>
      </p:sp>
    </p:spTree>
    <p:extLst>
      <p:ext uri="{BB962C8B-B14F-4D97-AF65-F5344CB8AC3E}">
        <p14:creationId xmlns:p14="http://schemas.microsoft.com/office/powerpoint/2010/main" val="3324687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F39D-CCFC-DBCF-D5D0-29666BC78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C68D3-6E5C-5B35-28A7-3C1259B96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58ED2-2127-B931-9011-AD87EEB9AC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73DC5-0C80-236C-6802-D37CC64281C9}"/>
              </a:ext>
            </a:extLst>
          </p:cNvPr>
          <p:cNvSpPr>
            <a:spLocks noGrp="1"/>
          </p:cNvSpPr>
          <p:nvPr>
            <p:ph type="sldNum" sz="quarter" idx="5"/>
          </p:nvPr>
        </p:nvSpPr>
        <p:spPr/>
        <p:txBody>
          <a:bodyPr/>
          <a:lstStyle/>
          <a:p>
            <a:fld id="{C987AAC7-CF25-414B-93E7-2A61E431E831}" type="slidenum">
              <a:rPr lang="en-US" smtClean="0"/>
              <a:t>63</a:t>
            </a:fld>
            <a:endParaRPr lang="en-US"/>
          </a:p>
        </p:txBody>
      </p:sp>
    </p:spTree>
    <p:extLst>
      <p:ext uri="{BB962C8B-B14F-4D97-AF65-F5344CB8AC3E}">
        <p14:creationId xmlns:p14="http://schemas.microsoft.com/office/powerpoint/2010/main" val="3740147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B312-81B8-A1D8-3927-2BF38C32A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3E013-16EF-2B4C-26E4-FA049C81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0C21E-82C6-50C5-E156-A1B7AB20FD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341A8F-A928-8F20-5B00-3B4661D4CA3F}"/>
              </a:ext>
            </a:extLst>
          </p:cNvPr>
          <p:cNvSpPr>
            <a:spLocks noGrp="1"/>
          </p:cNvSpPr>
          <p:nvPr>
            <p:ph type="sldNum" sz="quarter" idx="5"/>
          </p:nvPr>
        </p:nvSpPr>
        <p:spPr/>
        <p:txBody>
          <a:bodyPr/>
          <a:lstStyle/>
          <a:p>
            <a:fld id="{C987AAC7-CF25-414B-93E7-2A61E431E831}" type="slidenum">
              <a:rPr lang="en-US" smtClean="0"/>
              <a:t>64</a:t>
            </a:fld>
            <a:endParaRPr lang="en-US"/>
          </a:p>
        </p:txBody>
      </p:sp>
    </p:spTree>
    <p:extLst>
      <p:ext uri="{BB962C8B-B14F-4D97-AF65-F5344CB8AC3E}">
        <p14:creationId xmlns:p14="http://schemas.microsoft.com/office/powerpoint/2010/main" val="2848993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1D07-F0C5-D801-AA4B-97FAD5510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980E5-8CB6-AA11-BA33-EB10FC5D2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6B9CD-1EFC-2D25-753D-CC8946D12B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97DA38-F701-C0DB-FA66-9EC68497EF7A}"/>
              </a:ext>
            </a:extLst>
          </p:cNvPr>
          <p:cNvSpPr>
            <a:spLocks noGrp="1"/>
          </p:cNvSpPr>
          <p:nvPr>
            <p:ph type="sldNum" sz="quarter" idx="5"/>
          </p:nvPr>
        </p:nvSpPr>
        <p:spPr/>
        <p:txBody>
          <a:bodyPr/>
          <a:lstStyle/>
          <a:p>
            <a:fld id="{C987AAC7-CF25-414B-93E7-2A61E431E831}" type="slidenum">
              <a:rPr lang="en-US" smtClean="0"/>
              <a:t>65</a:t>
            </a:fld>
            <a:endParaRPr lang="en-US"/>
          </a:p>
        </p:txBody>
      </p:sp>
    </p:spTree>
    <p:extLst>
      <p:ext uri="{BB962C8B-B14F-4D97-AF65-F5344CB8AC3E}">
        <p14:creationId xmlns:p14="http://schemas.microsoft.com/office/powerpoint/2010/main" val="200768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452F-CB1B-F754-74BA-C4B3E33F9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C28C7-5B49-E711-7700-2B7D37A5E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8CFF7-27A2-296D-2060-A112CF18FD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B63547-EBCB-DF7B-9DAD-5116B91542B9}"/>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1753438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D949-F3C0-088F-5B22-A3F3E68B4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679E4-EF7C-7A8A-0224-82F5B7EF9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389A1-2EB6-CEA3-875B-67EB61915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26CFC-AE62-2DAF-AA60-2A2F0C931596}"/>
              </a:ext>
            </a:extLst>
          </p:cNvPr>
          <p:cNvSpPr>
            <a:spLocks noGrp="1"/>
          </p:cNvSpPr>
          <p:nvPr>
            <p:ph type="sldNum" sz="quarter" idx="5"/>
          </p:nvPr>
        </p:nvSpPr>
        <p:spPr/>
        <p:txBody>
          <a:bodyPr/>
          <a:lstStyle/>
          <a:p>
            <a:fld id="{C987AAC7-CF25-414B-93E7-2A61E431E831}" type="slidenum">
              <a:rPr lang="en-US" smtClean="0"/>
              <a:t>66</a:t>
            </a:fld>
            <a:endParaRPr lang="en-US"/>
          </a:p>
        </p:txBody>
      </p:sp>
    </p:spTree>
    <p:extLst>
      <p:ext uri="{BB962C8B-B14F-4D97-AF65-F5344CB8AC3E}">
        <p14:creationId xmlns:p14="http://schemas.microsoft.com/office/powerpoint/2010/main" val="8659181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2D21-D36B-1CB2-E92E-1F723A62D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118EE-0C76-DDA0-86C3-F96E3C7B8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3557B-A7E7-825A-8F99-ABECEC8AB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48839-642D-FF04-5411-A958BEC3C402}"/>
              </a:ext>
            </a:extLst>
          </p:cNvPr>
          <p:cNvSpPr>
            <a:spLocks noGrp="1"/>
          </p:cNvSpPr>
          <p:nvPr>
            <p:ph type="sldNum" sz="quarter" idx="5"/>
          </p:nvPr>
        </p:nvSpPr>
        <p:spPr/>
        <p:txBody>
          <a:bodyPr/>
          <a:lstStyle/>
          <a:p>
            <a:fld id="{C987AAC7-CF25-414B-93E7-2A61E431E831}" type="slidenum">
              <a:rPr lang="en-US" smtClean="0"/>
              <a:t>67</a:t>
            </a:fld>
            <a:endParaRPr lang="en-US"/>
          </a:p>
        </p:txBody>
      </p:sp>
    </p:spTree>
    <p:extLst>
      <p:ext uri="{BB962C8B-B14F-4D97-AF65-F5344CB8AC3E}">
        <p14:creationId xmlns:p14="http://schemas.microsoft.com/office/powerpoint/2010/main" val="108300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18105-0323-BA0B-ECC0-94F1804A0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57E1C-C919-6A84-13A0-E06B9CD4B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779D5-86E1-DD4B-224B-9D2B743D8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7939C-AA66-9488-82DA-659CB2F2DD9A}"/>
              </a:ext>
            </a:extLst>
          </p:cNvPr>
          <p:cNvSpPr>
            <a:spLocks noGrp="1"/>
          </p:cNvSpPr>
          <p:nvPr>
            <p:ph type="sldNum" sz="quarter" idx="5"/>
          </p:nvPr>
        </p:nvSpPr>
        <p:spPr/>
        <p:txBody>
          <a:bodyPr/>
          <a:lstStyle/>
          <a:p>
            <a:fld id="{C987AAC7-CF25-414B-93E7-2A61E431E831}" type="slidenum">
              <a:rPr lang="en-US" smtClean="0"/>
              <a:t>68</a:t>
            </a:fld>
            <a:endParaRPr lang="en-US"/>
          </a:p>
        </p:txBody>
      </p:sp>
    </p:spTree>
    <p:extLst>
      <p:ext uri="{BB962C8B-B14F-4D97-AF65-F5344CB8AC3E}">
        <p14:creationId xmlns:p14="http://schemas.microsoft.com/office/powerpoint/2010/main" val="2598627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328E8-B1E7-894E-A5C0-F86E97EAE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25A24-4877-A585-9F88-514EA5ADC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EC597-34FD-F544-42A2-E042CF6B7D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08FCF-58EC-6570-0443-F2250742D735}"/>
              </a:ext>
            </a:extLst>
          </p:cNvPr>
          <p:cNvSpPr>
            <a:spLocks noGrp="1"/>
          </p:cNvSpPr>
          <p:nvPr>
            <p:ph type="sldNum" sz="quarter" idx="5"/>
          </p:nvPr>
        </p:nvSpPr>
        <p:spPr/>
        <p:txBody>
          <a:bodyPr/>
          <a:lstStyle/>
          <a:p>
            <a:fld id="{C987AAC7-CF25-414B-93E7-2A61E431E831}" type="slidenum">
              <a:rPr lang="en-US" smtClean="0"/>
              <a:t>69</a:t>
            </a:fld>
            <a:endParaRPr lang="en-US"/>
          </a:p>
        </p:txBody>
      </p:sp>
    </p:spTree>
    <p:extLst>
      <p:ext uri="{BB962C8B-B14F-4D97-AF65-F5344CB8AC3E}">
        <p14:creationId xmlns:p14="http://schemas.microsoft.com/office/powerpoint/2010/main" val="180200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C33F-3A78-16B3-56E3-B412B3B91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5A379-A8B3-8CFD-B1FA-CA3E86FB5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C77E8-CF57-94D6-672B-0B04B3888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72D14-C68C-16BA-B238-90D3594F7ED4}"/>
              </a:ext>
            </a:extLst>
          </p:cNvPr>
          <p:cNvSpPr>
            <a:spLocks noGrp="1"/>
          </p:cNvSpPr>
          <p:nvPr>
            <p:ph type="sldNum" sz="quarter" idx="5"/>
          </p:nvPr>
        </p:nvSpPr>
        <p:spPr/>
        <p:txBody>
          <a:bodyPr/>
          <a:lstStyle/>
          <a:p>
            <a:fld id="{C987AAC7-CF25-414B-93E7-2A61E431E831}" type="slidenum">
              <a:rPr lang="en-US" smtClean="0"/>
              <a:t>70</a:t>
            </a:fld>
            <a:endParaRPr lang="en-US"/>
          </a:p>
        </p:txBody>
      </p:sp>
    </p:spTree>
    <p:extLst>
      <p:ext uri="{BB962C8B-B14F-4D97-AF65-F5344CB8AC3E}">
        <p14:creationId xmlns:p14="http://schemas.microsoft.com/office/powerpoint/2010/main" val="1460725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E421-29D5-EA4F-F151-0F1B797F2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F195A-6CD7-8257-F961-8934B99DC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4D565-1544-D406-2AAA-277E5254E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3EF6C-DB20-3962-1104-11C09658BD12}"/>
              </a:ext>
            </a:extLst>
          </p:cNvPr>
          <p:cNvSpPr>
            <a:spLocks noGrp="1"/>
          </p:cNvSpPr>
          <p:nvPr>
            <p:ph type="sldNum" sz="quarter" idx="5"/>
          </p:nvPr>
        </p:nvSpPr>
        <p:spPr/>
        <p:txBody>
          <a:bodyPr/>
          <a:lstStyle/>
          <a:p>
            <a:fld id="{C987AAC7-CF25-414B-93E7-2A61E431E831}" type="slidenum">
              <a:rPr lang="en-US" smtClean="0"/>
              <a:t>71</a:t>
            </a:fld>
            <a:endParaRPr lang="en-US"/>
          </a:p>
        </p:txBody>
      </p:sp>
    </p:spTree>
    <p:extLst>
      <p:ext uri="{BB962C8B-B14F-4D97-AF65-F5344CB8AC3E}">
        <p14:creationId xmlns:p14="http://schemas.microsoft.com/office/powerpoint/2010/main" val="2663209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C82BC-8136-3908-780C-28FD59C1E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92B38-EC58-AB5F-3CB0-64A7F476A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8BD71-4B3C-06DA-52B8-9DDF644FEE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FA6925-3909-B4F2-7133-E4E4035D77E0}"/>
              </a:ext>
            </a:extLst>
          </p:cNvPr>
          <p:cNvSpPr>
            <a:spLocks noGrp="1"/>
          </p:cNvSpPr>
          <p:nvPr>
            <p:ph type="sldNum" sz="quarter" idx="5"/>
          </p:nvPr>
        </p:nvSpPr>
        <p:spPr/>
        <p:txBody>
          <a:bodyPr/>
          <a:lstStyle/>
          <a:p>
            <a:fld id="{C987AAC7-CF25-414B-93E7-2A61E431E831}" type="slidenum">
              <a:rPr lang="en-US" smtClean="0"/>
              <a:t>72</a:t>
            </a:fld>
            <a:endParaRPr lang="en-US"/>
          </a:p>
        </p:txBody>
      </p:sp>
    </p:spTree>
    <p:extLst>
      <p:ext uri="{BB962C8B-B14F-4D97-AF65-F5344CB8AC3E}">
        <p14:creationId xmlns:p14="http://schemas.microsoft.com/office/powerpoint/2010/main" val="31579881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74A2-1E2D-011A-F3B0-204DD3F17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61EAF-9E31-9523-8AF9-191C03AAF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72331-7B7B-E1FF-633D-2BD33D015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FC227-AF14-E19D-C524-6897006B83D3}"/>
              </a:ext>
            </a:extLst>
          </p:cNvPr>
          <p:cNvSpPr>
            <a:spLocks noGrp="1"/>
          </p:cNvSpPr>
          <p:nvPr>
            <p:ph type="sldNum" sz="quarter" idx="5"/>
          </p:nvPr>
        </p:nvSpPr>
        <p:spPr/>
        <p:txBody>
          <a:bodyPr/>
          <a:lstStyle/>
          <a:p>
            <a:fld id="{C987AAC7-CF25-414B-93E7-2A61E431E831}" type="slidenum">
              <a:rPr lang="en-US" smtClean="0"/>
              <a:t>74</a:t>
            </a:fld>
            <a:endParaRPr lang="en-US"/>
          </a:p>
        </p:txBody>
      </p:sp>
    </p:spTree>
    <p:extLst>
      <p:ext uri="{BB962C8B-B14F-4D97-AF65-F5344CB8AC3E}">
        <p14:creationId xmlns:p14="http://schemas.microsoft.com/office/powerpoint/2010/main" val="4238559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A401-6550-7989-F12C-6F49DCF2F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6B687-C299-6200-1706-490189105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B47D0-67CA-1ABC-F44B-E19BA6B37F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7CD98-64DD-F777-8D77-5A6C3E470C84}"/>
              </a:ext>
            </a:extLst>
          </p:cNvPr>
          <p:cNvSpPr>
            <a:spLocks noGrp="1"/>
          </p:cNvSpPr>
          <p:nvPr>
            <p:ph type="sldNum" sz="quarter" idx="5"/>
          </p:nvPr>
        </p:nvSpPr>
        <p:spPr/>
        <p:txBody>
          <a:bodyPr/>
          <a:lstStyle/>
          <a:p>
            <a:fld id="{C987AAC7-CF25-414B-93E7-2A61E431E831}" type="slidenum">
              <a:rPr lang="en-US" smtClean="0"/>
              <a:t>75</a:t>
            </a:fld>
            <a:endParaRPr lang="en-US"/>
          </a:p>
        </p:txBody>
      </p:sp>
    </p:spTree>
    <p:extLst>
      <p:ext uri="{BB962C8B-B14F-4D97-AF65-F5344CB8AC3E}">
        <p14:creationId xmlns:p14="http://schemas.microsoft.com/office/powerpoint/2010/main" val="1546791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9579-90EE-F107-C7B5-B8D60A328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09729-046F-19DB-7B05-88A524A0B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D3065-8B65-6294-9BFA-F343FDBC70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9BBEB2-C9DD-4A6A-3BFF-CC349C1F9EB9}"/>
              </a:ext>
            </a:extLst>
          </p:cNvPr>
          <p:cNvSpPr>
            <a:spLocks noGrp="1"/>
          </p:cNvSpPr>
          <p:nvPr>
            <p:ph type="sldNum" sz="quarter" idx="5"/>
          </p:nvPr>
        </p:nvSpPr>
        <p:spPr/>
        <p:txBody>
          <a:bodyPr/>
          <a:lstStyle/>
          <a:p>
            <a:fld id="{C987AAC7-CF25-414B-93E7-2A61E431E831}" type="slidenum">
              <a:rPr lang="en-US" smtClean="0"/>
              <a:t>76</a:t>
            </a:fld>
            <a:endParaRPr lang="en-US"/>
          </a:p>
        </p:txBody>
      </p:sp>
    </p:spTree>
    <p:extLst>
      <p:ext uri="{BB962C8B-B14F-4D97-AF65-F5344CB8AC3E}">
        <p14:creationId xmlns:p14="http://schemas.microsoft.com/office/powerpoint/2010/main" val="3326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BF9C-9F4B-82D3-1E5F-CE5B50838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5802F-C5BD-699F-60A2-86C7D2B31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8A208-4B75-1596-0B1B-7717F5A2FF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C0A89-C6B2-4922-1AB7-203C10DDA59D}"/>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31650272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EC82-8E58-5E6B-E294-8096E2419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9D345-4669-E889-8087-5565105DE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E2E0F-1FDC-D4EB-C3BB-810B0D252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B77CC-03D9-0B1D-6B3F-99C92E5BDC46}"/>
              </a:ext>
            </a:extLst>
          </p:cNvPr>
          <p:cNvSpPr>
            <a:spLocks noGrp="1"/>
          </p:cNvSpPr>
          <p:nvPr>
            <p:ph type="sldNum" sz="quarter" idx="5"/>
          </p:nvPr>
        </p:nvSpPr>
        <p:spPr/>
        <p:txBody>
          <a:bodyPr/>
          <a:lstStyle/>
          <a:p>
            <a:fld id="{C987AAC7-CF25-414B-93E7-2A61E431E831}" type="slidenum">
              <a:rPr lang="en-US" smtClean="0"/>
              <a:t>77</a:t>
            </a:fld>
            <a:endParaRPr lang="en-US"/>
          </a:p>
        </p:txBody>
      </p:sp>
    </p:spTree>
    <p:extLst>
      <p:ext uri="{BB962C8B-B14F-4D97-AF65-F5344CB8AC3E}">
        <p14:creationId xmlns:p14="http://schemas.microsoft.com/office/powerpoint/2010/main" val="28404021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E1FC-8876-7F82-0127-8448EB081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F1264-4720-201A-FA81-F1D934B97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6E86C-1349-D6BD-7C57-FEC256D42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9B6070-A2B3-CD3A-5F75-9BEA35C5385D}"/>
              </a:ext>
            </a:extLst>
          </p:cNvPr>
          <p:cNvSpPr>
            <a:spLocks noGrp="1"/>
          </p:cNvSpPr>
          <p:nvPr>
            <p:ph type="sldNum" sz="quarter" idx="5"/>
          </p:nvPr>
        </p:nvSpPr>
        <p:spPr/>
        <p:txBody>
          <a:bodyPr/>
          <a:lstStyle/>
          <a:p>
            <a:fld id="{C987AAC7-CF25-414B-93E7-2A61E431E831}" type="slidenum">
              <a:rPr lang="en-US" smtClean="0"/>
              <a:t>78</a:t>
            </a:fld>
            <a:endParaRPr lang="en-US"/>
          </a:p>
        </p:txBody>
      </p:sp>
    </p:spTree>
    <p:extLst>
      <p:ext uri="{BB962C8B-B14F-4D97-AF65-F5344CB8AC3E}">
        <p14:creationId xmlns:p14="http://schemas.microsoft.com/office/powerpoint/2010/main" val="41095395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0486-995A-D8A7-CE21-1FB5E321D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05FC9-4727-BE3B-D565-921588219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E2D67-5051-E34E-EC33-2B6240A88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88D33-AA59-3C73-2707-ECFE10825D41}"/>
              </a:ext>
            </a:extLst>
          </p:cNvPr>
          <p:cNvSpPr>
            <a:spLocks noGrp="1"/>
          </p:cNvSpPr>
          <p:nvPr>
            <p:ph type="sldNum" sz="quarter" idx="5"/>
          </p:nvPr>
        </p:nvSpPr>
        <p:spPr/>
        <p:txBody>
          <a:bodyPr/>
          <a:lstStyle/>
          <a:p>
            <a:fld id="{C987AAC7-CF25-414B-93E7-2A61E431E831}" type="slidenum">
              <a:rPr lang="en-US" smtClean="0"/>
              <a:t>79</a:t>
            </a:fld>
            <a:endParaRPr lang="en-US"/>
          </a:p>
        </p:txBody>
      </p:sp>
    </p:spTree>
    <p:extLst>
      <p:ext uri="{BB962C8B-B14F-4D97-AF65-F5344CB8AC3E}">
        <p14:creationId xmlns:p14="http://schemas.microsoft.com/office/powerpoint/2010/main" val="5607344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F17A-EB73-732B-CC32-6FA24D26F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E27F-3F11-99BA-7BA6-94FEE6605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ACB5E-FD8D-7620-7686-6A4EA0201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A6D451-B16F-1289-9004-9458A15916F7}"/>
              </a:ext>
            </a:extLst>
          </p:cNvPr>
          <p:cNvSpPr>
            <a:spLocks noGrp="1"/>
          </p:cNvSpPr>
          <p:nvPr>
            <p:ph type="sldNum" sz="quarter" idx="5"/>
          </p:nvPr>
        </p:nvSpPr>
        <p:spPr/>
        <p:txBody>
          <a:bodyPr/>
          <a:lstStyle/>
          <a:p>
            <a:fld id="{C987AAC7-CF25-414B-93E7-2A61E431E831}" type="slidenum">
              <a:rPr lang="en-US" smtClean="0"/>
              <a:t>80</a:t>
            </a:fld>
            <a:endParaRPr lang="en-US"/>
          </a:p>
        </p:txBody>
      </p:sp>
    </p:spTree>
    <p:extLst>
      <p:ext uri="{BB962C8B-B14F-4D97-AF65-F5344CB8AC3E}">
        <p14:creationId xmlns:p14="http://schemas.microsoft.com/office/powerpoint/2010/main" val="304335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A12B2-FB92-CBB1-3A30-277C17B1A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5BEF8-7F89-4857-FC7A-2A912167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B7414-89C3-CDE4-383C-DDB4BE1C25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9CA0E-F004-AE46-7BB1-C1BE178529B0}"/>
              </a:ext>
            </a:extLst>
          </p:cNvPr>
          <p:cNvSpPr>
            <a:spLocks noGrp="1"/>
          </p:cNvSpPr>
          <p:nvPr>
            <p:ph type="sldNum" sz="quarter" idx="5"/>
          </p:nvPr>
        </p:nvSpPr>
        <p:spPr/>
        <p:txBody>
          <a:bodyPr/>
          <a:lstStyle/>
          <a:p>
            <a:fld id="{C987AAC7-CF25-414B-93E7-2A61E431E831}" type="slidenum">
              <a:rPr lang="en-US" smtClean="0"/>
              <a:t>81</a:t>
            </a:fld>
            <a:endParaRPr lang="en-US"/>
          </a:p>
        </p:txBody>
      </p:sp>
    </p:spTree>
    <p:extLst>
      <p:ext uri="{BB962C8B-B14F-4D97-AF65-F5344CB8AC3E}">
        <p14:creationId xmlns:p14="http://schemas.microsoft.com/office/powerpoint/2010/main" val="17920779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E2E5-15F1-78EC-52A9-CAED42AD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A0DFB-52A7-BA92-C424-9AE17193E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F12A-60CA-35B1-2EAE-169687C74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DC12-637D-8F39-2928-BFCFE9F1276D}"/>
              </a:ext>
            </a:extLst>
          </p:cNvPr>
          <p:cNvSpPr>
            <a:spLocks noGrp="1"/>
          </p:cNvSpPr>
          <p:nvPr>
            <p:ph type="sldNum" sz="quarter" idx="5"/>
          </p:nvPr>
        </p:nvSpPr>
        <p:spPr/>
        <p:txBody>
          <a:bodyPr/>
          <a:lstStyle/>
          <a:p>
            <a:fld id="{C987AAC7-CF25-414B-93E7-2A61E431E831}" type="slidenum">
              <a:rPr lang="en-US" smtClean="0"/>
              <a:t>83</a:t>
            </a:fld>
            <a:endParaRPr lang="en-US"/>
          </a:p>
        </p:txBody>
      </p:sp>
    </p:spTree>
    <p:extLst>
      <p:ext uri="{BB962C8B-B14F-4D97-AF65-F5344CB8AC3E}">
        <p14:creationId xmlns:p14="http://schemas.microsoft.com/office/powerpoint/2010/main" val="396874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31497-9FA5-D0C2-B7BD-C1C0AD193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02653-A7DE-423B-6054-0FD208FED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D0382-0545-6CAE-780D-7C8BB548F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A12CAD-9EB0-3C65-F90C-7A9ABE37A80E}"/>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33056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2049-01BE-4369-7348-7346558C0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D72B4-C08A-C65A-09AB-7599671FD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1BB78-4EAE-8119-1B22-5E221D8D7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DED988-ADDF-6151-9BA4-05CBC8440C37}"/>
              </a:ext>
            </a:extLst>
          </p:cNvPr>
          <p:cNvSpPr>
            <a:spLocks noGrp="1"/>
          </p:cNvSpPr>
          <p:nvPr>
            <p:ph type="sldNum" sz="quarter" idx="5"/>
          </p:nvPr>
        </p:nvSpPr>
        <p:spPr/>
        <p:txBody>
          <a:bodyPr/>
          <a:lstStyle/>
          <a:p>
            <a:fld id="{C987AAC7-CF25-414B-93E7-2A61E431E831}" type="slidenum">
              <a:rPr lang="en-US" smtClean="0"/>
              <a:t>11</a:t>
            </a:fld>
            <a:endParaRPr lang="en-US"/>
          </a:p>
        </p:txBody>
      </p:sp>
    </p:spTree>
    <p:extLst>
      <p:ext uri="{BB962C8B-B14F-4D97-AF65-F5344CB8AC3E}">
        <p14:creationId xmlns:p14="http://schemas.microsoft.com/office/powerpoint/2010/main" val="330333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10/7/2025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10/7/2025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10/7/2025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10/7/2025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10/7/2025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10/7/2025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10/7/2025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10/7/2025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10/7/2025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10/7/2025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10/7/2025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06ab31NEhG8?feature=oembed" TargetMode="Externa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Y94XcWKwOik?feature=oembed" TargetMode="Externa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JhHMJCUmq28?feature=oembed" TargetMode="Externa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ideo" Target="https://www.youtube.com/embed/XItj08D5KPk?feature=oembed" TargetMode="Externa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ideo" Target="https://www.youtube.com/embed/YCK3NeTZVHc?feature=oembed" TargetMode="Externa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ideo" Target="https://www.youtube.com/embed/WMvb9LLXzUs?feature=oembed" TargetMode="External"/><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C7BCCrCoU3A?feature=oembed" TargetMode="External"/><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5: IT Infrastructure and Emerging Technologies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CA22-277B-CD6E-7ABA-3C04D9F8E2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3F622-5050-412F-B9CD-3D4254558793}"/>
              </a:ext>
            </a:extLst>
          </p:cNvPr>
          <p:cNvSpPr>
            <a:spLocks noGrp="1"/>
          </p:cNvSpPr>
          <p:nvPr>
            <p:ph idx="1"/>
          </p:nvPr>
        </p:nvSpPr>
        <p:spPr>
          <a:xfrm>
            <a:off x="5369667" y="1300900"/>
            <a:ext cx="6277387" cy="5081046"/>
          </a:xfrm>
        </p:spPr>
        <p:txBody>
          <a:bodyPr>
            <a:normAutofit/>
          </a:bodyPr>
          <a:lstStyle/>
          <a:p>
            <a:pPr>
              <a:defRPr sz="2000">
                <a:solidFill>
                  <a:srgbClr val="000000"/>
                </a:solidFill>
                <a:latin typeface="Garamond"/>
              </a:defRPr>
            </a:pPr>
            <a:r>
              <a:rPr lang="en-US" altLang="zh-TW" sz="2400" dirty="0"/>
              <a:t>The mainframe era featured centralized computing managed by professional operators and programmers, dominated by vendors such as IBM.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Minicomputers later introduced departmental computing, offering flexibility for smaller units within firms.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Mainframes remain essential in industries such as finance and healthcare for high-volume transaction processing and secure data handling.</a:t>
            </a:r>
          </a:p>
        </p:txBody>
      </p:sp>
      <p:sp>
        <p:nvSpPr>
          <p:cNvPr id="4" name="Rectangle 3">
            <a:extLst>
              <a:ext uri="{FF2B5EF4-FFF2-40B4-BE49-F238E27FC236}">
                <a16:creationId xmlns:a16="http://schemas.microsoft.com/office/drawing/2014/main" id="{D26C9BA2-4505-C7D8-1161-86FDF389BCD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95665-D339-9F8D-2DCC-08134A5A33F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Mainframe and Minicomputer Era (1959–Present)</a:t>
            </a:r>
          </a:p>
        </p:txBody>
      </p:sp>
      <p:sp>
        <p:nvSpPr>
          <p:cNvPr id="5" name="Rectangle 4">
            <a:extLst>
              <a:ext uri="{FF2B5EF4-FFF2-40B4-BE49-F238E27FC236}">
                <a16:creationId xmlns:a16="http://schemas.microsoft.com/office/drawing/2014/main" id="{EF09CB64-F8DC-4D31-1760-C7AA4B14841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944A9FE-A2B9-0CD5-B76B-472268C6A73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EB9CB49-187D-D71E-0D1E-8B6323183CB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pic>
        <p:nvPicPr>
          <p:cNvPr id="2050" name="Picture 2" descr="Iconic consoles of the IBM System/360 mainframes, 55 years old">
            <a:extLst>
              <a:ext uri="{FF2B5EF4-FFF2-40B4-BE49-F238E27FC236}">
                <a16:creationId xmlns:a16="http://schemas.microsoft.com/office/drawing/2014/main" id="{EF1515BB-5E9C-EB8D-8990-099DF9A9C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4236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5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77BB-8B34-524E-6BD1-1BDBF36974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7EC2A-3F18-04B0-9A5B-92C8CF64C46C}"/>
              </a:ext>
            </a:extLst>
          </p:cNvPr>
          <p:cNvSpPr>
            <a:spLocks noGrp="1"/>
          </p:cNvSpPr>
          <p:nvPr>
            <p:ph idx="1"/>
          </p:nvPr>
        </p:nvSpPr>
        <p:spPr>
          <a:xfrm>
            <a:off x="5288869" y="1300900"/>
            <a:ext cx="6358186" cy="5081046"/>
          </a:xfrm>
        </p:spPr>
        <p:txBody>
          <a:bodyPr>
            <a:normAutofit/>
          </a:bodyPr>
          <a:lstStyle/>
          <a:p>
            <a:pPr>
              <a:defRPr sz="2000">
                <a:solidFill>
                  <a:srgbClr val="000000"/>
                </a:solidFill>
                <a:latin typeface="Garamond"/>
              </a:defRPr>
            </a:pPr>
            <a:r>
              <a:rPr lang="en-US" altLang="zh-TW" sz="2400" dirty="0"/>
              <a:t>The personal computer decentralized computing by giving individuals affordable access to data processing.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PCs running Intel processors and Microsoft Windows became standard tools for productivity applications like spreadsheets and word processing.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PC era empowered employees and departments to manage data independently of central IT departments.</a:t>
            </a:r>
          </a:p>
        </p:txBody>
      </p:sp>
      <p:sp>
        <p:nvSpPr>
          <p:cNvPr id="4" name="Rectangle 3">
            <a:extLst>
              <a:ext uri="{FF2B5EF4-FFF2-40B4-BE49-F238E27FC236}">
                <a16:creationId xmlns:a16="http://schemas.microsoft.com/office/drawing/2014/main" id="{5A2C59BC-13DC-BDE4-D6D6-435D5675FDD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36931-7D64-366D-AA58-8D47D9DE0D8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t>
            </a:r>
            <a:r>
              <a:rPr lang="it-IT" sz="4000" dirty="0">
                <a:solidFill>
                  <a:schemeClr val="bg1"/>
                </a:solidFill>
              </a:rPr>
              <a:t>Personal Computer Era (1981–Present)</a:t>
            </a:r>
            <a:endParaRPr lang="en-US" sz="4000" dirty="0">
              <a:solidFill>
                <a:schemeClr val="bg1"/>
              </a:solidFill>
            </a:endParaRPr>
          </a:p>
        </p:txBody>
      </p:sp>
      <p:sp>
        <p:nvSpPr>
          <p:cNvPr id="5" name="Rectangle 4">
            <a:extLst>
              <a:ext uri="{FF2B5EF4-FFF2-40B4-BE49-F238E27FC236}">
                <a16:creationId xmlns:a16="http://schemas.microsoft.com/office/drawing/2014/main" id="{9C4D8E20-F71E-9AE6-E2A4-A216BDCB94B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CC6D22A-9A9D-D068-29E0-A81E5EBAF91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DD5000A-465E-7E2C-B128-899C69BCCA8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pic>
        <p:nvPicPr>
          <p:cNvPr id="3074" name="Picture 2" descr="The true story behind the IBM Personal Computer | IT Pro">
            <a:extLst>
              <a:ext uri="{FF2B5EF4-FFF2-40B4-BE49-F238E27FC236}">
                <a16:creationId xmlns:a16="http://schemas.microsoft.com/office/drawing/2014/main" id="{85C25934-8B6E-AB38-EBA2-E8D5480FE1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87" r="21609"/>
          <a:stretch>
            <a:fillRect/>
          </a:stretch>
        </p:blipFill>
        <p:spPr bwMode="auto">
          <a:xfrm>
            <a:off x="541771" y="1427532"/>
            <a:ext cx="474709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3471-6945-CEDD-21E2-C38D6F612F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DBA9B-FB6F-9375-8C47-9708DC5DA4E3}"/>
              </a:ext>
            </a:extLst>
          </p:cNvPr>
          <p:cNvSpPr>
            <a:spLocks noGrp="1"/>
          </p:cNvSpPr>
          <p:nvPr>
            <p:ph idx="1"/>
          </p:nvPr>
        </p:nvSpPr>
        <p:spPr>
          <a:xfrm>
            <a:off x="6094411" y="1300900"/>
            <a:ext cx="5552643" cy="5081046"/>
          </a:xfrm>
        </p:spPr>
        <p:txBody>
          <a:bodyPr>
            <a:normAutofit/>
          </a:bodyPr>
          <a:lstStyle/>
          <a:p>
            <a:pPr>
              <a:defRPr sz="2000">
                <a:solidFill>
                  <a:srgbClr val="000000"/>
                </a:solidFill>
                <a:latin typeface="Garamond"/>
              </a:defRPr>
            </a:pPr>
            <a:r>
              <a:rPr lang="en-US" altLang="zh-TW" sz="2400" dirty="0"/>
              <a:t>The client/server model connected PCs (clients) to more powerful server computers through networks.</a:t>
            </a:r>
          </a:p>
          <a:p>
            <a:pPr lvl="1">
              <a:defRPr sz="2000">
                <a:solidFill>
                  <a:srgbClr val="000000"/>
                </a:solidFill>
                <a:latin typeface="Garamond"/>
              </a:defRPr>
            </a:pPr>
            <a:r>
              <a:rPr lang="en-US" altLang="zh-TW" sz="2000" dirty="0"/>
              <a:t>Client: Devices that can request access to services or resources.</a:t>
            </a:r>
          </a:p>
          <a:p>
            <a:pPr lvl="1">
              <a:defRPr sz="2000">
                <a:solidFill>
                  <a:srgbClr val="000000"/>
                </a:solidFill>
                <a:latin typeface="Garamond"/>
              </a:defRPr>
            </a:pPr>
            <a:r>
              <a:rPr lang="en-US" altLang="zh-TW" sz="2000" dirty="0"/>
              <a:t>Server: Computers that are dedicated to performing common functions that the clients in the network need.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Servers typically carried out tasks such as:</a:t>
            </a:r>
          </a:p>
          <a:p>
            <a:pPr lvl="1">
              <a:defRPr sz="2000">
                <a:solidFill>
                  <a:srgbClr val="000000"/>
                </a:solidFill>
                <a:latin typeface="Garamond"/>
              </a:defRPr>
            </a:pPr>
            <a:r>
              <a:rPr lang="en-US" altLang="zh-TW" sz="2000" dirty="0"/>
              <a:t>File storage</a:t>
            </a:r>
          </a:p>
          <a:p>
            <a:pPr lvl="1">
              <a:defRPr sz="2000">
                <a:solidFill>
                  <a:srgbClr val="000000"/>
                </a:solidFill>
                <a:latin typeface="Garamond"/>
              </a:defRPr>
            </a:pPr>
            <a:r>
              <a:rPr lang="en-US" altLang="zh-TW" sz="2000" dirty="0"/>
              <a:t>Software applications</a:t>
            </a:r>
          </a:p>
          <a:p>
            <a:pPr lvl="1">
              <a:defRPr sz="2000">
                <a:solidFill>
                  <a:srgbClr val="000000"/>
                </a:solidFill>
                <a:latin typeface="Garamond"/>
              </a:defRPr>
            </a:pPr>
            <a:r>
              <a:rPr lang="en-US" altLang="zh-TW" sz="2000" dirty="0"/>
              <a:t>Printing</a:t>
            </a:r>
          </a:p>
          <a:p>
            <a:pPr lvl="1">
              <a:defRPr sz="2000">
                <a:solidFill>
                  <a:srgbClr val="000000"/>
                </a:solidFill>
                <a:latin typeface="Garamond"/>
              </a:defRPr>
            </a:pPr>
            <a:r>
              <a:rPr lang="en-US" altLang="zh-TW" sz="2000" dirty="0"/>
              <a:t>Internet Access</a:t>
            </a:r>
          </a:p>
        </p:txBody>
      </p:sp>
      <p:sp>
        <p:nvSpPr>
          <p:cNvPr id="4" name="Rectangle 3">
            <a:extLst>
              <a:ext uri="{FF2B5EF4-FFF2-40B4-BE49-F238E27FC236}">
                <a16:creationId xmlns:a16="http://schemas.microsoft.com/office/drawing/2014/main" id="{AB9F17BB-1172-0AEE-BDA3-27008463C5C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18598-4C07-E06D-E956-72F5CEEE932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Client/Server Era (1983–Present)</a:t>
            </a:r>
          </a:p>
        </p:txBody>
      </p:sp>
      <p:sp>
        <p:nvSpPr>
          <p:cNvPr id="5" name="Rectangle 4">
            <a:extLst>
              <a:ext uri="{FF2B5EF4-FFF2-40B4-BE49-F238E27FC236}">
                <a16:creationId xmlns:a16="http://schemas.microsoft.com/office/drawing/2014/main" id="{46D4960A-0F2A-0A1D-900D-FCB70C485B8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FB97FCF-9460-8808-D328-B00BEEFA959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94CD070-8ADD-D891-963C-5C9B5D1F3C6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pic>
        <p:nvPicPr>
          <p:cNvPr id="5122" name="Picture 2" descr="Client Server Network">
            <a:extLst>
              <a:ext uri="{FF2B5EF4-FFF2-40B4-BE49-F238E27FC236}">
                <a16:creationId xmlns:a16="http://schemas.microsoft.com/office/drawing/2014/main" id="{D90E1279-6994-B1C0-6A41-82979255E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508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5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860-AEC1-1B53-7C01-1DE5FD4FB2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EBB0C-9E21-8770-0339-F48E4CC77185}"/>
              </a:ext>
            </a:extLst>
          </p:cNvPr>
          <p:cNvSpPr>
            <a:spLocks noGrp="1"/>
          </p:cNvSpPr>
          <p:nvPr>
            <p:ph idx="1"/>
          </p:nvPr>
        </p:nvSpPr>
        <p:spPr>
          <a:xfrm>
            <a:off x="6094411" y="1300900"/>
            <a:ext cx="5552643" cy="5081046"/>
          </a:xfrm>
        </p:spPr>
        <p:txBody>
          <a:bodyPr>
            <a:normAutofit/>
          </a:bodyPr>
          <a:lstStyle/>
          <a:p>
            <a:pPr>
              <a:defRPr sz="2000">
                <a:solidFill>
                  <a:srgbClr val="000000"/>
                </a:solidFill>
                <a:latin typeface="Garamond"/>
              </a:defRPr>
            </a:pPr>
            <a:r>
              <a:rPr lang="en-US" altLang="zh-TW" sz="2400" dirty="0"/>
              <a:t>Processing tasks are divided between clients and servers, allowing workloads to be distributed efficiently across multiple inexpensive machines.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Enabled firms to expand computing capacity without relying on costly centralized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Client/server computing also laid the foundation the development of the Internet.</a:t>
            </a:r>
          </a:p>
        </p:txBody>
      </p:sp>
      <p:sp>
        <p:nvSpPr>
          <p:cNvPr id="4" name="Rectangle 3">
            <a:extLst>
              <a:ext uri="{FF2B5EF4-FFF2-40B4-BE49-F238E27FC236}">
                <a16:creationId xmlns:a16="http://schemas.microsoft.com/office/drawing/2014/main" id="{CD1F7775-8C30-719C-5542-34D06CA8AF4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8A41F-AF6F-9A32-116E-8EE0861C504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Client/Server Era (1983–Present)</a:t>
            </a:r>
          </a:p>
        </p:txBody>
      </p:sp>
      <p:sp>
        <p:nvSpPr>
          <p:cNvPr id="5" name="Rectangle 4">
            <a:extLst>
              <a:ext uri="{FF2B5EF4-FFF2-40B4-BE49-F238E27FC236}">
                <a16:creationId xmlns:a16="http://schemas.microsoft.com/office/drawing/2014/main" id="{A67D9296-5B1B-587C-4C61-14067386F85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0A3AEF-EFCC-14E7-33F5-BC2AAEFD008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FB4DD8-601E-430F-683D-AED1C609CFF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pic>
        <p:nvPicPr>
          <p:cNvPr id="5122" name="Picture 2" descr="Client Server Network">
            <a:extLst>
              <a:ext uri="{FF2B5EF4-FFF2-40B4-BE49-F238E27FC236}">
                <a16:creationId xmlns:a16="http://schemas.microsoft.com/office/drawing/2014/main" id="{CA432519-C685-E4DE-5ACF-CEED1A25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508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30BF-5A62-B21F-BC69-864DBDE60E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0E41B-742D-0E2B-64F0-AC23D0BDA43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The simplest model, a two-tiered client/server architecture, consists of a single client computer and a single server computer.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Modern businesses employ a multitiered (N-tier) client/server architecture that balances the network over multiple servers.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Web servers are responsible for locating and managing stored web pages and delivering them to a client in response to a request for service.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Application servers handle all application operations between a browser-based client and an organization’s back-end business applications or databases</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4CC29A9F-8851-82FD-F6B4-8CD68440E94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E682A-13F0-A1C7-FFE4-0946A5877E2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Client/Server Era (1983–Present)</a:t>
            </a:r>
          </a:p>
        </p:txBody>
      </p:sp>
      <p:sp>
        <p:nvSpPr>
          <p:cNvPr id="5" name="Rectangle 4">
            <a:extLst>
              <a:ext uri="{FF2B5EF4-FFF2-40B4-BE49-F238E27FC236}">
                <a16:creationId xmlns:a16="http://schemas.microsoft.com/office/drawing/2014/main" id="{7EAE9E68-DB92-99F1-2F44-A2FCFD16176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1D85314-64C0-7C52-63D6-34B52FFCEF3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267EF5A-564C-989F-6884-5D9A5A4DBBD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606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AD4E-13C1-F503-E6CD-62A3915EFE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1253AA-82E2-03CF-7CC0-90D03338754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43A57-754F-5551-4173-68735FA602D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Client/Server Era (1983–Present)</a:t>
            </a:r>
          </a:p>
        </p:txBody>
      </p:sp>
      <p:sp>
        <p:nvSpPr>
          <p:cNvPr id="5" name="Rectangle 4">
            <a:extLst>
              <a:ext uri="{FF2B5EF4-FFF2-40B4-BE49-F238E27FC236}">
                <a16:creationId xmlns:a16="http://schemas.microsoft.com/office/drawing/2014/main" id="{D943031C-64AE-2739-EF7D-6C4EFEA720D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1F225A2-A208-1AD3-3814-4F1E1917CFB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A32F983-E928-5688-9886-2091DFCF37C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pic>
        <p:nvPicPr>
          <p:cNvPr id="10" name="Picture 9" descr="A sequential flow diagram explains a multitiered (N-TIER) client or server network. Long description available in notes, press f6.">
            <a:extLst>
              <a:ext uri="{FF2B5EF4-FFF2-40B4-BE49-F238E27FC236}">
                <a16:creationId xmlns:a16="http://schemas.microsoft.com/office/drawing/2014/main" id="{44A0AEC2-700A-CDB5-5BCB-B4251D71D0FA}"/>
              </a:ext>
            </a:extLst>
          </p:cNvPr>
          <p:cNvPicPr>
            <a:picLocks noChangeAspect="1"/>
          </p:cNvPicPr>
          <p:nvPr/>
        </p:nvPicPr>
        <p:blipFill>
          <a:blip r:embed="rId3"/>
          <a:stretch>
            <a:fillRect/>
          </a:stretch>
        </p:blipFill>
        <p:spPr>
          <a:xfrm>
            <a:off x="1042994" y="1427532"/>
            <a:ext cx="10102834" cy="4572000"/>
          </a:xfrm>
          <a:prstGeom prst="rect">
            <a:avLst/>
          </a:prstGeom>
        </p:spPr>
      </p:pic>
    </p:spTree>
    <p:extLst>
      <p:ext uri="{BB962C8B-B14F-4D97-AF65-F5344CB8AC3E}">
        <p14:creationId xmlns:p14="http://schemas.microsoft.com/office/powerpoint/2010/main" val="27669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F273-8DE1-FF49-5C0D-4FEE71A1D2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DDFD9-EF03-DE64-F3BD-4A25ED6567AD}"/>
              </a:ext>
            </a:extLst>
          </p:cNvPr>
          <p:cNvSpPr>
            <a:spLocks noGrp="1"/>
          </p:cNvSpPr>
          <p:nvPr>
            <p:ph idx="1"/>
          </p:nvPr>
        </p:nvSpPr>
        <p:spPr>
          <a:xfrm>
            <a:off x="5113770" y="1300900"/>
            <a:ext cx="6666425" cy="5202528"/>
          </a:xfrm>
        </p:spPr>
        <p:txBody>
          <a:bodyPr>
            <a:normAutofit/>
          </a:bodyPr>
          <a:lstStyle/>
          <a:p>
            <a:pPr>
              <a:defRPr sz="2000">
                <a:solidFill>
                  <a:srgbClr val="000000"/>
                </a:solidFill>
                <a:latin typeface="Garamond"/>
              </a:defRPr>
            </a:pPr>
            <a:r>
              <a:rPr lang="en-US" altLang="zh-TW" sz="2400" dirty="0"/>
              <a:t>Introduced network standards and protocols that allowed different hardware and networks to communicate seamlessly.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Organizations began integrating previously separate systems into enterprise-wide networks, where information could move freely.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connectivity extended beyond the firm, linking firms with suppliers, partners, and customers.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Emphasized integration and scalability, enabling firms to coordinate complex operations globally.</a:t>
            </a:r>
          </a:p>
        </p:txBody>
      </p:sp>
      <p:sp>
        <p:nvSpPr>
          <p:cNvPr id="4" name="Rectangle 3">
            <a:extLst>
              <a:ext uri="{FF2B5EF4-FFF2-40B4-BE49-F238E27FC236}">
                <a16:creationId xmlns:a16="http://schemas.microsoft.com/office/drawing/2014/main" id="{7DC72064-A3A5-B580-D636-E35E4B0294F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1C20D-FA57-63AD-E880-EE4BE52B167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 Computing Era (1992–Present)</a:t>
            </a:r>
          </a:p>
        </p:txBody>
      </p:sp>
      <p:sp>
        <p:nvSpPr>
          <p:cNvPr id="5" name="Rectangle 4">
            <a:extLst>
              <a:ext uri="{FF2B5EF4-FFF2-40B4-BE49-F238E27FC236}">
                <a16:creationId xmlns:a16="http://schemas.microsoft.com/office/drawing/2014/main" id="{CBEE43A5-B9B6-34F3-2C31-E62AE9CCFB2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53E361A-47A9-B656-D3F2-033DF38D96C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09D2747-54DF-99AD-72ED-18DA57F9CBA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pic>
        <p:nvPicPr>
          <p:cNvPr id="6146" name="Picture 2" descr="What is TCP/IP? - Check Point Software">
            <a:extLst>
              <a:ext uri="{FF2B5EF4-FFF2-40B4-BE49-F238E27FC236}">
                <a16:creationId xmlns:a16="http://schemas.microsoft.com/office/drawing/2014/main" id="{59BE8BBA-253B-3EDF-5462-3ED16D6CA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9188-B7CE-8443-A57A-89237BBFA6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A1A87-11A7-860F-9FB9-FF220894007B}"/>
              </a:ext>
            </a:extLst>
          </p:cNvPr>
          <p:cNvSpPr>
            <a:spLocks noGrp="1"/>
          </p:cNvSpPr>
          <p:nvPr>
            <p:ph idx="1"/>
          </p:nvPr>
        </p:nvSpPr>
        <p:spPr>
          <a:xfrm>
            <a:off x="4007795" y="1300900"/>
            <a:ext cx="7639259" cy="5081046"/>
          </a:xfrm>
        </p:spPr>
        <p:txBody>
          <a:bodyPr>
            <a:normAutofit lnSpcReduction="10000"/>
          </a:bodyPr>
          <a:lstStyle/>
          <a:p>
            <a:pPr>
              <a:defRPr sz="2000">
                <a:solidFill>
                  <a:srgbClr val="000000"/>
                </a:solidFill>
                <a:latin typeface="Garamond"/>
              </a:defRPr>
            </a:pPr>
            <a:r>
              <a:rPr lang="en-US" altLang="zh-TW" sz="2400" dirty="0"/>
              <a:t>In the cloud and mobile computing era, data and applications are stored in remote cloud data centers accessible through the Internet.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Users access resources from various devices, computers, smartphones, and tablets, without maintaining local infrastructure.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Computing, storage, and application development take place in the cloud, while firms subscribe to services on demand.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model allows organizations to scale resources flexibly, reduce costs, and support a mobile workforce operating from anywhere.</a:t>
            </a:r>
          </a:p>
        </p:txBody>
      </p:sp>
      <p:sp>
        <p:nvSpPr>
          <p:cNvPr id="4" name="Rectangle 3">
            <a:extLst>
              <a:ext uri="{FF2B5EF4-FFF2-40B4-BE49-F238E27FC236}">
                <a16:creationId xmlns:a16="http://schemas.microsoft.com/office/drawing/2014/main" id="{A710D552-A676-9D59-949B-FD2DAA6D6A5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9D651-5D4F-4F33-D38B-939A9A0735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Cloud and Mobile Computing Era (2000–Present)</a:t>
            </a:r>
          </a:p>
        </p:txBody>
      </p:sp>
      <p:sp>
        <p:nvSpPr>
          <p:cNvPr id="5" name="Rectangle 4">
            <a:extLst>
              <a:ext uri="{FF2B5EF4-FFF2-40B4-BE49-F238E27FC236}">
                <a16:creationId xmlns:a16="http://schemas.microsoft.com/office/drawing/2014/main" id="{B93EF3F0-A484-502B-BAD9-09F0CF54856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6B75839-568D-FA84-E61B-B29F1599B85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5FAC0F7-6D33-282C-AF8D-B7D9CA251B3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pic>
        <p:nvPicPr>
          <p:cNvPr id="8194" name="Picture 2" descr="Free Cloud Data Center Icon - Free Download Network &amp; Communication Icons |  IconScout">
            <a:extLst>
              <a:ext uri="{FF2B5EF4-FFF2-40B4-BE49-F238E27FC236}">
                <a16:creationId xmlns:a16="http://schemas.microsoft.com/office/drawing/2014/main" id="{7A17CECB-8608-1831-1A3C-81E6BA4F57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81" r="13228"/>
          <a:stretch>
            <a:fillRect/>
          </a:stretch>
        </p:blipFill>
        <p:spPr bwMode="auto">
          <a:xfrm>
            <a:off x="541771" y="1427532"/>
            <a:ext cx="334631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3182-56A3-DE80-7A5B-D1AD064A45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AADC7-D548-17C0-5844-D15E5C07828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Each new era builds upon the previous one rather than completely replacing it.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Mainframes still handle mission-critical operations, while cloud systems provide agility and global connectivity.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Understanding these eras helps explain how firms adapt infrastructure to changing technological and business needs.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IT infrastructure has evolved through successive technological eras, each generation has introduced new components that work together to form the backbone of today’s digital firms.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next section, we will examine these components in detail.</a:t>
            </a:r>
          </a:p>
        </p:txBody>
      </p:sp>
      <p:sp>
        <p:nvSpPr>
          <p:cNvPr id="4" name="Rectangle 3">
            <a:extLst>
              <a:ext uri="{FF2B5EF4-FFF2-40B4-BE49-F238E27FC236}">
                <a16:creationId xmlns:a16="http://schemas.microsoft.com/office/drawing/2014/main" id="{C512679E-46B1-64F4-73C1-65FE7F18812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5394-56A8-DB3C-143C-F887B621601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IT Infrastructure Evolution</a:t>
            </a:r>
          </a:p>
        </p:txBody>
      </p:sp>
      <p:sp>
        <p:nvSpPr>
          <p:cNvPr id="5" name="Rectangle 4">
            <a:extLst>
              <a:ext uri="{FF2B5EF4-FFF2-40B4-BE49-F238E27FC236}">
                <a16:creationId xmlns:a16="http://schemas.microsoft.com/office/drawing/2014/main" id="{433B2CCB-9D9F-1DAD-8E4E-C95DE834B3D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61CBEB6-7281-2848-B8D6-ADFC8531E44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073B8BA-E6F4-C832-4073-CA65673CC07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170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0032CC7A-FC47-795D-2091-6D4FE6E5B2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197B4A-10D7-0CE1-56F6-782E81C68915}"/>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Components of</a:t>
            </a:r>
            <a:br>
              <a:rPr lang="en-US" sz="4400" dirty="0">
                <a:solidFill>
                  <a:schemeClr val="bg1"/>
                </a:solidFill>
              </a:rPr>
            </a:br>
            <a:r>
              <a:rPr lang="en-US" sz="4400" dirty="0">
                <a:solidFill>
                  <a:schemeClr val="bg1"/>
                </a:solidFill>
              </a:rPr>
              <a:t>IT Infrastructure</a:t>
            </a:r>
            <a:endParaRPr sz="4400" dirty="0">
              <a:solidFill>
                <a:schemeClr val="bg1"/>
              </a:solidFill>
            </a:endParaRPr>
          </a:p>
        </p:txBody>
      </p:sp>
    </p:spTree>
    <p:extLst>
      <p:ext uri="{BB962C8B-B14F-4D97-AF65-F5344CB8AC3E}">
        <p14:creationId xmlns:p14="http://schemas.microsoft.com/office/powerpoint/2010/main" val="2836302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8303-0872-E3B3-67A0-227BFB7EC00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1E7D294-8F89-749B-7137-1E6BF236CB2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0B89AAE-D4DE-57A9-B710-501D1E0B0EBF}"/>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4</a:t>
            </a:r>
          </a:p>
        </p:txBody>
      </p:sp>
      <p:sp>
        <p:nvSpPr>
          <p:cNvPr id="7" name="Rectangle 6">
            <a:extLst>
              <a:ext uri="{FF2B5EF4-FFF2-40B4-BE49-F238E27FC236}">
                <a16:creationId xmlns:a16="http://schemas.microsoft.com/office/drawing/2014/main" id="{9B1BDD15-CC06-4E3D-B311-B084BB89FAC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356B2625-9BFB-435B-93C6-7D92AA4851F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53DFA24D-8745-C6DE-97C6-6242A247987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96459D59-2723-9C10-7C69-6875937E933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Describe IT/IS-related ethical, social, and political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principles for ethical conduct.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information rights and privacy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intellectual property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system quality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accountability and control issues.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quality of life issues.</a:t>
            </a:r>
          </a:p>
        </p:txBody>
      </p:sp>
    </p:spTree>
    <p:extLst>
      <p:ext uri="{BB962C8B-B14F-4D97-AF65-F5344CB8AC3E}">
        <p14:creationId xmlns:p14="http://schemas.microsoft.com/office/powerpoint/2010/main" val="38571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4C1A-4074-1081-12DA-CA047BE749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8DE48-CE61-1017-E3E7-0CBF46D8D8F9}"/>
              </a:ext>
            </a:extLst>
          </p:cNvPr>
          <p:cNvSpPr>
            <a:spLocks noGrp="1"/>
          </p:cNvSpPr>
          <p:nvPr>
            <p:ph idx="1"/>
          </p:nvPr>
        </p:nvSpPr>
        <p:spPr>
          <a:xfrm>
            <a:off x="6322979" y="1300900"/>
            <a:ext cx="5324076" cy="5081046"/>
          </a:xfrm>
        </p:spPr>
        <p:txBody>
          <a:bodyPr>
            <a:normAutofit/>
          </a:bodyPr>
          <a:lstStyle/>
          <a:p>
            <a:pPr>
              <a:defRPr sz="2000">
                <a:solidFill>
                  <a:srgbClr val="000000"/>
                </a:solidFill>
                <a:latin typeface="Garamond"/>
              </a:defRPr>
            </a:pPr>
            <a:r>
              <a:rPr lang="en-US" altLang="zh-TW" sz="2400" dirty="0"/>
              <a:t>Modern IT infrastructure consists of seven major components that work together to support all business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components represent critical investments that must be coordinated to provide a unified and efficient technological foundation.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seventh, enterprise software applications, will be covered in the next subchapter.</a:t>
            </a:r>
          </a:p>
        </p:txBody>
      </p:sp>
      <p:sp>
        <p:nvSpPr>
          <p:cNvPr id="4" name="Rectangle 3">
            <a:extLst>
              <a:ext uri="{FF2B5EF4-FFF2-40B4-BE49-F238E27FC236}">
                <a16:creationId xmlns:a16="http://schemas.microsoft.com/office/drawing/2014/main" id="{639B18D9-0165-9688-6E91-543D929BB9B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2C9BF-A0A4-B413-FF31-52890918AF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Overview of IT Infrastructure Components</a:t>
            </a:r>
          </a:p>
        </p:txBody>
      </p:sp>
      <p:sp>
        <p:nvSpPr>
          <p:cNvPr id="5" name="Rectangle 4">
            <a:extLst>
              <a:ext uri="{FF2B5EF4-FFF2-40B4-BE49-F238E27FC236}">
                <a16:creationId xmlns:a16="http://schemas.microsoft.com/office/drawing/2014/main" id="{A1A89043-73D0-272A-4708-CB1367E1ABA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D7BACD9-37CC-C191-53D8-A9383128B0B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62EF621-3947-2D19-F52D-2F0E713F897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pic>
        <p:nvPicPr>
          <p:cNvPr id="8" name="Picture 7" descr="An illustration shows the major components that need to be coordinated while providing the firm with a coherent I T infrastructure. Long description available in notes, press f6.">
            <a:extLst>
              <a:ext uri="{FF2B5EF4-FFF2-40B4-BE49-F238E27FC236}">
                <a16:creationId xmlns:a16="http://schemas.microsoft.com/office/drawing/2014/main" id="{79225198-BDAC-FE8B-6AD1-D7EC0C35FEF8}"/>
              </a:ext>
            </a:extLst>
          </p:cNvPr>
          <p:cNvPicPr>
            <a:picLocks noChangeAspect="1"/>
          </p:cNvPicPr>
          <p:nvPr/>
        </p:nvPicPr>
        <p:blipFill>
          <a:blip r:embed="rId3"/>
          <a:stretch>
            <a:fillRect/>
          </a:stretch>
        </p:blipFill>
        <p:spPr>
          <a:xfrm>
            <a:off x="541770" y="1427532"/>
            <a:ext cx="5569527" cy="4572000"/>
          </a:xfrm>
          <a:prstGeom prst="rect">
            <a:avLst/>
          </a:prstGeom>
        </p:spPr>
      </p:pic>
    </p:spTree>
    <p:extLst>
      <p:ext uri="{BB962C8B-B14F-4D97-AF65-F5344CB8AC3E}">
        <p14:creationId xmlns:p14="http://schemas.microsoft.com/office/powerpoint/2010/main" val="30719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63A5C-91DF-A2CA-ED93-4C00850C29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BEEC5-DBC0-C5CA-6537-A735870A855A}"/>
              </a:ext>
            </a:extLst>
          </p:cNvPr>
          <p:cNvSpPr>
            <a:spLocks noGrp="1"/>
          </p:cNvSpPr>
          <p:nvPr>
            <p:ph idx="1"/>
          </p:nvPr>
        </p:nvSpPr>
        <p:spPr>
          <a:xfrm>
            <a:off x="3544477" y="1300900"/>
            <a:ext cx="8102577" cy="5081046"/>
          </a:xfrm>
        </p:spPr>
        <p:txBody>
          <a:bodyPr>
            <a:normAutofit/>
          </a:bodyPr>
          <a:lstStyle/>
          <a:p>
            <a:pPr>
              <a:defRPr sz="2000">
                <a:solidFill>
                  <a:srgbClr val="000000"/>
                </a:solidFill>
                <a:latin typeface="Garamond"/>
              </a:defRPr>
            </a:pPr>
            <a:r>
              <a:rPr lang="en-US" altLang="zh-TW" sz="2400" dirty="0"/>
              <a:t>Computer hardware provides the physical foundation for data processing and system operation.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includes mainframes, servers, desktops, tablets, smartphones, sensors, and wearable devices such as smartwatches.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decades, most computers used chips from Intel and AMD, but demand for AI-capable hardware has elevated NVIDIA as a major supplier of graphics processing units (GPUs).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GPUs handle massive datasets for training and running artificial intelligence models.</a:t>
            </a:r>
          </a:p>
        </p:txBody>
      </p:sp>
      <p:sp>
        <p:nvSpPr>
          <p:cNvPr id="4" name="Rectangle 3">
            <a:extLst>
              <a:ext uri="{FF2B5EF4-FFF2-40B4-BE49-F238E27FC236}">
                <a16:creationId xmlns:a16="http://schemas.microsoft.com/office/drawing/2014/main" id="{8DE0D75F-67E3-E444-4122-DDE22AF6286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F6E82-766A-12CE-13CE-41E2FAB96C4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Computer Hardware Platforms</a:t>
            </a:r>
          </a:p>
        </p:txBody>
      </p:sp>
      <p:sp>
        <p:nvSpPr>
          <p:cNvPr id="5" name="Rectangle 4">
            <a:extLst>
              <a:ext uri="{FF2B5EF4-FFF2-40B4-BE49-F238E27FC236}">
                <a16:creationId xmlns:a16="http://schemas.microsoft.com/office/drawing/2014/main" id="{42C6DB4B-CA74-30BC-D7DB-240459DD5D4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590A135-12EB-5704-28AB-99697C1EB61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F8E0BD2-DE07-A004-6CAB-6C8BC3595B5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pic>
        <p:nvPicPr>
          <p:cNvPr id="41990" name="Picture 6" descr="Industrial ATX Motherboards - Advantech">
            <a:extLst>
              <a:ext uri="{FF2B5EF4-FFF2-40B4-BE49-F238E27FC236}">
                <a16:creationId xmlns:a16="http://schemas.microsoft.com/office/drawing/2014/main" id="{ACC595F2-8FD5-A21B-F99D-246E79394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61840" y="2431142"/>
            <a:ext cx="4572000" cy="256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5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fade">
                                      <p:cBhvr>
                                        <p:cTn id="10" dur="500"/>
                                        <p:tgtEl>
                                          <p:spTgt spid="419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B8898-CAB2-71F9-EC6C-92640B0298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081CC-9146-C95F-93F8-FEA16DC13228}"/>
              </a:ext>
            </a:extLst>
          </p:cNvPr>
          <p:cNvSpPr>
            <a:spLocks noGrp="1"/>
          </p:cNvSpPr>
          <p:nvPr>
            <p:ph idx="1"/>
          </p:nvPr>
        </p:nvSpPr>
        <p:spPr>
          <a:xfrm>
            <a:off x="4355184" y="1300900"/>
            <a:ext cx="7291871" cy="5081046"/>
          </a:xfrm>
        </p:spPr>
        <p:txBody>
          <a:bodyPr>
            <a:normAutofit/>
          </a:bodyPr>
          <a:lstStyle/>
          <a:p>
            <a:pPr>
              <a:defRPr sz="2000">
                <a:solidFill>
                  <a:srgbClr val="000000"/>
                </a:solidFill>
                <a:latin typeface="Garamond"/>
              </a:defRPr>
            </a:pPr>
            <a:r>
              <a:rPr lang="en-US" altLang="zh-TW" sz="2400" dirty="0"/>
              <a:t>The hardware platform expanded with the introduction of mobile devices.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Today, more than 7 billion smartphones are in use world-wide, creating a new consumer-driven hardware platform.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Mobile processors are designed to be lightweight and energy-efficient, consuming less power and generating less heat than traditional computers.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Companies like Apple, Samsung, and Qualcomm use the ARM Holdings architecture to produce chips optimized for mobile computing.</a:t>
            </a:r>
          </a:p>
        </p:txBody>
      </p:sp>
      <p:sp>
        <p:nvSpPr>
          <p:cNvPr id="4" name="Rectangle 3">
            <a:extLst>
              <a:ext uri="{FF2B5EF4-FFF2-40B4-BE49-F238E27FC236}">
                <a16:creationId xmlns:a16="http://schemas.microsoft.com/office/drawing/2014/main" id="{F7295298-3185-4823-BC1D-0C1EB8A6EC2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A7178-1BB2-C7C9-48D7-2AAAC418F29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Rise of Mobile Hardware</a:t>
            </a:r>
          </a:p>
        </p:txBody>
      </p:sp>
      <p:sp>
        <p:nvSpPr>
          <p:cNvPr id="5" name="Rectangle 4">
            <a:extLst>
              <a:ext uri="{FF2B5EF4-FFF2-40B4-BE49-F238E27FC236}">
                <a16:creationId xmlns:a16="http://schemas.microsoft.com/office/drawing/2014/main" id="{9D042ACF-7276-A195-6543-D97D5F49889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68782FB-A4BD-3B08-0241-578DFA38A6B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8B6E56E-07E7-0214-F68B-2EF65566E0A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pic>
        <p:nvPicPr>
          <p:cNvPr id="44034" name="Picture 2" descr="The Official History of Arm - Arm Newsroom">
            <a:extLst>
              <a:ext uri="{FF2B5EF4-FFF2-40B4-BE49-F238E27FC236}">
                <a16:creationId xmlns:a16="http://schemas.microsoft.com/office/drawing/2014/main" id="{01B46950-D99E-B59B-A125-B0C9D7D0A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34" r="23112"/>
          <a:stretch>
            <a:fillRect/>
          </a:stretch>
        </p:blipFill>
        <p:spPr bwMode="auto">
          <a:xfrm>
            <a:off x="541770" y="1427532"/>
            <a:ext cx="367268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Effect transition="in" filter="fade">
                                      <p:cBhvr>
                                        <p:cTn id="10" dur="500"/>
                                        <p:tgtEl>
                                          <p:spTgt spid="440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F467D-5E04-2716-B327-F3A85F8D23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A1E1-F2A8-259F-4363-53E7F567D901}"/>
              </a:ext>
            </a:extLst>
          </p:cNvPr>
          <p:cNvSpPr>
            <a:spLocks noGrp="1"/>
          </p:cNvSpPr>
          <p:nvPr>
            <p:ph idx="1"/>
          </p:nvPr>
        </p:nvSpPr>
        <p:spPr>
          <a:xfrm>
            <a:off x="4864231" y="1300900"/>
            <a:ext cx="6782824" cy="5081046"/>
          </a:xfrm>
        </p:spPr>
        <p:txBody>
          <a:bodyPr>
            <a:normAutofit/>
          </a:bodyPr>
          <a:lstStyle/>
          <a:p>
            <a:pPr>
              <a:defRPr sz="2000">
                <a:solidFill>
                  <a:srgbClr val="000000"/>
                </a:solidFill>
                <a:latin typeface="Garamond"/>
              </a:defRPr>
            </a:pPr>
            <a:r>
              <a:rPr lang="en-US" altLang="zh-TW" sz="2400" dirty="0"/>
              <a:t>Despite advances in mobile and cloud technology, mainframes remain essential for secure, large-scale computing.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They are used extensively in finance, healthcare, manufacturing, and telecommunications for processing massive transaction volumes.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IBM remains the leading producer, adapting its mainframes to function as high-performance servers for enterprise networks.</a:t>
            </a:r>
          </a:p>
        </p:txBody>
      </p:sp>
      <p:sp>
        <p:nvSpPr>
          <p:cNvPr id="4" name="Rectangle 3">
            <a:extLst>
              <a:ext uri="{FF2B5EF4-FFF2-40B4-BE49-F238E27FC236}">
                <a16:creationId xmlns:a16="http://schemas.microsoft.com/office/drawing/2014/main" id="{B377A331-0B11-BFE4-A448-E3EA251D30D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EB248-9D26-BC76-692B-8D9A451AE98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Continuing Role of Mainframes</a:t>
            </a:r>
          </a:p>
        </p:txBody>
      </p:sp>
      <p:sp>
        <p:nvSpPr>
          <p:cNvPr id="5" name="Rectangle 4">
            <a:extLst>
              <a:ext uri="{FF2B5EF4-FFF2-40B4-BE49-F238E27FC236}">
                <a16:creationId xmlns:a16="http://schemas.microsoft.com/office/drawing/2014/main" id="{A4480209-65D4-05B6-801F-AEB19C8481D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0A0953F-3DD0-5285-165C-03C7AAB9814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CE75FAE-22A4-F9AA-CD30-20FA0B6EC9A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pic>
        <p:nvPicPr>
          <p:cNvPr id="45058" name="Picture 2" descr="The Relevance of Mainframes in 2022 Eye-Opening Statistics">
            <a:extLst>
              <a:ext uri="{FF2B5EF4-FFF2-40B4-BE49-F238E27FC236}">
                <a16:creationId xmlns:a16="http://schemas.microsoft.com/office/drawing/2014/main" id="{41015134-4120-2972-4954-BC563B83F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886"/>
          <a:stretch>
            <a:fillRect/>
          </a:stretch>
        </p:blipFill>
        <p:spPr bwMode="auto">
          <a:xfrm>
            <a:off x="541770" y="1427532"/>
            <a:ext cx="412518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fade">
                                      <p:cBhvr>
                                        <p:cTn id="10" dur="500"/>
                                        <p:tgtEl>
                                          <p:spTgt spid="450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7E2AB-EE99-59B9-C513-9704271DDD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11CF4-4C09-0306-332A-B4F17561B197}"/>
              </a:ext>
            </a:extLst>
          </p:cNvPr>
          <p:cNvSpPr>
            <a:spLocks noGrp="1"/>
          </p:cNvSpPr>
          <p:nvPr>
            <p:ph idx="1"/>
          </p:nvPr>
        </p:nvSpPr>
        <p:spPr>
          <a:xfrm>
            <a:off x="3091992" y="1300900"/>
            <a:ext cx="8555063" cy="5081046"/>
          </a:xfrm>
        </p:spPr>
        <p:txBody>
          <a:bodyPr>
            <a:normAutofit/>
          </a:bodyPr>
          <a:lstStyle/>
          <a:p>
            <a:pPr>
              <a:defRPr sz="2000">
                <a:solidFill>
                  <a:srgbClr val="000000"/>
                </a:solidFill>
                <a:latin typeface="Garamond"/>
              </a:defRPr>
            </a:pPr>
            <a:r>
              <a:rPr lang="en-US" altLang="zh-TW" sz="2400" dirty="0"/>
              <a:t>Operating systems (OS) manage and coordinate the activities of a computer and its users.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More than two-thirds of desktop computers and tablets run some version of Microsoft Windows.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Newer operating systems have emerged for mobile and cloud-connected devices, such as Google Chrome OS, which stores data and applications online.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Android (developed by Google) and iOS (by Apple) dominate mobile platforms, while Windows Server and Linux remain the main choices for corporate servers.</a:t>
            </a:r>
          </a:p>
        </p:txBody>
      </p:sp>
      <p:sp>
        <p:nvSpPr>
          <p:cNvPr id="4" name="Rectangle 3">
            <a:extLst>
              <a:ext uri="{FF2B5EF4-FFF2-40B4-BE49-F238E27FC236}">
                <a16:creationId xmlns:a16="http://schemas.microsoft.com/office/drawing/2014/main" id="{9D846880-52C6-76E6-FFC9-F233BAC4507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57675-FBA6-7E32-25EE-150AC9DB428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Operating System Platforms</a:t>
            </a:r>
          </a:p>
        </p:txBody>
      </p:sp>
      <p:sp>
        <p:nvSpPr>
          <p:cNvPr id="5" name="Rectangle 4">
            <a:extLst>
              <a:ext uri="{FF2B5EF4-FFF2-40B4-BE49-F238E27FC236}">
                <a16:creationId xmlns:a16="http://schemas.microsoft.com/office/drawing/2014/main" id="{B89808CA-740F-1EB7-627C-4B992583230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C167F20-AF54-0FF1-B58A-249CF524FDB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43792E4-5E85-ACE3-E835-F7B940F19EC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pic>
        <p:nvPicPr>
          <p:cNvPr id="46082" name="Picture 2" descr="Most Popular Computer Operating Systems 2024 #PC #operatingsystems #windows  #microsoft #windows10 #windows11 #desktop #computers #macos : r/Windows_PC">
            <a:extLst>
              <a:ext uri="{FF2B5EF4-FFF2-40B4-BE49-F238E27FC236}">
                <a16:creationId xmlns:a16="http://schemas.microsoft.com/office/drawing/2014/main" id="{28D923A9-4151-EBFE-C539-9666F3FFC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07"/>
          <a:stretch>
            <a:fillRect/>
          </a:stretch>
        </p:blipFill>
        <p:spPr bwMode="auto">
          <a:xfrm rot="16200000">
            <a:off x="-564344" y="2539589"/>
            <a:ext cx="4572000" cy="234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fade">
                                      <p:cBhvr>
                                        <p:cTn id="10" dur="5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B58A-862E-E860-C787-5CA6459CC3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FFBE4-0526-2D0B-71F4-A33F78675C31}"/>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Modern systems emphasize usability and connectivity, with touch-based and multitouch interfaces enabling direct screen interaction.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Windows Server offers enterprise-wide operating and network services, while Linux, a free and open-source descendant of UNIX, provides flexibility, reliability, and scalability.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Linux runs on 90 percent of cloud infrastructure, and its codebase influences many modern systems, including Android and macOS.</a:t>
            </a:r>
          </a:p>
        </p:txBody>
      </p:sp>
      <p:sp>
        <p:nvSpPr>
          <p:cNvPr id="4" name="Rectangle 3">
            <a:extLst>
              <a:ext uri="{FF2B5EF4-FFF2-40B4-BE49-F238E27FC236}">
                <a16:creationId xmlns:a16="http://schemas.microsoft.com/office/drawing/2014/main" id="{2BBEE928-CBD7-153B-3248-E0D1760AA03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69B29F-E4F8-CC82-07AD-0512E8DC15F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Advances in Operating Systems</a:t>
            </a:r>
          </a:p>
        </p:txBody>
      </p:sp>
      <p:sp>
        <p:nvSpPr>
          <p:cNvPr id="5" name="Rectangle 4">
            <a:extLst>
              <a:ext uri="{FF2B5EF4-FFF2-40B4-BE49-F238E27FC236}">
                <a16:creationId xmlns:a16="http://schemas.microsoft.com/office/drawing/2014/main" id="{7A22841C-A20C-FE2F-B87A-5B8749E407F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95804ED-89C1-009A-EFA9-A9F1D69402C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632BB97-9E7D-A3C8-17C2-8C27CB4A26C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513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BA332-60F3-171B-02BB-45AEACD5F2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9801E-5341-DADD-EE3D-862C8010A3EE}"/>
              </a:ext>
            </a:extLst>
          </p:cNvPr>
          <p:cNvSpPr>
            <a:spLocks noGrp="1"/>
          </p:cNvSpPr>
          <p:nvPr>
            <p:ph idx="1"/>
          </p:nvPr>
        </p:nvSpPr>
        <p:spPr>
          <a:xfrm>
            <a:off x="4289196" y="1300900"/>
            <a:ext cx="7357859" cy="5081046"/>
          </a:xfrm>
        </p:spPr>
        <p:txBody>
          <a:bodyPr>
            <a:normAutofit/>
          </a:bodyPr>
          <a:lstStyle/>
          <a:p>
            <a:pPr>
              <a:defRPr sz="2000">
                <a:solidFill>
                  <a:srgbClr val="000000"/>
                </a:solidFill>
                <a:latin typeface="Garamond"/>
              </a:defRPr>
            </a:pPr>
            <a:r>
              <a:rPr lang="en-US" altLang="zh-TW" sz="2400" dirty="0"/>
              <a:t>Data management systems organize and store information for operations, analysis, and decision-making.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Major providers include IBM (Db2), Oracle Database, Microsoft SQL Server, and SAP HANA, with both on-premises and cloud versions available.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MySQL, an open-source relational database, and Apache Hadoop, a framework for managing massive datasets, are also widely used.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systems ensure secure, efficient, and reliable access to organizational data.</a:t>
            </a:r>
          </a:p>
        </p:txBody>
      </p:sp>
      <p:sp>
        <p:nvSpPr>
          <p:cNvPr id="4" name="Rectangle 3">
            <a:extLst>
              <a:ext uri="{FF2B5EF4-FFF2-40B4-BE49-F238E27FC236}">
                <a16:creationId xmlns:a16="http://schemas.microsoft.com/office/drawing/2014/main" id="{8A563507-44E4-350C-C28D-E5AAD5CCE4B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72C5F-67AF-9902-2966-7F6CE595ECF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 Management and Storage Platforms</a:t>
            </a:r>
          </a:p>
        </p:txBody>
      </p:sp>
      <p:sp>
        <p:nvSpPr>
          <p:cNvPr id="5" name="Rectangle 4">
            <a:extLst>
              <a:ext uri="{FF2B5EF4-FFF2-40B4-BE49-F238E27FC236}">
                <a16:creationId xmlns:a16="http://schemas.microsoft.com/office/drawing/2014/main" id="{21CA1A91-9EE6-8036-133C-5E36FA08C2A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BAB6397-0392-D7E4-EFE9-50CD690DB4B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572DBAF-EE0B-B82D-1CAB-BE84FA7FD90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pic>
        <p:nvPicPr>
          <p:cNvPr id="9222" name="Picture 6" descr="What is SQL? - Tech Monitor">
            <a:extLst>
              <a:ext uri="{FF2B5EF4-FFF2-40B4-BE49-F238E27FC236}">
                <a16:creationId xmlns:a16="http://schemas.microsoft.com/office/drawing/2014/main" id="{2F38C423-5EC5-BFB3-8F36-F68384AC0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52" r="21876"/>
          <a:stretch>
            <a:fillRect/>
          </a:stretch>
        </p:blipFill>
        <p:spPr bwMode="auto">
          <a:xfrm>
            <a:off x="192978" y="1884732"/>
            <a:ext cx="39761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9519-BF5E-79B4-810D-BD7934E7B7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CFFA3-159A-2DEC-03C0-01004C292531}"/>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Network operating systems (NOS) connect devices across local and wide-area networks, enabling resource sharing and communication.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leading NOS platforms are Windows Server and Linux.</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Key telecommunications hardware providers include Huawei, Nokia, Ericsson, and Cisco Systems, while service providers such as AT&amp;T and Verizon deliver global connectivity.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rapid growth of wireless, high-speed Internet, and cellular services has made networking one of the fastest-evolving areas of IT infrastructure.</a:t>
            </a:r>
          </a:p>
        </p:txBody>
      </p:sp>
      <p:sp>
        <p:nvSpPr>
          <p:cNvPr id="4" name="Rectangle 3">
            <a:extLst>
              <a:ext uri="{FF2B5EF4-FFF2-40B4-BE49-F238E27FC236}">
                <a16:creationId xmlns:a16="http://schemas.microsoft.com/office/drawing/2014/main" id="{3E1A7DF5-7D32-D3CD-B227-BB160E1A5A7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E40DE-EC3E-0A19-2721-93FA948B6D5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Networking and Telecommunications Platforms</a:t>
            </a:r>
          </a:p>
        </p:txBody>
      </p:sp>
      <p:sp>
        <p:nvSpPr>
          <p:cNvPr id="5" name="Rectangle 4">
            <a:extLst>
              <a:ext uri="{FF2B5EF4-FFF2-40B4-BE49-F238E27FC236}">
                <a16:creationId xmlns:a16="http://schemas.microsoft.com/office/drawing/2014/main" id="{DC75AD38-1864-E468-B78E-602EADF628F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8550D7D-A27B-539C-7EC0-14E17106E5D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DBBA2D4-EC0B-09AE-188D-E27724ACF08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2142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34560-7428-8C91-24F0-43FA3FF6A6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81854-7000-3D74-E70F-EC0BC0679061}"/>
              </a:ext>
            </a:extLst>
          </p:cNvPr>
          <p:cNvSpPr>
            <a:spLocks noGrp="1"/>
          </p:cNvSpPr>
          <p:nvPr>
            <p:ph idx="1"/>
          </p:nvPr>
        </p:nvSpPr>
        <p:spPr>
          <a:xfrm>
            <a:off x="541770" y="1300900"/>
            <a:ext cx="11105285" cy="5081046"/>
          </a:xfrm>
        </p:spPr>
        <p:txBody>
          <a:bodyPr>
            <a:normAutofit lnSpcReduction="10000"/>
          </a:bodyPr>
          <a:lstStyle/>
          <a:p>
            <a:pPr>
              <a:defRPr sz="2000">
                <a:solidFill>
                  <a:srgbClr val="000000"/>
                </a:solidFill>
                <a:latin typeface="Garamond"/>
              </a:defRPr>
            </a:pPr>
            <a:r>
              <a:rPr lang="en-US" altLang="zh-TW" sz="2400" dirty="0"/>
              <a:t>Internet platforms include the hardware, software, and services that support a firm’s websites, web applications, and digital services.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Organizations may host these systems in-house or outsource them to providers offering web-hosting and cloud infrastructure.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widespread use of the Internet led to an explosion of servers, later consolidated through virtualization and cloud computing.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hardware market is dominated by Dell, Cisco, HPE, IBM, and Oracle, while software tools such as Microsoft Visual Studio, .NET, and Oracle’s developer suites enable firms to build and manage secure, scalable web applications.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combined platforms form the technological foundation for online business, e-commerce, and internal communication systems.</a:t>
            </a:r>
          </a:p>
        </p:txBody>
      </p:sp>
      <p:sp>
        <p:nvSpPr>
          <p:cNvPr id="4" name="Rectangle 3">
            <a:extLst>
              <a:ext uri="{FF2B5EF4-FFF2-40B4-BE49-F238E27FC236}">
                <a16:creationId xmlns:a16="http://schemas.microsoft.com/office/drawing/2014/main" id="{3DF2C061-770C-3D7B-914D-B494E97FF98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78083-A9CA-3BA9-B7EF-2A87ABEDD96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Internet Platforms and Development Tools</a:t>
            </a:r>
          </a:p>
        </p:txBody>
      </p:sp>
      <p:sp>
        <p:nvSpPr>
          <p:cNvPr id="5" name="Rectangle 4">
            <a:extLst>
              <a:ext uri="{FF2B5EF4-FFF2-40B4-BE49-F238E27FC236}">
                <a16:creationId xmlns:a16="http://schemas.microsoft.com/office/drawing/2014/main" id="{2C055E4F-D631-3066-68F4-B4FA47E8B95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BA8B632-983D-721C-C7CA-33DF3D56C9D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A31DBED-92C9-CB61-02F0-CB8506296B5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842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E547-F865-358E-6212-AEE2F4C003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0A116-17F4-5C6B-913F-38456B60582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Even large firms often lack the expertise or resources to design and maintain their entire IT infrastructure.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Consulting and integration services help organizations implement new systems, train employees, and ensure compatibility with existing technologies.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Leading firms include Accenture, IBM Services, HPE, Infosys, and Wipro, which assist businesses with digital transformation and cloud migration.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System integration ensures that legacy systems continue to function with new infrastructure components.</a:t>
            </a:r>
          </a:p>
        </p:txBody>
      </p:sp>
      <p:sp>
        <p:nvSpPr>
          <p:cNvPr id="4" name="Rectangle 3">
            <a:extLst>
              <a:ext uri="{FF2B5EF4-FFF2-40B4-BE49-F238E27FC236}">
                <a16:creationId xmlns:a16="http://schemas.microsoft.com/office/drawing/2014/main" id="{442FC76A-A9C1-4DAD-E188-E59C76BF4F5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F91F6-229A-2A55-E505-FD346553DCB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Consulting and System Integration Services</a:t>
            </a:r>
          </a:p>
        </p:txBody>
      </p:sp>
      <p:sp>
        <p:nvSpPr>
          <p:cNvPr id="5" name="Rectangle 4">
            <a:extLst>
              <a:ext uri="{FF2B5EF4-FFF2-40B4-BE49-F238E27FC236}">
                <a16:creationId xmlns:a16="http://schemas.microsoft.com/office/drawing/2014/main" id="{E1268AEC-4963-FA93-C762-A3112C95938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1F0E19E-1228-638D-955B-59FF8EE699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2A7E129-5155-7985-D83C-3399E8C14A3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8870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IT Infrastructure and </a:t>
            </a:r>
          </a:p>
          <a:p>
            <a:pPr algn="ctr">
              <a:defRPr sz="4000" b="1">
                <a:solidFill>
                  <a:srgbClr val="FDB913"/>
                </a:solidFill>
                <a:latin typeface="Garamond"/>
              </a:defRPr>
            </a:pPr>
            <a:r>
              <a:rPr lang="en-US" sz="4400" dirty="0">
                <a:solidFill>
                  <a:schemeClr val="bg1"/>
                </a:solidFill>
              </a:rPr>
              <a:t>Emerging Technologies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F07E-FDE8-893F-7292-D43BB19FE1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A6BA9-2EFE-B29D-1404-274706B0EBF5}"/>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In the past, vendors offered proprietary systems that could not interact with products from other providers.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Today, firms and vendors work through strategic partnerships to ensure compatibility and flexibility.</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Modern IT infrastructure is increasingly hybrid, combining on-site, cloud-based, and outsourced services.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we understand the components that make up modern IT infrastructure, it becomes clear that computing power and access are no longer limited to traditional devices.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next section explores the mobile platform, apps, and the Bring Your Own Device movement, showing how these technologies extend infrastructure to the user level.</a:t>
            </a:r>
          </a:p>
        </p:txBody>
      </p:sp>
      <p:sp>
        <p:nvSpPr>
          <p:cNvPr id="4" name="Rectangle 3">
            <a:extLst>
              <a:ext uri="{FF2B5EF4-FFF2-40B4-BE49-F238E27FC236}">
                <a16:creationId xmlns:a16="http://schemas.microsoft.com/office/drawing/2014/main" id="{04DC8C8B-A741-F8D3-6801-B80DB136BE6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E8BC1-B433-B9E0-FF6C-162B10E6F39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Integrating Vendors and Legacy Systems</a:t>
            </a:r>
          </a:p>
        </p:txBody>
      </p:sp>
      <p:sp>
        <p:nvSpPr>
          <p:cNvPr id="5" name="Rectangle 4">
            <a:extLst>
              <a:ext uri="{FF2B5EF4-FFF2-40B4-BE49-F238E27FC236}">
                <a16:creationId xmlns:a16="http://schemas.microsoft.com/office/drawing/2014/main" id="{0AF1439A-F016-9968-AFFB-D67B0316045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8582580-4727-1B2B-70D3-7D8F4811672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626B0EB-A862-021E-A7A1-C94946BB462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7215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9A3D8842-7C21-8A0C-E2AE-34EF1A1014C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55F06D-6A54-48B8-DBE1-723A83404F36}"/>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Mobile Platform, Apps, and BYOD</a:t>
            </a:r>
            <a:endParaRPr sz="4400" dirty="0">
              <a:solidFill>
                <a:schemeClr val="bg1"/>
              </a:solidFill>
            </a:endParaRPr>
          </a:p>
        </p:txBody>
      </p:sp>
    </p:spTree>
    <p:extLst>
      <p:ext uri="{BB962C8B-B14F-4D97-AF65-F5344CB8AC3E}">
        <p14:creationId xmlns:p14="http://schemas.microsoft.com/office/powerpoint/2010/main" val="178722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9CE10-7C4C-EAB4-623E-679E4E9068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39D83-8679-FF69-20E5-78E56C0C6363}"/>
              </a:ext>
            </a:extLst>
          </p:cNvPr>
          <p:cNvSpPr>
            <a:spLocks noGrp="1"/>
          </p:cNvSpPr>
          <p:nvPr>
            <p:ph idx="1"/>
          </p:nvPr>
        </p:nvSpPr>
        <p:spPr>
          <a:xfrm>
            <a:off x="4241260" y="1300900"/>
            <a:ext cx="7405795" cy="5081046"/>
          </a:xfrm>
        </p:spPr>
        <p:txBody>
          <a:bodyPr>
            <a:normAutofit/>
          </a:bodyPr>
          <a:lstStyle/>
          <a:p>
            <a:pPr>
              <a:defRPr sz="2000">
                <a:solidFill>
                  <a:srgbClr val="000000"/>
                </a:solidFill>
                <a:latin typeface="Garamond"/>
              </a:defRPr>
            </a:pPr>
            <a:r>
              <a:rPr lang="en-US" altLang="zh-TW" sz="2400" dirty="0"/>
              <a:t>Advances in computer hardware and networking have transformed how firms organize their computing power.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Businesses now distribute computing capabilities across networks, mobile devices, and cloud-based services, rather than relying solely on centralized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shift has given rise to the mobile computing platform, which extends enterprise access to employees, customers, and partners anywhere, anytime.</a:t>
            </a:r>
          </a:p>
        </p:txBody>
      </p:sp>
      <p:sp>
        <p:nvSpPr>
          <p:cNvPr id="4" name="Rectangle 3">
            <a:extLst>
              <a:ext uri="{FF2B5EF4-FFF2-40B4-BE49-F238E27FC236}">
                <a16:creationId xmlns:a16="http://schemas.microsoft.com/office/drawing/2014/main" id="{0A84F4E7-9C10-E17A-9755-17FEC79539F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347EE-13BB-0B50-E587-60E861C2EE3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Rise of Mobile Computing</a:t>
            </a:r>
          </a:p>
        </p:txBody>
      </p:sp>
      <p:sp>
        <p:nvSpPr>
          <p:cNvPr id="5" name="Rectangle 4">
            <a:extLst>
              <a:ext uri="{FF2B5EF4-FFF2-40B4-BE49-F238E27FC236}">
                <a16:creationId xmlns:a16="http://schemas.microsoft.com/office/drawing/2014/main" id="{52D8DC87-03BC-D6A3-B448-94B598C9244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F5AA105-1310-1445-FEEA-4596020C22E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0A635EC-5E15-488B-21DF-F2B1BE68237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12290" name="Picture 2">
            <a:extLst>
              <a:ext uri="{FF2B5EF4-FFF2-40B4-BE49-F238E27FC236}">
                <a16:creationId xmlns:a16="http://schemas.microsoft.com/office/drawing/2014/main" id="{7F5F6446-16E6-07D9-713C-B92A0384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348509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88AF7-B77B-9CD2-E3C7-308ECEAF8A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A6515-159F-FF58-A83B-A3C926603678}"/>
              </a:ext>
            </a:extLst>
          </p:cNvPr>
          <p:cNvSpPr>
            <a:spLocks noGrp="1"/>
          </p:cNvSpPr>
          <p:nvPr>
            <p:ph idx="1"/>
          </p:nvPr>
        </p:nvSpPr>
        <p:spPr>
          <a:xfrm>
            <a:off x="5622587" y="1300900"/>
            <a:ext cx="6024468" cy="5081046"/>
          </a:xfrm>
        </p:spPr>
        <p:txBody>
          <a:bodyPr>
            <a:normAutofit/>
          </a:bodyPr>
          <a:lstStyle/>
          <a:p>
            <a:pPr>
              <a:defRPr sz="2000">
                <a:solidFill>
                  <a:srgbClr val="000000"/>
                </a:solidFill>
                <a:latin typeface="Garamond"/>
              </a:defRPr>
            </a:pPr>
            <a:r>
              <a:rPr lang="en-US" altLang="zh-TW" sz="2400" dirty="0"/>
              <a:t>A mobile computing platform functions as an alternative to desktop or mainframe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Smartphones and tablets perform tasks once limited to computers, such as web browsing and data exchange with corporate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platform also includes Chromebooks, iPads, wearables, and e-book readers.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many users, mobile devices are now the primary means of accessing the Internet.</a:t>
            </a:r>
            <a:endParaRPr lang="en-US" altLang="zh-TW" sz="1200" dirty="0"/>
          </a:p>
        </p:txBody>
      </p:sp>
      <p:sp>
        <p:nvSpPr>
          <p:cNvPr id="4" name="Rectangle 3">
            <a:extLst>
              <a:ext uri="{FF2B5EF4-FFF2-40B4-BE49-F238E27FC236}">
                <a16:creationId xmlns:a16="http://schemas.microsoft.com/office/drawing/2014/main" id="{910DB148-3AD7-AAA1-DD2F-D248522F5ED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2F6B1-BCC2-E360-10F5-D8922E4C927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Mobile Platform</a:t>
            </a:r>
          </a:p>
        </p:txBody>
      </p:sp>
      <p:sp>
        <p:nvSpPr>
          <p:cNvPr id="5" name="Rectangle 4">
            <a:extLst>
              <a:ext uri="{FF2B5EF4-FFF2-40B4-BE49-F238E27FC236}">
                <a16:creationId xmlns:a16="http://schemas.microsoft.com/office/drawing/2014/main" id="{22FDB570-E163-12F5-03D4-D8F91591529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9940A52-42C0-BA4F-6991-0C7993F88B4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BD850F4-A495-E065-F73E-ED25B9412F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pic>
        <p:nvPicPr>
          <p:cNvPr id="18434" name="Picture 2" descr="I Replaced My Computer With The M2 iPad Pro For A Week">
            <a:extLst>
              <a:ext uri="{FF2B5EF4-FFF2-40B4-BE49-F238E27FC236}">
                <a16:creationId xmlns:a16="http://schemas.microsoft.com/office/drawing/2014/main" id="{EDC16DAA-C144-3E80-290B-3F8AAE80BC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8" r="6835"/>
          <a:stretch>
            <a:fillRect/>
          </a:stretch>
        </p:blipFill>
        <p:spPr bwMode="auto">
          <a:xfrm>
            <a:off x="541770" y="1427532"/>
            <a:ext cx="496110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5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6446-99A6-974C-9045-97607158F7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00BA38-40D9-A28B-4EA1-FC6E3093766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24CD8-A1DA-1E57-FBB7-02C5D02EF9E7}"/>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tano9999 (2012, February 10). </a:t>
            </a:r>
            <a:r>
              <a:rPr lang="en-US" sz="2400" i="1" dirty="0">
                <a:solidFill>
                  <a:schemeClr val="bg1"/>
                </a:solidFill>
              </a:rPr>
              <a:t>Apple - iPad in Business - Profiles - Theatre Consultants </a:t>
            </a:r>
            <a:br>
              <a:rPr lang="en-US" sz="2400" i="1" dirty="0">
                <a:solidFill>
                  <a:schemeClr val="bg1"/>
                </a:solidFill>
              </a:rPr>
            </a:br>
            <a:r>
              <a:rPr lang="en-US" sz="2400" i="1" dirty="0">
                <a:solidFill>
                  <a:schemeClr val="bg1"/>
                </a:solidFill>
              </a:rPr>
              <a:t>  Collaborative </a:t>
            </a:r>
            <a:r>
              <a:rPr lang="en-US" sz="2400" dirty="0">
                <a:solidFill>
                  <a:schemeClr val="bg1"/>
                </a:solidFill>
              </a:rPr>
              <a:t>[Video]. YouTube. https://youtu.be/06ab31NEhG8?si=unxqTCyN4oeMz8-X</a:t>
            </a:r>
          </a:p>
        </p:txBody>
      </p:sp>
      <p:sp>
        <p:nvSpPr>
          <p:cNvPr id="5" name="Rectangle 4">
            <a:extLst>
              <a:ext uri="{FF2B5EF4-FFF2-40B4-BE49-F238E27FC236}">
                <a16:creationId xmlns:a16="http://schemas.microsoft.com/office/drawing/2014/main" id="{45225143-C4E0-7B3D-544E-01BCA5178DD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382E86-44D4-50FA-291B-2B348098892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196294A-953D-AA55-D405-A8BC6A64085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pic>
        <p:nvPicPr>
          <p:cNvPr id="8" name="Online Media 7" title="Apple - iPad in Business - Profiles - Theatre Consultants Collaborative">
            <a:hlinkClick r:id="" action="ppaction://media"/>
            <a:extLst>
              <a:ext uri="{FF2B5EF4-FFF2-40B4-BE49-F238E27FC236}">
                <a16:creationId xmlns:a16="http://schemas.microsoft.com/office/drawing/2014/main" id="{E362B620-960D-6AFE-C21B-619CCE003CB8}"/>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25254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97DA-3F8D-140B-C71C-7BCDB76BA7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4EAE9-4602-6263-E52C-431899C2D35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Smartphones and tablets are becoming the primary means of accessing the Internet and conducting business tasks.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Many firms equip employees with mobile devices for real-time access to sales data, scheduling tools, and communication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example, PepsiCo managers use iPads customized to track team performance, view pricing and contracts, and coordinate deliveries with merchandising teams.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Mobile computing enables faster decision-making, greater responsiveness, and improved field productivity.</a:t>
            </a:r>
          </a:p>
        </p:txBody>
      </p:sp>
      <p:sp>
        <p:nvSpPr>
          <p:cNvPr id="4" name="Rectangle 3">
            <a:extLst>
              <a:ext uri="{FF2B5EF4-FFF2-40B4-BE49-F238E27FC236}">
                <a16:creationId xmlns:a16="http://schemas.microsoft.com/office/drawing/2014/main" id="{702BCEEC-E916-A261-0CFB-6CD3157E692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2ECE8-E599-11AC-85DF-72CBFC97FED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Business Uses of Mobile Devices</a:t>
            </a:r>
          </a:p>
        </p:txBody>
      </p:sp>
      <p:sp>
        <p:nvSpPr>
          <p:cNvPr id="5" name="Rectangle 4">
            <a:extLst>
              <a:ext uri="{FF2B5EF4-FFF2-40B4-BE49-F238E27FC236}">
                <a16:creationId xmlns:a16="http://schemas.microsoft.com/office/drawing/2014/main" id="{797675DC-660F-79FF-81E4-AA2CEA50EB1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2ECD1EE-F43D-AA19-077E-C26A244A20D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EFE6B9-AF7F-56F3-F72A-6EA303DB190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239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4713-C0B1-ADDE-650A-67B6E7DAD2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84CAB-16C0-32D5-8F2B-074EFA539B00}"/>
              </a:ext>
            </a:extLst>
          </p:cNvPr>
          <p:cNvSpPr>
            <a:spLocks noGrp="1"/>
          </p:cNvSpPr>
          <p:nvPr>
            <p:ph idx="1"/>
          </p:nvPr>
        </p:nvSpPr>
        <p:spPr>
          <a:xfrm>
            <a:off x="5749047" y="1300900"/>
            <a:ext cx="5898008" cy="5081046"/>
          </a:xfrm>
        </p:spPr>
        <p:txBody>
          <a:bodyPr>
            <a:normAutofit/>
          </a:bodyPr>
          <a:lstStyle/>
          <a:p>
            <a:pPr>
              <a:defRPr sz="2000">
                <a:solidFill>
                  <a:srgbClr val="000000"/>
                </a:solidFill>
                <a:latin typeface="Garamond"/>
              </a:defRPr>
            </a:pPr>
            <a:r>
              <a:rPr lang="en-US" altLang="zh-TW" sz="2400" dirty="0"/>
              <a:t>Wearable computing devices are a recent addition to the mobile platform.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include smartwatches, smart glasses, smart badges, and activity trackers.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Wearables can enhance efficiency by delivering information directly to workers without interrupting workflow.</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the technology matures, wearable devices are expected to play a larger role in logistics, healthcare, and industrial operations.</a:t>
            </a:r>
          </a:p>
        </p:txBody>
      </p:sp>
      <p:sp>
        <p:nvSpPr>
          <p:cNvPr id="4" name="Rectangle 3">
            <a:extLst>
              <a:ext uri="{FF2B5EF4-FFF2-40B4-BE49-F238E27FC236}">
                <a16:creationId xmlns:a16="http://schemas.microsoft.com/office/drawing/2014/main" id="{709CEB36-66EF-42C6-C54F-8D637632C41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E6DB8-A3EA-6F49-7A21-F938EF4E823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Wearable Computing Devices</a:t>
            </a:r>
          </a:p>
        </p:txBody>
      </p:sp>
      <p:sp>
        <p:nvSpPr>
          <p:cNvPr id="5" name="Rectangle 4">
            <a:extLst>
              <a:ext uri="{FF2B5EF4-FFF2-40B4-BE49-F238E27FC236}">
                <a16:creationId xmlns:a16="http://schemas.microsoft.com/office/drawing/2014/main" id="{796225DC-C0A9-0FE5-6E82-2B66C7001B2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E0A3235-FAD8-D0D1-BD6D-A7F1077717A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AE7A70F-1B90-FDB7-704A-DC179D15150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pic>
        <p:nvPicPr>
          <p:cNvPr id="19460" name="Picture 4">
            <a:extLst>
              <a:ext uri="{FF2B5EF4-FFF2-40B4-BE49-F238E27FC236}">
                <a16:creationId xmlns:a16="http://schemas.microsoft.com/office/drawing/2014/main" id="{180C516B-76BD-169C-8713-69C3231BE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90" r="13357"/>
          <a:stretch>
            <a:fillRect/>
          </a:stretch>
        </p:blipFill>
        <p:spPr bwMode="auto">
          <a:xfrm>
            <a:off x="541770" y="1427532"/>
            <a:ext cx="506486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D094-C3C1-D083-5BDF-C5463F28C4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AB8810A-D154-11EA-22A2-091461A2741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2C651-A4DF-4A73-5CD8-BE3D3FC9278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Even Realities (2025, June 13). </a:t>
            </a:r>
            <a:r>
              <a:rPr lang="en-US" sz="2400" i="1" dirty="0">
                <a:solidFill>
                  <a:schemeClr val="bg1"/>
                </a:solidFill>
              </a:rPr>
              <a:t>Even G1: The Everyday Display Smart Glasses </a:t>
            </a:r>
            <a:r>
              <a:rPr lang="en-US" sz="2400" dirty="0">
                <a:solidFill>
                  <a:schemeClr val="bg1"/>
                </a:solidFill>
              </a:rPr>
              <a:t>[Video]. </a:t>
            </a:r>
            <a:br>
              <a:rPr lang="en-US" sz="2400" dirty="0">
                <a:solidFill>
                  <a:schemeClr val="bg1"/>
                </a:solidFill>
              </a:rPr>
            </a:br>
            <a:r>
              <a:rPr lang="en-US" sz="2400" dirty="0">
                <a:solidFill>
                  <a:schemeClr val="bg1"/>
                </a:solidFill>
              </a:rPr>
              <a:t>  YouTube. https://youtu.be/Y94XcWKwOik?si=4io0uwhQP-aSlwKv</a:t>
            </a:r>
          </a:p>
        </p:txBody>
      </p:sp>
      <p:sp>
        <p:nvSpPr>
          <p:cNvPr id="5" name="Rectangle 4">
            <a:extLst>
              <a:ext uri="{FF2B5EF4-FFF2-40B4-BE49-F238E27FC236}">
                <a16:creationId xmlns:a16="http://schemas.microsoft.com/office/drawing/2014/main" id="{30A9AE17-9914-2240-B878-46833601E4E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70EF824-805F-C781-7775-6F3F8603C0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C047769-0F04-D9D0-B459-803C2B154D3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pic>
        <p:nvPicPr>
          <p:cNvPr id="3" name="Online Media 2" title="Even G1: The Everyday Display Smart Glasses">
            <a:hlinkClick r:id="" action="ppaction://media"/>
            <a:extLst>
              <a:ext uri="{FF2B5EF4-FFF2-40B4-BE49-F238E27FC236}">
                <a16:creationId xmlns:a16="http://schemas.microsoft.com/office/drawing/2014/main" id="{D937B67F-BADB-A24E-723A-C75792FCD5C3}"/>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327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4BF3-ED38-2AB8-6092-D82DC87420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8103A-8A7B-DB00-9389-BAD28E1E2E43}"/>
              </a:ext>
            </a:extLst>
          </p:cNvPr>
          <p:cNvSpPr>
            <a:spLocks noGrp="1"/>
          </p:cNvSpPr>
          <p:nvPr>
            <p:ph idx="1"/>
          </p:nvPr>
        </p:nvSpPr>
        <p:spPr>
          <a:xfrm>
            <a:off x="3103123" y="1300900"/>
            <a:ext cx="8543932" cy="5081046"/>
          </a:xfrm>
        </p:spPr>
        <p:txBody>
          <a:bodyPr>
            <a:normAutofit/>
          </a:bodyPr>
          <a:lstStyle/>
          <a:p>
            <a:pPr>
              <a:defRPr sz="2000">
                <a:solidFill>
                  <a:srgbClr val="000000"/>
                </a:solidFill>
                <a:latin typeface="Garamond"/>
              </a:defRPr>
            </a:pPr>
            <a:r>
              <a:rPr lang="en-US" altLang="zh-TW" sz="2400" dirty="0"/>
              <a:t>An app is a software program that can be accessed via the Internet and installed on a user’s device.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While the term can refer broadly to online services, it is most commonly associated with applications for the mobile platform.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Apps transform smartphones and tablets into general-purpose computing tools, giving users access to an enormous variety of functions.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There are now millions of apps available for Apple’s iOS and Google’s Android operating systems.</a:t>
            </a:r>
          </a:p>
        </p:txBody>
      </p:sp>
      <p:sp>
        <p:nvSpPr>
          <p:cNvPr id="4" name="Rectangle 3">
            <a:extLst>
              <a:ext uri="{FF2B5EF4-FFF2-40B4-BE49-F238E27FC236}">
                <a16:creationId xmlns:a16="http://schemas.microsoft.com/office/drawing/2014/main" id="{8A1F3877-A864-6D32-FA5A-5B99CA4D8C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B756F-6863-CD80-952C-665C387DBDB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Apps</a:t>
            </a:r>
          </a:p>
        </p:txBody>
      </p:sp>
      <p:sp>
        <p:nvSpPr>
          <p:cNvPr id="5" name="Rectangle 4">
            <a:extLst>
              <a:ext uri="{FF2B5EF4-FFF2-40B4-BE49-F238E27FC236}">
                <a16:creationId xmlns:a16="http://schemas.microsoft.com/office/drawing/2014/main" id="{284D230C-2E3C-194C-2AB3-09A879E76C6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1196ADE-A1BC-5A75-91DF-246B82D24C8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30310A5-A4D1-8C13-01AD-4B5F54053CA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pic>
        <p:nvPicPr>
          <p:cNvPr id="21508" name="Picture 4" descr="App Store vs. Google Play Store | Uxcel">
            <a:extLst>
              <a:ext uri="{FF2B5EF4-FFF2-40B4-BE49-F238E27FC236}">
                <a16:creationId xmlns:a16="http://schemas.microsoft.com/office/drawing/2014/main" id="{6F44B9E1-EE2D-13F7-6D94-8D66E3337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07" t="23972" r="52880" b="23830"/>
          <a:stretch>
            <a:fillRect/>
          </a:stretch>
        </p:blipFill>
        <p:spPr bwMode="auto">
          <a:xfrm>
            <a:off x="541770" y="3713532"/>
            <a:ext cx="229221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pp Store vs. Google Play Store | Uxcel">
            <a:extLst>
              <a:ext uri="{FF2B5EF4-FFF2-40B4-BE49-F238E27FC236}">
                <a16:creationId xmlns:a16="http://schemas.microsoft.com/office/drawing/2014/main" id="{25492B6C-C9D1-C38E-E86B-C11C68A2F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67" t="23839" r="14420" b="23963"/>
          <a:stretch>
            <a:fillRect/>
          </a:stretch>
        </p:blipFill>
        <p:spPr bwMode="auto">
          <a:xfrm>
            <a:off x="541770" y="1427532"/>
            <a:ext cx="229221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8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fade">
                                      <p:cBhvr>
                                        <p:cTn id="13" dur="500"/>
                                        <p:tgtEl>
                                          <p:spTgt spid="215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8AF9-2898-1C27-C10C-0D1A488211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570E5-4B4D-F79F-F5C0-86BBBAFC20B4}"/>
              </a:ext>
            </a:extLst>
          </p:cNvPr>
          <p:cNvSpPr>
            <a:spLocks noGrp="1"/>
          </p:cNvSpPr>
          <p:nvPr>
            <p:ph idx="1"/>
          </p:nvPr>
        </p:nvSpPr>
        <p:spPr>
          <a:xfrm>
            <a:off x="4805464" y="1300900"/>
            <a:ext cx="6841591" cy="5081046"/>
          </a:xfrm>
        </p:spPr>
        <p:txBody>
          <a:bodyPr>
            <a:normAutofit/>
          </a:bodyPr>
          <a:lstStyle/>
          <a:p>
            <a:pPr>
              <a:defRPr sz="2000">
                <a:solidFill>
                  <a:srgbClr val="000000"/>
                </a:solidFill>
                <a:latin typeface="Garamond"/>
              </a:defRPr>
            </a:pPr>
            <a:r>
              <a:rPr lang="en-US" altLang="zh-TW" sz="2400" dirty="0"/>
              <a:t>Some apps operate offline, while many connect continuously to the Internet for streamlined access to content and services.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 adults now spend an average of 4.5 hours per day on mobile phones (Volz, 2024).</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Companies increasingly redesign websites to mirror the simplicity and usability of mobile apps.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Low-cost or free app availability contributes to widespread global adoption.</a:t>
            </a:r>
          </a:p>
        </p:txBody>
      </p:sp>
      <p:sp>
        <p:nvSpPr>
          <p:cNvPr id="4" name="Rectangle 3">
            <a:extLst>
              <a:ext uri="{FF2B5EF4-FFF2-40B4-BE49-F238E27FC236}">
                <a16:creationId xmlns:a16="http://schemas.microsoft.com/office/drawing/2014/main" id="{21803088-67CA-465E-B214-257E27264CC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5988C-FEFD-D111-3746-83A8608E079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Role of Apps in Modern Computing</a:t>
            </a:r>
          </a:p>
        </p:txBody>
      </p:sp>
      <p:sp>
        <p:nvSpPr>
          <p:cNvPr id="5" name="Rectangle 4">
            <a:extLst>
              <a:ext uri="{FF2B5EF4-FFF2-40B4-BE49-F238E27FC236}">
                <a16:creationId xmlns:a16="http://schemas.microsoft.com/office/drawing/2014/main" id="{A1D89863-B0E7-5B95-CCFC-F50CB989177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8E27CC8-6CD1-B400-5BE4-DAB545E1EA4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5D542D6-E607-BCCC-7E1D-E82B906DDB5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pic>
        <p:nvPicPr>
          <p:cNvPr id="22532" name="Picture 4">
            <a:extLst>
              <a:ext uri="{FF2B5EF4-FFF2-40B4-BE49-F238E27FC236}">
                <a16:creationId xmlns:a16="http://schemas.microsoft.com/office/drawing/2014/main" id="{06E4A84A-7335-E2F6-58AA-8D1631582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17915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5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Information technology (IT) infrastructure refers to the shared technology resources that provide the platform for all information systems within a firm.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includes investments in hardware, software, and services such as consulting, training, and education that are used across business units.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infrastructure forms the foundation for serving customers, coordinating suppliers, managing internal processes, and executing business strategies.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Supplying IT infrastructure worldwide was a $5.06 trillion industry in 2024, representing a major share of corporate technology spending.</a:t>
            </a: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IT Infrastructure</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C9EC2-1880-922E-0394-9708EE73C6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6C633-ED99-2623-9D6C-58C955608F93}"/>
              </a:ext>
            </a:extLst>
          </p:cNvPr>
          <p:cNvSpPr>
            <a:spLocks noGrp="1"/>
          </p:cNvSpPr>
          <p:nvPr>
            <p:ph idx="1"/>
          </p:nvPr>
        </p:nvSpPr>
        <p:spPr>
          <a:xfrm>
            <a:off x="4805464" y="1300900"/>
            <a:ext cx="6841591" cy="5081046"/>
          </a:xfrm>
        </p:spPr>
        <p:txBody>
          <a:bodyPr>
            <a:normAutofit/>
          </a:bodyPr>
          <a:lstStyle/>
          <a:p>
            <a:pPr>
              <a:defRPr sz="2000">
                <a:solidFill>
                  <a:srgbClr val="000000"/>
                </a:solidFill>
                <a:latin typeface="Garamond"/>
              </a:defRPr>
            </a:pPr>
            <a:r>
              <a:rPr lang="en-US" altLang="zh-TW" sz="2400" dirty="0"/>
              <a:t>The success of mobile platforms depends on the quantity and quality of available apps.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Apps tie users to a specific platform, as iOS and Android applications are not cross-compatible.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users accumulate apps, the cost of switching platforms increases, fostering long-term brand loyalty.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interdependence between hardware and software ecosystems drives competition among mobile providers.</a:t>
            </a:r>
          </a:p>
        </p:txBody>
      </p:sp>
      <p:sp>
        <p:nvSpPr>
          <p:cNvPr id="4" name="Rectangle 3">
            <a:extLst>
              <a:ext uri="{FF2B5EF4-FFF2-40B4-BE49-F238E27FC236}">
                <a16:creationId xmlns:a16="http://schemas.microsoft.com/office/drawing/2014/main" id="{5A0D5A1F-234F-07A8-17FF-BBD67B4E164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3939B-8412-7893-709D-B58171DAF0E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Apps and Platform Dependence</a:t>
            </a:r>
          </a:p>
        </p:txBody>
      </p:sp>
      <p:sp>
        <p:nvSpPr>
          <p:cNvPr id="5" name="Rectangle 4">
            <a:extLst>
              <a:ext uri="{FF2B5EF4-FFF2-40B4-BE49-F238E27FC236}">
                <a16:creationId xmlns:a16="http://schemas.microsoft.com/office/drawing/2014/main" id="{0DCD7B36-0BA9-E87E-4D19-C40B998D04E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6C37AE5-98D0-A08C-7EF4-6901DF45778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6D3ADE-2AC3-76A8-ADA4-DDC3BE45917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pic>
        <p:nvPicPr>
          <p:cNvPr id="23554" name="Picture 2" descr="I'm Trapped In Apple's Ecosystem, And I Kinda Like It - iLLGaming">
            <a:extLst>
              <a:ext uri="{FF2B5EF4-FFF2-40B4-BE49-F238E27FC236}">
                <a16:creationId xmlns:a16="http://schemas.microsoft.com/office/drawing/2014/main" id="{CA6C1C8A-4C2D-8CDB-582E-88CE4ED3D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85" r="17816"/>
          <a:stretch>
            <a:fillRect/>
          </a:stretch>
        </p:blipFill>
        <p:spPr bwMode="auto">
          <a:xfrm>
            <a:off x="541770" y="1427532"/>
            <a:ext cx="417916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5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E332-993E-74DD-78A5-346A4EE036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FDFF4-4134-7DB3-EAB8-91829DEE402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The consumerization of information technology refers to the spread of consumer technologies into business environments.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Employees are bringing consumer devices and applications, such as Gmail, Google Maps, Dropbox, Facebook, and TikTok, into the workplace.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trend challenges the traditional model in which corporate IT departments selected and controlled all hardware and software.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Departments and individual employees now exert more influence over which tools are used in daily work.</a:t>
            </a:r>
          </a:p>
        </p:txBody>
      </p:sp>
      <p:sp>
        <p:nvSpPr>
          <p:cNvPr id="4" name="Rectangle 3">
            <a:extLst>
              <a:ext uri="{FF2B5EF4-FFF2-40B4-BE49-F238E27FC236}">
                <a16:creationId xmlns:a16="http://schemas.microsoft.com/office/drawing/2014/main" id="{56235019-6C65-82D8-6C7C-710392C74D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D71F5-4FC3-7628-44F7-797C005C462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Consumerization of IT</a:t>
            </a:r>
          </a:p>
        </p:txBody>
      </p:sp>
      <p:sp>
        <p:nvSpPr>
          <p:cNvPr id="5" name="Rectangle 4">
            <a:extLst>
              <a:ext uri="{FF2B5EF4-FFF2-40B4-BE49-F238E27FC236}">
                <a16:creationId xmlns:a16="http://schemas.microsoft.com/office/drawing/2014/main" id="{AEF215C8-5E93-2CCF-2523-4AE30832C0B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8494D8E-7D60-D250-B6DF-61A3D9B1BAA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36678DA-D1B9-534D-46FC-F07A3538F56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435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DF7E-50FA-E70D-B429-AA1C5F70D0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E4702-6475-34CC-B8CB-24775EC615EB}"/>
              </a:ext>
            </a:extLst>
          </p:cNvPr>
          <p:cNvSpPr>
            <a:spLocks noGrp="1"/>
          </p:cNvSpPr>
          <p:nvPr>
            <p:ph idx="1"/>
          </p:nvPr>
        </p:nvSpPr>
        <p:spPr>
          <a:xfrm>
            <a:off x="4562272" y="1300900"/>
            <a:ext cx="7084783" cy="5081046"/>
          </a:xfrm>
        </p:spPr>
        <p:txBody>
          <a:bodyPr>
            <a:normAutofit/>
          </a:bodyPr>
          <a:lstStyle/>
          <a:p>
            <a:pPr>
              <a:defRPr sz="2000">
                <a:solidFill>
                  <a:srgbClr val="000000"/>
                </a:solidFill>
                <a:latin typeface="Garamond"/>
              </a:defRPr>
            </a:pPr>
            <a:r>
              <a:rPr lang="en-US" altLang="zh-TW" sz="2400" dirty="0"/>
              <a:t>The BYOD movement encourages employees to use their own personal devices for work-related tasks and network access.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BYOD offers flexibility, convenience, and familiarity, allowing employees to work seamlessly across personal and professional contexts.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However, it also raises serious concerns about data security, privacy, and system management.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main trade-off is between employee flexibility and organizational control over hardware and information access.</a:t>
            </a:r>
          </a:p>
        </p:txBody>
      </p:sp>
      <p:sp>
        <p:nvSpPr>
          <p:cNvPr id="4" name="Rectangle 3">
            <a:extLst>
              <a:ext uri="{FF2B5EF4-FFF2-40B4-BE49-F238E27FC236}">
                <a16:creationId xmlns:a16="http://schemas.microsoft.com/office/drawing/2014/main" id="{74CE15B5-49C7-A728-ECFF-2B234DBCAD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3E589-ACE4-4382-30DA-AB6509DB39B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Bring Your Own Device (BYOD)</a:t>
            </a:r>
          </a:p>
        </p:txBody>
      </p:sp>
      <p:sp>
        <p:nvSpPr>
          <p:cNvPr id="5" name="Rectangle 4">
            <a:extLst>
              <a:ext uri="{FF2B5EF4-FFF2-40B4-BE49-F238E27FC236}">
                <a16:creationId xmlns:a16="http://schemas.microsoft.com/office/drawing/2014/main" id="{4C1B5D30-C254-9593-7CD0-3EB4FB6986A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420B3FE-658C-553A-1F20-B1055D736BA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09F668-8B0E-E624-0177-4792BFB942F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pic>
        <p:nvPicPr>
          <p:cNvPr id="24578" name="Picture 2" descr="Pros &amp; Cons of BYOD | EZComputer Solutions in Lancaster, PA">
            <a:extLst>
              <a:ext uri="{FF2B5EF4-FFF2-40B4-BE49-F238E27FC236}">
                <a16:creationId xmlns:a16="http://schemas.microsoft.com/office/drawing/2014/main" id="{F2461C98-0C0E-0A4A-D5E9-26F19BC93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04" r="28807"/>
          <a:stretch>
            <a:fillRect/>
          </a:stretch>
        </p:blipFill>
        <p:spPr bwMode="auto">
          <a:xfrm>
            <a:off x="541770" y="1427532"/>
            <a:ext cx="383026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fade">
                                      <p:cBhvr>
                                        <p:cTn id="10" dur="5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E84F7-7D3A-E2F0-AA2E-9758DD94B3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97141-06FD-7CBE-2FFA-F0B3502428E2}"/>
              </a:ext>
            </a:extLst>
          </p:cNvPr>
          <p:cNvSpPr>
            <a:spLocks noGrp="1"/>
          </p:cNvSpPr>
          <p:nvPr>
            <p:ph idx="1"/>
          </p:nvPr>
        </p:nvSpPr>
        <p:spPr>
          <a:xfrm>
            <a:off x="4930219" y="1300900"/>
            <a:ext cx="6716836" cy="5081046"/>
          </a:xfrm>
        </p:spPr>
        <p:txBody>
          <a:bodyPr>
            <a:normAutofit/>
          </a:bodyPr>
          <a:lstStyle/>
          <a:p>
            <a:pPr>
              <a:defRPr sz="2000">
                <a:solidFill>
                  <a:srgbClr val="000000"/>
                </a:solidFill>
                <a:latin typeface="Garamond"/>
              </a:defRPr>
            </a:pPr>
            <a:r>
              <a:rPr lang="en-US" altLang="zh-TW" sz="2400" dirty="0"/>
              <a:t>Supporting multiple devices and operating systems requires significant IT oversight.</a:t>
            </a:r>
          </a:p>
          <a:p>
            <a:pPr lvl="1">
              <a:defRPr sz="2000">
                <a:solidFill>
                  <a:srgbClr val="000000"/>
                </a:solidFill>
                <a:latin typeface="Garamond"/>
              </a:defRPr>
            </a:pPr>
            <a:r>
              <a:rPr lang="en-US" altLang="zh-TW" sz="2000" dirty="0"/>
              <a:t>Apple’s iOS runs as a closed, standardized system, while Android appears on thousands of device models, creating management complexity.</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Companies must track employee devices, access permissions, and software versions to prevent data breaches.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Effective BYOD programs rely on clear policies, mobile device management (MDM) tools, and employee training.</a:t>
            </a:r>
          </a:p>
        </p:txBody>
      </p:sp>
      <p:sp>
        <p:nvSpPr>
          <p:cNvPr id="4" name="Rectangle 3">
            <a:extLst>
              <a:ext uri="{FF2B5EF4-FFF2-40B4-BE49-F238E27FC236}">
                <a16:creationId xmlns:a16="http://schemas.microsoft.com/office/drawing/2014/main" id="{CF8FD44C-1CB6-2C09-AEF8-DC44DAB2285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7CB11-D9DA-2D5A-C326-B2E36EC1580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Risks and Management of BYOD</a:t>
            </a:r>
          </a:p>
        </p:txBody>
      </p:sp>
      <p:sp>
        <p:nvSpPr>
          <p:cNvPr id="5" name="Rectangle 4">
            <a:extLst>
              <a:ext uri="{FF2B5EF4-FFF2-40B4-BE49-F238E27FC236}">
                <a16:creationId xmlns:a16="http://schemas.microsoft.com/office/drawing/2014/main" id="{49064237-9047-691E-525C-7112D7AC6BB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C9DB592-2313-C730-4C3F-60D7DB8B517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C6FCA01-3657-6DE8-E9CD-4A9B2F501FE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43</a:t>
            </a:fld>
            <a:r>
              <a:rPr lang="en-US" b="1" dirty="0">
                <a:solidFill>
                  <a:schemeClr val="bg1"/>
                </a:solidFill>
                <a:latin typeface="Garamond" panose="02020404030301010803" pitchFamily="18" charset="0"/>
              </a:rPr>
              <a:t> </a:t>
            </a:r>
          </a:p>
        </p:txBody>
      </p:sp>
      <p:pic>
        <p:nvPicPr>
          <p:cNvPr id="8" name="Picture 7">
            <a:extLst>
              <a:ext uri="{FF2B5EF4-FFF2-40B4-BE49-F238E27FC236}">
                <a16:creationId xmlns:a16="http://schemas.microsoft.com/office/drawing/2014/main" id="{49E2E40F-B31C-B4DA-EE77-CC7F5225A0D8}"/>
              </a:ext>
            </a:extLst>
          </p:cNvPr>
          <p:cNvPicPr>
            <a:picLocks noChangeAspect="1"/>
          </p:cNvPicPr>
          <p:nvPr/>
        </p:nvPicPr>
        <p:blipFill>
          <a:blip r:embed="rId3"/>
          <a:srcRect l="25857" t="10410" r="26979"/>
          <a:stretch>
            <a:fillRect/>
          </a:stretch>
        </p:blipFill>
        <p:spPr>
          <a:xfrm>
            <a:off x="541770" y="1427532"/>
            <a:ext cx="4278024" cy="4572000"/>
          </a:xfrm>
          <a:prstGeom prst="rect">
            <a:avLst/>
          </a:prstGeom>
        </p:spPr>
      </p:pic>
    </p:spTree>
    <p:extLst>
      <p:ext uri="{BB962C8B-B14F-4D97-AF65-F5344CB8AC3E}">
        <p14:creationId xmlns:p14="http://schemas.microsoft.com/office/powerpoint/2010/main" val="19420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3969-661E-D25B-340F-4AA462FE1B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19417-613C-5375-8FD2-3AFE1FBA7424}"/>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BYOD can create vulnerabilities such as data loss, hacking, and unauthorized access to corporate networks.</a:t>
            </a:r>
          </a:p>
          <a:p>
            <a:pPr lvl="1">
              <a:defRPr sz="2000">
                <a:solidFill>
                  <a:srgbClr val="000000"/>
                </a:solidFill>
                <a:latin typeface="Garamond"/>
              </a:defRPr>
            </a:pPr>
            <a:r>
              <a:rPr lang="en-US" altLang="zh-TW" sz="2000" dirty="0"/>
              <a:t>Lost or stolen devices can expose sensitive data if not properly encrypted or remotely managed.</a:t>
            </a:r>
          </a:p>
          <a:p>
            <a:pPr lvl="1">
              <a:defRPr sz="2000">
                <a:solidFill>
                  <a:srgbClr val="000000"/>
                </a:solidFill>
                <a:latin typeface="Garamond"/>
              </a:defRPr>
            </a:pPr>
            <a:r>
              <a:rPr lang="en-US" altLang="zh-TW" sz="2000" dirty="0"/>
              <a:t>Some organizations deploy remote-wipe or encryption technologies to safeguard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Productivity may also decline if employees use devices for personal activities during work hours.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Mobile and cloud technologies have expanded how we access computing power, making it portable and personalized.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the next section, we explore how that power itself is evolving</a:t>
            </a:r>
          </a:p>
        </p:txBody>
      </p:sp>
      <p:sp>
        <p:nvSpPr>
          <p:cNvPr id="4" name="Rectangle 3">
            <a:extLst>
              <a:ext uri="{FF2B5EF4-FFF2-40B4-BE49-F238E27FC236}">
                <a16:creationId xmlns:a16="http://schemas.microsoft.com/office/drawing/2014/main" id="{354F5D67-F47F-1CEC-EE43-BFCE86F4FE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F5A2C-0DA4-CEA5-339B-1B920A2B5E5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Security and Productivity Challenges</a:t>
            </a:r>
          </a:p>
        </p:txBody>
      </p:sp>
      <p:sp>
        <p:nvSpPr>
          <p:cNvPr id="5" name="Rectangle 4">
            <a:extLst>
              <a:ext uri="{FF2B5EF4-FFF2-40B4-BE49-F238E27FC236}">
                <a16:creationId xmlns:a16="http://schemas.microsoft.com/office/drawing/2014/main" id="{E2F7B56A-41C0-E77A-CB50-222D4B20E42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36A9666-275E-1621-025E-EE5D603D06A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959B7DD-7AE6-A33C-5F08-1A9EA691E4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593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F9027BAB-0745-AF2D-CCC5-7559B019FA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460345-6334-D025-154C-60F4F9E6BDAB}"/>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Quantum Computing and</a:t>
            </a:r>
            <a:br>
              <a:rPr lang="en-US" sz="4400" dirty="0">
                <a:solidFill>
                  <a:schemeClr val="bg1"/>
                </a:solidFill>
              </a:rPr>
            </a:br>
            <a:r>
              <a:rPr lang="en-US" sz="4400" dirty="0">
                <a:solidFill>
                  <a:schemeClr val="bg1"/>
                </a:solidFill>
              </a:rPr>
              <a:t>Green Computing</a:t>
            </a:r>
            <a:endParaRPr sz="4400" dirty="0">
              <a:solidFill>
                <a:schemeClr val="bg1"/>
              </a:solidFill>
            </a:endParaRPr>
          </a:p>
        </p:txBody>
      </p:sp>
    </p:spTree>
    <p:extLst>
      <p:ext uri="{BB962C8B-B14F-4D97-AF65-F5344CB8AC3E}">
        <p14:creationId xmlns:p14="http://schemas.microsoft.com/office/powerpoint/2010/main" val="1357950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0B5B-6621-BB96-E33E-EB4DB25A17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96497-167F-FD37-AAED-BF805DA60B01}"/>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Two major trends are transforming IT infrastructure: quantum computing and green computing.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Quantum computing explores how data can be processed at the subatomic level to achieve exponential increases in speed and capacity.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Green computing focuses on energy efficiency and environmental responsibility in how hardware, software, and data centers are designed and managed.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Together, these developments reflect the drive toward powerful yet sustainable computing.</a:t>
            </a:r>
          </a:p>
        </p:txBody>
      </p:sp>
      <p:sp>
        <p:nvSpPr>
          <p:cNvPr id="4" name="Rectangle 3">
            <a:extLst>
              <a:ext uri="{FF2B5EF4-FFF2-40B4-BE49-F238E27FC236}">
                <a16:creationId xmlns:a16="http://schemas.microsoft.com/office/drawing/2014/main" id="{F0116294-0F0C-1A53-48EC-381F47B9B97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40F0B-11E7-8923-49FB-8415F63C636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Emerging Trends in IT Infrastructure</a:t>
            </a:r>
          </a:p>
        </p:txBody>
      </p:sp>
      <p:sp>
        <p:nvSpPr>
          <p:cNvPr id="5" name="Rectangle 4">
            <a:extLst>
              <a:ext uri="{FF2B5EF4-FFF2-40B4-BE49-F238E27FC236}">
                <a16:creationId xmlns:a16="http://schemas.microsoft.com/office/drawing/2014/main" id="{93380240-75FB-B615-25D2-DAE7F164966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DF025F4-EFC2-29D3-3C6B-8330F2365FB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E84654D-FBAA-4F8F-F60E-A88170A11E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699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7351-204F-6AF5-BEC0-27B049546C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03920-B01C-E398-AB69-FE0FAFE3CE89}"/>
              </a:ext>
            </a:extLst>
          </p:cNvPr>
          <p:cNvSpPr>
            <a:spLocks noGrp="1"/>
          </p:cNvSpPr>
          <p:nvPr>
            <p:ph idx="1"/>
          </p:nvPr>
        </p:nvSpPr>
        <p:spPr>
          <a:xfrm>
            <a:off x="3704734" y="1300900"/>
            <a:ext cx="7942320" cy="5081046"/>
          </a:xfrm>
        </p:spPr>
        <p:txBody>
          <a:bodyPr>
            <a:normAutofit/>
          </a:bodyPr>
          <a:lstStyle/>
          <a:p>
            <a:pPr>
              <a:defRPr sz="2000">
                <a:solidFill>
                  <a:srgbClr val="000000"/>
                </a:solidFill>
                <a:latin typeface="Garamond"/>
              </a:defRPr>
            </a:pPr>
            <a:r>
              <a:rPr lang="en-US" altLang="zh-TW" sz="2400" dirty="0"/>
              <a:t>Quantum computing applies the principles of quantum mechanics, where matter and light behave at atomic and subatomic scales.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While classical computers use bits that represent either 0 or 1, quantum computers use qubits, which can exist as 0, 1, or both simultaneously.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ability allows quantum systems to perform multiple calculations at once, dramatically increasing processing power.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Even small-scale quantum systems could surpass today’s most advanced supercomputers.</a:t>
            </a:r>
          </a:p>
        </p:txBody>
      </p:sp>
      <p:sp>
        <p:nvSpPr>
          <p:cNvPr id="4" name="Rectangle 3">
            <a:extLst>
              <a:ext uri="{FF2B5EF4-FFF2-40B4-BE49-F238E27FC236}">
                <a16:creationId xmlns:a16="http://schemas.microsoft.com/office/drawing/2014/main" id="{C1F52827-FDCD-0429-2244-0C976E4EA8B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14951-B211-BB48-4137-89F3322621A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What Is Quantum Computing?</a:t>
            </a:r>
          </a:p>
        </p:txBody>
      </p:sp>
      <p:sp>
        <p:nvSpPr>
          <p:cNvPr id="5" name="Rectangle 4">
            <a:extLst>
              <a:ext uri="{FF2B5EF4-FFF2-40B4-BE49-F238E27FC236}">
                <a16:creationId xmlns:a16="http://schemas.microsoft.com/office/drawing/2014/main" id="{D822179F-B818-7B93-0C57-CFD5E5D4745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E9E1515-C8AF-C705-1163-941501B9B85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EE12CBD-3058-2B3A-69BC-170B855387B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pic>
        <p:nvPicPr>
          <p:cNvPr id="30724" name="Picture 4" descr="Quantum Computing Advance Begins New Era, IBM Says - The New York Times">
            <a:extLst>
              <a:ext uri="{FF2B5EF4-FFF2-40B4-BE49-F238E27FC236}">
                <a16:creationId xmlns:a16="http://schemas.microsoft.com/office/drawing/2014/main" id="{C3B4F267-0700-50C6-0F2F-3DCE41711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6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05E72-E5FF-0B0D-6769-07E9D55E37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BF9F2BE-B21C-4B0A-F098-7D6B31F94FF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82AF6-83A7-1F68-0268-231E4B65302F}"/>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200" dirty="0">
                <a:solidFill>
                  <a:schemeClr val="bg1"/>
                </a:solidFill>
              </a:rPr>
              <a:t>  </a:t>
            </a:r>
            <a:r>
              <a:rPr lang="en-US" sz="2200" dirty="0" err="1">
                <a:solidFill>
                  <a:schemeClr val="bg1"/>
                </a:solidFill>
              </a:rPr>
              <a:t>Kurzgesagt</a:t>
            </a:r>
            <a:r>
              <a:rPr lang="en-US" sz="2200" dirty="0">
                <a:solidFill>
                  <a:schemeClr val="bg1"/>
                </a:solidFill>
              </a:rPr>
              <a:t> – In a Nutshell (2015, December 8). </a:t>
            </a:r>
            <a:r>
              <a:rPr lang="en-US" sz="2200" i="1" dirty="0">
                <a:solidFill>
                  <a:schemeClr val="bg1"/>
                </a:solidFill>
              </a:rPr>
              <a:t>Quantum Computers Explained – Limits of  </a:t>
            </a:r>
            <a:br>
              <a:rPr lang="en-US" sz="2200" i="1" dirty="0">
                <a:solidFill>
                  <a:schemeClr val="bg1"/>
                </a:solidFill>
              </a:rPr>
            </a:br>
            <a:r>
              <a:rPr lang="en-US" sz="2200" i="1" dirty="0">
                <a:solidFill>
                  <a:schemeClr val="bg1"/>
                </a:solidFill>
              </a:rPr>
              <a:t>  Human Technology </a:t>
            </a:r>
            <a:r>
              <a:rPr lang="en-US" sz="2200" dirty="0">
                <a:solidFill>
                  <a:schemeClr val="bg1"/>
                </a:solidFill>
              </a:rPr>
              <a:t>[Video]. YouTube. https://youtu.be/JhHMJCUmq28?si=c_xo7R0nTctnqW1u</a:t>
            </a:r>
          </a:p>
        </p:txBody>
      </p:sp>
      <p:sp>
        <p:nvSpPr>
          <p:cNvPr id="5" name="Rectangle 4">
            <a:extLst>
              <a:ext uri="{FF2B5EF4-FFF2-40B4-BE49-F238E27FC236}">
                <a16:creationId xmlns:a16="http://schemas.microsoft.com/office/drawing/2014/main" id="{CEB0B5FD-77F9-6B4D-9E37-7BBAC319C2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692762A-D6B9-9462-BA1E-BB7CC3FB5D5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011B06-E085-81EA-49C1-B2BBD45BFA9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48</a:t>
            </a:fld>
            <a:r>
              <a:rPr lang="en-US" b="1" dirty="0">
                <a:solidFill>
                  <a:schemeClr val="bg1"/>
                </a:solidFill>
                <a:latin typeface="Garamond" panose="02020404030301010803" pitchFamily="18" charset="0"/>
              </a:rPr>
              <a:t> </a:t>
            </a:r>
          </a:p>
        </p:txBody>
      </p:sp>
      <p:pic>
        <p:nvPicPr>
          <p:cNvPr id="9" name="Online Media 8" title="Quantum Computers Explained – Limits of Human Technology">
            <a:hlinkClick r:id="" action="ppaction://media"/>
            <a:extLst>
              <a:ext uri="{FF2B5EF4-FFF2-40B4-BE49-F238E27FC236}">
                <a16:creationId xmlns:a16="http://schemas.microsoft.com/office/drawing/2014/main" id="{0190B38B-A6A3-351D-881B-D9937D0280F7}"/>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9577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893F-E98F-3407-41B8-50956C442C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8277C-68DE-2BAF-0777-600F2C42C5E5}"/>
              </a:ext>
            </a:extLst>
          </p:cNvPr>
          <p:cNvSpPr>
            <a:spLocks noGrp="1"/>
          </p:cNvSpPr>
          <p:nvPr>
            <p:ph idx="1"/>
          </p:nvPr>
        </p:nvSpPr>
        <p:spPr>
          <a:xfrm>
            <a:off x="5241303" y="1300900"/>
            <a:ext cx="6405751" cy="5081046"/>
          </a:xfrm>
        </p:spPr>
        <p:txBody>
          <a:bodyPr>
            <a:normAutofit/>
          </a:bodyPr>
          <a:lstStyle/>
          <a:p>
            <a:pPr>
              <a:defRPr sz="2000">
                <a:solidFill>
                  <a:srgbClr val="000000"/>
                </a:solidFill>
                <a:latin typeface="Garamond"/>
              </a:defRPr>
            </a:pPr>
            <a:r>
              <a:rPr lang="en-US" altLang="zh-TW" sz="2400" dirty="0"/>
              <a:t>Quantum computers gain their capability through superposition, enabling qubits to occupy multiple states at the same time.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makes them ideal for solving problems involving optimization, cryptography, and scientific simulations.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Quantum computing could complete in seconds what traditional machines might take years to calculate.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Most systems remain experimental as researchers work to improve stability, scalability, and accuracy.</a:t>
            </a:r>
          </a:p>
        </p:txBody>
      </p:sp>
      <p:sp>
        <p:nvSpPr>
          <p:cNvPr id="4" name="Rectangle 3">
            <a:extLst>
              <a:ext uri="{FF2B5EF4-FFF2-40B4-BE49-F238E27FC236}">
                <a16:creationId xmlns:a16="http://schemas.microsoft.com/office/drawing/2014/main" id="{972A3D4C-F270-E507-B738-1C58BE272EA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10753-AE0E-5825-7BE6-3C35EFB47C9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Quantum Computing Works</a:t>
            </a:r>
          </a:p>
        </p:txBody>
      </p:sp>
      <p:sp>
        <p:nvSpPr>
          <p:cNvPr id="5" name="Rectangle 4">
            <a:extLst>
              <a:ext uri="{FF2B5EF4-FFF2-40B4-BE49-F238E27FC236}">
                <a16:creationId xmlns:a16="http://schemas.microsoft.com/office/drawing/2014/main" id="{E92536FF-F88D-641D-BD6E-14B990A02DE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FEC5201-A4C1-7DD7-AAC4-ECF46A7B28E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7A6AE50-3E10-5261-A777-AD0CBBDF4BA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pic>
        <p:nvPicPr>
          <p:cNvPr id="34818" name="Picture 2" descr="What is Schrodinger's cat? | New Scientist">
            <a:extLst>
              <a:ext uri="{FF2B5EF4-FFF2-40B4-BE49-F238E27FC236}">
                <a16:creationId xmlns:a16="http://schemas.microsoft.com/office/drawing/2014/main" id="{A7986463-8E12-467E-D9B6-9F6E698E8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2" r="20763"/>
          <a:stretch>
            <a:fillRect/>
          </a:stretch>
        </p:blipFill>
        <p:spPr bwMode="auto">
          <a:xfrm>
            <a:off x="541769" y="1427532"/>
            <a:ext cx="456508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3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fade">
                                      <p:cBhvr>
                                        <p:cTn id="10" dur="500"/>
                                        <p:tgtEl>
                                          <p:spTgt spid="348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CA14-C90E-8BF0-37B3-36555AED1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DE5EA-9FAA-FF95-0CE5-CCFE725C2653}"/>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A firm’s IT infrastructure includes both physical devices and software applications that support the enterprise.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also relies on a set of firmwide services, a combination of technical and human capabilities that ensure smooth and secure operation.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services form the operational backbone of the organization, enabling consistency and integration across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Together, these firmwide capabilities translate into a set of core services that deliver computing power, connectivity, and data management throughout the organization.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Let’s look at the major categories of these services in more detail.</a:t>
            </a:r>
          </a:p>
        </p:txBody>
      </p:sp>
      <p:sp>
        <p:nvSpPr>
          <p:cNvPr id="4" name="Rectangle 3">
            <a:extLst>
              <a:ext uri="{FF2B5EF4-FFF2-40B4-BE49-F238E27FC236}">
                <a16:creationId xmlns:a16="http://schemas.microsoft.com/office/drawing/2014/main" id="{9B49F546-B814-AE40-E72E-999E2E1C64D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DF30-FEA7-4328-CF7E-58F8FE9095B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IT Infrastructure</a:t>
            </a:r>
          </a:p>
        </p:txBody>
      </p:sp>
      <p:sp>
        <p:nvSpPr>
          <p:cNvPr id="5" name="Rectangle 4">
            <a:extLst>
              <a:ext uri="{FF2B5EF4-FFF2-40B4-BE49-F238E27FC236}">
                <a16:creationId xmlns:a16="http://schemas.microsoft.com/office/drawing/2014/main" id="{6BA3C27E-EFFA-A241-2947-A14129A7AB2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E7A488C-72D8-8929-AD20-235C5102E9F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A72FABE-00F0-136F-9EB2-A796590FE9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04944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D249C-B7DE-F21F-8E22-85A0F373F0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5F4B7-9951-7A94-4821-1012A8CE2B58}"/>
              </a:ext>
            </a:extLst>
          </p:cNvPr>
          <p:cNvSpPr>
            <a:spLocks noGrp="1"/>
          </p:cNvSpPr>
          <p:nvPr>
            <p:ph idx="1"/>
          </p:nvPr>
        </p:nvSpPr>
        <p:spPr>
          <a:xfrm>
            <a:off x="3718602" y="1300900"/>
            <a:ext cx="7928452" cy="5081046"/>
          </a:xfrm>
        </p:spPr>
        <p:txBody>
          <a:bodyPr>
            <a:normAutofit/>
          </a:bodyPr>
          <a:lstStyle/>
          <a:p>
            <a:pPr>
              <a:defRPr sz="2000">
                <a:solidFill>
                  <a:srgbClr val="000000"/>
                </a:solidFill>
                <a:latin typeface="Garamond"/>
              </a:defRPr>
            </a:pPr>
            <a:r>
              <a:rPr lang="en-US" altLang="zh-TW" sz="2400" dirty="0"/>
              <a:t>IBM leads development with its Quantum System Two, a modular computer that reduces decoherence (loss of quantum states).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Microsoft Azure Quantum and Google Quantum AI provide cloud-based platforms for experimenting with quantum algorithms.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D-Wave has pioneered commercially available systems and real-world applications in logistics, scheduling, and optimization.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advances demonstrate both the promise and the complexity of quantum technology.</a:t>
            </a:r>
          </a:p>
        </p:txBody>
      </p:sp>
      <p:sp>
        <p:nvSpPr>
          <p:cNvPr id="4" name="Rectangle 3">
            <a:extLst>
              <a:ext uri="{FF2B5EF4-FFF2-40B4-BE49-F238E27FC236}">
                <a16:creationId xmlns:a16="http://schemas.microsoft.com/office/drawing/2014/main" id="{35B38BC9-8256-D56A-C946-8894AEF49F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4033D-F76D-F9E9-69DB-25BAFC9B89A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Progress in Quantum Computing</a:t>
            </a:r>
          </a:p>
        </p:txBody>
      </p:sp>
      <p:sp>
        <p:nvSpPr>
          <p:cNvPr id="5" name="Rectangle 4">
            <a:extLst>
              <a:ext uri="{FF2B5EF4-FFF2-40B4-BE49-F238E27FC236}">
                <a16:creationId xmlns:a16="http://schemas.microsoft.com/office/drawing/2014/main" id="{4914CF07-7D08-C658-A791-81D9D6EC25B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1FECA6B-B685-1D2C-4A4D-40B27B49919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36F5D5D-8AB2-9C7C-EEF9-C9EBFCB4DE4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pic>
        <p:nvPicPr>
          <p:cNvPr id="36866" name="Picture 2" descr="Google Quantum AI - YouTube">
            <a:extLst>
              <a:ext uri="{FF2B5EF4-FFF2-40B4-BE49-F238E27FC236}">
                <a16:creationId xmlns:a16="http://schemas.microsoft.com/office/drawing/2014/main" id="{52285833-3B64-39F5-7A74-4176F5DF4E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2" r="15973"/>
          <a:stretch>
            <a:fillRect/>
          </a:stretch>
        </p:blipFill>
        <p:spPr bwMode="auto">
          <a:xfrm>
            <a:off x="541769" y="1427532"/>
            <a:ext cx="317683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607D-A1FE-55C3-491D-933F68EEB8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D19F3-AC56-6904-E615-F8A78CC6A3BB}"/>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Benefits:</a:t>
            </a:r>
          </a:p>
          <a:p>
            <a:pPr lvl="1">
              <a:defRPr sz="2000">
                <a:solidFill>
                  <a:srgbClr val="000000"/>
                </a:solidFill>
                <a:latin typeface="Garamond"/>
              </a:defRPr>
            </a:pPr>
            <a:r>
              <a:rPr lang="en-US" altLang="zh-TW" sz="2000" dirty="0"/>
              <a:t>Up to 158 times faster than conventional systems.</a:t>
            </a:r>
          </a:p>
          <a:p>
            <a:pPr lvl="1">
              <a:defRPr sz="2000">
                <a:solidFill>
                  <a:srgbClr val="000000"/>
                </a:solidFill>
                <a:latin typeface="Garamond"/>
              </a:defRPr>
            </a:pPr>
            <a:r>
              <a:rPr lang="en-US" altLang="zh-TW" sz="2000" dirty="0"/>
              <a:t>Solves complex problems and simulations that traditional computers cannot handle.</a:t>
            </a:r>
          </a:p>
          <a:p>
            <a:pPr lvl="1">
              <a:defRPr sz="2000">
                <a:solidFill>
                  <a:srgbClr val="000000"/>
                </a:solidFill>
                <a:latin typeface="Garamond"/>
              </a:defRPr>
            </a:pPr>
            <a:r>
              <a:rPr lang="en-US" altLang="zh-TW" sz="2000" dirty="0"/>
              <a:t>Enhances AI and machine learning by processing vast datasets for optimization tasks.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Limitations:</a:t>
            </a:r>
          </a:p>
          <a:p>
            <a:pPr lvl="1">
              <a:defRPr sz="2000">
                <a:solidFill>
                  <a:srgbClr val="000000"/>
                </a:solidFill>
                <a:latin typeface="Garamond"/>
              </a:defRPr>
            </a:pPr>
            <a:r>
              <a:rPr lang="en-US" altLang="zh-TW" sz="2000" dirty="0"/>
              <a:t>Requires extreme cooling and high energy consumption to maintain superconductivity.</a:t>
            </a:r>
          </a:p>
          <a:p>
            <a:pPr lvl="1">
              <a:defRPr sz="2000">
                <a:solidFill>
                  <a:srgbClr val="000000"/>
                </a:solidFill>
                <a:latin typeface="Garamond"/>
              </a:defRPr>
            </a:pPr>
            <a:r>
              <a:rPr lang="en-US" altLang="zh-TW" sz="2000" dirty="0"/>
              <a:t>Qubits are fragile and prone to errors and interference from the environment.</a:t>
            </a:r>
          </a:p>
          <a:p>
            <a:pPr lvl="1">
              <a:defRPr sz="2000">
                <a:solidFill>
                  <a:srgbClr val="000000"/>
                </a:solidFill>
                <a:latin typeface="Garamond"/>
              </a:defRPr>
            </a:pPr>
            <a:r>
              <a:rPr lang="en-US" altLang="zh-TW" sz="2000" dirty="0"/>
              <a:t>Raises future security risks, as quantum systems may weaken existing encryption methods.</a:t>
            </a:r>
          </a:p>
        </p:txBody>
      </p:sp>
      <p:sp>
        <p:nvSpPr>
          <p:cNvPr id="4" name="Rectangle 3">
            <a:extLst>
              <a:ext uri="{FF2B5EF4-FFF2-40B4-BE49-F238E27FC236}">
                <a16:creationId xmlns:a16="http://schemas.microsoft.com/office/drawing/2014/main" id="{33AC2F26-E5E1-4858-7B6E-D49B3DC9084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9F5E8-8098-EBB3-15B3-2DFBD121C2C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Benefits and Limitations of Quantum Computing</a:t>
            </a:r>
          </a:p>
        </p:txBody>
      </p:sp>
      <p:sp>
        <p:nvSpPr>
          <p:cNvPr id="5" name="Rectangle 4">
            <a:extLst>
              <a:ext uri="{FF2B5EF4-FFF2-40B4-BE49-F238E27FC236}">
                <a16:creationId xmlns:a16="http://schemas.microsoft.com/office/drawing/2014/main" id="{6783E5AB-3C2F-2651-430F-A9ED69885FB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625E7E4-CE17-2F24-C6B1-295080D26FD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47838EE-A3B5-5BF6-D386-498B87730AE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9259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22679-0130-6118-42AF-CEFEF1A2D8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520C9-20F5-4E53-037F-7614EBCF4422}"/>
              </a:ext>
            </a:extLst>
          </p:cNvPr>
          <p:cNvSpPr>
            <a:spLocks noGrp="1"/>
          </p:cNvSpPr>
          <p:nvPr>
            <p:ph idx="1"/>
          </p:nvPr>
        </p:nvSpPr>
        <p:spPr>
          <a:xfrm>
            <a:off x="4666268" y="1300900"/>
            <a:ext cx="6980786" cy="5081046"/>
          </a:xfrm>
        </p:spPr>
        <p:txBody>
          <a:bodyPr>
            <a:normAutofit/>
          </a:bodyPr>
          <a:lstStyle/>
          <a:p>
            <a:pPr>
              <a:defRPr sz="2000">
                <a:solidFill>
                  <a:srgbClr val="000000"/>
                </a:solidFill>
                <a:latin typeface="Garamond"/>
              </a:defRPr>
            </a:pPr>
            <a:r>
              <a:rPr lang="en-US" altLang="zh-TW" sz="2400" dirty="0"/>
              <a:t>Green computing, or green IT, aims to minimize the environmental impact of technology across its entire lifecycle.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includes the design, use, and disposal of computers and IT equipment to reduce energy use, emissions, and electronic waste.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Energy efficiency and sustainability have become essential business priorities for both cost savings and corporate responsibility.</a:t>
            </a:r>
            <a:endParaRPr lang="en-US" altLang="zh-TW" sz="2000" dirty="0"/>
          </a:p>
        </p:txBody>
      </p:sp>
      <p:sp>
        <p:nvSpPr>
          <p:cNvPr id="4" name="Rectangle 3">
            <a:extLst>
              <a:ext uri="{FF2B5EF4-FFF2-40B4-BE49-F238E27FC236}">
                <a16:creationId xmlns:a16="http://schemas.microsoft.com/office/drawing/2014/main" id="{AFC1F424-79A6-DB07-9186-5ADDF18E02A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B7B93-2646-AD1E-AF26-A2BDD5D5FC3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Introducing Green Computing</a:t>
            </a:r>
          </a:p>
        </p:txBody>
      </p:sp>
      <p:sp>
        <p:nvSpPr>
          <p:cNvPr id="5" name="Rectangle 4">
            <a:extLst>
              <a:ext uri="{FF2B5EF4-FFF2-40B4-BE49-F238E27FC236}">
                <a16:creationId xmlns:a16="http://schemas.microsoft.com/office/drawing/2014/main" id="{67BE63B4-AC9B-E949-6B7C-0006404F24C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6029E8D-A808-A59C-143F-E100C9C2447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2A5DF8C-9FFE-761C-0A6C-05901CBEC0A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52</a:t>
            </a:fld>
            <a:r>
              <a:rPr lang="en-US" b="1" dirty="0">
                <a:solidFill>
                  <a:schemeClr val="bg1"/>
                </a:solidFill>
                <a:latin typeface="Garamond" panose="02020404030301010803" pitchFamily="18" charset="0"/>
              </a:rPr>
              <a:t> </a:t>
            </a:r>
          </a:p>
        </p:txBody>
      </p:sp>
      <p:pic>
        <p:nvPicPr>
          <p:cNvPr id="37890" name="Picture 2" descr="What is Green Computing? - Webline Services Inc">
            <a:extLst>
              <a:ext uri="{FF2B5EF4-FFF2-40B4-BE49-F238E27FC236}">
                <a16:creationId xmlns:a16="http://schemas.microsoft.com/office/drawing/2014/main" id="{8C3D2D0B-7197-331B-9212-E3DE88BC4B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10" r="19403"/>
          <a:stretch>
            <a:fillRect/>
          </a:stretch>
        </p:blipFill>
        <p:spPr bwMode="auto">
          <a:xfrm>
            <a:off x="541769" y="1427532"/>
            <a:ext cx="397958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fade">
                                      <p:cBhvr>
                                        <p:cTn id="10" dur="50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EA7AB-882F-CA2F-804F-4CA8BE033C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CCCB6-BA03-92D5-6C3C-075C1BF0050B}"/>
              </a:ext>
            </a:extLst>
          </p:cNvPr>
          <p:cNvSpPr>
            <a:spLocks noGrp="1"/>
          </p:cNvSpPr>
          <p:nvPr>
            <p:ph idx="1"/>
          </p:nvPr>
        </p:nvSpPr>
        <p:spPr>
          <a:xfrm>
            <a:off x="4421171" y="1300900"/>
            <a:ext cx="7225883" cy="5081046"/>
          </a:xfrm>
        </p:spPr>
        <p:txBody>
          <a:bodyPr>
            <a:normAutofit/>
          </a:bodyPr>
          <a:lstStyle/>
          <a:p>
            <a:pPr>
              <a:defRPr sz="2000">
                <a:solidFill>
                  <a:srgbClr val="000000"/>
                </a:solidFill>
                <a:latin typeface="Garamond"/>
              </a:defRPr>
            </a:pPr>
            <a:r>
              <a:rPr lang="en-US" altLang="zh-TW" sz="2400" dirty="0"/>
              <a:t>A typical data center can consume more than 100 times the power of a standard office building, increasing operational costs and carbon emissions.</a:t>
            </a:r>
          </a:p>
          <a:p>
            <a:pPr lvl="1">
              <a:defRPr sz="2000">
                <a:solidFill>
                  <a:srgbClr val="000000"/>
                </a:solidFill>
                <a:latin typeface="Garamond"/>
              </a:defRPr>
            </a:pPr>
            <a:r>
              <a:rPr lang="en-US" altLang="zh-TW" sz="2000" dirty="0"/>
              <a:t>U.S. residential electricity consumption in 2023 was 1,450 TWh.</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 address these issues, firms are adopting energy-efficient air-cooling systems, renewable power sources, and low-power processors.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Many organizations are migrating to cloud computing to consolidate resources and reduce wasteful energy use.</a:t>
            </a:r>
            <a:endParaRPr lang="en-US" altLang="zh-TW" sz="2000" dirty="0"/>
          </a:p>
        </p:txBody>
      </p:sp>
      <p:sp>
        <p:nvSpPr>
          <p:cNvPr id="4" name="Rectangle 3">
            <a:extLst>
              <a:ext uri="{FF2B5EF4-FFF2-40B4-BE49-F238E27FC236}">
                <a16:creationId xmlns:a16="http://schemas.microsoft.com/office/drawing/2014/main" id="{7B2FCC5D-0A30-6E03-8D0D-A81C5A2C2B5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7C3B6-44B6-6511-E6D2-704DC0E0959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 Centers and Energy Use</a:t>
            </a:r>
          </a:p>
        </p:txBody>
      </p:sp>
      <p:sp>
        <p:nvSpPr>
          <p:cNvPr id="5" name="Rectangle 4">
            <a:extLst>
              <a:ext uri="{FF2B5EF4-FFF2-40B4-BE49-F238E27FC236}">
                <a16:creationId xmlns:a16="http://schemas.microsoft.com/office/drawing/2014/main" id="{6262FC26-D218-24B7-DAC6-EB61AF0E821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63467BC-773A-9CE6-2E8C-FDFEC5D97AA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6EDB251-D4FE-09FC-04AF-D8F0F66A590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53</a:t>
            </a:fld>
            <a:r>
              <a:rPr lang="en-US" b="1" dirty="0">
                <a:solidFill>
                  <a:schemeClr val="bg1"/>
                </a:solidFill>
                <a:latin typeface="Garamond" panose="02020404030301010803" pitchFamily="18" charset="0"/>
              </a:rPr>
              <a:t> </a:t>
            </a:r>
          </a:p>
        </p:txBody>
      </p:sp>
      <p:pic>
        <p:nvPicPr>
          <p:cNvPr id="11" name="Picture 10">
            <a:extLst>
              <a:ext uri="{FF2B5EF4-FFF2-40B4-BE49-F238E27FC236}">
                <a16:creationId xmlns:a16="http://schemas.microsoft.com/office/drawing/2014/main" id="{10ACBCD6-8628-21C0-AF3D-8BCB5F20A2C8}"/>
              </a:ext>
            </a:extLst>
          </p:cNvPr>
          <p:cNvPicPr>
            <a:picLocks noChangeAspect="1"/>
          </p:cNvPicPr>
          <p:nvPr/>
        </p:nvPicPr>
        <p:blipFill>
          <a:blip r:embed="rId3"/>
          <a:stretch>
            <a:fillRect/>
          </a:stretch>
        </p:blipFill>
        <p:spPr>
          <a:xfrm>
            <a:off x="541769" y="1427532"/>
            <a:ext cx="3753556" cy="4572000"/>
          </a:xfrm>
          <a:prstGeom prst="rect">
            <a:avLst/>
          </a:prstGeom>
        </p:spPr>
      </p:pic>
    </p:spTree>
    <p:extLst>
      <p:ext uri="{BB962C8B-B14F-4D97-AF65-F5344CB8AC3E}">
        <p14:creationId xmlns:p14="http://schemas.microsoft.com/office/powerpoint/2010/main" val="30696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83B2-5E7E-E1D8-942F-475FCDF172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B895D-1D0F-04C3-7349-E5FB35921A4E}"/>
              </a:ext>
            </a:extLst>
          </p:cNvPr>
          <p:cNvSpPr>
            <a:spLocks noGrp="1"/>
          </p:cNvSpPr>
          <p:nvPr>
            <p:ph idx="1"/>
          </p:nvPr>
        </p:nvSpPr>
        <p:spPr>
          <a:xfrm>
            <a:off x="4421171" y="1300900"/>
            <a:ext cx="7225883" cy="5081046"/>
          </a:xfrm>
        </p:spPr>
        <p:txBody>
          <a:bodyPr>
            <a:normAutofit/>
          </a:bodyPr>
          <a:lstStyle/>
          <a:p>
            <a:pPr>
              <a:defRPr sz="2000">
                <a:solidFill>
                  <a:srgbClr val="000000"/>
                </a:solidFill>
                <a:latin typeface="Garamond"/>
              </a:defRPr>
            </a:pPr>
            <a:r>
              <a:rPr lang="en-US" altLang="zh-TW" sz="2400" dirty="0"/>
              <a:t>Energy-efficient hardware: Use devices and processors that minimize power consumption.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E-waste reduction: Recycle and properly dispose of outdated electronics under environmental regulations.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Optimized systems: Apply IoT sensors and AI tools to manage energy use in data centers automatically.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Renewable energy: Use wind, hydroelectric, or geothermal power to operate computing facilities sustainably.</a:t>
            </a:r>
            <a:endParaRPr lang="en-US" altLang="zh-TW" sz="2000" dirty="0"/>
          </a:p>
        </p:txBody>
      </p:sp>
      <p:sp>
        <p:nvSpPr>
          <p:cNvPr id="4" name="Rectangle 3">
            <a:extLst>
              <a:ext uri="{FF2B5EF4-FFF2-40B4-BE49-F238E27FC236}">
                <a16:creationId xmlns:a16="http://schemas.microsoft.com/office/drawing/2014/main" id="{4152454E-8A29-05CB-0AAA-13815595971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0688C-6EAA-394F-8EF3-72CC6D271BD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Green Computing Practices</a:t>
            </a:r>
          </a:p>
        </p:txBody>
      </p:sp>
      <p:sp>
        <p:nvSpPr>
          <p:cNvPr id="5" name="Rectangle 4">
            <a:extLst>
              <a:ext uri="{FF2B5EF4-FFF2-40B4-BE49-F238E27FC236}">
                <a16:creationId xmlns:a16="http://schemas.microsoft.com/office/drawing/2014/main" id="{01384FA9-6BB8-B480-921E-8507165A10F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D906C82-68AB-1691-CF85-74ED55B888B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F08E999-813D-3F60-F2D9-60E2A46005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pic>
        <p:nvPicPr>
          <p:cNvPr id="39940" name="Picture 4" descr="Recycle Electronics Go Green: Learn About E-Waste Recycling - The Home Depot  Battery Bucket">
            <a:extLst>
              <a:ext uri="{FF2B5EF4-FFF2-40B4-BE49-F238E27FC236}">
                <a16:creationId xmlns:a16="http://schemas.microsoft.com/office/drawing/2014/main" id="{66C20BAA-81C4-33A1-0118-A296F34C8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20" r="16289"/>
          <a:stretch>
            <a:fillRect/>
          </a:stretch>
        </p:blipFill>
        <p:spPr bwMode="auto">
          <a:xfrm>
            <a:off x="541769" y="1427532"/>
            <a:ext cx="373679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500"/>
                                        <p:tgtEl>
                                          <p:spTgt spid="3994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8F08-E651-FBBD-BF36-6F040D3C15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10327-0D2B-1BE6-7C03-4BC58DB2D302}"/>
              </a:ext>
            </a:extLst>
          </p:cNvPr>
          <p:cNvSpPr>
            <a:spLocks noGrp="1"/>
          </p:cNvSpPr>
          <p:nvPr>
            <p:ph idx="1"/>
          </p:nvPr>
        </p:nvSpPr>
        <p:spPr>
          <a:xfrm>
            <a:off x="3619893" y="1300900"/>
            <a:ext cx="8027161" cy="5081046"/>
          </a:xfrm>
        </p:spPr>
        <p:txBody>
          <a:bodyPr>
            <a:normAutofit/>
          </a:bodyPr>
          <a:lstStyle/>
          <a:p>
            <a:pPr>
              <a:defRPr sz="2000">
                <a:solidFill>
                  <a:srgbClr val="000000"/>
                </a:solidFill>
                <a:latin typeface="Garamond"/>
              </a:defRPr>
            </a:pPr>
            <a:r>
              <a:rPr lang="en-US" altLang="zh-TW" sz="2400" dirty="0"/>
              <a:t>Sustainable software includes tools that measure and reduce digital emissions and encourage efficient coding practices.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Developers now emphasize green coding, optimizing algorithms and reducing code complexity to conserve computing resources.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Server virtualization allows multiple virtual machines to run on one physical server, improving efficiency and reducing CO₂ emissions.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Remote work policies also contribute by lowering commuting and building energy costs.</a:t>
            </a:r>
            <a:endParaRPr lang="en-US" altLang="zh-TW" sz="2000" dirty="0"/>
          </a:p>
        </p:txBody>
      </p:sp>
      <p:sp>
        <p:nvSpPr>
          <p:cNvPr id="4" name="Rectangle 3">
            <a:extLst>
              <a:ext uri="{FF2B5EF4-FFF2-40B4-BE49-F238E27FC236}">
                <a16:creationId xmlns:a16="http://schemas.microsoft.com/office/drawing/2014/main" id="{99C2DC2B-3F2E-CC5D-055E-082EF34787D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6C0A3-9396-7C8F-F4D8-A40BAA4D058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Sustainable Software and Virtualization</a:t>
            </a:r>
          </a:p>
        </p:txBody>
      </p:sp>
      <p:sp>
        <p:nvSpPr>
          <p:cNvPr id="5" name="Rectangle 4">
            <a:extLst>
              <a:ext uri="{FF2B5EF4-FFF2-40B4-BE49-F238E27FC236}">
                <a16:creationId xmlns:a16="http://schemas.microsoft.com/office/drawing/2014/main" id="{FAE8FC5B-D5B3-7F5D-0EB1-25718A8A1E0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A72E7AD-D5EA-8152-7B89-D3A686006F5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47CB104-7682-BFD4-A664-CB87E014A12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55</a:t>
            </a:fld>
            <a:r>
              <a:rPr lang="en-US" b="1" dirty="0">
                <a:solidFill>
                  <a:schemeClr val="bg1"/>
                </a:solidFill>
                <a:latin typeface="Garamond" panose="02020404030301010803" pitchFamily="18" charset="0"/>
              </a:rPr>
              <a:t> </a:t>
            </a:r>
          </a:p>
        </p:txBody>
      </p:sp>
      <p:pic>
        <p:nvPicPr>
          <p:cNvPr id="40962" name="Picture 2" descr="Use Clean Energy Charging on your iPhone - Apple Support">
            <a:extLst>
              <a:ext uri="{FF2B5EF4-FFF2-40B4-BE49-F238E27FC236}">
                <a16:creationId xmlns:a16="http://schemas.microsoft.com/office/drawing/2014/main" id="{BE6031B4-0CF5-8A44-9266-CB488FC0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286173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CBC6-3F92-7860-5584-BF362C72E4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D48A5-DCB0-12A3-3903-00E4EC47D2D7}"/>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As AI and data processing expand, energy consumption and e-waste are becoming critical sustainability challenges.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must balance the pursuit of computing power with the need to protect environmental resources.</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firms pursue high-performance and sustainable computing, they are also rethinking how resources are structured and delivered.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next section explores virtualization and cloud computing, technologies that enable scalability, flexibility, and more efficient use of energy and infrastructure.</a:t>
            </a:r>
          </a:p>
        </p:txBody>
      </p:sp>
      <p:sp>
        <p:nvSpPr>
          <p:cNvPr id="4" name="Rectangle 3">
            <a:extLst>
              <a:ext uri="{FF2B5EF4-FFF2-40B4-BE49-F238E27FC236}">
                <a16:creationId xmlns:a16="http://schemas.microsoft.com/office/drawing/2014/main" id="{135E8CA6-74CC-3AB0-96C3-B98ED8139C4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8F37B-E560-153E-C325-77D046B6F4D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Future of Sustainable Computing</a:t>
            </a:r>
          </a:p>
        </p:txBody>
      </p:sp>
      <p:sp>
        <p:nvSpPr>
          <p:cNvPr id="5" name="Rectangle 4">
            <a:extLst>
              <a:ext uri="{FF2B5EF4-FFF2-40B4-BE49-F238E27FC236}">
                <a16:creationId xmlns:a16="http://schemas.microsoft.com/office/drawing/2014/main" id="{1E8B2D58-4220-7202-4006-C1737909E60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8BE0E3A-62E5-9473-E99D-A6694A6437C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5AA8259-694D-4787-EAFE-1D0F5312415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7362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A6D4205C-51DD-6358-9DE5-64BE8AC436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4A5389-BDC4-2CAB-370F-EFCD71884E02}"/>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Virtualization and Cloud Computing</a:t>
            </a:r>
            <a:endParaRPr sz="4400" dirty="0">
              <a:solidFill>
                <a:schemeClr val="bg1"/>
              </a:solidFill>
            </a:endParaRPr>
          </a:p>
        </p:txBody>
      </p:sp>
    </p:spTree>
    <p:extLst>
      <p:ext uri="{BB962C8B-B14F-4D97-AF65-F5344CB8AC3E}">
        <p14:creationId xmlns:p14="http://schemas.microsoft.com/office/powerpoint/2010/main" val="2954085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2CBD-FE00-36F5-0109-B5617B36FF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2ED651-E751-074B-E3C2-5BC0DBDF416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32D4A-0FA5-C5E7-5261-E16823F2D711}"/>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t>
            </a:r>
            <a:r>
              <a:rPr lang="en-US" sz="2400" dirty="0" err="1">
                <a:solidFill>
                  <a:schemeClr val="bg1"/>
                </a:solidFill>
              </a:rPr>
              <a:t>Techquickie</a:t>
            </a:r>
            <a:r>
              <a:rPr lang="en-US" sz="2400" dirty="0">
                <a:solidFill>
                  <a:schemeClr val="bg1"/>
                </a:solidFill>
              </a:rPr>
              <a:t> (2015, November 6).</a:t>
            </a:r>
            <a:r>
              <a:rPr lang="en-US" sz="2400" i="1" dirty="0">
                <a:solidFill>
                  <a:schemeClr val="bg1"/>
                </a:solidFill>
              </a:rPr>
              <a:t>Virtualization As Fast As Possible </a:t>
            </a:r>
            <a:r>
              <a:rPr lang="en-US" sz="2400" dirty="0">
                <a:solidFill>
                  <a:schemeClr val="bg1"/>
                </a:solidFill>
              </a:rPr>
              <a:t>[Video]. YouTube.</a:t>
            </a:r>
            <a:br>
              <a:rPr lang="en-US" sz="2400" dirty="0">
                <a:solidFill>
                  <a:schemeClr val="bg1"/>
                </a:solidFill>
              </a:rPr>
            </a:br>
            <a:r>
              <a:rPr lang="en-US" sz="2400" dirty="0">
                <a:solidFill>
                  <a:schemeClr val="bg1"/>
                </a:solidFill>
              </a:rPr>
              <a:t>  https://youtu.be/XItj08D5KPk?si=SzoAxbf7Tf46R-mf</a:t>
            </a:r>
          </a:p>
        </p:txBody>
      </p:sp>
      <p:sp>
        <p:nvSpPr>
          <p:cNvPr id="5" name="Rectangle 4">
            <a:extLst>
              <a:ext uri="{FF2B5EF4-FFF2-40B4-BE49-F238E27FC236}">
                <a16:creationId xmlns:a16="http://schemas.microsoft.com/office/drawing/2014/main" id="{E3A1E2C9-B59D-F1F3-BBB2-90CE3A4EE87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B617184-1731-D6E7-CA7F-6772EFF098A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779F6E5-16C9-1FC0-8C47-92A89F62B83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58</a:t>
            </a:fld>
            <a:r>
              <a:rPr lang="en-US" b="1" dirty="0">
                <a:solidFill>
                  <a:schemeClr val="bg1"/>
                </a:solidFill>
                <a:latin typeface="Garamond" panose="02020404030301010803" pitchFamily="18" charset="0"/>
              </a:rPr>
              <a:t> </a:t>
            </a:r>
          </a:p>
        </p:txBody>
      </p:sp>
      <p:pic>
        <p:nvPicPr>
          <p:cNvPr id="8" name="Online Media 7" title="Virtualization As Fast As Possible">
            <a:hlinkClick r:id="" action="ppaction://media"/>
            <a:extLst>
              <a:ext uri="{FF2B5EF4-FFF2-40B4-BE49-F238E27FC236}">
                <a16:creationId xmlns:a16="http://schemas.microsoft.com/office/drawing/2014/main" id="{3F7562CA-48E7-6D55-D4E0-0840CA06A43D}"/>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7223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FDD7-2B55-EDF6-58D3-D882A9E822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C01EC-2A7A-EEC8-B96D-E7115ACAA5B8}"/>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Virtualization uses software to create virtual versions of servers, storage, networks, and other hardware on a single physical system.</a:t>
            </a:r>
          </a:p>
          <a:p>
            <a:pPr lvl="1">
              <a:defRPr sz="2000">
                <a:solidFill>
                  <a:srgbClr val="000000"/>
                </a:solidFill>
                <a:latin typeface="Garamond"/>
              </a:defRPr>
            </a:pPr>
            <a:r>
              <a:rPr lang="en-US" altLang="zh-TW" sz="2000" dirty="0"/>
              <a:t>Allows computing resources to be accessed without regard to physical configuration or location.</a:t>
            </a:r>
          </a:p>
          <a:p>
            <a:pPr lvl="1">
              <a:defRPr sz="2000">
                <a:solidFill>
                  <a:srgbClr val="000000"/>
                </a:solidFill>
                <a:latin typeface="Garamond"/>
              </a:defRPr>
            </a:pPr>
            <a:r>
              <a:rPr lang="en-US" altLang="zh-TW" sz="2000" dirty="0"/>
              <a:t>Underpins cloud computing by enabling multiple logical systems to run efficiently on shared hardware.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single physical machine can host multiple operating-system instances, each functioning as a separate virtual server.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 users and applications, each virtual server appears as an independent physical computer.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technology enables centralized management and greater flexibility in deploying and scaling systems.</a:t>
            </a:r>
          </a:p>
        </p:txBody>
      </p:sp>
      <p:sp>
        <p:nvSpPr>
          <p:cNvPr id="4" name="Rectangle 3">
            <a:extLst>
              <a:ext uri="{FF2B5EF4-FFF2-40B4-BE49-F238E27FC236}">
                <a16:creationId xmlns:a16="http://schemas.microsoft.com/office/drawing/2014/main" id="{67349B1F-72BC-8150-A534-AEF0A3C7498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19594-9D91-0D6F-7A41-544AF847F95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Virtualization</a:t>
            </a:r>
          </a:p>
        </p:txBody>
      </p:sp>
      <p:sp>
        <p:nvSpPr>
          <p:cNvPr id="5" name="Rectangle 4">
            <a:extLst>
              <a:ext uri="{FF2B5EF4-FFF2-40B4-BE49-F238E27FC236}">
                <a16:creationId xmlns:a16="http://schemas.microsoft.com/office/drawing/2014/main" id="{65F2921E-3F45-C954-F745-E77034A8DFF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0B55AE5-C171-B132-0364-6F333B9A26D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B975D1E-F0E9-959E-98CB-EFF0363D073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1101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F437-C048-B92A-A93C-5E018325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FAD83-3F2A-1CB5-57C8-F2BBAF333BF3}"/>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Computing Platforms </a:t>
            </a:r>
            <a:r>
              <a:rPr lang="en-US" altLang="zh-TW" sz="2400" dirty="0"/>
              <a:t>provide the digital environment for employees, customers, and suppliers, including mainframes, servers, laptops, mobile devices, and cloud computing.</a:t>
            </a:r>
          </a:p>
          <a:p>
            <a:pPr>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Telecommunications Services </a:t>
            </a:r>
            <a:r>
              <a:rPr lang="en-US" altLang="zh-TW" sz="2400" dirty="0"/>
              <a:t>deliver data, voice, and video connectivity to link employees and partners across locations.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Data Management Services </a:t>
            </a:r>
            <a:r>
              <a:rPr lang="en-US" altLang="zh-TW" sz="2400" dirty="0"/>
              <a:t>ensure that corporate data are properly stored, organized, and accessible for analysis and decision making.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Application Software Services </a:t>
            </a:r>
            <a:r>
              <a:rPr lang="en-US" altLang="zh-TW" sz="2400" dirty="0"/>
              <a:t>deliver enterprise-wide systems such as ERP, CRM, SCM, and knowledge management applications.</a:t>
            </a:r>
          </a:p>
        </p:txBody>
      </p:sp>
      <p:sp>
        <p:nvSpPr>
          <p:cNvPr id="4" name="Rectangle 3">
            <a:extLst>
              <a:ext uri="{FF2B5EF4-FFF2-40B4-BE49-F238E27FC236}">
                <a16:creationId xmlns:a16="http://schemas.microsoft.com/office/drawing/2014/main" id="{24C4D37F-A35C-1AF1-511F-9D6D787A4C5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DDC8D-0DBA-FF05-F1DC-2A90940B3F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Core Infrastructure Services</a:t>
            </a:r>
          </a:p>
        </p:txBody>
      </p:sp>
      <p:sp>
        <p:nvSpPr>
          <p:cNvPr id="5" name="Rectangle 4">
            <a:extLst>
              <a:ext uri="{FF2B5EF4-FFF2-40B4-BE49-F238E27FC236}">
                <a16:creationId xmlns:a16="http://schemas.microsoft.com/office/drawing/2014/main" id="{FBA86022-C0F7-5810-238E-DFD27DFCC6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37D4CFE-4796-0E1C-0E24-18243A14525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C05023-FEB7-8926-D458-BFF7306B4E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500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B16F0-436F-FF1C-4C16-FC59AF4492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0B6C0-5A25-EC9A-CE4F-6823D185FB2B}"/>
              </a:ext>
            </a:extLst>
          </p:cNvPr>
          <p:cNvSpPr>
            <a:spLocks noGrp="1"/>
          </p:cNvSpPr>
          <p:nvPr>
            <p:ph idx="1"/>
          </p:nvPr>
        </p:nvSpPr>
        <p:spPr>
          <a:xfrm>
            <a:off x="5213023" y="1300900"/>
            <a:ext cx="6434031" cy="5081046"/>
          </a:xfrm>
        </p:spPr>
        <p:txBody>
          <a:bodyPr>
            <a:normAutofit/>
          </a:bodyPr>
          <a:lstStyle/>
          <a:p>
            <a:pPr>
              <a:defRPr sz="2000">
                <a:solidFill>
                  <a:srgbClr val="000000"/>
                </a:solidFill>
                <a:latin typeface="Garamond"/>
              </a:defRPr>
            </a:pPr>
            <a:r>
              <a:rPr lang="en-US" altLang="zh-TW" sz="2400" dirty="0"/>
              <a:t>Cost reduction: Fewer servers are needed as utilization rates rise from 15–20 percent to as high as 70 percent.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Space and energy savings: Consolidating servers reduces data-center footprint and power consumption.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Simplified administration: Hardware resources can be centrally managed and allocated dynamically.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Scalability: New virtual machines can be created quickly to meet changes in demand.</a:t>
            </a:r>
          </a:p>
        </p:txBody>
      </p:sp>
      <p:sp>
        <p:nvSpPr>
          <p:cNvPr id="4" name="Rectangle 3">
            <a:extLst>
              <a:ext uri="{FF2B5EF4-FFF2-40B4-BE49-F238E27FC236}">
                <a16:creationId xmlns:a16="http://schemas.microsoft.com/office/drawing/2014/main" id="{90CEC905-B8D7-D006-915F-05F72C4A220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00748-D671-FE93-2B84-F3716986CB6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Benefits of Virtualization</a:t>
            </a:r>
          </a:p>
        </p:txBody>
      </p:sp>
      <p:sp>
        <p:nvSpPr>
          <p:cNvPr id="5" name="Rectangle 4">
            <a:extLst>
              <a:ext uri="{FF2B5EF4-FFF2-40B4-BE49-F238E27FC236}">
                <a16:creationId xmlns:a16="http://schemas.microsoft.com/office/drawing/2014/main" id="{AEE0CB53-CB75-0B35-3A0E-F078C322B89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6EB5876-8F13-1BD7-64BA-870E27C29F2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86138AA-C21E-4635-AFBB-4BEC91C8AB0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60</a:t>
            </a:fld>
            <a:r>
              <a:rPr lang="en-US" b="1" dirty="0">
                <a:solidFill>
                  <a:schemeClr val="bg1"/>
                </a:solidFill>
                <a:latin typeface="Garamond" panose="02020404030301010803" pitchFamily="18" charset="0"/>
              </a:rPr>
              <a:t> </a:t>
            </a:r>
          </a:p>
        </p:txBody>
      </p:sp>
      <p:pic>
        <p:nvPicPr>
          <p:cNvPr id="47106" name="Picture 2" descr="Virtualization – Techpro Global Group | Network Security &amp; IT Solutions  Provider">
            <a:extLst>
              <a:ext uri="{FF2B5EF4-FFF2-40B4-BE49-F238E27FC236}">
                <a16:creationId xmlns:a16="http://schemas.microsoft.com/office/drawing/2014/main" id="{D9A20A62-1437-8AC8-1D14-A11AAF28D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64923-9DC7-EA4C-9A0A-E94C4B2856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C6A1A0-A61C-9CC7-E9F7-DFD43BD395E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C163B-899A-9F5C-DD5E-0C5C984ED28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000" dirty="0">
                <a:solidFill>
                  <a:schemeClr val="bg1"/>
                </a:solidFill>
              </a:rPr>
              <a:t>  </a:t>
            </a:r>
            <a:r>
              <a:rPr lang="en-US" sz="2000" dirty="0" err="1">
                <a:solidFill>
                  <a:schemeClr val="bg1"/>
                </a:solidFill>
              </a:rPr>
              <a:t>simplyblock</a:t>
            </a:r>
            <a:r>
              <a:rPr lang="en-US" sz="2000" dirty="0">
                <a:solidFill>
                  <a:schemeClr val="bg1"/>
                </a:solidFill>
              </a:rPr>
              <a:t> (2025, August 29).</a:t>
            </a:r>
            <a:r>
              <a:rPr lang="en-US" sz="2000" i="1" dirty="0">
                <a:solidFill>
                  <a:schemeClr val="bg1"/>
                </a:solidFill>
              </a:rPr>
              <a:t>What Is Software-Defined Storage (SDS)? The Future of Scalable Data</a:t>
            </a:r>
            <a:br>
              <a:rPr lang="en-US" sz="2000" i="1" dirty="0">
                <a:solidFill>
                  <a:schemeClr val="bg1"/>
                </a:solidFill>
              </a:rPr>
            </a:br>
            <a:r>
              <a:rPr lang="en-US" sz="2000" i="1" dirty="0">
                <a:solidFill>
                  <a:schemeClr val="bg1"/>
                </a:solidFill>
              </a:rPr>
              <a:t>  Infrastructure 🚀 </a:t>
            </a:r>
            <a:r>
              <a:rPr lang="en-US" sz="2000" dirty="0">
                <a:solidFill>
                  <a:schemeClr val="bg1"/>
                </a:solidFill>
              </a:rPr>
              <a:t>[Video]. YouTube. https://youtu.be/YCK3NeTZVHc?si=yFsk8Mp5GrXrdt69</a:t>
            </a:r>
          </a:p>
        </p:txBody>
      </p:sp>
      <p:sp>
        <p:nvSpPr>
          <p:cNvPr id="5" name="Rectangle 4">
            <a:extLst>
              <a:ext uri="{FF2B5EF4-FFF2-40B4-BE49-F238E27FC236}">
                <a16:creationId xmlns:a16="http://schemas.microsoft.com/office/drawing/2014/main" id="{643BF214-EF48-E9D9-0539-2FAF20FFBD7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E51C240-2CE1-2477-9349-A7DBC1C9922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ECC5BEC-875F-B2BB-2917-8363452418E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61</a:t>
            </a:fld>
            <a:r>
              <a:rPr lang="en-US" b="1" dirty="0">
                <a:solidFill>
                  <a:schemeClr val="bg1"/>
                </a:solidFill>
                <a:latin typeface="Garamond" panose="02020404030301010803" pitchFamily="18" charset="0"/>
              </a:rPr>
              <a:t> </a:t>
            </a:r>
          </a:p>
        </p:txBody>
      </p:sp>
      <p:pic>
        <p:nvPicPr>
          <p:cNvPr id="3" name="Online Media 2" title="What Is Software-Defined Storage (SDS)? The Future of Scalable Data Infrastructure 🚀">
            <a:hlinkClick r:id="" action="ppaction://media"/>
            <a:extLst>
              <a:ext uri="{FF2B5EF4-FFF2-40B4-BE49-F238E27FC236}">
                <a16:creationId xmlns:a16="http://schemas.microsoft.com/office/drawing/2014/main" id="{0F7988E2-6659-20B6-1B19-CA6CDE8D32BE}"/>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1766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2C47-72F8-CFB9-6A33-4324C62C9A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51412-0AF0-65A6-0106-C5F1BAEEB221}"/>
              </a:ext>
            </a:extLst>
          </p:cNvPr>
          <p:cNvSpPr>
            <a:spLocks noGrp="1"/>
          </p:cNvSpPr>
          <p:nvPr>
            <p:ph idx="1"/>
          </p:nvPr>
        </p:nvSpPr>
        <p:spPr>
          <a:xfrm>
            <a:off x="6249971" y="1300900"/>
            <a:ext cx="5397083" cy="5081046"/>
          </a:xfrm>
        </p:spPr>
        <p:txBody>
          <a:bodyPr>
            <a:normAutofit/>
          </a:bodyPr>
          <a:lstStyle/>
          <a:p>
            <a:pPr>
              <a:defRPr sz="2000">
                <a:solidFill>
                  <a:srgbClr val="000000"/>
                </a:solidFill>
                <a:latin typeface="Garamond"/>
              </a:defRPr>
            </a:pPr>
            <a:r>
              <a:rPr lang="en-US" altLang="zh-TW" sz="2400" dirty="0"/>
              <a:t>Virtualization can also pool physical storage into a single logical resource using software-defined storage.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SDS separates the software that manages data from the physical storage hardware.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lets firms use lower-cost commodity hardware while improving efficiency and flexibility in allocating storage.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reduces both under- and over-utilization of storage resources.</a:t>
            </a:r>
          </a:p>
        </p:txBody>
      </p:sp>
      <p:sp>
        <p:nvSpPr>
          <p:cNvPr id="4" name="Rectangle 3">
            <a:extLst>
              <a:ext uri="{FF2B5EF4-FFF2-40B4-BE49-F238E27FC236}">
                <a16:creationId xmlns:a16="http://schemas.microsoft.com/office/drawing/2014/main" id="{28D74D9E-C93F-AAAF-2E7A-83433ACAE27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E341B-B9D6-F61B-BC7E-C3BCB55CBA8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Software-Defined Storage (SDS)</a:t>
            </a:r>
          </a:p>
        </p:txBody>
      </p:sp>
      <p:sp>
        <p:nvSpPr>
          <p:cNvPr id="5" name="Rectangle 4">
            <a:extLst>
              <a:ext uri="{FF2B5EF4-FFF2-40B4-BE49-F238E27FC236}">
                <a16:creationId xmlns:a16="http://schemas.microsoft.com/office/drawing/2014/main" id="{752D8306-359B-398A-0FC7-11E9978400D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487B050-DEFA-DB38-8248-B91D2CBCAEF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5F8475F-697D-0CD4-3A99-BA473F44350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62</a:t>
            </a:fld>
            <a:r>
              <a:rPr lang="en-US" b="1" dirty="0">
                <a:solidFill>
                  <a:schemeClr val="bg1"/>
                </a:solidFill>
                <a:latin typeface="Garamond" panose="02020404030301010803" pitchFamily="18" charset="0"/>
              </a:rPr>
              <a:t> </a:t>
            </a:r>
          </a:p>
        </p:txBody>
      </p:sp>
      <p:pic>
        <p:nvPicPr>
          <p:cNvPr id="49154" name="Picture 2" descr="What is software-defined storage?">
            <a:extLst>
              <a:ext uri="{FF2B5EF4-FFF2-40B4-BE49-F238E27FC236}">
                <a16:creationId xmlns:a16="http://schemas.microsoft.com/office/drawing/2014/main" id="{62C35F66-742D-E012-58AE-E8BBDDE6E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5638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500"/>
                                        <p:tgtEl>
                                          <p:spTgt spid="4915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E9DB-3C80-5AB5-150F-E54A86F61D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3BA75-FCA2-30C1-997C-A6D9BC7C06D2}"/>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Virtualization is essential to cloud computing because it abstracts physical resources into logical units that can be easily shared and scaled.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allows separate computing environments to coexist on the same hardware, improving efficiency, flexibility, and cost control.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capabilities make possible the on-demand delivery of computing resources that defines cloud computing.</a:t>
            </a:r>
          </a:p>
        </p:txBody>
      </p:sp>
      <p:sp>
        <p:nvSpPr>
          <p:cNvPr id="4" name="Rectangle 3">
            <a:extLst>
              <a:ext uri="{FF2B5EF4-FFF2-40B4-BE49-F238E27FC236}">
                <a16:creationId xmlns:a16="http://schemas.microsoft.com/office/drawing/2014/main" id="{388FAAC3-8812-4CF2-2691-8411DF5337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00E95-9C26-D476-A2DE-6E3E967AB79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Virtualization and Cloud Computing</a:t>
            </a:r>
          </a:p>
        </p:txBody>
      </p:sp>
      <p:sp>
        <p:nvSpPr>
          <p:cNvPr id="5" name="Rectangle 4">
            <a:extLst>
              <a:ext uri="{FF2B5EF4-FFF2-40B4-BE49-F238E27FC236}">
                <a16:creationId xmlns:a16="http://schemas.microsoft.com/office/drawing/2014/main" id="{0891B323-08EB-22C7-E182-C64B3E00E6A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92798EC-23CB-4BAE-9C97-5C80AE02B61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B3967F7-92C6-AF69-42FF-A6F5C36BCEA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8745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8DCAD-C445-7719-65AF-6CA8230256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7F89C-E1F1-187C-4BA5-E7C205C58FBD}"/>
              </a:ext>
            </a:extLst>
          </p:cNvPr>
          <p:cNvSpPr>
            <a:spLocks noGrp="1"/>
          </p:cNvSpPr>
          <p:nvPr>
            <p:ph idx="1"/>
          </p:nvPr>
        </p:nvSpPr>
        <p:spPr>
          <a:xfrm>
            <a:off x="5872899" y="1300900"/>
            <a:ext cx="5774155" cy="5081046"/>
          </a:xfrm>
        </p:spPr>
        <p:txBody>
          <a:bodyPr>
            <a:normAutofit/>
          </a:bodyPr>
          <a:lstStyle/>
          <a:p>
            <a:pPr>
              <a:defRPr sz="2000">
                <a:solidFill>
                  <a:srgbClr val="000000"/>
                </a:solidFill>
                <a:latin typeface="Garamond"/>
              </a:defRPr>
            </a:pPr>
            <a:r>
              <a:rPr lang="en-US" altLang="zh-TW" sz="2400" dirty="0"/>
              <a:t>Cloud computing is a model in which computing power, storage, and software are delivered as virtualized services over the Internet.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Users access a shared pool of resources from any device and location as needed.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can perform all of their computing work using virtualized infrastructure hosted remotely.</a:t>
            </a:r>
          </a:p>
        </p:txBody>
      </p:sp>
      <p:sp>
        <p:nvSpPr>
          <p:cNvPr id="4" name="Rectangle 3">
            <a:extLst>
              <a:ext uri="{FF2B5EF4-FFF2-40B4-BE49-F238E27FC236}">
                <a16:creationId xmlns:a16="http://schemas.microsoft.com/office/drawing/2014/main" id="{0AA31CAB-16CF-ED98-9E2B-439E1698236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50629-1FAC-77AA-30B5-E9EA2C50881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Cloud Computing</a:t>
            </a:r>
          </a:p>
        </p:txBody>
      </p:sp>
      <p:sp>
        <p:nvSpPr>
          <p:cNvPr id="5" name="Rectangle 4">
            <a:extLst>
              <a:ext uri="{FF2B5EF4-FFF2-40B4-BE49-F238E27FC236}">
                <a16:creationId xmlns:a16="http://schemas.microsoft.com/office/drawing/2014/main" id="{74365697-3D56-DE68-9D4D-1E804114F26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114919-94CE-82AF-496B-B9B3D63FEC3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A4F5E3A-91C2-23A4-2F16-440DB1543EE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64</a:t>
            </a:fld>
            <a:r>
              <a:rPr lang="en-US" b="1" dirty="0">
                <a:solidFill>
                  <a:schemeClr val="bg1"/>
                </a:solidFill>
                <a:latin typeface="Garamond" panose="02020404030301010803" pitchFamily="18" charset="0"/>
              </a:rPr>
              <a:t> </a:t>
            </a:r>
          </a:p>
        </p:txBody>
      </p:sp>
      <p:pic>
        <p:nvPicPr>
          <p:cNvPr id="50178" name="Picture 2" descr="undefined">
            <a:extLst>
              <a:ext uri="{FF2B5EF4-FFF2-40B4-BE49-F238E27FC236}">
                <a16:creationId xmlns:a16="http://schemas.microsoft.com/office/drawing/2014/main" id="{2FD1A0B2-2AD4-F25D-8F9A-388FD3E5E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50450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500"/>
                                        <p:tgtEl>
                                          <p:spTgt spid="5017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0981-1DB4-7A3C-F4BF-CD00D7F3A0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A3121-DFEB-2997-ADD5-2C5E139FB503}"/>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The U.S. National Institute of Standards and Technology, identifies five key characteristics of cloud computing:</a:t>
            </a:r>
          </a:p>
          <a:p>
            <a:pPr lvl="1">
              <a:defRPr sz="2000">
                <a:solidFill>
                  <a:srgbClr val="000000"/>
                </a:solidFill>
                <a:latin typeface="Garamond"/>
              </a:defRPr>
            </a:pPr>
            <a:r>
              <a:rPr lang="en-US" altLang="zh-TW" sz="2000" dirty="0"/>
              <a:t>On-demand self-service: Users can automatically obtain computing resources such as storage or processing power.</a:t>
            </a:r>
          </a:p>
          <a:p>
            <a:pPr lvl="1">
              <a:defRPr sz="2000">
                <a:solidFill>
                  <a:srgbClr val="000000"/>
                </a:solidFill>
                <a:latin typeface="Garamond"/>
              </a:defRPr>
            </a:pPr>
            <a:r>
              <a:rPr lang="en-US" altLang="zh-TW" sz="2000" dirty="0"/>
              <a:t>Ubiquitous network access: Services are available through standard Internet-connected devices.</a:t>
            </a:r>
          </a:p>
          <a:p>
            <a:pPr lvl="1">
              <a:defRPr sz="2000">
                <a:solidFill>
                  <a:srgbClr val="000000"/>
                </a:solidFill>
                <a:latin typeface="Garamond"/>
              </a:defRPr>
            </a:pPr>
            <a:r>
              <a:rPr lang="en-US" altLang="zh-TW" sz="2000" dirty="0"/>
              <a:t>Resource pooling: Providers dynamically allocate shared resources among multiple users.</a:t>
            </a:r>
          </a:p>
          <a:p>
            <a:pPr lvl="1">
              <a:defRPr sz="2000">
                <a:solidFill>
                  <a:srgbClr val="000000"/>
                </a:solidFill>
                <a:latin typeface="Garamond"/>
              </a:defRPr>
            </a:pPr>
            <a:r>
              <a:rPr lang="en-US" altLang="zh-TW" sz="2000" dirty="0"/>
              <a:t>Rapid elasticity: Capacity can scale up or down quickly to meet user demand.</a:t>
            </a:r>
          </a:p>
          <a:p>
            <a:pPr lvl="1">
              <a:defRPr sz="2000">
                <a:solidFill>
                  <a:srgbClr val="000000"/>
                </a:solidFill>
                <a:latin typeface="Garamond"/>
              </a:defRPr>
            </a:pPr>
            <a:r>
              <a:rPr lang="en-US" altLang="zh-TW" sz="2000" dirty="0"/>
              <a:t>Measured service: Users are billed based on the amount of resources actually consumed.</a:t>
            </a:r>
          </a:p>
          <a:p>
            <a:pPr lvl="3">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234340A1-C54E-AA63-6950-8AA33D00D8F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FD9DB-9C9B-DC51-BF7C-721137C1A1C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Characteristics of Cloud Computing</a:t>
            </a:r>
          </a:p>
        </p:txBody>
      </p:sp>
      <p:sp>
        <p:nvSpPr>
          <p:cNvPr id="5" name="Rectangle 4">
            <a:extLst>
              <a:ext uri="{FF2B5EF4-FFF2-40B4-BE49-F238E27FC236}">
                <a16:creationId xmlns:a16="http://schemas.microsoft.com/office/drawing/2014/main" id="{8CDDF2CB-399F-CF34-D892-BBD029B3302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7EB730C-E61F-6328-815F-C7CDD6D18C5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B82D980-C153-F649-9051-B6CDAB1221B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65</a:t>
            </a:fld>
            <a:r>
              <a:rPr lang="en-US" b="1" dirty="0">
                <a:solidFill>
                  <a:schemeClr val="bg1"/>
                </a:solidFill>
                <a:latin typeface="Garamond" panose="02020404030301010803" pitchFamily="18" charset="0"/>
              </a:rPr>
              <a:t> </a:t>
            </a:r>
          </a:p>
        </p:txBody>
      </p:sp>
      <p:pic>
        <p:nvPicPr>
          <p:cNvPr id="52228" name="Picture 4" descr="National Institute of Standards and Technology | Inclusive Graduate  Education Network">
            <a:extLst>
              <a:ext uri="{FF2B5EF4-FFF2-40B4-BE49-F238E27FC236}">
                <a16:creationId xmlns:a16="http://schemas.microsoft.com/office/drawing/2014/main" id="{5D47FB59-A568-6CD5-5D17-CF3B445C7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1" y="4736641"/>
            <a:ext cx="7315200" cy="9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28"/>
                                        </p:tgtEl>
                                        <p:attrNameLst>
                                          <p:attrName>style.visibility</p:attrName>
                                        </p:attrNameLst>
                                      </p:cBhvr>
                                      <p:to>
                                        <p:strVal val="visible"/>
                                      </p:to>
                                    </p:set>
                                    <p:animEffect transition="in" filter="fade">
                                      <p:cBhvr>
                                        <p:cTn id="10" dur="500"/>
                                        <p:tgtEl>
                                          <p:spTgt spid="522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B4F36-C9F2-80AF-9A8D-33C562E403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D541A-4DB5-0197-3C02-049F8BE91143}"/>
              </a:ext>
            </a:extLst>
          </p:cNvPr>
          <p:cNvSpPr>
            <a:spLocks noGrp="1"/>
          </p:cNvSpPr>
          <p:nvPr>
            <p:ph idx="1"/>
          </p:nvPr>
        </p:nvSpPr>
        <p:spPr>
          <a:xfrm>
            <a:off x="6183984" y="1300900"/>
            <a:ext cx="5463070" cy="5081046"/>
          </a:xfrm>
        </p:spPr>
        <p:txBody>
          <a:bodyPr>
            <a:normAutofit/>
          </a:bodyPr>
          <a:lstStyle/>
          <a:p>
            <a:pPr>
              <a:defRPr sz="2000">
                <a:solidFill>
                  <a:srgbClr val="000000"/>
                </a:solidFill>
                <a:latin typeface="Garamond"/>
              </a:defRPr>
            </a:pPr>
            <a:r>
              <a:rPr lang="en-US" altLang="zh-TW" sz="2400" b="1" dirty="0"/>
              <a:t>Infrastructure as a Service</a:t>
            </a:r>
            <a:r>
              <a:rPr lang="en-US" altLang="zh-TW" sz="2400" dirty="0"/>
              <a:t> (IaaS): </a:t>
            </a:r>
          </a:p>
          <a:p>
            <a:pPr lvl="1">
              <a:defRPr sz="2000">
                <a:solidFill>
                  <a:srgbClr val="000000"/>
                </a:solidFill>
                <a:latin typeface="Garamond"/>
              </a:defRPr>
            </a:pPr>
            <a:r>
              <a:rPr lang="en-US" altLang="zh-TW" sz="2000" dirty="0"/>
              <a:t>Customers rent processing, storage, and networking from providers such as Amazon Web Services (AWS).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b="1" dirty="0"/>
              <a:t>Platform as a Service</a:t>
            </a:r>
            <a:r>
              <a:rPr lang="en-US" altLang="zh-TW" sz="2400" dirty="0"/>
              <a:t> (PaaS): </a:t>
            </a:r>
          </a:p>
          <a:p>
            <a:pPr lvl="1">
              <a:defRPr sz="2000">
                <a:solidFill>
                  <a:srgbClr val="000000"/>
                </a:solidFill>
                <a:latin typeface="Garamond"/>
              </a:defRPr>
            </a:pPr>
            <a:r>
              <a:rPr lang="en-US" altLang="zh-TW" sz="2000" dirty="0"/>
              <a:t>Providers supply infrastructure and tools for building and testing applications, as seen with Microsoft Azure or Salesforce Platform.</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b="1" dirty="0"/>
              <a:t>Software as a Service </a:t>
            </a:r>
            <a:r>
              <a:rPr lang="en-US" altLang="zh-TW" sz="2400" dirty="0"/>
              <a:t>(SaaS): </a:t>
            </a:r>
          </a:p>
          <a:p>
            <a:pPr lvl="1">
              <a:defRPr sz="2000">
                <a:solidFill>
                  <a:srgbClr val="000000"/>
                </a:solidFill>
                <a:latin typeface="Garamond"/>
              </a:defRPr>
            </a:pPr>
            <a:r>
              <a:rPr lang="en-US" altLang="zh-TW" sz="2000" dirty="0"/>
              <a:t>Users access vendor-hosted software over the Internet. Examples include Google Workspace, Microsoft 365, and Salesforce CRM.</a:t>
            </a:r>
          </a:p>
        </p:txBody>
      </p:sp>
      <p:sp>
        <p:nvSpPr>
          <p:cNvPr id="4" name="Rectangle 3">
            <a:extLst>
              <a:ext uri="{FF2B5EF4-FFF2-40B4-BE49-F238E27FC236}">
                <a16:creationId xmlns:a16="http://schemas.microsoft.com/office/drawing/2014/main" id="{C6DEA940-2DA9-0D1C-EFDE-1B9ECA96320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CDFDD-BF28-1536-B094-FA2060C8746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Types of Cloud Services</a:t>
            </a:r>
          </a:p>
        </p:txBody>
      </p:sp>
      <p:sp>
        <p:nvSpPr>
          <p:cNvPr id="5" name="Rectangle 4">
            <a:extLst>
              <a:ext uri="{FF2B5EF4-FFF2-40B4-BE49-F238E27FC236}">
                <a16:creationId xmlns:a16="http://schemas.microsoft.com/office/drawing/2014/main" id="{8AA2625D-E4A7-F6C3-92B0-D5A5BF49D03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69048F8-1B6E-DB8A-0424-B94D4C3F5F1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E0B41CD-5357-F78F-1C9E-EAC70F01159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66</a:t>
            </a:fld>
            <a:r>
              <a:rPr lang="en-US" b="1" dirty="0">
                <a:solidFill>
                  <a:schemeClr val="bg1"/>
                </a:solidFill>
                <a:latin typeface="Garamond" panose="02020404030301010803" pitchFamily="18" charset="0"/>
              </a:rPr>
              <a:t> </a:t>
            </a:r>
          </a:p>
        </p:txBody>
      </p:sp>
      <p:pic>
        <p:nvPicPr>
          <p:cNvPr id="53256" name="Picture 8" descr="IaaS, PaaS &amp; SaaS: Everything You Need To Know | IR">
            <a:extLst>
              <a:ext uri="{FF2B5EF4-FFF2-40B4-BE49-F238E27FC236}">
                <a16:creationId xmlns:a16="http://schemas.microsoft.com/office/drawing/2014/main" id="{F4278C65-9CD1-3D1E-315F-A62D6D1BC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4" y="1656132"/>
            <a:ext cx="555402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fade">
                                      <p:cBhvr>
                                        <p:cTn id="7" dur="500"/>
                                        <p:tgtEl>
                                          <p:spTgt spid="5325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D29A-F673-ED3F-1D7E-09FBFAFAE1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4FE2C-C271-C365-CD70-98E8918BFEC0}"/>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More than 90 percent of firms worldwide now use some form of cloud service.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Advantages:</a:t>
            </a:r>
          </a:p>
          <a:p>
            <a:pPr lvl="1">
              <a:defRPr sz="2000">
                <a:solidFill>
                  <a:srgbClr val="000000"/>
                </a:solidFill>
                <a:latin typeface="Garamond"/>
              </a:defRPr>
            </a:pPr>
            <a:r>
              <a:rPr lang="en-US" altLang="zh-TW" sz="2000" dirty="0"/>
              <a:t>Flexibility in computing power and storage.</a:t>
            </a:r>
          </a:p>
          <a:p>
            <a:pPr lvl="1">
              <a:defRPr sz="2000">
                <a:solidFill>
                  <a:srgbClr val="000000"/>
                </a:solidFill>
                <a:latin typeface="Garamond"/>
              </a:defRPr>
            </a:pPr>
            <a:r>
              <a:rPr lang="en-US" altLang="zh-TW" sz="2000" dirty="0"/>
              <a:t>Cost efficiency through pay-for-use pricing and economies of scale.</a:t>
            </a:r>
          </a:p>
          <a:p>
            <a:pPr lvl="1">
              <a:defRPr sz="2000">
                <a:solidFill>
                  <a:srgbClr val="000000"/>
                </a:solidFill>
                <a:latin typeface="Garamond"/>
              </a:defRPr>
            </a:pPr>
            <a:r>
              <a:rPr lang="en-US" altLang="zh-TW" sz="2000" dirty="0"/>
              <a:t>Reduced maintenance, as providers handle infrastructure upkeep.</a:t>
            </a:r>
          </a:p>
          <a:p>
            <a:pPr lvl="1">
              <a:defRPr sz="2000">
                <a:solidFill>
                  <a:srgbClr val="000000"/>
                </a:solidFill>
                <a:latin typeface="Garamond"/>
              </a:defRPr>
            </a:pPr>
            <a:r>
              <a:rPr lang="en-US" altLang="zh-TW" sz="2000" dirty="0"/>
              <a:t>Accessibility, allowing even small firms to use enterprise-level systems.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Challenges:</a:t>
            </a:r>
          </a:p>
          <a:p>
            <a:pPr lvl="1">
              <a:defRPr sz="2000">
                <a:solidFill>
                  <a:srgbClr val="000000"/>
                </a:solidFill>
                <a:latin typeface="Garamond"/>
              </a:defRPr>
            </a:pPr>
            <a:r>
              <a:rPr lang="en-US" altLang="zh-TW" sz="2000" dirty="0"/>
              <a:t>Data control: Responsibility for storage and security shifts to external providers.</a:t>
            </a:r>
          </a:p>
          <a:p>
            <a:pPr lvl="1">
              <a:defRPr sz="2000">
                <a:solidFill>
                  <a:srgbClr val="000000"/>
                </a:solidFill>
                <a:latin typeface="Garamond"/>
              </a:defRPr>
            </a:pPr>
            <a:r>
              <a:rPr lang="en-US" altLang="zh-TW" sz="2000" dirty="0"/>
              <a:t>Security and reliability: Outages or breaches can disrupt business operations.</a:t>
            </a:r>
          </a:p>
          <a:p>
            <a:pPr lvl="1">
              <a:defRPr sz="2000">
                <a:solidFill>
                  <a:srgbClr val="000000"/>
                </a:solidFill>
                <a:latin typeface="Garamond"/>
              </a:defRPr>
            </a:pPr>
            <a:r>
              <a:rPr lang="en-US" altLang="zh-TW" sz="2000" dirty="0"/>
              <a:t>Cost unpredictability: Usage-based pricing can lead to unanticipated expenses.</a:t>
            </a:r>
          </a:p>
          <a:p>
            <a:pPr lvl="1">
              <a:defRPr sz="2000">
                <a:solidFill>
                  <a:srgbClr val="000000"/>
                </a:solidFill>
                <a:latin typeface="Garamond"/>
              </a:defRPr>
            </a:pPr>
            <a:r>
              <a:rPr lang="en-US" altLang="zh-TW" sz="2000" dirty="0"/>
              <a:t>Integration: Migrating legacy applications to the cloud can require significant redevelopment.</a:t>
            </a:r>
          </a:p>
          <a:p>
            <a:pPr>
              <a:defRPr sz="2000">
                <a:solidFill>
                  <a:srgbClr val="000000"/>
                </a:solidFill>
                <a:latin typeface="Garamond"/>
              </a:defRPr>
            </a:pPr>
            <a:endParaRPr lang="en-US" altLang="zh-TW" sz="1200" dirty="0"/>
          </a:p>
          <a:p>
            <a:pPr>
              <a:defRPr sz="2000">
                <a:solidFill>
                  <a:srgbClr val="000000"/>
                </a:solidFill>
                <a:latin typeface="Garamond"/>
              </a:defRPr>
            </a:pPr>
            <a:endParaRPr lang="en-US" altLang="zh-TW" sz="2400" dirty="0"/>
          </a:p>
        </p:txBody>
      </p:sp>
      <p:sp>
        <p:nvSpPr>
          <p:cNvPr id="4" name="Rectangle 3">
            <a:extLst>
              <a:ext uri="{FF2B5EF4-FFF2-40B4-BE49-F238E27FC236}">
                <a16:creationId xmlns:a16="http://schemas.microsoft.com/office/drawing/2014/main" id="{A12B74BA-2A30-9817-A286-D7E1BC3708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3EF5C-05CD-47B9-6972-5800D9B6734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Advantages and Challenges of Cloud Computing</a:t>
            </a:r>
          </a:p>
        </p:txBody>
      </p:sp>
      <p:sp>
        <p:nvSpPr>
          <p:cNvPr id="5" name="Rectangle 4">
            <a:extLst>
              <a:ext uri="{FF2B5EF4-FFF2-40B4-BE49-F238E27FC236}">
                <a16:creationId xmlns:a16="http://schemas.microsoft.com/office/drawing/2014/main" id="{F506AE81-37F2-1C90-22E5-71FE415738D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681927C-9D6C-BEE7-2B37-7D63F8E03B1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98C2C29-5C14-81B3-AA0B-AB5B9C259C7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6001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A6FA-B8B9-251A-988F-A1940A810C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55480-6FE1-1232-B996-CC50F0F88397}"/>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Public cloud: Operated by providers such as AWS or Google Cloud and shared among many users. Ideal for web hosting, large projects, or consumer services.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Private cloud: Built for a single organization to maintain control while retaining cloud flexibility.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Hybrid cloud: Combines private infrastructure for critical systems with public clouds for additional capacity during peak periods.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Industry cloud (vertical cloud): Tailored to the needs of specific sectors such as healthcare or finance.</a:t>
            </a:r>
          </a:p>
        </p:txBody>
      </p:sp>
      <p:sp>
        <p:nvSpPr>
          <p:cNvPr id="4" name="Rectangle 3">
            <a:extLst>
              <a:ext uri="{FF2B5EF4-FFF2-40B4-BE49-F238E27FC236}">
                <a16:creationId xmlns:a16="http://schemas.microsoft.com/office/drawing/2014/main" id="{8A50331E-2CCD-5F70-03A4-0B7A43C475E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0B876-B767-9C2B-D4F9-3D7EDD78A83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Cloud Deployment Models</a:t>
            </a:r>
          </a:p>
        </p:txBody>
      </p:sp>
      <p:sp>
        <p:nvSpPr>
          <p:cNvPr id="5" name="Rectangle 4">
            <a:extLst>
              <a:ext uri="{FF2B5EF4-FFF2-40B4-BE49-F238E27FC236}">
                <a16:creationId xmlns:a16="http://schemas.microsoft.com/office/drawing/2014/main" id="{0BE6C4F6-BDCB-C2C8-041A-9877AF4381C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FC0E091-7F20-A99A-CF8F-346A20E390C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66D442C-8CB0-B800-91CD-A37C2AAA070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6669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2108-A67F-363D-7DB6-1C33904EEA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65754A-CAE7-D1E8-F926-CCC7AF4804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B28C2-6801-40D6-F959-B7B51E2E4E6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Cloud Deployment Models</a:t>
            </a:r>
          </a:p>
        </p:txBody>
      </p:sp>
      <p:sp>
        <p:nvSpPr>
          <p:cNvPr id="5" name="Rectangle 4">
            <a:extLst>
              <a:ext uri="{FF2B5EF4-FFF2-40B4-BE49-F238E27FC236}">
                <a16:creationId xmlns:a16="http://schemas.microsoft.com/office/drawing/2014/main" id="{B2F2D432-6DBE-48A5-A0AD-0191CC92E27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C15EF56-C3F5-43E4-B2F4-D1D9BB183B8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1E1B55F-7926-6A18-CB1C-9C8380ADE29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69</a:t>
            </a:fld>
            <a:r>
              <a:rPr lang="en-US" b="1" dirty="0">
                <a:solidFill>
                  <a:schemeClr val="bg1"/>
                </a:solidFill>
                <a:latin typeface="Garamond" panose="02020404030301010803" pitchFamily="18" charset="0"/>
              </a:rPr>
              <a:t> </a:t>
            </a:r>
          </a:p>
        </p:txBody>
      </p:sp>
      <p:pic>
        <p:nvPicPr>
          <p:cNvPr id="57346" name="Picture 2" descr="hybrid-cloud-environment">
            <a:extLst>
              <a:ext uri="{FF2B5EF4-FFF2-40B4-BE49-F238E27FC236}">
                <a16:creationId xmlns:a16="http://schemas.microsoft.com/office/drawing/2014/main" id="{C473DA5B-0D0C-C3F3-AEC8-50ED59A8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1065582"/>
            <a:ext cx="1015365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1E55-3E8D-1388-6FAA-F0FACDDB44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C275F-28CB-717F-8487-494FC045253F}"/>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b="1" dirty="0"/>
              <a:t>Physical Facilities Management Services </a:t>
            </a:r>
            <a:r>
              <a:rPr lang="en-US" altLang="zh-TW" sz="2400" dirty="0"/>
              <a:t>maintain the installations required for computing, telecommunications, and data operations.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IT Management Services </a:t>
            </a:r>
            <a:r>
              <a:rPr lang="en-US" altLang="zh-TW" sz="2400" dirty="0"/>
              <a:t>plan, develop, and coordinate infrastructure projects, manage budgets, and align IT initiatives with business needs.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IT Standards Services </a:t>
            </a:r>
            <a:r>
              <a:rPr lang="en-US" altLang="zh-TW" sz="2400" dirty="0"/>
              <a:t>set firm-level policies determining which technologies are adopted and how they are implemented.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IT Education Services </a:t>
            </a:r>
            <a:r>
              <a:rPr lang="en-US" altLang="zh-TW" sz="2400" dirty="0"/>
              <a:t>provide user training and management instruction on IT investment and strategy.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b="1" dirty="0"/>
              <a:t>IT Research and Development Services </a:t>
            </a:r>
            <a:r>
              <a:rPr lang="en-US" altLang="zh-TW" sz="2400" dirty="0"/>
              <a:t>investigate emerging technologies that could improve efficiency or create new competitive advantages.</a:t>
            </a:r>
          </a:p>
        </p:txBody>
      </p:sp>
      <p:sp>
        <p:nvSpPr>
          <p:cNvPr id="4" name="Rectangle 3">
            <a:extLst>
              <a:ext uri="{FF2B5EF4-FFF2-40B4-BE49-F238E27FC236}">
                <a16:creationId xmlns:a16="http://schemas.microsoft.com/office/drawing/2014/main" id="{1469F1A9-24BF-C760-398B-EDD5AA78FE8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C130F-9E32-3F0B-83C2-4D4E6622CA8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Core Infrastructure Services</a:t>
            </a:r>
          </a:p>
        </p:txBody>
      </p:sp>
      <p:sp>
        <p:nvSpPr>
          <p:cNvPr id="5" name="Rectangle 4">
            <a:extLst>
              <a:ext uri="{FF2B5EF4-FFF2-40B4-BE49-F238E27FC236}">
                <a16:creationId xmlns:a16="http://schemas.microsoft.com/office/drawing/2014/main" id="{CBA57C05-8CDE-796F-BD28-E9B6C157233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2AAFD05-1B2E-7F24-F8F8-F33D7879D7D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D76E940-BBCC-F874-019D-6B9F88B8C1C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1123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2A58-F229-1059-4C4D-4B4787E9F6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5BFBF-A15D-C4DD-AE79-B604BCBB9C99}"/>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Many large firms adopt a hybrid model, keeping sensitive workloads on private servers while using public clouds for less-critical tasks.</a:t>
            </a:r>
          </a:p>
          <a:p>
            <a:pPr lvl="1">
              <a:defRPr sz="2000">
                <a:solidFill>
                  <a:srgbClr val="000000"/>
                </a:solidFill>
                <a:latin typeface="Garamond"/>
              </a:defRPr>
            </a:pPr>
            <a:r>
              <a:rPr lang="en-US" altLang="zh-TW" sz="2000" dirty="0"/>
              <a:t>This approach balances security, performance, and cost.</a:t>
            </a:r>
          </a:p>
          <a:p>
            <a:pPr lvl="1">
              <a:defRPr sz="2000">
                <a:solidFill>
                  <a:srgbClr val="000000"/>
                </a:solidFill>
                <a:latin typeface="Garamond"/>
              </a:defRPr>
            </a:pPr>
            <a:r>
              <a:rPr lang="en-US" altLang="zh-TW" sz="2000" dirty="0"/>
              <a:t>The concept of on-demand computing captures the pay-as-you-go nature of this flexible approach.</a:t>
            </a:r>
          </a:p>
          <a:p>
            <a:pPr lvl="1">
              <a:defRPr sz="2000">
                <a:solidFill>
                  <a:srgbClr val="000000"/>
                </a:solidFill>
                <a:latin typeface="Garamond"/>
              </a:defRPr>
            </a:pPr>
            <a:r>
              <a:rPr lang="en-US" altLang="zh-TW" sz="2000" dirty="0"/>
              <a:t>Hybrid systems represent the future trend for most mid-sized and large organizations.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All major providers such as AWS, Microsoft Azure, Google Cloud Platform, and Salesforce offer integrated AI services.</a:t>
            </a:r>
          </a:p>
          <a:p>
            <a:pPr lvl="1">
              <a:defRPr sz="2000">
                <a:solidFill>
                  <a:srgbClr val="000000"/>
                </a:solidFill>
                <a:latin typeface="Garamond"/>
              </a:defRPr>
            </a:pPr>
            <a:r>
              <a:rPr lang="en-US" altLang="zh-TW" sz="2000" dirty="0"/>
              <a:t>These include tools for natural-language processing, image recognition, and predictive analytics delivered through the cloud.</a:t>
            </a:r>
          </a:p>
          <a:p>
            <a:pPr lvl="1">
              <a:defRPr sz="2000">
                <a:solidFill>
                  <a:srgbClr val="000000"/>
                </a:solidFill>
                <a:latin typeface="Garamond"/>
              </a:defRPr>
            </a:pPr>
            <a:r>
              <a:rPr lang="en-US" altLang="zh-TW" sz="2000" dirty="0"/>
              <a:t>Cloud AI lowers the barrier to entry for machine learning by giving firms access to scalable computational power and pretrained models.</a:t>
            </a:r>
          </a:p>
        </p:txBody>
      </p:sp>
      <p:sp>
        <p:nvSpPr>
          <p:cNvPr id="4" name="Rectangle 3">
            <a:extLst>
              <a:ext uri="{FF2B5EF4-FFF2-40B4-BE49-F238E27FC236}">
                <a16:creationId xmlns:a16="http://schemas.microsoft.com/office/drawing/2014/main" id="{2E1BF362-1748-3ABE-6625-4FF90335B5A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8C0D6-3BEE-6FF8-9159-6BA96B09085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Hybrid Cloud and On-Demand Computing</a:t>
            </a:r>
          </a:p>
        </p:txBody>
      </p:sp>
      <p:sp>
        <p:nvSpPr>
          <p:cNvPr id="5" name="Rectangle 4">
            <a:extLst>
              <a:ext uri="{FF2B5EF4-FFF2-40B4-BE49-F238E27FC236}">
                <a16:creationId xmlns:a16="http://schemas.microsoft.com/office/drawing/2014/main" id="{CF7E5033-8039-A22D-B1EE-12E5F15D2C7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3438F0-11F5-926C-D1A5-7877804D296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F522B41-211B-58FB-D1A5-75CDA2D6B94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53765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BE82-1204-7A60-8A0C-752B9B1D4B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E373D9-65A4-B945-1AAB-F5AD70D5A5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B3222-C31F-A415-04C6-C17DB4526FCF}"/>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000" dirty="0">
                <a:solidFill>
                  <a:schemeClr val="bg1"/>
                </a:solidFill>
              </a:rPr>
              <a:t>  </a:t>
            </a:r>
            <a:r>
              <a:rPr lang="en-US" sz="2400" dirty="0">
                <a:solidFill>
                  <a:schemeClr val="bg1"/>
                </a:solidFill>
              </a:rPr>
              <a:t>Accenture (2022, October 18).</a:t>
            </a:r>
            <a:r>
              <a:rPr lang="en-US" sz="2400" i="1" dirty="0">
                <a:solidFill>
                  <a:schemeClr val="bg1"/>
                </a:solidFill>
              </a:rPr>
              <a:t> What is Edge Computing? </a:t>
            </a:r>
            <a:r>
              <a:rPr lang="en-US" sz="2400" dirty="0">
                <a:solidFill>
                  <a:schemeClr val="bg1"/>
                </a:solidFill>
              </a:rPr>
              <a:t>[Video]. YouTube.</a:t>
            </a:r>
            <a:br>
              <a:rPr lang="en-US" sz="2400" dirty="0">
                <a:solidFill>
                  <a:schemeClr val="bg1"/>
                </a:solidFill>
              </a:rPr>
            </a:br>
            <a:r>
              <a:rPr lang="en-US" sz="2400" dirty="0">
                <a:solidFill>
                  <a:schemeClr val="bg1"/>
                </a:solidFill>
              </a:rPr>
              <a:t>  https://youtu.be/WMvb9LLXzUs?si=-44kOZLrcatKb_NL</a:t>
            </a:r>
            <a:endParaRPr lang="en-US" sz="2000" dirty="0">
              <a:solidFill>
                <a:schemeClr val="bg1"/>
              </a:solidFill>
            </a:endParaRPr>
          </a:p>
        </p:txBody>
      </p:sp>
      <p:sp>
        <p:nvSpPr>
          <p:cNvPr id="5" name="Rectangle 4">
            <a:extLst>
              <a:ext uri="{FF2B5EF4-FFF2-40B4-BE49-F238E27FC236}">
                <a16:creationId xmlns:a16="http://schemas.microsoft.com/office/drawing/2014/main" id="{792D1375-2313-FE6D-2E6D-726CEFEC756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3CF6068-A615-27C0-2461-0095010F9F6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454B891-B47F-3D34-8A15-9129F5B061D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71</a:t>
            </a:fld>
            <a:r>
              <a:rPr lang="en-US" b="1" dirty="0">
                <a:solidFill>
                  <a:schemeClr val="bg1"/>
                </a:solidFill>
                <a:latin typeface="Garamond" panose="02020404030301010803" pitchFamily="18" charset="0"/>
              </a:rPr>
              <a:t> </a:t>
            </a:r>
          </a:p>
        </p:txBody>
      </p:sp>
      <p:pic>
        <p:nvPicPr>
          <p:cNvPr id="8" name="Online Media 7" title="What is Edge Computing?">
            <a:hlinkClick r:id="" action="ppaction://media"/>
            <a:extLst>
              <a:ext uri="{FF2B5EF4-FFF2-40B4-BE49-F238E27FC236}">
                <a16:creationId xmlns:a16="http://schemas.microsoft.com/office/drawing/2014/main" id="{80143732-6573-9677-3307-3E7A72F83F95}"/>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9055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E9FC5-1FA2-033B-6CAC-71CB5914B4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1A203-F49A-75C5-AD30-EB5F22EFA81A}"/>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Edge computing processes data closer to its source instead of sending everything to distant data centers.</a:t>
            </a:r>
          </a:p>
          <a:p>
            <a:pPr lvl="1">
              <a:defRPr sz="2000">
                <a:solidFill>
                  <a:srgbClr val="000000"/>
                </a:solidFill>
                <a:latin typeface="Garamond"/>
              </a:defRPr>
            </a:pPr>
            <a:r>
              <a:rPr lang="en-US" altLang="zh-TW" sz="2000" dirty="0"/>
              <a:t>This approach reduces network delays and bandwidth costs.</a:t>
            </a:r>
          </a:p>
          <a:p>
            <a:pPr lvl="1">
              <a:defRPr sz="2000">
                <a:solidFill>
                  <a:srgbClr val="000000"/>
                </a:solidFill>
                <a:latin typeface="Garamond"/>
              </a:defRPr>
            </a:pPr>
            <a:r>
              <a:rPr lang="en-US" altLang="zh-TW" sz="2000" dirty="0"/>
              <a:t>It is valuable for IoT applications, where sensors or devices generate large data volumes.</a:t>
            </a:r>
          </a:p>
          <a:p>
            <a:pPr lvl="1">
              <a:defRPr sz="2000">
                <a:solidFill>
                  <a:srgbClr val="000000"/>
                </a:solidFill>
                <a:latin typeface="Garamond"/>
              </a:defRPr>
            </a:pPr>
            <a:r>
              <a:rPr lang="en-US" altLang="zh-TW" sz="2000" dirty="0"/>
              <a:t>Examples include oil-rig sensors or autonomous vehicles that require real-time data processing.</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Benefits of Edge Computing</a:t>
            </a:r>
          </a:p>
          <a:p>
            <a:pPr lvl="1">
              <a:defRPr sz="2000">
                <a:solidFill>
                  <a:srgbClr val="000000"/>
                </a:solidFill>
                <a:latin typeface="Garamond"/>
              </a:defRPr>
            </a:pPr>
            <a:r>
              <a:rPr lang="en-US" altLang="zh-TW" sz="2000" dirty="0"/>
              <a:t>Reduced latency: Processing near the data source speeds response times for time-sensitive applications.</a:t>
            </a:r>
          </a:p>
          <a:p>
            <a:pPr lvl="1">
              <a:defRPr sz="2000">
                <a:solidFill>
                  <a:srgbClr val="000000"/>
                </a:solidFill>
                <a:latin typeface="Garamond"/>
              </a:defRPr>
            </a:pPr>
            <a:r>
              <a:rPr lang="en-US" altLang="zh-TW" sz="2000" dirty="0"/>
              <a:t>Lower network load: Only essential data are transmitted to the central cloud.</a:t>
            </a:r>
          </a:p>
          <a:p>
            <a:pPr lvl="1">
              <a:defRPr sz="2000">
                <a:solidFill>
                  <a:srgbClr val="000000"/>
                </a:solidFill>
                <a:latin typeface="Garamond"/>
              </a:defRPr>
            </a:pPr>
            <a:r>
              <a:rPr lang="en-US" altLang="zh-TW" sz="2000" dirty="0"/>
              <a:t>Improved reliability: Local systems can continue operating even if cloud connectivity is interrupted.</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Throughout this chapter, we have explored how modern IT infrastructure has evolved. In the next chapter, we will examine how firms manage and govern their IT infrastructure.</a:t>
            </a:r>
          </a:p>
        </p:txBody>
      </p:sp>
      <p:sp>
        <p:nvSpPr>
          <p:cNvPr id="4" name="Rectangle 3">
            <a:extLst>
              <a:ext uri="{FF2B5EF4-FFF2-40B4-BE49-F238E27FC236}">
                <a16:creationId xmlns:a16="http://schemas.microsoft.com/office/drawing/2014/main" id="{7F96993A-7661-1DE8-4792-DE27DF42232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93085-C994-4771-6BB2-51437631E72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Edge Computing</a:t>
            </a:r>
          </a:p>
        </p:txBody>
      </p:sp>
      <p:sp>
        <p:nvSpPr>
          <p:cNvPr id="5" name="Rectangle 4">
            <a:extLst>
              <a:ext uri="{FF2B5EF4-FFF2-40B4-BE49-F238E27FC236}">
                <a16:creationId xmlns:a16="http://schemas.microsoft.com/office/drawing/2014/main" id="{99FB65ED-658F-28A8-E9B0-F03D96771F7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4925583-8474-4653-62B2-A716F1AB161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A9943E7-0643-1464-91FF-833F7460D7A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683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B993BEBD-0F9C-00A8-7238-F534562E6F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E75226-9575-4DAE-C2A8-A1FF4706C8F4}"/>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Infrastructure </a:t>
            </a:r>
            <a:r>
              <a:rPr lang="en-US" sz="4400" dirty="0" err="1">
                <a:solidFill>
                  <a:schemeClr val="bg1"/>
                </a:solidFill>
              </a:rPr>
              <a:t>Mangement</a:t>
            </a:r>
            <a:endParaRPr sz="4400" dirty="0">
              <a:solidFill>
                <a:schemeClr val="bg1"/>
              </a:solidFill>
            </a:endParaRPr>
          </a:p>
        </p:txBody>
      </p:sp>
    </p:spTree>
    <p:extLst>
      <p:ext uri="{BB962C8B-B14F-4D97-AF65-F5344CB8AC3E}">
        <p14:creationId xmlns:p14="http://schemas.microsoft.com/office/powerpoint/2010/main" val="115137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D436-D2F4-8CA1-7CB7-211F618D89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4494F-6594-E46D-EF60-8D2F6C34F1D9}"/>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Building and managing a coherent IT infrastructure presents ongoing challenges for every organization.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must navigate technological change, governance and management decisions, and infrastructure investment strategies.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challenges determine how efficiently and securely a company operates in an increasingly digital environment.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firms expand, they often outgrow their existing IT infrastructure; when they contract, they may retain excess capacity.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Key Question: How can firms remain flexible when infrastructure investments are often fixed-cost?</a:t>
            </a:r>
          </a:p>
        </p:txBody>
      </p:sp>
      <p:sp>
        <p:nvSpPr>
          <p:cNvPr id="4" name="Rectangle 3">
            <a:extLst>
              <a:ext uri="{FF2B5EF4-FFF2-40B4-BE49-F238E27FC236}">
                <a16:creationId xmlns:a16="http://schemas.microsoft.com/office/drawing/2014/main" id="{B079D4B8-19EA-C1C3-65D3-F26592E3A5D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893F4-E003-FD39-DBAE-8C1AA6A298E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Managing Modern IT Infrastructure</a:t>
            </a:r>
          </a:p>
        </p:txBody>
      </p:sp>
      <p:sp>
        <p:nvSpPr>
          <p:cNvPr id="5" name="Rectangle 4">
            <a:extLst>
              <a:ext uri="{FF2B5EF4-FFF2-40B4-BE49-F238E27FC236}">
                <a16:creationId xmlns:a16="http://schemas.microsoft.com/office/drawing/2014/main" id="{97546DE9-DC03-19DD-35EE-63A17CE80F8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75D483D-655F-DA3A-D457-A586D78607A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FD9387-E659-D8FD-58CC-D896782F9BE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8681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9DF32-5CEF-5674-9EE5-3131FCE7D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604AF-8F54-0A67-0FE1-4A7B3805243E}"/>
              </a:ext>
            </a:extLst>
          </p:cNvPr>
          <p:cNvSpPr>
            <a:spLocks noGrp="1"/>
          </p:cNvSpPr>
          <p:nvPr>
            <p:ph idx="1"/>
          </p:nvPr>
        </p:nvSpPr>
        <p:spPr>
          <a:xfrm>
            <a:off x="541769" y="1300900"/>
            <a:ext cx="11105285" cy="5202528"/>
          </a:xfrm>
        </p:spPr>
        <p:txBody>
          <a:bodyPr>
            <a:normAutofit lnSpcReduction="10000"/>
          </a:bodyPr>
          <a:lstStyle/>
          <a:p>
            <a:pPr>
              <a:defRPr sz="2000">
                <a:solidFill>
                  <a:srgbClr val="000000"/>
                </a:solidFill>
                <a:latin typeface="Garamond"/>
              </a:defRPr>
            </a:pPr>
            <a:r>
              <a:rPr lang="en-US" altLang="zh-TW" sz="2400" dirty="0"/>
              <a:t>Scalability refers to the ability to expand systems to accommodate more users or applications, which helps firms manage these fluctuations effectively.</a:t>
            </a:r>
          </a:p>
          <a:p>
            <a:pPr lvl="1">
              <a:defRPr sz="2000">
                <a:solidFill>
                  <a:srgbClr val="000000"/>
                </a:solidFill>
                <a:latin typeface="Garamond"/>
              </a:defRPr>
            </a:pPr>
            <a:r>
              <a:rPr lang="en-US" altLang="zh-TW" sz="2000" dirty="0"/>
              <a:t>Scalability ensures systems can handle growth from new applications, mergers, and increased business volume, where poor scalability can lead to performance failures or underutilized systems.</a:t>
            </a:r>
          </a:p>
          <a:p>
            <a:pPr lvl="1">
              <a:defRPr sz="2000">
                <a:solidFill>
                  <a:srgbClr val="000000"/>
                </a:solidFill>
                <a:latin typeface="Garamond"/>
              </a:defRPr>
            </a:pPr>
            <a:r>
              <a:rPr lang="en-US" altLang="zh-TW" sz="2000" dirty="0"/>
              <a:t>Infrastructure planning must anticipate future capacity needs and align them with strategic goals.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Firms adopting mobile and cloud computing must develop new tools and policies for security, tracking, and performance.</a:t>
            </a:r>
          </a:p>
          <a:p>
            <a:pPr lvl="1">
              <a:defRPr sz="2000">
                <a:solidFill>
                  <a:srgbClr val="000000"/>
                </a:solidFill>
                <a:latin typeface="Garamond"/>
              </a:defRPr>
            </a:pPr>
            <a:r>
              <a:rPr lang="en-US" altLang="zh-TW" sz="2000" dirty="0"/>
              <a:t>Mobile Device Management (MDM) software helps monitor and secure devices used across multiple operating systems and carriers.</a:t>
            </a:r>
          </a:p>
          <a:p>
            <a:pPr lvl="1">
              <a:defRPr sz="2000">
                <a:solidFill>
                  <a:srgbClr val="000000"/>
                </a:solidFill>
                <a:latin typeface="Garamond"/>
              </a:defRPr>
            </a:pPr>
            <a:r>
              <a:rPr lang="en-US" altLang="zh-TW" sz="2000" dirty="0"/>
              <a:t>MDM systems can update apps, back up data, and remove information from lost or stolen devices.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Firms using cloud services must establish clear contractual agreements with vendors.</a:t>
            </a:r>
          </a:p>
          <a:p>
            <a:pPr lvl="1">
              <a:defRPr sz="2000">
                <a:solidFill>
                  <a:srgbClr val="000000"/>
                </a:solidFill>
                <a:latin typeface="Garamond"/>
              </a:defRPr>
            </a:pPr>
            <a:r>
              <a:rPr lang="en-US" altLang="zh-TW" sz="2000" dirty="0"/>
              <a:t>Define availability standards, response times, and security requirements for critical applications.</a:t>
            </a:r>
          </a:p>
          <a:p>
            <a:pPr lvl="1">
              <a:defRPr sz="2000">
                <a:solidFill>
                  <a:srgbClr val="000000"/>
                </a:solidFill>
                <a:latin typeface="Garamond"/>
              </a:defRPr>
            </a:pPr>
            <a:r>
              <a:rPr lang="en-US" altLang="zh-TW" sz="2000" dirty="0"/>
              <a:t>Business management must determine acceptable performance benchmarks for outsourced infrastructure.</a:t>
            </a:r>
          </a:p>
        </p:txBody>
      </p:sp>
      <p:sp>
        <p:nvSpPr>
          <p:cNvPr id="4" name="Rectangle 3">
            <a:extLst>
              <a:ext uri="{FF2B5EF4-FFF2-40B4-BE49-F238E27FC236}">
                <a16:creationId xmlns:a16="http://schemas.microsoft.com/office/drawing/2014/main" id="{79C0BA02-BFBC-B170-0AE3-1CA18CF30D1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134B-3142-FF00-28C9-14D7D11337E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Dealing with Platform and Infrastructure Change</a:t>
            </a:r>
          </a:p>
        </p:txBody>
      </p:sp>
      <p:sp>
        <p:nvSpPr>
          <p:cNvPr id="5" name="Rectangle 4">
            <a:extLst>
              <a:ext uri="{FF2B5EF4-FFF2-40B4-BE49-F238E27FC236}">
                <a16:creationId xmlns:a16="http://schemas.microsoft.com/office/drawing/2014/main" id="{BE362597-F8E5-A77A-F674-AB674C14C93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05B4664-312C-4D61-15D5-6AA4444EC2E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34BE763-9D2F-B8B7-6145-1E7D75B14B0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1657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41B94-DF70-8847-2801-0F0D5BBEAC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D83F3-B101-6FA8-2A82-D14D577174C6}"/>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A central question in IT management is: Who controls and governs the firm’s infrastructure?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IT governance defines how responsibilities are distributed between central IT management and individual business units.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Key governance issues include decision authority, cost allocation, and alignment with business objectives.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must decide whether IT decisions should be centrally managed or distributed among departments.</a:t>
            </a:r>
          </a:p>
          <a:p>
            <a:pPr lvl="1">
              <a:defRPr sz="2000">
                <a:solidFill>
                  <a:srgbClr val="000000"/>
                </a:solidFill>
                <a:latin typeface="Garamond"/>
              </a:defRPr>
            </a:pPr>
            <a:r>
              <a:rPr lang="en-US" altLang="zh-TW" sz="2000" dirty="0"/>
              <a:t>Centralized governance ensures consistency and standardization but may limit flexibility.</a:t>
            </a:r>
          </a:p>
          <a:p>
            <a:pPr lvl="1">
              <a:defRPr sz="2000">
                <a:solidFill>
                  <a:srgbClr val="000000"/>
                </a:solidFill>
                <a:latin typeface="Garamond"/>
              </a:defRPr>
            </a:pPr>
            <a:r>
              <a:rPr lang="en-US" altLang="zh-TW" sz="2000" dirty="0"/>
              <a:t>Decentralized governance allows customization but can lead to redundancy and higher costs.</a:t>
            </a:r>
          </a:p>
          <a:p>
            <a:pPr lvl="1">
              <a:defRPr sz="2000">
                <a:solidFill>
                  <a:srgbClr val="000000"/>
                </a:solidFill>
                <a:latin typeface="Garamond"/>
              </a:defRPr>
            </a:pPr>
            <a:r>
              <a:rPr lang="en-US" altLang="zh-TW" sz="2000" dirty="0"/>
              <a:t>Most firms adopt a hybrid approach, balancing both efficiency and local autonomy.</a:t>
            </a:r>
          </a:p>
        </p:txBody>
      </p:sp>
      <p:sp>
        <p:nvSpPr>
          <p:cNvPr id="4" name="Rectangle 3">
            <a:extLst>
              <a:ext uri="{FF2B5EF4-FFF2-40B4-BE49-F238E27FC236}">
                <a16:creationId xmlns:a16="http://schemas.microsoft.com/office/drawing/2014/main" id="{DA0C3366-99C8-DA4B-94AD-A31F4CFEC88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AC979-86AD-3D3D-49C9-8853F1F0A6C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IT Management and Governance</a:t>
            </a:r>
          </a:p>
        </p:txBody>
      </p:sp>
      <p:sp>
        <p:nvSpPr>
          <p:cNvPr id="5" name="Rectangle 4">
            <a:extLst>
              <a:ext uri="{FF2B5EF4-FFF2-40B4-BE49-F238E27FC236}">
                <a16:creationId xmlns:a16="http://schemas.microsoft.com/office/drawing/2014/main" id="{2BF3FF86-6D2D-469C-3177-7BD4CB11C20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75A3D2A-20F7-D0CE-738C-B660D09DBE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4DF47D6-B992-300E-BB6F-0094934E6C3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53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64E4-DBAF-D747-233E-2E93EBFC4C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9682-1CB9-266A-C9B5-B9889E5F05DF}"/>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IT infrastructure represents a major long-term investment.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Spending too much creates idle capacity and wastes resources; spending too little leads to service gaps and competitive disadvantage.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must analyze how much to invest and whether to own or rent infrastructure resources.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must choose between purchasing IT assets or renting them from cloud service providers.</a:t>
            </a:r>
          </a:p>
          <a:p>
            <a:pPr lvl="1">
              <a:defRPr sz="2000">
                <a:solidFill>
                  <a:srgbClr val="000000"/>
                </a:solidFill>
                <a:latin typeface="Garamond"/>
              </a:defRPr>
            </a:pPr>
            <a:r>
              <a:rPr lang="en-US" altLang="zh-TW" sz="2000" dirty="0"/>
              <a:t>Renting through cloud computing can increase flexibility and scalability but requires careful cost analysis.</a:t>
            </a:r>
          </a:p>
          <a:p>
            <a:pPr lvl="1">
              <a:defRPr sz="2000">
                <a:solidFill>
                  <a:srgbClr val="000000"/>
                </a:solidFill>
                <a:latin typeface="Garamond"/>
              </a:defRPr>
            </a:pPr>
            <a:r>
              <a:rPr lang="en-US" altLang="zh-TW" sz="2000" dirty="0"/>
              <a:t>Over time, subscription and usage fees may exceed the cost of ownership for some systems.</a:t>
            </a:r>
          </a:p>
          <a:p>
            <a:pPr lvl="1">
              <a:defRPr sz="2000">
                <a:solidFill>
                  <a:srgbClr val="000000"/>
                </a:solidFill>
                <a:latin typeface="Garamond"/>
              </a:defRPr>
            </a:pPr>
            <a:r>
              <a:rPr lang="en-US" altLang="zh-TW" sz="2000" dirty="0"/>
              <a:t>Firms should balance cost, security, and workflow impacts when making this decision.</a:t>
            </a:r>
          </a:p>
        </p:txBody>
      </p:sp>
      <p:sp>
        <p:nvSpPr>
          <p:cNvPr id="4" name="Rectangle 3">
            <a:extLst>
              <a:ext uri="{FF2B5EF4-FFF2-40B4-BE49-F238E27FC236}">
                <a16:creationId xmlns:a16="http://schemas.microsoft.com/office/drawing/2014/main" id="{94FD27D4-E3E5-F925-3C4B-5E238EDAB0F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7F2FF-C8FB-4915-0208-CECD3DA480C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Making Wise Infrastructure Investments</a:t>
            </a:r>
          </a:p>
        </p:txBody>
      </p:sp>
      <p:sp>
        <p:nvSpPr>
          <p:cNvPr id="5" name="Rectangle 4">
            <a:extLst>
              <a:ext uri="{FF2B5EF4-FFF2-40B4-BE49-F238E27FC236}">
                <a16:creationId xmlns:a16="http://schemas.microsoft.com/office/drawing/2014/main" id="{22D7C37D-6B84-ED65-CD7E-1BD829FA0C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53A445D-4714-EE9E-0DE5-B104B8E7CAA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1B02167-38C6-0EB7-297D-24943CFAF74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856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2533-23E3-F0B7-04D0-19CE21D18B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9B9AF-2BFB-73F3-6F9A-97BDE419148B}"/>
              </a:ext>
            </a:extLst>
          </p:cNvPr>
          <p:cNvSpPr>
            <a:spLocks noGrp="1"/>
          </p:cNvSpPr>
          <p:nvPr>
            <p:ph idx="1"/>
          </p:nvPr>
        </p:nvSpPr>
        <p:spPr>
          <a:xfrm>
            <a:off x="541769" y="1300900"/>
            <a:ext cx="11105285" cy="5081046"/>
          </a:xfrm>
        </p:spPr>
        <p:txBody>
          <a:bodyPr>
            <a:normAutofit/>
          </a:bodyPr>
          <a:lstStyle/>
          <a:p>
            <a:pPr>
              <a:defRPr sz="2000">
                <a:solidFill>
                  <a:srgbClr val="000000"/>
                </a:solidFill>
                <a:latin typeface="Garamond"/>
              </a:defRPr>
            </a:pPr>
            <a:r>
              <a:rPr lang="en-US" altLang="zh-TW" sz="2400" dirty="0"/>
              <a:t>Total Cost of Ownership (TCO) analysis helps firms identify hidden costs and evaluate investment alternatives more accurately.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TCO includes not only purchase and installation costs but also ongoing expenses.</a:t>
            </a:r>
          </a:p>
          <a:p>
            <a:pPr lvl="1">
              <a:defRPr sz="2000">
                <a:solidFill>
                  <a:srgbClr val="000000"/>
                </a:solidFill>
                <a:latin typeface="Garamond"/>
              </a:defRPr>
            </a:pPr>
            <a:r>
              <a:rPr lang="en-US" altLang="zh-TW" sz="2000" dirty="0"/>
              <a:t>Hardware and software acquisition: Purchase or license of technology.</a:t>
            </a:r>
          </a:p>
          <a:p>
            <a:pPr lvl="1">
              <a:defRPr sz="2000">
                <a:solidFill>
                  <a:srgbClr val="000000"/>
                </a:solidFill>
                <a:latin typeface="Garamond"/>
              </a:defRPr>
            </a:pPr>
            <a:r>
              <a:rPr lang="en-US" altLang="zh-TW" sz="2000" dirty="0"/>
              <a:t>Installation and training: Costs for setup and employee preparation.</a:t>
            </a:r>
          </a:p>
          <a:p>
            <a:pPr lvl="1">
              <a:defRPr sz="2000">
                <a:solidFill>
                  <a:srgbClr val="000000"/>
                </a:solidFill>
                <a:latin typeface="Garamond"/>
              </a:defRPr>
            </a:pPr>
            <a:r>
              <a:rPr lang="en-US" altLang="zh-TW" sz="2000" dirty="0"/>
              <a:t>Support and maintenance: Help desk services, upgrades, and system upkeep.</a:t>
            </a:r>
          </a:p>
          <a:p>
            <a:pPr lvl="1">
              <a:defRPr sz="2000">
                <a:solidFill>
                  <a:srgbClr val="000000"/>
                </a:solidFill>
                <a:latin typeface="Garamond"/>
              </a:defRPr>
            </a:pPr>
            <a:r>
              <a:rPr lang="en-US" altLang="zh-TW" sz="2000" dirty="0"/>
              <a:t>Infrastructure and utilities: Network equipment, data centers, space, and power.</a:t>
            </a:r>
          </a:p>
          <a:p>
            <a:pPr lvl="1">
              <a:defRPr sz="2000">
                <a:solidFill>
                  <a:srgbClr val="000000"/>
                </a:solidFill>
                <a:latin typeface="Garamond"/>
              </a:defRPr>
            </a:pPr>
            <a:r>
              <a:rPr lang="en-US" altLang="zh-TW" sz="2000" dirty="0"/>
              <a:t>Downtime: Lost productivity due to system failures.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Understanding these factors ensures more informed budgeting and decision-making.</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3533344F-4F57-AB9C-652B-B20A4C9EC47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63138-DB40-9B7D-A7A9-EEF18B354D5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Total Cost of Ownership</a:t>
            </a:r>
          </a:p>
        </p:txBody>
      </p:sp>
      <p:sp>
        <p:nvSpPr>
          <p:cNvPr id="5" name="Rectangle 4">
            <a:extLst>
              <a:ext uri="{FF2B5EF4-FFF2-40B4-BE49-F238E27FC236}">
                <a16:creationId xmlns:a16="http://schemas.microsoft.com/office/drawing/2014/main" id="{BF6F1B12-E12F-6DAA-95F2-EE57E444554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C6B3C2D-223E-076C-5783-8A0CC398EE5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CB29E29-9370-EEA2-95FD-FF2BABBFFAA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853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E55F-E470-115C-B214-407DDF0A4E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18265-C157-BF85-7058-2070D5370A97}"/>
              </a:ext>
            </a:extLst>
          </p:cNvPr>
          <p:cNvSpPr>
            <a:spLocks noGrp="1"/>
          </p:cNvSpPr>
          <p:nvPr>
            <p:ph idx="1"/>
          </p:nvPr>
        </p:nvSpPr>
        <p:spPr>
          <a:xfrm>
            <a:off x="5335571" y="1300900"/>
            <a:ext cx="6311483" cy="5081046"/>
          </a:xfrm>
        </p:spPr>
        <p:txBody>
          <a:bodyPr>
            <a:normAutofit/>
          </a:bodyPr>
          <a:lstStyle/>
          <a:p>
            <a:pPr>
              <a:defRPr sz="2000">
                <a:solidFill>
                  <a:srgbClr val="000000"/>
                </a:solidFill>
                <a:latin typeface="Garamond"/>
              </a:defRPr>
            </a:pPr>
            <a:r>
              <a:rPr lang="en-US" altLang="zh-TW" sz="2400" dirty="0"/>
              <a:t>Hardware and software purchases account for only about 20 percent of total ownership costs.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greatest savings come from reducing administrative and support expenses.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Firms can lower costs by:</a:t>
            </a:r>
          </a:p>
          <a:p>
            <a:pPr lvl="1">
              <a:defRPr sz="2000">
                <a:solidFill>
                  <a:srgbClr val="000000"/>
                </a:solidFill>
                <a:latin typeface="Garamond"/>
              </a:defRPr>
            </a:pPr>
            <a:r>
              <a:rPr lang="en-US" altLang="zh-TW" sz="2000" dirty="0"/>
              <a:t>Standardizing hardware and software.</a:t>
            </a:r>
          </a:p>
          <a:p>
            <a:pPr lvl="1">
              <a:defRPr sz="2000">
                <a:solidFill>
                  <a:srgbClr val="000000"/>
                </a:solidFill>
                <a:latin typeface="Garamond"/>
              </a:defRPr>
            </a:pPr>
            <a:r>
              <a:rPr lang="en-US" altLang="zh-TW" sz="2000" dirty="0"/>
              <a:t>Centralizing IT management.</a:t>
            </a:r>
          </a:p>
          <a:p>
            <a:pPr lvl="1">
              <a:defRPr sz="2000">
                <a:solidFill>
                  <a:srgbClr val="000000"/>
                </a:solidFill>
                <a:latin typeface="Garamond"/>
              </a:defRPr>
            </a:pPr>
            <a:r>
              <a:rPr lang="en-US" altLang="zh-TW" sz="2000" dirty="0"/>
              <a:t>Using cloud services for scalable storage and computing.</a:t>
            </a:r>
            <a:endParaRPr lang="en-US" altLang="zh-TW" sz="1600" dirty="0"/>
          </a:p>
        </p:txBody>
      </p:sp>
      <p:sp>
        <p:nvSpPr>
          <p:cNvPr id="4" name="Rectangle 3">
            <a:extLst>
              <a:ext uri="{FF2B5EF4-FFF2-40B4-BE49-F238E27FC236}">
                <a16:creationId xmlns:a16="http://schemas.microsoft.com/office/drawing/2014/main" id="{C9802616-3954-1053-B011-B4D3BF70D85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A2FCB-2DA9-C203-91E4-9A8C53F78C0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Reducing TCO</a:t>
            </a:r>
          </a:p>
        </p:txBody>
      </p:sp>
      <p:sp>
        <p:nvSpPr>
          <p:cNvPr id="5" name="Rectangle 4">
            <a:extLst>
              <a:ext uri="{FF2B5EF4-FFF2-40B4-BE49-F238E27FC236}">
                <a16:creationId xmlns:a16="http://schemas.microsoft.com/office/drawing/2014/main" id="{2D981106-026F-05E7-34CA-5282C0D00E4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C278B76-CFB2-E0D9-9936-214BA7E5138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9A0DFA7-44F6-8C51-C8B2-5D250CA696F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79</a:t>
            </a:fld>
            <a:r>
              <a:rPr lang="en-US" b="1" dirty="0">
                <a:solidFill>
                  <a:schemeClr val="bg1"/>
                </a:solidFill>
                <a:latin typeface="Garamond" panose="02020404030301010803" pitchFamily="18" charset="0"/>
              </a:rPr>
              <a:t> </a:t>
            </a:r>
          </a:p>
        </p:txBody>
      </p:sp>
      <p:pic>
        <p:nvPicPr>
          <p:cNvPr id="61442" name="Picture 2" descr="No photo description available.">
            <a:extLst>
              <a:ext uri="{FF2B5EF4-FFF2-40B4-BE49-F238E27FC236}">
                <a16:creationId xmlns:a16="http://schemas.microsoft.com/office/drawing/2014/main" id="{350E6F64-64FA-C174-1D65-A73A4DF71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6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839FE-AF52-1D8B-ECFE-0C08B7B37D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EA0E4F-ECCC-E8C0-7A25-7EA26B00CFE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E7AEB-AC67-46DA-B7CF-BBADCA4F44F0}"/>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ASML (2024, December 19). </a:t>
            </a:r>
            <a:r>
              <a:rPr lang="en-US" sz="2400" i="1" dirty="0">
                <a:solidFill>
                  <a:schemeClr val="bg1"/>
                </a:solidFill>
              </a:rPr>
              <a:t>What is Moore’s Law? Is it still relevant? Episode 3 | ASML</a:t>
            </a:r>
            <a:br>
              <a:rPr lang="en-US" sz="2400" i="1" dirty="0">
                <a:solidFill>
                  <a:schemeClr val="bg1"/>
                </a:solidFill>
              </a:rPr>
            </a:br>
            <a:r>
              <a:rPr lang="en-US" sz="2400" i="1" dirty="0">
                <a:solidFill>
                  <a:schemeClr val="bg1"/>
                </a:solidFill>
              </a:rPr>
              <a:t>  </a:t>
            </a:r>
            <a:r>
              <a:rPr lang="en-US" sz="2400" i="1" dirty="0" err="1">
                <a:solidFill>
                  <a:schemeClr val="bg1"/>
                </a:solidFill>
              </a:rPr>
              <a:t>Nanoland</a:t>
            </a:r>
            <a:r>
              <a:rPr lang="en-US" sz="2400" i="1" dirty="0">
                <a:solidFill>
                  <a:schemeClr val="bg1"/>
                </a:solidFill>
              </a:rPr>
              <a:t> </a:t>
            </a:r>
            <a:r>
              <a:rPr lang="en-US" sz="2400" dirty="0">
                <a:solidFill>
                  <a:schemeClr val="bg1"/>
                </a:solidFill>
              </a:rPr>
              <a:t>[Video]. YouTube. https://youtu.be/C7BCCrCoU3A?si=drqVDN87wMa2L7Vs</a:t>
            </a:r>
          </a:p>
        </p:txBody>
      </p:sp>
      <p:sp>
        <p:nvSpPr>
          <p:cNvPr id="5" name="Rectangle 4">
            <a:extLst>
              <a:ext uri="{FF2B5EF4-FFF2-40B4-BE49-F238E27FC236}">
                <a16:creationId xmlns:a16="http://schemas.microsoft.com/office/drawing/2014/main" id="{3BC143D6-5EB4-BB64-2BB8-7C0925B9AFB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65D5CCC-1291-9C0A-7793-AE0E27966A1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17C0E77-0568-9617-312D-3D572B1B848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pic>
        <p:nvPicPr>
          <p:cNvPr id="3" name="Online Media 2" title="What is Moore’s Law? Is it still relevant? Episode 3 | ASML Nanoland">
            <a:hlinkClick r:id="" action="ppaction://media"/>
            <a:extLst>
              <a:ext uri="{FF2B5EF4-FFF2-40B4-BE49-F238E27FC236}">
                <a16:creationId xmlns:a16="http://schemas.microsoft.com/office/drawing/2014/main" id="{4F561B92-E145-2AFB-146E-ABD289F8950B}"/>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6504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606CC-47C2-73CB-8B40-2A79D2968E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1337-9FCA-5756-5EB9-4CD71819D72C}"/>
              </a:ext>
            </a:extLst>
          </p:cNvPr>
          <p:cNvSpPr>
            <a:spLocks noGrp="1"/>
          </p:cNvSpPr>
          <p:nvPr>
            <p:ph idx="1"/>
          </p:nvPr>
        </p:nvSpPr>
        <p:spPr>
          <a:xfrm>
            <a:off x="7381188" y="1300900"/>
            <a:ext cx="4265866" cy="5081046"/>
          </a:xfrm>
        </p:spPr>
        <p:txBody>
          <a:bodyPr>
            <a:normAutofit/>
          </a:bodyPr>
          <a:lstStyle/>
          <a:p>
            <a:pPr>
              <a:defRPr sz="2000">
                <a:solidFill>
                  <a:srgbClr val="000000"/>
                </a:solidFill>
                <a:latin typeface="Garamond"/>
              </a:defRPr>
            </a:pPr>
            <a:r>
              <a:rPr lang="en-US" altLang="zh-TW" sz="2400" dirty="0"/>
              <a:t>The Competitive Forces Model helps firms determine how much to invest in IT infrastructure and where to direct those investments.</a:t>
            </a:r>
          </a:p>
          <a:p>
            <a:pPr>
              <a:defRPr sz="2000">
                <a:solidFill>
                  <a:srgbClr val="000000"/>
                </a:solidFill>
                <a:latin typeface="Garamond"/>
              </a:defRPr>
            </a:pPr>
            <a:endParaRPr lang="en-US" altLang="zh-TW" sz="2400" dirty="0"/>
          </a:p>
          <a:p>
            <a:pPr>
              <a:defRPr sz="2000">
                <a:solidFill>
                  <a:srgbClr val="000000"/>
                </a:solidFill>
                <a:latin typeface="Garamond"/>
              </a:defRPr>
            </a:pPr>
            <a:r>
              <a:rPr lang="en-US" altLang="zh-TW" sz="2400" dirty="0"/>
              <a:t>The goal is to align IT spending with business strategy, market demand, and competitive positioning.</a:t>
            </a:r>
          </a:p>
        </p:txBody>
      </p:sp>
      <p:sp>
        <p:nvSpPr>
          <p:cNvPr id="4" name="Rectangle 3">
            <a:extLst>
              <a:ext uri="{FF2B5EF4-FFF2-40B4-BE49-F238E27FC236}">
                <a16:creationId xmlns:a16="http://schemas.microsoft.com/office/drawing/2014/main" id="{6A012C5F-91BB-B9A4-EE4A-D88ABC15257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33D76-FD0C-CBE8-73F1-B6F62FFC96A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Competitive Forces Model for IT Infrastructure</a:t>
            </a:r>
          </a:p>
        </p:txBody>
      </p:sp>
      <p:sp>
        <p:nvSpPr>
          <p:cNvPr id="5" name="Rectangle 4">
            <a:extLst>
              <a:ext uri="{FF2B5EF4-FFF2-40B4-BE49-F238E27FC236}">
                <a16:creationId xmlns:a16="http://schemas.microsoft.com/office/drawing/2014/main" id="{1592582A-BA92-2079-1912-E5589A2344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A00BD34-83F7-22E7-432F-32DF4217981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8695F3-DB1C-2E72-DF12-5CD0CA34D16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80</a:t>
            </a:fld>
            <a:r>
              <a:rPr lang="en-US" b="1" dirty="0">
                <a:solidFill>
                  <a:schemeClr val="bg1"/>
                </a:solidFill>
                <a:latin typeface="Garamond" panose="02020404030301010803" pitchFamily="18" charset="0"/>
              </a:rPr>
              <a:t> </a:t>
            </a:r>
          </a:p>
        </p:txBody>
      </p:sp>
      <p:pic>
        <p:nvPicPr>
          <p:cNvPr id="8" name="Picture 7" descr="A competitive forces model for I T infrastructure. Long description available in notes, press f6.">
            <a:extLst>
              <a:ext uri="{FF2B5EF4-FFF2-40B4-BE49-F238E27FC236}">
                <a16:creationId xmlns:a16="http://schemas.microsoft.com/office/drawing/2014/main" id="{C37D22A5-F301-9928-9604-3C706DD8C52A}"/>
              </a:ext>
            </a:extLst>
          </p:cNvPr>
          <p:cNvPicPr>
            <a:picLocks noChangeAspect="1"/>
          </p:cNvPicPr>
          <p:nvPr/>
        </p:nvPicPr>
        <p:blipFill>
          <a:blip r:embed="rId3"/>
          <a:stretch>
            <a:fillRect/>
          </a:stretch>
        </p:blipFill>
        <p:spPr>
          <a:xfrm>
            <a:off x="541769" y="1427532"/>
            <a:ext cx="6622473" cy="4572000"/>
          </a:xfrm>
          <a:prstGeom prst="rect">
            <a:avLst/>
          </a:prstGeom>
        </p:spPr>
      </p:pic>
    </p:spTree>
    <p:extLst>
      <p:ext uri="{BB962C8B-B14F-4D97-AF65-F5344CB8AC3E}">
        <p14:creationId xmlns:p14="http://schemas.microsoft.com/office/powerpoint/2010/main" val="12844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A6E3-2487-62BA-6BB0-D32AEE38FD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40095-4307-1C78-9689-E0962F73AB67}"/>
              </a:ext>
            </a:extLst>
          </p:cNvPr>
          <p:cNvSpPr>
            <a:spLocks noGrp="1"/>
          </p:cNvSpPr>
          <p:nvPr>
            <p:ph idx="1"/>
          </p:nvPr>
        </p:nvSpPr>
        <p:spPr>
          <a:xfrm>
            <a:off x="541769" y="1300900"/>
            <a:ext cx="11105285" cy="5081046"/>
          </a:xfrm>
        </p:spPr>
        <p:txBody>
          <a:bodyPr>
            <a:normAutofit fontScale="92500"/>
          </a:bodyPr>
          <a:lstStyle/>
          <a:p>
            <a:pPr>
              <a:defRPr sz="2000">
                <a:solidFill>
                  <a:srgbClr val="000000"/>
                </a:solidFill>
                <a:latin typeface="Garamond"/>
              </a:defRPr>
            </a:pPr>
            <a:r>
              <a:rPr lang="en-US" altLang="zh-TW" sz="2400" dirty="0"/>
              <a:t>Your business strategy: Identify future services and capabilities required to achieve strategic goals.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Your IT strategy, infrastructure, and cost: Assess alignment with business objectives and evaluate total IT costs.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Information technology assessment: Determine whether the firm is technologically outdated or investing too far ahead of standards.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Market demand: Evaluate customer, supplier, and employee needs for faster or higher-quality digital services.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Competitor firm services: Compare your technology offerings and service levels with those of competitors.</a:t>
            </a:r>
          </a:p>
          <a:p>
            <a:pPr lvl="3">
              <a:defRPr sz="2000">
                <a:solidFill>
                  <a:srgbClr val="000000"/>
                </a:solidFill>
                <a:latin typeface="Garamond"/>
              </a:defRPr>
            </a:pPr>
            <a:endParaRPr lang="en-US" altLang="zh-TW" sz="900" dirty="0"/>
          </a:p>
          <a:p>
            <a:pPr>
              <a:defRPr sz="2000">
                <a:solidFill>
                  <a:srgbClr val="000000"/>
                </a:solidFill>
                <a:latin typeface="Garamond"/>
              </a:defRPr>
            </a:pPr>
            <a:r>
              <a:rPr lang="en-US" altLang="zh-TW" sz="2400" dirty="0"/>
              <a:t>Competitor IT investments: Benchmark IT spending and innovation strategies to maintain competitive advantage.</a:t>
            </a:r>
          </a:p>
        </p:txBody>
      </p:sp>
      <p:sp>
        <p:nvSpPr>
          <p:cNvPr id="4" name="Rectangle 3">
            <a:extLst>
              <a:ext uri="{FF2B5EF4-FFF2-40B4-BE49-F238E27FC236}">
                <a16:creationId xmlns:a16="http://schemas.microsoft.com/office/drawing/2014/main" id="{F2CA9420-F5CB-FFD6-C267-97ECE20946A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9A1F5-9CF0-EDB5-7D84-14E5FAAFA96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Factors in the Model</a:t>
            </a:r>
          </a:p>
        </p:txBody>
      </p:sp>
      <p:sp>
        <p:nvSpPr>
          <p:cNvPr id="5" name="Rectangle 4">
            <a:extLst>
              <a:ext uri="{FF2B5EF4-FFF2-40B4-BE49-F238E27FC236}">
                <a16:creationId xmlns:a16="http://schemas.microsoft.com/office/drawing/2014/main" id="{E8F6DF71-9DD2-94A3-3F94-60066CF2263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6DA1A0-2AE8-C51C-7681-99A8829D970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DB7D022-9F6A-DB7B-C229-CE7EF00505A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631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7D236FBE-5C16-4941-2B41-557A386311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6429C8-C4FC-79B7-5571-D4160E4A128B}"/>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5</a:t>
            </a:r>
            <a:endParaRPr sz="4400" dirty="0">
              <a:solidFill>
                <a:schemeClr val="bg1"/>
              </a:solidFill>
            </a:endParaRPr>
          </a:p>
        </p:txBody>
      </p:sp>
    </p:spTree>
    <p:extLst>
      <p:ext uri="{BB962C8B-B14F-4D97-AF65-F5344CB8AC3E}">
        <p14:creationId xmlns:p14="http://schemas.microsoft.com/office/powerpoint/2010/main" val="738332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F07C-5A39-46FA-19B5-0CB9743E6B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B19EA9-F780-DAF7-1EBC-822EF2EDD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3619056-BFF7-5653-691C-4489199AA603}"/>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5</a:t>
            </a:r>
          </a:p>
        </p:txBody>
      </p:sp>
      <p:sp>
        <p:nvSpPr>
          <p:cNvPr id="7" name="Rectangle 6">
            <a:extLst>
              <a:ext uri="{FF2B5EF4-FFF2-40B4-BE49-F238E27FC236}">
                <a16:creationId xmlns:a16="http://schemas.microsoft.com/office/drawing/2014/main" id="{44F8D645-33AB-D7BC-1B81-8CCF59764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1011C51-5B4E-8C02-C890-0AE3A669CBC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0C78CE8A-9AF8-53CE-1E0D-2DC2238B4D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83</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E4596D15-346E-FEAB-2529-E273E357F27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Discuss IT infrastructure and its evolution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components of IT infrastructure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the mobile platform, apps, and BYOD</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quantum computing and green computing</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virtualization and cloud computing</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sz="2400" dirty="0"/>
              <a:t>Discuss IT infrastructure management challenges</a:t>
            </a:r>
            <a:endParaRPr lang="en-US" altLang="zh-TW" sz="2400" dirty="0"/>
          </a:p>
          <a:p>
            <a:pPr>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34419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616AB-92C4-1558-3486-6A148310BD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EE7B2-E0BF-4D14-EE9A-F3A1FBC04474}"/>
              </a:ext>
            </a:extLst>
          </p:cNvPr>
          <p:cNvSpPr>
            <a:spLocks noGrp="1"/>
          </p:cNvSpPr>
          <p:nvPr>
            <p:ph idx="1"/>
          </p:nvPr>
        </p:nvSpPr>
        <p:spPr>
          <a:xfrm>
            <a:off x="3606439" y="1300900"/>
            <a:ext cx="8040616" cy="5081046"/>
          </a:xfrm>
        </p:spPr>
        <p:txBody>
          <a:bodyPr>
            <a:normAutofit/>
          </a:bodyPr>
          <a:lstStyle/>
          <a:p>
            <a:pPr>
              <a:defRPr sz="2000">
                <a:solidFill>
                  <a:srgbClr val="000000"/>
                </a:solidFill>
                <a:latin typeface="Garamond"/>
              </a:defRPr>
            </a:pPr>
            <a:r>
              <a:rPr lang="en-US" altLang="zh-TW" sz="2400" dirty="0"/>
              <a:t>Today’s IT infrastructure is the result of more than 70 years of technological evolution in computing and communications.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Each stage has expanded computing power while reducing costs, reshaping how organizations process and share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evolution of computing can be divided into five major eras:</a:t>
            </a:r>
          </a:p>
          <a:p>
            <a:pPr marL="914400" lvl="1" indent="-457200">
              <a:buFont typeface="+mj-lt"/>
              <a:buAutoNum type="arabicPeriod"/>
              <a:defRPr sz="2000">
                <a:solidFill>
                  <a:srgbClr val="000000"/>
                </a:solidFill>
                <a:latin typeface="Garamond"/>
              </a:defRPr>
            </a:pPr>
            <a:r>
              <a:rPr lang="en-US" altLang="zh-TW" sz="2000" dirty="0"/>
              <a:t>General-Purpose Mainframe and Minicomputer Computing</a:t>
            </a:r>
          </a:p>
          <a:p>
            <a:pPr marL="914400" lvl="1" indent="-457200">
              <a:buFont typeface="+mj-lt"/>
              <a:buAutoNum type="arabicPeriod"/>
              <a:defRPr sz="2000">
                <a:solidFill>
                  <a:srgbClr val="000000"/>
                </a:solidFill>
                <a:latin typeface="Garamond"/>
              </a:defRPr>
            </a:pPr>
            <a:r>
              <a:rPr lang="en-US" altLang="zh-TW" sz="2000" dirty="0"/>
              <a:t>Personal Computer Era</a:t>
            </a:r>
          </a:p>
          <a:p>
            <a:pPr marL="914400" lvl="1" indent="-457200">
              <a:buFont typeface="+mj-lt"/>
              <a:buAutoNum type="arabicPeriod"/>
              <a:defRPr sz="2000">
                <a:solidFill>
                  <a:srgbClr val="000000"/>
                </a:solidFill>
                <a:latin typeface="Garamond"/>
              </a:defRPr>
            </a:pPr>
            <a:r>
              <a:rPr lang="en-US" altLang="zh-TW" sz="2000" dirty="0"/>
              <a:t>Client/Server Computing</a:t>
            </a:r>
          </a:p>
          <a:p>
            <a:pPr marL="914400" lvl="1" indent="-457200">
              <a:buFont typeface="+mj-lt"/>
              <a:buAutoNum type="arabicPeriod"/>
              <a:defRPr sz="2000">
                <a:solidFill>
                  <a:srgbClr val="000000"/>
                </a:solidFill>
                <a:latin typeface="Garamond"/>
              </a:defRPr>
            </a:pPr>
            <a:r>
              <a:rPr lang="en-US" altLang="zh-TW" sz="2000" dirty="0"/>
              <a:t>Enterprise Computing</a:t>
            </a:r>
          </a:p>
          <a:p>
            <a:pPr marL="914400" lvl="1" indent="-457200">
              <a:buFont typeface="+mj-lt"/>
              <a:buAutoNum type="arabicPeriod"/>
              <a:defRPr sz="2000">
                <a:solidFill>
                  <a:srgbClr val="000000"/>
                </a:solidFill>
                <a:latin typeface="Garamond"/>
              </a:defRPr>
            </a:pPr>
            <a:r>
              <a:rPr lang="en-US" altLang="zh-TW" sz="2000" dirty="0"/>
              <a:t>Cloud and Mobile Computing</a:t>
            </a:r>
          </a:p>
        </p:txBody>
      </p:sp>
      <p:sp>
        <p:nvSpPr>
          <p:cNvPr id="4" name="Rectangle 3">
            <a:extLst>
              <a:ext uri="{FF2B5EF4-FFF2-40B4-BE49-F238E27FC236}">
                <a16:creationId xmlns:a16="http://schemas.microsoft.com/office/drawing/2014/main" id="{D07BE6F3-1F44-3D97-BC20-10FE7BE28E7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60C4A-50B3-D29E-BF98-DBE01F3F161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Evolution of IT Infrastructure</a:t>
            </a:r>
          </a:p>
        </p:txBody>
      </p:sp>
      <p:sp>
        <p:nvSpPr>
          <p:cNvPr id="5" name="Rectangle 4">
            <a:extLst>
              <a:ext uri="{FF2B5EF4-FFF2-40B4-BE49-F238E27FC236}">
                <a16:creationId xmlns:a16="http://schemas.microsoft.com/office/drawing/2014/main" id="{A6499986-620A-FF7D-1208-C7D279A98A0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F757263-3CCD-DB3D-1DF0-B0B801CD338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CE4329D-913D-2E54-E27E-427B676E5A7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pic>
        <p:nvPicPr>
          <p:cNvPr id="9" name="Picture 8" descr="A network diagram illustrates the various stages in the evolution of the I T infrastructure. Long description available in notes, press f6.">
            <a:extLst>
              <a:ext uri="{FF2B5EF4-FFF2-40B4-BE49-F238E27FC236}">
                <a16:creationId xmlns:a16="http://schemas.microsoft.com/office/drawing/2014/main" id="{E12672FC-FC90-BF8A-F21A-0866170C5037}"/>
              </a:ext>
            </a:extLst>
          </p:cNvPr>
          <p:cNvPicPr>
            <a:picLocks noChangeAspect="1"/>
          </p:cNvPicPr>
          <p:nvPr/>
        </p:nvPicPr>
        <p:blipFill>
          <a:blip r:embed="rId3"/>
          <a:stretch>
            <a:fillRect/>
          </a:stretch>
        </p:blipFill>
        <p:spPr>
          <a:xfrm>
            <a:off x="541770" y="970332"/>
            <a:ext cx="3064669" cy="5486400"/>
          </a:xfrm>
          <a:prstGeom prst="rect">
            <a:avLst/>
          </a:prstGeom>
        </p:spPr>
      </p:pic>
    </p:spTree>
    <p:extLst>
      <p:ext uri="{BB962C8B-B14F-4D97-AF65-F5344CB8AC3E}">
        <p14:creationId xmlns:p14="http://schemas.microsoft.com/office/powerpoint/2010/main" val="41516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8142</TotalTime>
  <Words>6223</Words>
  <Application>Microsoft Office PowerPoint</Application>
  <PresentationFormat>Custom</PresentationFormat>
  <Paragraphs>808</Paragraphs>
  <Slides>83</Slides>
  <Notes>75</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Aptos</vt:lpstr>
      <vt:lpstr>Arial</vt:lpstr>
      <vt:lpstr>Calibri</vt:lpstr>
      <vt:lpstr>Garamond</vt:lpstr>
      <vt:lpstr>Office Theme</vt:lpstr>
      <vt:lpstr>PowerPoint Presentation</vt:lpstr>
      <vt:lpstr>PowerPoint Presentation</vt:lpstr>
      <vt:lpstr>PowerPoint Presentation</vt:lpstr>
      <vt:lpstr>  IT Infrastructure</vt:lpstr>
      <vt:lpstr>  IT Infrastructure</vt:lpstr>
      <vt:lpstr>  Core Infrastructure Services</vt:lpstr>
      <vt:lpstr>  Core Infrastructure Services</vt:lpstr>
      <vt:lpstr>  ASML (2024, December 19). What is Moore’s Law? Is it still relevant? Episode 3 | ASML   Nanoland [Video]. YouTube. https://youtu.be/C7BCCrCoU3A?si=drqVDN87wMa2L7Vs</vt:lpstr>
      <vt:lpstr>  Evolution of IT Infrastructure</vt:lpstr>
      <vt:lpstr>  Mainframe and Minicomputer Era (1959–Present)</vt:lpstr>
      <vt:lpstr>  Personal Computer Era (1981–Present)</vt:lpstr>
      <vt:lpstr>  Client/Server Era (1983–Present)</vt:lpstr>
      <vt:lpstr>  Client/Server Era (1983–Present)</vt:lpstr>
      <vt:lpstr>  Client/Server Era (1983–Present)</vt:lpstr>
      <vt:lpstr>  Client/Server Era (1983–Present)</vt:lpstr>
      <vt:lpstr>  Enterprise Computing Era (1992–Present)</vt:lpstr>
      <vt:lpstr>  Cloud and Mobile Computing Era (2000–Present)</vt:lpstr>
      <vt:lpstr>  IT Infrastructure Evolution</vt:lpstr>
      <vt:lpstr>PowerPoint Presentation</vt:lpstr>
      <vt:lpstr>  Overview of IT Infrastructure Components</vt:lpstr>
      <vt:lpstr>  Computer Hardware Platforms</vt:lpstr>
      <vt:lpstr>  The Rise of Mobile Hardware</vt:lpstr>
      <vt:lpstr>  The Continuing Role of Mainframes</vt:lpstr>
      <vt:lpstr>  Operating System Platforms</vt:lpstr>
      <vt:lpstr>  Advances in Operating Systems</vt:lpstr>
      <vt:lpstr>  Data Management and Storage Platforms</vt:lpstr>
      <vt:lpstr>  Networking and Telecommunications Platforms</vt:lpstr>
      <vt:lpstr>  Internet Platforms and Development Tools</vt:lpstr>
      <vt:lpstr>  Consulting and System Integration Services</vt:lpstr>
      <vt:lpstr>  Integrating Vendors and Legacy Systems</vt:lpstr>
      <vt:lpstr>PowerPoint Presentation</vt:lpstr>
      <vt:lpstr>  The Rise of Mobile Computing</vt:lpstr>
      <vt:lpstr>  The Mobile Platform</vt:lpstr>
      <vt:lpstr>  tano9999 (2012, February 10). Apple - iPad in Business - Profiles - Theatre Consultants    Collaborative [Video]. YouTube. https://youtu.be/06ab31NEhG8?si=unxqTCyN4oeMz8-X</vt:lpstr>
      <vt:lpstr>  Business Uses of Mobile Devices</vt:lpstr>
      <vt:lpstr>  Wearable Computing Devices</vt:lpstr>
      <vt:lpstr>  Even Realities (2025, June 13). Even G1: The Everyday Display Smart Glasses [Video].    YouTube. https://youtu.be/Y94XcWKwOik?si=4io0uwhQP-aSlwKv</vt:lpstr>
      <vt:lpstr>  Understanding Apps</vt:lpstr>
      <vt:lpstr>  The Role of Apps in Modern Computing</vt:lpstr>
      <vt:lpstr>  Apps and Platform Dependence</vt:lpstr>
      <vt:lpstr>  The Consumerization of IT</vt:lpstr>
      <vt:lpstr>  Bring Your Own Device (BYOD)</vt:lpstr>
      <vt:lpstr>  Risks and Management of BYOD</vt:lpstr>
      <vt:lpstr>  Security and Productivity Challenges</vt:lpstr>
      <vt:lpstr>PowerPoint Presentation</vt:lpstr>
      <vt:lpstr>  Emerging Trends in IT Infrastructure</vt:lpstr>
      <vt:lpstr>  What Is Quantum Computing?</vt:lpstr>
      <vt:lpstr>  Kurzgesagt – In a Nutshell (2015, December 8). Quantum Computers Explained – Limits of     Human Technology [Video]. YouTube. https://youtu.be/JhHMJCUmq28?si=c_xo7R0nTctnqW1u</vt:lpstr>
      <vt:lpstr>  How Quantum Computing Works</vt:lpstr>
      <vt:lpstr>  Progress in Quantum Computing</vt:lpstr>
      <vt:lpstr>  Benefits and Limitations of Quantum Computing</vt:lpstr>
      <vt:lpstr>  Introducing Green Computing</vt:lpstr>
      <vt:lpstr>  Data Centers and Energy Use</vt:lpstr>
      <vt:lpstr>  Green Computing Practices</vt:lpstr>
      <vt:lpstr>  Sustainable Software and Virtualization</vt:lpstr>
      <vt:lpstr>  The Future of Sustainable Computing</vt:lpstr>
      <vt:lpstr>PowerPoint Presentation</vt:lpstr>
      <vt:lpstr>  Techquickie (2015, November 6).Virtualization As Fast As Possible [Video]. YouTube.   https://youtu.be/XItj08D5KPk?si=SzoAxbf7Tf46R-mf</vt:lpstr>
      <vt:lpstr>  Virtualization</vt:lpstr>
      <vt:lpstr>  Benefits of Virtualization</vt:lpstr>
      <vt:lpstr>  simplyblock (2025, August 29).What Is Software-Defined Storage (SDS)? The Future of Scalable Data   Infrastructure 🚀 [Video]. YouTube. https://youtu.be/YCK3NeTZVHc?si=yFsk8Mp5GrXrdt69</vt:lpstr>
      <vt:lpstr>  Software-Defined Storage (SDS)</vt:lpstr>
      <vt:lpstr>  Virtualization and Cloud Computing</vt:lpstr>
      <vt:lpstr>  Cloud Computing</vt:lpstr>
      <vt:lpstr>  Characteristics of Cloud Computing</vt:lpstr>
      <vt:lpstr>  Types of Cloud Services</vt:lpstr>
      <vt:lpstr>  Advantages and Challenges of Cloud Computing</vt:lpstr>
      <vt:lpstr>  Cloud Deployment Models</vt:lpstr>
      <vt:lpstr>  Cloud Deployment Models</vt:lpstr>
      <vt:lpstr>  Hybrid Cloud and On-Demand Computing</vt:lpstr>
      <vt:lpstr>  Accenture (2022, October 18). What is Edge Computing? [Video]. YouTube.   https://youtu.be/WMvb9LLXzUs?si=-44kOZLrcatKb_NL</vt:lpstr>
      <vt:lpstr>  Edge Computing</vt:lpstr>
      <vt:lpstr>PowerPoint Presentation</vt:lpstr>
      <vt:lpstr>  Managing Modern IT Infrastructure</vt:lpstr>
      <vt:lpstr>  Dealing with Platform and Infrastructure Change</vt:lpstr>
      <vt:lpstr>  IT Management and Governance</vt:lpstr>
      <vt:lpstr>  Making Wise Infrastructure Investments</vt:lpstr>
      <vt:lpstr>  Understanding Total Cost of Ownership</vt:lpstr>
      <vt:lpstr>  Reducing TCO</vt:lpstr>
      <vt:lpstr>  Competitive Forces Model for IT Infrastructure</vt:lpstr>
      <vt:lpstr>  Factors in the Model</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236</cp:revision>
  <dcterms:created xsi:type="dcterms:W3CDTF">2013-01-27T09:14:16Z</dcterms:created>
  <dcterms:modified xsi:type="dcterms:W3CDTF">2025-10-07T13:40:10Z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2025-09-24T21:16:43Z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481a848f-947e-4531-a1b3-13071af9a132</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