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4"/>
  </p:notesMasterIdLst>
  <p:sldIdLst>
    <p:sldId id="256" r:id="rId2"/>
    <p:sldId id="382" r:id="rId3"/>
    <p:sldId id="257" r:id="rId4"/>
    <p:sldId id="387" r:id="rId5"/>
    <p:sldId id="516" r:id="rId6"/>
    <p:sldId id="519" r:id="rId7"/>
    <p:sldId id="517" r:id="rId8"/>
    <p:sldId id="520" r:id="rId9"/>
    <p:sldId id="521" r:id="rId10"/>
    <p:sldId id="522" r:id="rId11"/>
    <p:sldId id="525" r:id="rId12"/>
    <p:sldId id="549" r:id="rId13"/>
    <p:sldId id="526" r:id="rId14"/>
    <p:sldId id="527" r:id="rId15"/>
    <p:sldId id="529" r:id="rId16"/>
    <p:sldId id="586" r:id="rId17"/>
    <p:sldId id="504" r:id="rId18"/>
    <p:sldId id="531" r:id="rId19"/>
    <p:sldId id="532" r:id="rId20"/>
    <p:sldId id="533" r:id="rId21"/>
    <p:sldId id="534" r:id="rId22"/>
    <p:sldId id="535" r:id="rId23"/>
    <p:sldId id="542" r:id="rId24"/>
    <p:sldId id="543" r:id="rId25"/>
    <p:sldId id="537" r:id="rId26"/>
    <p:sldId id="539" r:id="rId27"/>
    <p:sldId id="538" r:id="rId28"/>
    <p:sldId id="540" r:id="rId29"/>
    <p:sldId id="541" r:id="rId30"/>
    <p:sldId id="536" r:id="rId31"/>
    <p:sldId id="544" r:id="rId32"/>
    <p:sldId id="545" r:id="rId33"/>
    <p:sldId id="546" r:id="rId34"/>
    <p:sldId id="530" r:id="rId35"/>
    <p:sldId id="548" r:id="rId36"/>
    <p:sldId id="550" r:id="rId37"/>
    <p:sldId id="551" r:id="rId38"/>
    <p:sldId id="552" r:id="rId39"/>
    <p:sldId id="553" r:id="rId40"/>
    <p:sldId id="554" r:id="rId41"/>
    <p:sldId id="556" r:id="rId42"/>
    <p:sldId id="557" r:id="rId43"/>
    <p:sldId id="547" r:id="rId44"/>
    <p:sldId id="559" r:id="rId45"/>
    <p:sldId id="560" r:id="rId46"/>
    <p:sldId id="561" r:id="rId47"/>
    <p:sldId id="562" r:id="rId48"/>
    <p:sldId id="563" r:id="rId49"/>
    <p:sldId id="564" r:id="rId50"/>
    <p:sldId id="567" r:id="rId51"/>
    <p:sldId id="566" r:id="rId52"/>
    <p:sldId id="565" r:id="rId53"/>
    <p:sldId id="558" r:id="rId54"/>
    <p:sldId id="569" r:id="rId55"/>
    <p:sldId id="570" r:id="rId56"/>
    <p:sldId id="571" r:id="rId57"/>
    <p:sldId id="572" r:id="rId58"/>
    <p:sldId id="568" r:id="rId59"/>
    <p:sldId id="574" r:id="rId60"/>
    <p:sldId id="575" r:id="rId61"/>
    <p:sldId id="576" r:id="rId62"/>
    <p:sldId id="577" r:id="rId63"/>
    <p:sldId id="573" r:id="rId64"/>
    <p:sldId id="579" r:id="rId65"/>
    <p:sldId id="580" r:id="rId66"/>
    <p:sldId id="581" r:id="rId67"/>
    <p:sldId id="582" r:id="rId68"/>
    <p:sldId id="583" r:id="rId69"/>
    <p:sldId id="584" r:id="rId70"/>
    <p:sldId id="585" r:id="rId71"/>
    <p:sldId id="578" r:id="rId72"/>
    <p:sldId id="451" r:id="rId73"/>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22C"/>
    <a:srgbClr val="FDB913"/>
    <a:srgbClr val="B89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4" autoAdjust="0"/>
    <p:restoredTop sz="92252" autoAdjust="0"/>
  </p:normalViewPr>
  <p:slideViewPr>
    <p:cSldViewPr snapToGrid="0" snapToObjects="1">
      <p:cViewPr varScale="1">
        <p:scale>
          <a:sx n="102" d="100"/>
          <a:sy n="102" d="100"/>
        </p:scale>
        <p:origin x="85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9EC7-19C7-4638-A61A-0E2B59861576}"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7AAC7-CF25-414B-93E7-2A61E431E831}" type="slidenum">
              <a:rPr lang="en-US" smtClean="0"/>
              <a:t>‹#›</a:t>
            </a:fld>
            <a:endParaRPr lang="en-US"/>
          </a:p>
        </p:txBody>
      </p:sp>
    </p:spTree>
    <p:extLst>
      <p:ext uri="{BB962C8B-B14F-4D97-AF65-F5344CB8AC3E}">
        <p14:creationId xmlns:p14="http://schemas.microsoft.com/office/powerpoint/2010/main" val="4102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B0394-E5C4-6569-9000-A64A44EBA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C0823-31F3-9D0B-FCA7-0EF4F4FAD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F84BF-994F-E96E-A165-2979527367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E57F7C-824B-0983-C6CC-41D1AF925F07}"/>
              </a:ext>
            </a:extLst>
          </p:cNvPr>
          <p:cNvSpPr>
            <a:spLocks noGrp="1"/>
          </p:cNvSpPr>
          <p:nvPr>
            <p:ph type="sldNum" sz="quarter" idx="5"/>
          </p:nvPr>
        </p:nvSpPr>
        <p:spPr/>
        <p:txBody>
          <a:bodyPr/>
          <a:lstStyle/>
          <a:p>
            <a:fld id="{C987AAC7-CF25-414B-93E7-2A61E431E831}" type="slidenum">
              <a:rPr lang="en-US" smtClean="0"/>
              <a:t>2</a:t>
            </a:fld>
            <a:endParaRPr lang="en-US"/>
          </a:p>
        </p:txBody>
      </p:sp>
    </p:spTree>
    <p:extLst>
      <p:ext uri="{BB962C8B-B14F-4D97-AF65-F5344CB8AC3E}">
        <p14:creationId xmlns:p14="http://schemas.microsoft.com/office/powerpoint/2010/main" val="226359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B90EC-A9D4-35FB-C62D-DC1FD6D16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3C574-7AEA-AA48-CCCD-8666408B2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DB207-0B93-FB3F-586C-FB979B5B57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961B20-197A-1C27-7458-C384BA2DEF97}"/>
              </a:ext>
            </a:extLst>
          </p:cNvPr>
          <p:cNvSpPr>
            <a:spLocks noGrp="1"/>
          </p:cNvSpPr>
          <p:nvPr>
            <p:ph type="sldNum" sz="quarter" idx="5"/>
          </p:nvPr>
        </p:nvSpPr>
        <p:spPr/>
        <p:txBody>
          <a:bodyPr/>
          <a:lstStyle/>
          <a:p>
            <a:fld id="{C987AAC7-CF25-414B-93E7-2A61E431E831}" type="slidenum">
              <a:rPr lang="en-US" smtClean="0"/>
              <a:t>12</a:t>
            </a:fld>
            <a:endParaRPr lang="en-US"/>
          </a:p>
        </p:txBody>
      </p:sp>
    </p:spTree>
    <p:extLst>
      <p:ext uri="{BB962C8B-B14F-4D97-AF65-F5344CB8AC3E}">
        <p14:creationId xmlns:p14="http://schemas.microsoft.com/office/powerpoint/2010/main" val="4042569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6EDE1-3525-35AA-6E69-AC8C4295D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60E10-46ED-18FA-6098-A9342935A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DD687-C111-254E-1271-AA161EB2AC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C92BFE-C6DF-6113-9F84-22A2B3FCC647}"/>
              </a:ext>
            </a:extLst>
          </p:cNvPr>
          <p:cNvSpPr>
            <a:spLocks noGrp="1"/>
          </p:cNvSpPr>
          <p:nvPr>
            <p:ph type="sldNum" sz="quarter" idx="5"/>
          </p:nvPr>
        </p:nvSpPr>
        <p:spPr/>
        <p:txBody>
          <a:bodyPr/>
          <a:lstStyle/>
          <a:p>
            <a:fld id="{C987AAC7-CF25-414B-93E7-2A61E431E831}" type="slidenum">
              <a:rPr lang="en-US" smtClean="0"/>
              <a:t>13</a:t>
            </a:fld>
            <a:endParaRPr lang="en-US"/>
          </a:p>
        </p:txBody>
      </p:sp>
    </p:spTree>
    <p:extLst>
      <p:ext uri="{BB962C8B-B14F-4D97-AF65-F5344CB8AC3E}">
        <p14:creationId xmlns:p14="http://schemas.microsoft.com/office/powerpoint/2010/main" val="4083336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A430B-8ADD-2BC2-A8A1-CEAD37C7C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B3F29-F8C2-4F66-8F8D-6E4CD5664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0C1EB-319E-68CD-D145-D9D938C0E0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28051E-EE7A-B523-4A9D-BE02A1DBCE1C}"/>
              </a:ext>
            </a:extLst>
          </p:cNvPr>
          <p:cNvSpPr>
            <a:spLocks noGrp="1"/>
          </p:cNvSpPr>
          <p:nvPr>
            <p:ph type="sldNum" sz="quarter" idx="5"/>
          </p:nvPr>
        </p:nvSpPr>
        <p:spPr/>
        <p:txBody>
          <a:bodyPr/>
          <a:lstStyle/>
          <a:p>
            <a:fld id="{C987AAC7-CF25-414B-93E7-2A61E431E831}" type="slidenum">
              <a:rPr lang="en-US" smtClean="0"/>
              <a:t>14</a:t>
            </a:fld>
            <a:endParaRPr lang="en-US"/>
          </a:p>
        </p:txBody>
      </p:sp>
    </p:spTree>
    <p:extLst>
      <p:ext uri="{BB962C8B-B14F-4D97-AF65-F5344CB8AC3E}">
        <p14:creationId xmlns:p14="http://schemas.microsoft.com/office/powerpoint/2010/main" val="2803299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226BD-5173-514D-3535-C45614459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EAA26-7C6B-A502-36B9-BADB57B73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FC17C-C134-758F-2B32-E35004DC8F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9706C3-2232-BCE4-22A5-5D39433D0C7A}"/>
              </a:ext>
            </a:extLst>
          </p:cNvPr>
          <p:cNvSpPr>
            <a:spLocks noGrp="1"/>
          </p:cNvSpPr>
          <p:nvPr>
            <p:ph type="sldNum" sz="quarter" idx="5"/>
          </p:nvPr>
        </p:nvSpPr>
        <p:spPr/>
        <p:txBody>
          <a:bodyPr/>
          <a:lstStyle/>
          <a:p>
            <a:fld id="{C987AAC7-CF25-414B-93E7-2A61E431E831}" type="slidenum">
              <a:rPr lang="en-US" smtClean="0"/>
              <a:t>15</a:t>
            </a:fld>
            <a:endParaRPr lang="en-US"/>
          </a:p>
        </p:txBody>
      </p:sp>
    </p:spTree>
    <p:extLst>
      <p:ext uri="{BB962C8B-B14F-4D97-AF65-F5344CB8AC3E}">
        <p14:creationId xmlns:p14="http://schemas.microsoft.com/office/powerpoint/2010/main" val="1878581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B0FE6-4DEC-C13E-8F71-1D7B596C5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099B3-90FB-C8B6-13AF-A13D886756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C4F22-5516-6422-E0AA-F7445A05BA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89319E-F8C6-B490-3E22-7FD69E0625FB}"/>
              </a:ext>
            </a:extLst>
          </p:cNvPr>
          <p:cNvSpPr>
            <a:spLocks noGrp="1"/>
          </p:cNvSpPr>
          <p:nvPr>
            <p:ph type="sldNum" sz="quarter" idx="5"/>
          </p:nvPr>
        </p:nvSpPr>
        <p:spPr/>
        <p:txBody>
          <a:bodyPr/>
          <a:lstStyle/>
          <a:p>
            <a:fld id="{C987AAC7-CF25-414B-93E7-2A61E431E831}" type="slidenum">
              <a:rPr lang="en-US" smtClean="0"/>
              <a:t>16</a:t>
            </a:fld>
            <a:endParaRPr lang="en-US"/>
          </a:p>
        </p:txBody>
      </p:sp>
    </p:spTree>
    <p:extLst>
      <p:ext uri="{BB962C8B-B14F-4D97-AF65-F5344CB8AC3E}">
        <p14:creationId xmlns:p14="http://schemas.microsoft.com/office/powerpoint/2010/main" val="3416568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ECFB9-0916-5895-49BB-F1F965DE8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146F4-1D1A-AD95-5464-C383D481CF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5368DC-2B1B-8BCB-8863-BFA34D40F6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E839BA-DB00-12E9-BA96-DE5784D1D5A1}"/>
              </a:ext>
            </a:extLst>
          </p:cNvPr>
          <p:cNvSpPr>
            <a:spLocks noGrp="1"/>
          </p:cNvSpPr>
          <p:nvPr>
            <p:ph type="sldNum" sz="quarter" idx="5"/>
          </p:nvPr>
        </p:nvSpPr>
        <p:spPr/>
        <p:txBody>
          <a:bodyPr/>
          <a:lstStyle/>
          <a:p>
            <a:fld id="{C987AAC7-CF25-414B-93E7-2A61E431E831}" type="slidenum">
              <a:rPr lang="en-US" smtClean="0"/>
              <a:t>18</a:t>
            </a:fld>
            <a:endParaRPr lang="en-US"/>
          </a:p>
        </p:txBody>
      </p:sp>
    </p:spTree>
    <p:extLst>
      <p:ext uri="{BB962C8B-B14F-4D97-AF65-F5344CB8AC3E}">
        <p14:creationId xmlns:p14="http://schemas.microsoft.com/office/powerpoint/2010/main" val="7901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D4501-6206-B06D-1AF3-C0B7912E7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C34D1-660B-EB36-8FDA-341D1BED29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70A39-FCCE-701B-0B21-A8806413FE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EF9827-BAF1-17ED-C7CF-6C1E934A05F1}"/>
              </a:ext>
            </a:extLst>
          </p:cNvPr>
          <p:cNvSpPr>
            <a:spLocks noGrp="1"/>
          </p:cNvSpPr>
          <p:nvPr>
            <p:ph type="sldNum" sz="quarter" idx="5"/>
          </p:nvPr>
        </p:nvSpPr>
        <p:spPr/>
        <p:txBody>
          <a:bodyPr/>
          <a:lstStyle/>
          <a:p>
            <a:fld id="{C987AAC7-CF25-414B-93E7-2A61E431E831}" type="slidenum">
              <a:rPr lang="en-US" smtClean="0"/>
              <a:t>19</a:t>
            </a:fld>
            <a:endParaRPr lang="en-US"/>
          </a:p>
        </p:txBody>
      </p:sp>
    </p:spTree>
    <p:extLst>
      <p:ext uri="{BB962C8B-B14F-4D97-AF65-F5344CB8AC3E}">
        <p14:creationId xmlns:p14="http://schemas.microsoft.com/office/powerpoint/2010/main" val="3135957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D7603-B52E-B651-8F57-B9B63BFC0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A951E-B601-B970-DEEB-DDC4D0EE0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E1836-223F-1295-DCAE-3A36A0C74D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690B82-365D-F2E9-4107-CC0C7FEA7957}"/>
              </a:ext>
            </a:extLst>
          </p:cNvPr>
          <p:cNvSpPr>
            <a:spLocks noGrp="1"/>
          </p:cNvSpPr>
          <p:nvPr>
            <p:ph type="sldNum" sz="quarter" idx="5"/>
          </p:nvPr>
        </p:nvSpPr>
        <p:spPr/>
        <p:txBody>
          <a:bodyPr/>
          <a:lstStyle/>
          <a:p>
            <a:fld id="{C987AAC7-CF25-414B-93E7-2A61E431E831}" type="slidenum">
              <a:rPr lang="en-US" smtClean="0"/>
              <a:t>20</a:t>
            </a:fld>
            <a:endParaRPr lang="en-US"/>
          </a:p>
        </p:txBody>
      </p:sp>
    </p:spTree>
    <p:extLst>
      <p:ext uri="{BB962C8B-B14F-4D97-AF65-F5344CB8AC3E}">
        <p14:creationId xmlns:p14="http://schemas.microsoft.com/office/powerpoint/2010/main" val="1761960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607BC-CC8B-43B5-FC49-A0EA593A8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0B49F-BDF4-6106-FE15-1F571D327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7468C-1C89-4AEA-A08C-780A7739EF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A52A04-E1F9-7F8D-C1EC-775589A12EAF}"/>
              </a:ext>
            </a:extLst>
          </p:cNvPr>
          <p:cNvSpPr>
            <a:spLocks noGrp="1"/>
          </p:cNvSpPr>
          <p:nvPr>
            <p:ph type="sldNum" sz="quarter" idx="5"/>
          </p:nvPr>
        </p:nvSpPr>
        <p:spPr/>
        <p:txBody>
          <a:bodyPr/>
          <a:lstStyle/>
          <a:p>
            <a:fld id="{C987AAC7-CF25-414B-93E7-2A61E431E831}" type="slidenum">
              <a:rPr lang="en-US" smtClean="0"/>
              <a:t>21</a:t>
            </a:fld>
            <a:endParaRPr lang="en-US"/>
          </a:p>
        </p:txBody>
      </p:sp>
    </p:spTree>
    <p:extLst>
      <p:ext uri="{BB962C8B-B14F-4D97-AF65-F5344CB8AC3E}">
        <p14:creationId xmlns:p14="http://schemas.microsoft.com/office/powerpoint/2010/main" val="1701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25500-9BA2-5D00-7F3F-85CC2F1AA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EF886-727B-2496-277B-7A35E626D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EABB8-A13F-7879-0380-831DF87B95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D3BE58-7566-7B63-98DE-58F11E544773}"/>
              </a:ext>
            </a:extLst>
          </p:cNvPr>
          <p:cNvSpPr>
            <a:spLocks noGrp="1"/>
          </p:cNvSpPr>
          <p:nvPr>
            <p:ph type="sldNum" sz="quarter" idx="5"/>
          </p:nvPr>
        </p:nvSpPr>
        <p:spPr/>
        <p:txBody>
          <a:bodyPr/>
          <a:lstStyle/>
          <a:p>
            <a:fld id="{C987AAC7-CF25-414B-93E7-2A61E431E831}" type="slidenum">
              <a:rPr lang="en-US" smtClean="0"/>
              <a:t>22</a:t>
            </a:fld>
            <a:endParaRPr lang="en-US"/>
          </a:p>
        </p:txBody>
      </p:sp>
    </p:spTree>
    <p:extLst>
      <p:ext uri="{BB962C8B-B14F-4D97-AF65-F5344CB8AC3E}">
        <p14:creationId xmlns:p14="http://schemas.microsoft.com/office/powerpoint/2010/main" val="171585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3FC3B-566A-F1DA-C914-F5E06D483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470AD-6966-6F0D-7DD4-1B725FC46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1F33A-3B20-1388-6C26-7B6DDDD477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2870C0-D86E-0453-D4BE-FF4846BA61CE}"/>
              </a:ext>
            </a:extLst>
          </p:cNvPr>
          <p:cNvSpPr>
            <a:spLocks noGrp="1"/>
          </p:cNvSpPr>
          <p:nvPr>
            <p:ph type="sldNum" sz="quarter" idx="5"/>
          </p:nvPr>
        </p:nvSpPr>
        <p:spPr/>
        <p:txBody>
          <a:bodyPr/>
          <a:lstStyle/>
          <a:p>
            <a:fld id="{C987AAC7-CF25-414B-93E7-2A61E431E831}" type="slidenum">
              <a:rPr lang="en-US" smtClean="0"/>
              <a:t>4</a:t>
            </a:fld>
            <a:endParaRPr lang="en-US"/>
          </a:p>
        </p:txBody>
      </p:sp>
    </p:spTree>
    <p:extLst>
      <p:ext uri="{BB962C8B-B14F-4D97-AF65-F5344CB8AC3E}">
        <p14:creationId xmlns:p14="http://schemas.microsoft.com/office/powerpoint/2010/main" val="120906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A6A2B-9E9B-8005-199E-8F5F6D602E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07C9A-DD78-F3B9-2FEB-D64F216A7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861DD-E976-779D-0B90-7508710AFF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55C548-50B7-E825-45FE-934091D1C68E}"/>
              </a:ext>
            </a:extLst>
          </p:cNvPr>
          <p:cNvSpPr>
            <a:spLocks noGrp="1"/>
          </p:cNvSpPr>
          <p:nvPr>
            <p:ph type="sldNum" sz="quarter" idx="5"/>
          </p:nvPr>
        </p:nvSpPr>
        <p:spPr/>
        <p:txBody>
          <a:bodyPr/>
          <a:lstStyle/>
          <a:p>
            <a:fld id="{C987AAC7-CF25-414B-93E7-2A61E431E831}" type="slidenum">
              <a:rPr lang="en-US" smtClean="0"/>
              <a:t>23</a:t>
            </a:fld>
            <a:endParaRPr lang="en-US"/>
          </a:p>
        </p:txBody>
      </p:sp>
    </p:spTree>
    <p:extLst>
      <p:ext uri="{BB962C8B-B14F-4D97-AF65-F5344CB8AC3E}">
        <p14:creationId xmlns:p14="http://schemas.microsoft.com/office/powerpoint/2010/main" val="2831352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F59B4-8C0E-FE62-1268-ABEFE3DFAD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6A3AA-1011-189E-3284-B5B58B735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0F62A-BAE8-8628-2AA1-A8D103DEA8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85201A-365F-0CED-5257-61EF12E004D6}"/>
              </a:ext>
            </a:extLst>
          </p:cNvPr>
          <p:cNvSpPr>
            <a:spLocks noGrp="1"/>
          </p:cNvSpPr>
          <p:nvPr>
            <p:ph type="sldNum" sz="quarter" idx="5"/>
          </p:nvPr>
        </p:nvSpPr>
        <p:spPr/>
        <p:txBody>
          <a:bodyPr/>
          <a:lstStyle/>
          <a:p>
            <a:fld id="{C987AAC7-CF25-414B-93E7-2A61E431E831}" type="slidenum">
              <a:rPr lang="en-US" smtClean="0"/>
              <a:t>24</a:t>
            </a:fld>
            <a:endParaRPr lang="en-US"/>
          </a:p>
        </p:txBody>
      </p:sp>
    </p:spTree>
    <p:extLst>
      <p:ext uri="{BB962C8B-B14F-4D97-AF65-F5344CB8AC3E}">
        <p14:creationId xmlns:p14="http://schemas.microsoft.com/office/powerpoint/2010/main" val="3890645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A38F5-867F-3176-3564-6B53649A7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59182-4A91-483D-994D-402289146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1795E4-74B3-EB92-AA81-E9ED7363BD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ED001A-6395-B46E-1C83-8ADBAC971395}"/>
              </a:ext>
            </a:extLst>
          </p:cNvPr>
          <p:cNvSpPr>
            <a:spLocks noGrp="1"/>
          </p:cNvSpPr>
          <p:nvPr>
            <p:ph type="sldNum" sz="quarter" idx="5"/>
          </p:nvPr>
        </p:nvSpPr>
        <p:spPr/>
        <p:txBody>
          <a:bodyPr/>
          <a:lstStyle/>
          <a:p>
            <a:fld id="{C987AAC7-CF25-414B-93E7-2A61E431E831}" type="slidenum">
              <a:rPr lang="en-US" smtClean="0"/>
              <a:t>25</a:t>
            </a:fld>
            <a:endParaRPr lang="en-US"/>
          </a:p>
        </p:txBody>
      </p:sp>
    </p:spTree>
    <p:extLst>
      <p:ext uri="{BB962C8B-B14F-4D97-AF65-F5344CB8AC3E}">
        <p14:creationId xmlns:p14="http://schemas.microsoft.com/office/powerpoint/2010/main" val="2392305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1A054-F3CB-C8BC-DFBE-58C355F23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D139D-E781-E4B3-8133-BDD356F4A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97201-8040-40CB-A5EF-9E462C4534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D5E52B-6EAE-2201-279C-F620140196C5}"/>
              </a:ext>
            </a:extLst>
          </p:cNvPr>
          <p:cNvSpPr>
            <a:spLocks noGrp="1"/>
          </p:cNvSpPr>
          <p:nvPr>
            <p:ph type="sldNum" sz="quarter" idx="5"/>
          </p:nvPr>
        </p:nvSpPr>
        <p:spPr/>
        <p:txBody>
          <a:bodyPr/>
          <a:lstStyle/>
          <a:p>
            <a:fld id="{C987AAC7-CF25-414B-93E7-2A61E431E831}" type="slidenum">
              <a:rPr lang="en-US" smtClean="0"/>
              <a:t>26</a:t>
            </a:fld>
            <a:endParaRPr lang="en-US"/>
          </a:p>
        </p:txBody>
      </p:sp>
    </p:spTree>
    <p:extLst>
      <p:ext uri="{BB962C8B-B14F-4D97-AF65-F5344CB8AC3E}">
        <p14:creationId xmlns:p14="http://schemas.microsoft.com/office/powerpoint/2010/main" val="2150597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F0FD8-139F-76BE-82A7-AFF851869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46572-BB6A-603F-4943-E5F4D0E5F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6D0C2-CAB5-3BC8-131B-FB72AAC3D2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B60F5F-02D5-809E-AFE3-D11E4152F1AC}"/>
              </a:ext>
            </a:extLst>
          </p:cNvPr>
          <p:cNvSpPr>
            <a:spLocks noGrp="1"/>
          </p:cNvSpPr>
          <p:nvPr>
            <p:ph type="sldNum" sz="quarter" idx="5"/>
          </p:nvPr>
        </p:nvSpPr>
        <p:spPr/>
        <p:txBody>
          <a:bodyPr/>
          <a:lstStyle/>
          <a:p>
            <a:fld id="{C987AAC7-CF25-414B-93E7-2A61E431E831}" type="slidenum">
              <a:rPr lang="en-US" smtClean="0"/>
              <a:t>27</a:t>
            </a:fld>
            <a:endParaRPr lang="en-US"/>
          </a:p>
        </p:txBody>
      </p:sp>
    </p:spTree>
    <p:extLst>
      <p:ext uri="{BB962C8B-B14F-4D97-AF65-F5344CB8AC3E}">
        <p14:creationId xmlns:p14="http://schemas.microsoft.com/office/powerpoint/2010/main" val="527084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09D5B-68CE-9440-1B6B-CF963BCE3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D589E-FA28-B79B-7E85-0B4A5B106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83CD3C-D163-E41C-532F-527E362B94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40E33D-5A86-217F-2601-D14C644F9885}"/>
              </a:ext>
            </a:extLst>
          </p:cNvPr>
          <p:cNvSpPr>
            <a:spLocks noGrp="1"/>
          </p:cNvSpPr>
          <p:nvPr>
            <p:ph type="sldNum" sz="quarter" idx="5"/>
          </p:nvPr>
        </p:nvSpPr>
        <p:spPr/>
        <p:txBody>
          <a:bodyPr/>
          <a:lstStyle/>
          <a:p>
            <a:fld id="{C987AAC7-CF25-414B-93E7-2A61E431E831}" type="slidenum">
              <a:rPr lang="en-US" smtClean="0"/>
              <a:t>28</a:t>
            </a:fld>
            <a:endParaRPr lang="en-US"/>
          </a:p>
        </p:txBody>
      </p:sp>
    </p:spTree>
    <p:extLst>
      <p:ext uri="{BB962C8B-B14F-4D97-AF65-F5344CB8AC3E}">
        <p14:creationId xmlns:p14="http://schemas.microsoft.com/office/powerpoint/2010/main" val="2150681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0738E-10BD-A62C-2C25-6B6F3EF0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DD28F-D69F-EBE0-D20B-3079521AB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6DB8B-C016-13FE-987C-B56B9F6C89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B02051-4310-14BF-62AF-0AD247F2C483}"/>
              </a:ext>
            </a:extLst>
          </p:cNvPr>
          <p:cNvSpPr>
            <a:spLocks noGrp="1"/>
          </p:cNvSpPr>
          <p:nvPr>
            <p:ph type="sldNum" sz="quarter" idx="5"/>
          </p:nvPr>
        </p:nvSpPr>
        <p:spPr/>
        <p:txBody>
          <a:bodyPr/>
          <a:lstStyle/>
          <a:p>
            <a:fld id="{C987AAC7-CF25-414B-93E7-2A61E431E831}" type="slidenum">
              <a:rPr lang="en-US" smtClean="0"/>
              <a:t>29</a:t>
            </a:fld>
            <a:endParaRPr lang="en-US"/>
          </a:p>
        </p:txBody>
      </p:sp>
    </p:spTree>
    <p:extLst>
      <p:ext uri="{BB962C8B-B14F-4D97-AF65-F5344CB8AC3E}">
        <p14:creationId xmlns:p14="http://schemas.microsoft.com/office/powerpoint/2010/main" val="3623271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BFF74-0454-BAFE-E3E5-1AC4B4F13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2E30E-B085-8624-493C-E89B84A4A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F672C-81B3-C731-05EC-58BFDDAB9A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6140AA-0318-34F9-15D1-CFAA3F051492}"/>
              </a:ext>
            </a:extLst>
          </p:cNvPr>
          <p:cNvSpPr>
            <a:spLocks noGrp="1"/>
          </p:cNvSpPr>
          <p:nvPr>
            <p:ph type="sldNum" sz="quarter" idx="5"/>
          </p:nvPr>
        </p:nvSpPr>
        <p:spPr/>
        <p:txBody>
          <a:bodyPr/>
          <a:lstStyle/>
          <a:p>
            <a:fld id="{C987AAC7-CF25-414B-93E7-2A61E431E831}" type="slidenum">
              <a:rPr lang="en-US" smtClean="0"/>
              <a:t>30</a:t>
            </a:fld>
            <a:endParaRPr lang="en-US"/>
          </a:p>
        </p:txBody>
      </p:sp>
    </p:spTree>
    <p:extLst>
      <p:ext uri="{BB962C8B-B14F-4D97-AF65-F5344CB8AC3E}">
        <p14:creationId xmlns:p14="http://schemas.microsoft.com/office/powerpoint/2010/main" val="882689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A4428-82F9-5B52-D8F8-3E2A3855F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266D56-E5DD-03AC-3B93-B87352E71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441E4F-69DE-B27A-D8F9-89C3B5FAB7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625A2A-0B18-D803-24D7-B38412FEFA5E}"/>
              </a:ext>
            </a:extLst>
          </p:cNvPr>
          <p:cNvSpPr>
            <a:spLocks noGrp="1"/>
          </p:cNvSpPr>
          <p:nvPr>
            <p:ph type="sldNum" sz="quarter" idx="5"/>
          </p:nvPr>
        </p:nvSpPr>
        <p:spPr/>
        <p:txBody>
          <a:bodyPr/>
          <a:lstStyle/>
          <a:p>
            <a:fld id="{C987AAC7-CF25-414B-93E7-2A61E431E831}" type="slidenum">
              <a:rPr lang="en-US" smtClean="0"/>
              <a:t>31</a:t>
            </a:fld>
            <a:endParaRPr lang="en-US"/>
          </a:p>
        </p:txBody>
      </p:sp>
    </p:spTree>
    <p:extLst>
      <p:ext uri="{BB962C8B-B14F-4D97-AF65-F5344CB8AC3E}">
        <p14:creationId xmlns:p14="http://schemas.microsoft.com/office/powerpoint/2010/main" val="1852991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2B770-2661-026A-47BF-64AC52E86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1F04F-7D7E-054D-134F-7978075AF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46706-D865-8E77-5A7D-23E7339F6F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F5A060-4780-0CE7-E5B0-19DC48E8D468}"/>
              </a:ext>
            </a:extLst>
          </p:cNvPr>
          <p:cNvSpPr>
            <a:spLocks noGrp="1"/>
          </p:cNvSpPr>
          <p:nvPr>
            <p:ph type="sldNum" sz="quarter" idx="5"/>
          </p:nvPr>
        </p:nvSpPr>
        <p:spPr/>
        <p:txBody>
          <a:bodyPr/>
          <a:lstStyle/>
          <a:p>
            <a:fld id="{C987AAC7-CF25-414B-93E7-2A61E431E831}" type="slidenum">
              <a:rPr lang="en-US" smtClean="0"/>
              <a:t>32</a:t>
            </a:fld>
            <a:endParaRPr lang="en-US"/>
          </a:p>
        </p:txBody>
      </p:sp>
    </p:spTree>
    <p:extLst>
      <p:ext uri="{BB962C8B-B14F-4D97-AF65-F5344CB8AC3E}">
        <p14:creationId xmlns:p14="http://schemas.microsoft.com/office/powerpoint/2010/main" val="3241706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BBDA8-B471-775E-2659-00BB5203F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1B419-0280-121A-269D-C20714261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93BE4-40E1-27AF-0C5B-D1E756B221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AA1690-1A57-E4C2-D437-AF44453D8023}"/>
              </a:ext>
            </a:extLst>
          </p:cNvPr>
          <p:cNvSpPr>
            <a:spLocks noGrp="1"/>
          </p:cNvSpPr>
          <p:nvPr>
            <p:ph type="sldNum" sz="quarter" idx="5"/>
          </p:nvPr>
        </p:nvSpPr>
        <p:spPr/>
        <p:txBody>
          <a:bodyPr/>
          <a:lstStyle/>
          <a:p>
            <a:fld id="{C987AAC7-CF25-414B-93E7-2A61E431E831}" type="slidenum">
              <a:rPr lang="en-US" smtClean="0"/>
              <a:t>5</a:t>
            </a:fld>
            <a:endParaRPr lang="en-US"/>
          </a:p>
        </p:txBody>
      </p:sp>
    </p:spTree>
    <p:extLst>
      <p:ext uri="{BB962C8B-B14F-4D97-AF65-F5344CB8AC3E}">
        <p14:creationId xmlns:p14="http://schemas.microsoft.com/office/powerpoint/2010/main" val="3871524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AF400-F9A4-9ACA-75CB-E6CB91D27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59467-4243-5520-BDC9-3A841E6E9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E020D-BF74-FDBB-C932-7E50A05B9B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01BDA1-11AB-E955-2C9C-EBA977FEB85C}"/>
              </a:ext>
            </a:extLst>
          </p:cNvPr>
          <p:cNvSpPr>
            <a:spLocks noGrp="1"/>
          </p:cNvSpPr>
          <p:nvPr>
            <p:ph type="sldNum" sz="quarter" idx="5"/>
          </p:nvPr>
        </p:nvSpPr>
        <p:spPr/>
        <p:txBody>
          <a:bodyPr/>
          <a:lstStyle/>
          <a:p>
            <a:fld id="{C987AAC7-CF25-414B-93E7-2A61E431E831}" type="slidenum">
              <a:rPr lang="en-US" smtClean="0"/>
              <a:t>33</a:t>
            </a:fld>
            <a:endParaRPr lang="en-US"/>
          </a:p>
        </p:txBody>
      </p:sp>
    </p:spTree>
    <p:extLst>
      <p:ext uri="{BB962C8B-B14F-4D97-AF65-F5344CB8AC3E}">
        <p14:creationId xmlns:p14="http://schemas.microsoft.com/office/powerpoint/2010/main" val="2345801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A96B8-8013-925E-B605-6D791588A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E2D76-EEFA-0D8E-99E8-25FEF0B93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5CEC92-BA7D-E8E0-65F1-0395117BDE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65FCE8-3644-1ED5-5264-04FDF8738EC6}"/>
              </a:ext>
            </a:extLst>
          </p:cNvPr>
          <p:cNvSpPr>
            <a:spLocks noGrp="1"/>
          </p:cNvSpPr>
          <p:nvPr>
            <p:ph type="sldNum" sz="quarter" idx="5"/>
          </p:nvPr>
        </p:nvSpPr>
        <p:spPr/>
        <p:txBody>
          <a:bodyPr/>
          <a:lstStyle/>
          <a:p>
            <a:fld id="{C987AAC7-CF25-414B-93E7-2A61E431E831}" type="slidenum">
              <a:rPr lang="en-US" smtClean="0"/>
              <a:t>35</a:t>
            </a:fld>
            <a:endParaRPr lang="en-US"/>
          </a:p>
        </p:txBody>
      </p:sp>
    </p:spTree>
    <p:extLst>
      <p:ext uri="{BB962C8B-B14F-4D97-AF65-F5344CB8AC3E}">
        <p14:creationId xmlns:p14="http://schemas.microsoft.com/office/powerpoint/2010/main" val="2674786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1AEB6-00F1-50D2-DBE7-15AF210A9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463AF-010D-F4DB-855D-5CF5B6F48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0224F-230E-373C-4DA7-D89EC94311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11B8D2-9709-D80A-043D-5C5F1241E2B3}"/>
              </a:ext>
            </a:extLst>
          </p:cNvPr>
          <p:cNvSpPr>
            <a:spLocks noGrp="1"/>
          </p:cNvSpPr>
          <p:nvPr>
            <p:ph type="sldNum" sz="quarter" idx="5"/>
          </p:nvPr>
        </p:nvSpPr>
        <p:spPr/>
        <p:txBody>
          <a:bodyPr/>
          <a:lstStyle/>
          <a:p>
            <a:fld id="{C987AAC7-CF25-414B-93E7-2A61E431E831}" type="slidenum">
              <a:rPr lang="en-US" smtClean="0"/>
              <a:t>36</a:t>
            </a:fld>
            <a:endParaRPr lang="en-US"/>
          </a:p>
        </p:txBody>
      </p:sp>
    </p:spTree>
    <p:extLst>
      <p:ext uri="{BB962C8B-B14F-4D97-AF65-F5344CB8AC3E}">
        <p14:creationId xmlns:p14="http://schemas.microsoft.com/office/powerpoint/2010/main" val="2276540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90969-9A27-20D5-1CFF-7D80E8C5B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D778E-8748-BF51-256F-DE9AE8143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0A687-E33A-5E11-863F-CD76E8B37D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07891-1243-80AF-F276-F2A09985C126}"/>
              </a:ext>
            </a:extLst>
          </p:cNvPr>
          <p:cNvSpPr>
            <a:spLocks noGrp="1"/>
          </p:cNvSpPr>
          <p:nvPr>
            <p:ph type="sldNum" sz="quarter" idx="5"/>
          </p:nvPr>
        </p:nvSpPr>
        <p:spPr/>
        <p:txBody>
          <a:bodyPr/>
          <a:lstStyle/>
          <a:p>
            <a:fld id="{C987AAC7-CF25-414B-93E7-2A61E431E831}" type="slidenum">
              <a:rPr lang="en-US" smtClean="0"/>
              <a:t>37</a:t>
            </a:fld>
            <a:endParaRPr lang="en-US"/>
          </a:p>
        </p:txBody>
      </p:sp>
    </p:spTree>
    <p:extLst>
      <p:ext uri="{BB962C8B-B14F-4D97-AF65-F5344CB8AC3E}">
        <p14:creationId xmlns:p14="http://schemas.microsoft.com/office/powerpoint/2010/main" val="5551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423A7-9309-CA68-FE87-4A5B79B24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D6277-B309-AEF7-3614-D9CC23FCD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FA0E5-DF43-7DB6-3428-F92E023B18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6A8EEC-FA16-FA16-1F1C-1DDE2598ACC7}"/>
              </a:ext>
            </a:extLst>
          </p:cNvPr>
          <p:cNvSpPr>
            <a:spLocks noGrp="1"/>
          </p:cNvSpPr>
          <p:nvPr>
            <p:ph type="sldNum" sz="quarter" idx="5"/>
          </p:nvPr>
        </p:nvSpPr>
        <p:spPr/>
        <p:txBody>
          <a:bodyPr/>
          <a:lstStyle/>
          <a:p>
            <a:fld id="{C987AAC7-CF25-414B-93E7-2A61E431E831}" type="slidenum">
              <a:rPr lang="en-US" smtClean="0"/>
              <a:t>38</a:t>
            </a:fld>
            <a:endParaRPr lang="en-US"/>
          </a:p>
        </p:txBody>
      </p:sp>
    </p:spTree>
    <p:extLst>
      <p:ext uri="{BB962C8B-B14F-4D97-AF65-F5344CB8AC3E}">
        <p14:creationId xmlns:p14="http://schemas.microsoft.com/office/powerpoint/2010/main" val="2760092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059BF-94E6-5A50-95DD-0A03F2B04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CA610-0F5E-B39C-2953-5D4EC6630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15FD2-5349-93F7-0B71-210470F3CD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927B39-57C2-0AFB-E6C1-22EED6E96F0A}"/>
              </a:ext>
            </a:extLst>
          </p:cNvPr>
          <p:cNvSpPr>
            <a:spLocks noGrp="1"/>
          </p:cNvSpPr>
          <p:nvPr>
            <p:ph type="sldNum" sz="quarter" idx="5"/>
          </p:nvPr>
        </p:nvSpPr>
        <p:spPr/>
        <p:txBody>
          <a:bodyPr/>
          <a:lstStyle/>
          <a:p>
            <a:fld id="{C987AAC7-CF25-414B-93E7-2A61E431E831}" type="slidenum">
              <a:rPr lang="en-US" smtClean="0"/>
              <a:t>39</a:t>
            </a:fld>
            <a:endParaRPr lang="en-US"/>
          </a:p>
        </p:txBody>
      </p:sp>
    </p:spTree>
    <p:extLst>
      <p:ext uri="{BB962C8B-B14F-4D97-AF65-F5344CB8AC3E}">
        <p14:creationId xmlns:p14="http://schemas.microsoft.com/office/powerpoint/2010/main" val="4249594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80BFD-14EB-29C7-90D6-65C499629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B42E5-DDE6-9A3B-D635-1048FF1A5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6A9C2-CA3B-374B-293A-56BF7A496F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53309C-D62A-E1C7-04A8-33FB92B87E61}"/>
              </a:ext>
            </a:extLst>
          </p:cNvPr>
          <p:cNvSpPr>
            <a:spLocks noGrp="1"/>
          </p:cNvSpPr>
          <p:nvPr>
            <p:ph type="sldNum" sz="quarter" idx="5"/>
          </p:nvPr>
        </p:nvSpPr>
        <p:spPr/>
        <p:txBody>
          <a:bodyPr/>
          <a:lstStyle/>
          <a:p>
            <a:fld id="{C987AAC7-CF25-414B-93E7-2A61E431E831}" type="slidenum">
              <a:rPr lang="en-US" smtClean="0"/>
              <a:t>40</a:t>
            </a:fld>
            <a:endParaRPr lang="en-US"/>
          </a:p>
        </p:txBody>
      </p:sp>
    </p:spTree>
    <p:extLst>
      <p:ext uri="{BB962C8B-B14F-4D97-AF65-F5344CB8AC3E}">
        <p14:creationId xmlns:p14="http://schemas.microsoft.com/office/powerpoint/2010/main" val="2064392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CF88E-E8D8-8B4C-E0E7-B851F92D3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5FB71-7FAD-6FD9-4EBB-C85CFDBDE5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7A033B-C9AE-46C6-4616-EA210CBDA2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F5B94E-EF51-2236-62FB-099BF2FD515F}"/>
              </a:ext>
            </a:extLst>
          </p:cNvPr>
          <p:cNvSpPr>
            <a:spLocks noGrp="1"/>
          </p:cNvSpPr>
          <p:nvPr>
            <p:ph type="sldNum" sz="quarter" idx="5"/>
          </p:nvPr>
        </p:nvSpPr>
        <p:spPr/>
        <p:txBody>
          <a:bodyPr/>
          <a:lstStyle/>
          <a:p>
            <a:fld id="{C987AAC7-CF25-414B-93E7-2A61E431E831}" type="slidenum">
              <a:rPr lang="en-US" smtClean="0"/>
              <a:t>41</a:t>
            </a:fld>
            <a:endParaRPr lang="en-US"/>
          </a:p>
        </p:txBody>
      </p:sp>
    </p:spTree>
    <p:extLst>
      <p:ext uri="{BB962C8B-B14F-4D97-AF65-F5344CB8AC3E}">
        <p14:creationId xmlns:p14="http://schemas.microsoft.com/office/powerpoint/2010/main" val="1266533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F0036-1E79-7972-69E3-4AD1A058B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FEB00-A079-F2F8-30B2-A3760C8EA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8B2B7-6702-B1D0-FB79-3317B7DCCC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91A4E6-F78C-A112-5A6F-5BA7293548B2}"/>
              </a:ext>
            </a:extLst>
          </p:cNvPr>
          <p:cNvSpPr>
            <a:spLocks noGrp="1"/>
          </p:cNvSpPr>
          <p:nvPr>
            <p:ph type="sldNum" sz="quarter" idx="5"/>
          </p:nvPr>
        </p:nvSpPr>
        <p:spPr/>
        <p:txBody>
          <a:bodyPr/>
          <a:lstStyle/>
          <a:p>
            <a:fld id="{C987AAC7-CF25-414B-93E7-2A61E431E831}" type="slidenum">
              <a:rPr lang="en-US" smtClean="0"/>
              <a:t>42</a:t>
            </a:fld>
            <a:endParaRPr lang="en-US"/>
          </a:p>
        </p:txBody>
      </p:sp>
    </p:spTree>
    <p:extLst>
      <p:ext uri="{BB962C8B-B14F-4D97-AF65-F5344CB8AC3E}">
        <p14:creationId xmlns:p14="http://schemas.microsoft.com/office/powerpoint/2010/main" val="1874835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1FFF5-7F81-4033-45D8-21D016154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ECBDD-A2E6-2E0E-933E-52D9D9A16C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5F470-4F1E-4E1E-1AE4-7362B545D6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A0EA7A-449C-43A4-7AFA-B3C97BF14B00}"/>
              </a:ext>
            </a:extLst>
          </p:cNvPr>
          <p:cNvSpPr>
            <a:spLocks noGrp="1"/>
          </p:cNvSpPr>
          <p:nvPr>
            <p:ph type="sldNum" sz="quarter" idx="5"/>
          </p:nvPr>
        </p:nvSpPr>
        <p:spPr/>
        <p:txBody>
          <a:bodyPr/>
          <a:lstStyle/>
          <a:p>
            <a:fld id="{C987AAC7-CF25-414B-93E7-2A61E431E831}" type="slidenum">
              <a:rPr lang="en-US" smtClean="0"/>
              <a:t>44</a:t>
            </a:fld>
            <a:endParaRPr lang="en-US"/>
          </a:p>
        </p:txBody>
      </p:sp>
    </p:spTree>
    <p:extLst>
      <p:ext uri="{BB962C8B-B14F-4D97-AF65-F5344CB8AC3E}">
        <p14:creationId xmlns:p14="http://schemas.microsoft.com/office/powerpoint/2010/main" val="341059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8452F-CB1B-F754-74BA-C4B3E33F9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C28C7-5B49-E711-7700-2B7D37A5EF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8CFF7-27A2-296D-2060-A112CF18FD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B63547-EBCB-DF7B-9DAD-5116B91542B9}"/>
              </a:ext>
            </a:extLst>
          </p:cNvPr>
          <p:cNvSpPr>
            <a:spLocks noGrp="1"/>
          </p:cNvSpPr>
          <p:nvPr>
            <p:ph type="sldNum" sz="quarter" idx="5"/>
          </p:nvPr>
        </p:nvSpPr>
        <p:spPr/>
        <p:txBody>
          <a:bodyPr/>
          <a:lstStyle/>
          <a:p>
            <a:fld id="{C987AAC7-CF25-414B-93E7-2A61E431E831}" type="slidenum">
              <a:rPr lang="en-US" smtClean="0"/>
              <a:t>6</a:t>
            </a:fld>
            <a:endParaRPr lang="en-US"/>
          </a:p>
        </p:txBody>
      </p:sp>
    </p:spTree>
    <p:extLst>
      <p:ext uri="{BB962C8B-B14F-4D97-AF65-F5344CB8AC3E}">
        <p14:creationId xmlns:p14="http://schemas.microsoft.com/office/powerpoint/2010/main" val="1753438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9FA9A-036C-B0C0-916B-E74380BAA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D268B-95B0-0406-6277-8C3284804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E61CF-7678-87DE-E6FE-C077BD5DF1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C32340-0838-CFFE-5DCA-AC52C6775445}"/>
              </a:ext>
            </a:extLst>
          </p:cNvPr>
          <p:cNvSpPr>
            <a:spLocks noGrp="1"/>
          </p:cNvSpPr>
          <p:nvPr>
            <p:ph type="sldNum" sz="quarter" idx="5"/>
          </p:nvPr>
        </p:nvSpPr>
        <p:spPr/>
        <p:txBody>
          <a:bodyPr/>
          <a:lstStyle/>
          <a:p>
            <a:fld id="{C987AAC7-CF25-414B-93E7-2A61E431E831}" type="slidenum">
              <a:rPr lang="en-US" smtClean="0"/>
              <a:t>45</a:t>
            </a:fld>
            <a:endParaRPr lang="en-US"/>
          </a:p>
        </p:txBody>
      </p:sp>
    </p:spTree>
    <p:extLst>
      <p:ext uri="{BB962C8B-B14F-4D97-AF65-F5344CB8AC3E}">
        <p14:creationId xmlns:p14="http://schemas.microsoft.com/office/powerpoint/2010/main" val="550520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97382-2693-620A-3BD3-2DE68AF8E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D72A1-537E-2581-4C5E-AECFD54593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19A99-5335-66B6-A3C1-8AFD63FE07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48D314-D983-BB8C-D882-322DAE75BEEE}"/>
              </a:ext>
            </a:extLst>
          </p:cNvPr>
          <p:cNvSpPr>
            <a:spLocks noGrp="1"/>
          </p:cNvSpPr>
          <p:nvPr>
            <p:ph type="sldNum" sz="quarter" idx="5"/>
          </p:nvPr>
        </p:nvSpPr>
        <p:spPr/>
        <p:txBody>
          <a:bodyPr/>
          <a:lstStyle/>
          <a:p>
            <a:fld id="{C987AAC7-CF25-414B-93E7-2A61E431E831}" type="slidenum">
              <a:rPr lang="en-US" smtClean="0"/>
              <a:t>46</a:t>
            </a:fld>
            <a:endParaRPr lang="en-US"/>
          </a:p>
        </p:txBody>
      </p:sp>
    </p:spTree>
    <p:extLst>
      <p:ext uri="{BB962C8B-B14F-4D97-AF65-F5344CB8AC3E}">
        <p14:creationId xmlns:p14="http://schemas.microsoft.com/office/powerpoint/2010/main" val="881292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9E8AB-9F2D-74CA-58E7-AE7E401D9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0844C-E289-AAF3-EA1B-54BA0C545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96A5B-835F-AFA6-154B-A43CCBDE6A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5F5B7C-B452-DA99-33E1-4AA416593206}"/>
              </a:ext>
            </a:extLst>
          </p:cNvPr>
          <p:cNvSpPr>
            <a:spLocks noGrp="1"/>
          </p:cNvSpPr>
          <p:nvPr>
            <p:ph type="sldNum" sz="quarter" idx="5"/>
          </p:nvPr>
        </p:nvSpPr>
        <p:spPr/>
        <p:txBody>
          <a:bodyPr/>
          <a:lstStyle/>
          <a:p>
            <a:fld id="{C987AAC7-CF25-414B-93E7-2A61E431E831}" type="slidenum">
              <a:rPr lang="en-US" smtClean="0"/>
              <a:t>47</a:t>
            </a:fld>
            <a:endParaRPr lang="en-US"/>
          </a:p>
        </p:txBody>
      </p:sp>
    </p:spTree>
    <p:extLst>
      <p:ext uri="{BB962C8B-B14F-4D97-AF65-F5344CB8AC3E}">
        <p14:creationId xmlns:p14="http://schemas.microsoft.com/office/powerpoint/2010/main" val="527720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EF015-8146-A231-79A4-F1309292F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22FBB-D184-735D-F266-67D00EF5E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45CDF-F0CB-D371-081B-78377AFD82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A1B1AE-A6E6-FEB3-1759-118B4335DEDC}"/>
              </a:ext>
            </a:extLst>
          </p:cNvPr>
          <p:cNvSpPr>
            <a:spLocks noGrp="1"/>
          </p:cNvSpPr>
          <p:nvPr>
            <p:ph type="sldNum" sz="quarter" idx="5"/>
          </p:nvPr>
        </p:nvSpPr>
        <p:spPr/>
        <p:txBody>
          <a:bodyPr/>
          <a:lstStyle/>
          <a:p>
            <a:fld id="{C987AAC7-CF25-414B-93E7-2A61E431E831}" type="slidenum">
              <a:rPr lang="en-US" smtClean="0"/>
              <a:t>48</a:t>
            </a:fld>
            <a:endParaRPr lang="en-US"/>
          </a:p>
        </p:txBody>
      </p:sp>
    </p:spTree>
    <p:extLst>
      <p:ext uri="{BB962C8B-B14F-4D97-AF65-F5344CB8AC3E}">
        <p14:creationId xmlns:p14="http://schemas.microsoft.com/office/powerpoint/2010/main" val="27049092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8657C-B640-A348-D9C2-7DCAF5174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1DDD3-1780-3908-6740-0A770A8C5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04B71-6FCE-9037-D135-8205979A8D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8173B5-A834-A45F-2F89-CEECA79A0A0F}"/>
              </a:ext>
            </a:extLst>
          </p:cNvPr>
          <p:cNvSpPr>
            <a:spLocks noGrp="1"/>
          </p:cNvSpPr>
          <p:nvPr>
            <p:ph type="sldNum" sz="quarter" idx="5"/>
          </p:nvPr>
        </p:nvSpPr>
        <p:spPr/>
        <p:txBody>
          <a:bodyPr/>
          <a:lstStyle/>
          <a:p>
            <a:fld id="{C987AAC7-CF25-414B-93E7-2A61E431E831}" type="slidenum">
              <a:rPr lang="en-US" smtClean="0"/>
              <a:t>49</a:t>
            </a:fld>
            <a:endParaRPr lang="en-US"/>
          </a:p>
        </p:txBody>
      </p:sp>
    </p:spTree>
    <p:extLst>
      <p:ext uri="{BB962C8B-B14F-4D97-AF65-F5344CB8AC3E}">
        <p14:creationId xmlns:p14="http://schemas.microsoft.com/office/powerpoint/2010/main" val="3422298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4B862-F4C5-702B-583F-2B03ACFA3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044EC-8EDA-79E7-5E66-A0D4AA616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9428B-9F98-24E0-DE53-9670B09E4D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0EDC10-2534-2716-FB4D-1645CF38DB3C}"/>
              </a:ext>
            </a:extLst>
          </p:cNvPr>
          <p:cNvSpPr>
            <a:spLocks noGrp="1"/>
          </p:cNvSpPr>
          <p:nvPr>
            <p:ph type="sldNum" sz="quarter" idx="5"/>
          </p:nvPr>
        </p:nvSpPr>
        <p:spPr/>
        <p:txBody>
          <a:bodyPr/>
          <a:lstStyle/>
          <a:p>
            <a:fld id="{C987AAC7-CF25-414B-93E7-2A61E431E831}" type="slidenum">
              <a:rPr lang="en-US" smtClean="0"/>
              <a:t>50</a:t>
            </a:fld>
            <a:endParaRPr lang="en-US"/>
          </a:p>
        </p:txBody>
      </p:sp>
    </p:spTree>
    <p:extLst>
      <p:ext uri="{BB962C8B-B14F-4D97-AF65-F5344CB8AC3E}">
        <p14:creationId xmlns:p14="http://schemas.microsoft.com/office/powerpoint/2010/main" val="2625627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658F0-4E95-C745-2759-2C10BE97A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3B9E3-489D-73A9-E0C0-F0F0D739C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3ED8E-5CED-FA2C-4BEA-9D109E873D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3A4F80-3E1D-3CD4-2DD7-C66B571182F4}"/>
              </a:ext>
            </a:extLst>
          </p:cNvPr>
          <p:cNvSpPr>
            <a:spLocks noGrp="1"/>
          </p:cNvSpPr>
          <p:nvPr>
            <p:ph type="sldNum" sz="quarter" idx="5"/>
          </p:nvPr>
        </p:nvSpPr>
        <p:spPr/>
        <p:txBody>
          <a:bodyPr/>
          <a:lstStyle/>
          <a:p>
            <a:fld id="{C987AAC7-CF25-414B-93E7-2A61E431E831}" type="slidenum">
              <a:rPr lang="en-US" smtClean="0"/>
              <a:t>51</a:t>
            </a:fld>
            <a:endParaRPr lang="en-US"/>
          </a:p>
        </p:txBody>
      </p:sp>
    </p:spTree>
    <p:extLst>
      <p:ext uri="{BB962C8B-B14F-4D97-AF65-F5344CB8AC3E}">
        <p14:creationId xmlns:p14="http://schemas.microsoft.com/office/powerpoint/2010/main" val="3081445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B05B8-26B6-33A3-60F1-2FF645F0D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5F5F7-00F8-70BD-CD88-031D3062A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F0369-AE89-6CE2-3D6A-FABAF9A4DF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45C9CE-FF86-313F-2819-0D67B9DBC470}"/>
              </a:ext>
            </a:extLst>
          </p:cNvPr>
          <p:cNvSpPr>
            <a:spLocks noGrp="1"/>
          </p:cNvSpPr>
          <p:nvPr>
            <p:ph type="sldNum" sz="quarter" idx="5"/>
          </p:nvPr>
        </p:nvSpPr>
        <p:spPr/>
        <p:txBody>
          <a:bodyPr/>
          <a:lstStyle/>
          <a:p>
            <a:fld id="{C987AAC7-CF25-414B-93E7-2A61E431E831}" type="slidenum">
              <a:rPr lang="en-US" smtClean="0"/>
              <a:t>52</a:t>
            </a:fld>
            <a:endParaRPr lang="en-US"/>
          </a:p>
        </p:txBody>
      </p:sp>
    </p:spTree>
    <p:extLst>
      <p:ext uri="{BB962C8B-B14F-4D97-AF65-F5344CB8AC3E}">
        <p14:creationId xmlns:p14="http://schemas.microsoft.com/office/powerpoint/2010/main" val="2176820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C2BD-ECFC-EC1E-3357-2A0C48A31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41D8E-8657-318B-6FD8-B35444979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CD914-6601-5372-3BF4-7388C414AD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5AE2FD-BAC6-E9B1-ECBB-12BC642E026A}"/>
              </a:ext>
            </a:extLst>
          </p:cNvPr>
          <p:cNvSpPr>
            <a:spLocks noGrp="1"/>
          </p:cNvSpPr>
          <p:nvPr>
            <p:ph type="sldNum" sz="quarter" idx="5"/>
          </p:nvPr>
        </p:nvSpPr>
        <p:spPr/>
        <p:txBody>
          <a:bodyPr/>
          <a:lstStyle/>
          <a:p>
            <a:fld id="{C987AAC7-CF25-414B-93E7-2A61E431E831}" type="slidenum">
              <a:rPr lang="en-US" smtClean="0"/>
              <a:t>54</a:t>
            </a:fld>
            <a:endParaRPr lang="en-US"/>
          </a:p>
        </p:txBody>
      </p:sp>
    </p:spTree>
    <p:extLst>
      <p:ext uri="{BB962C8B-B14F-4D97-AF65-F5344CB8AC3E}">
        <p14:creationId xmlns:p14="http://schemas.microsoft.com/office/powerpoint/2010/main" val="23495064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B715D-3CCB-3B55-29C9-7BDE6A25F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663D6-36B5-4109-A7E1-7B6C14E00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35744-10FE-9BC0-8B81-AD1C214977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3D9DF3-B8B6-C5D0-E0FB-5239A7979056}"/>
              </a:ext>
            </a:extLst>
          </p:cNvPr>
          <p:cNvSpPr>
            <a:spLocks noGrp="1"/>
          </p:cNvSpPr>
          <p:nvPr>
            <p:ph type="sldNum" sz="quarter" idx="5"/>
          </p:nvPr>
        </p:nvSpPr>
        <p:spPr/>
        <p:txBody>
          <a:bodyPr/>
          <a:lstStyle/>
          <a:p>
            <a:fld id="{C987AAC7-CF25-414B-93E7-2A61E431E831}" type="slidenum">
              <a:rPr lang="en-US" smtClean="0"/>
              <a:t>55</a:t>
            </a:fld>
            <a:endParaRPr lang="en-US"/>
          </a:p>
        </p:txBody>
      </p:sp>
    </p:spTree>
    <p:extLst>
      <p:ext uri="{BB962C8B-B14F-4D97-AF65-F5344CB8AC3E}">
        <p14:creationId xmlns:p14="http://schemas.microsoft.com/office/powerpoint/2010/main" val="958959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5F6F7-575B-BEE4-8626-A9D752C569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36CFE-9747-6855-BC55-F264432C0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51782-3C39-FC67-E5E0-293538D628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BE890B-3451-1BF0-1946-4C4D9195F3DA}"/>
              </a:ext>
            </a:extLst>
          </p:cNvPr>
          <p:cNvSpPr>
            <a:spLocks noGrp="1"/>
          </p:cNvSpPr>
          <p:nvPr>
            <p:ph type="sldNum" sz="quarter" idx="5"/>
          </p:nvPr>
        </p:nvSpPr>
        <p:spPr/>
        <p:txBody>
          <a:bodyPr/>
          <a:lstStyle/>
          <a:p>
            <a:fld id="{C987AAC7-CF25-414B-93E7-2A61E431E831}" type="slidenum">
              <a:rPr lang="en-US" smtClean="0"/>
              <a:t>7</a:t>
            </a:fld>
            <a:endParaRPr lang="en-US"/>
          </a:p>
        </p:txBody>
      </p:sp>
    </p:spTree>
    <p:extLst>
      <p:ext uri="{BB962C8B-B14F-4D97-AF65-F5344CB8AC3E}">
        <p14:creationId xmlns:p14="http://schemas.microsoft.com/office/powerpoint/2010/main" val="40787364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04A17-9BFE-C32D-BE97-AB3C76259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0C8BA-DF02-B424-60DE-2E700546D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70CB2-F953-033C-1FC3-85803AE89C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15FE25-3A42-9517-CFCF-D7C43BAD1A57}"/>
              </a:ext>
            </a:extLst>
          </p:cNvPr>
          <p:cNvSpPr>
            <a:spLocks noGrp="1"/>
          </p:cNvSpPr>
          <p:nvPr>
            <p:ph type="sldNum" sz="quarter" idx="5"/>
          </p:nvPr>
        </p:nvSpPr>
        <p:spPr/>
        <p:txBody>
          <a:bodyPr/>
          <a:lstStyle/>
          <a:p>
            <a:fld id="{C987AAC7-CF25-414B-93E7-2A61E431E831}" type="slidenum">
              <a:rPr lang="en-US" smtClean="0"/>
              <a:t>56</a:t>
            </a:fld>
            <a:endParaRPr lang="en-US"/>
          </a:p>
        </p:txBody>
      </p:sp>
    </p:spTree>
    <p:extLst>
      <p:ext uri="{BB962C8B-B14F-4D97-AF65-F5344CB8AC3E}">
        <p14:creationId xmlns:p14="http://schemas.microsoft.com/office/powerpoint/2010/main" val="36103138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E3C40-7E8F-7FB4-3DA2-1A9E10502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2F1BC-EA5D-2966-0A85-7645216B6F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288C9-01A1-B4AD-6E00-73334CAB75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6ECF9C-871A-C185-A317-0B093F13E6AC}"/>
              </a:ext>
            </a:extLst>
          </p:cNvPr>
          <p:cNvSpPr>
            <a:spLocks noGrp="1"/>
          </p:cNvSpPr>
          <p:nvPr>
            <p:ph type="sldNum" sz="quarter" idx="5"/>
          </p:nvPr>
        </p:nvSpPr>
        <p:spPr/>
        <p:txBody>
          <a:bodyPr/>
          <a:lstStyle/>
          <a:p>
            <a:fld id="{C987AAC7-CF25-414B-93E7-2A61E431E831}" type="slidenum">
              <a:rPr lang="en-US" smtClean="0"/>
              <a:t>57</a:t>
            </a:fld>
            <a:endParaRPr lang="en-US"/>
          </a:p>
        </p:txBody>
      </p:sp>
    </p:spTree>
    <p:extLst>
      <p:ext uri="{BB962C8B-B14F-4D97-AF65-F5344CB8AC3E}">
        <p14:creationId xmlns:p14="http://schemas.microsoft.com/office/powerpoint/2010/main" val="15929230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46FFB-8539-8F72-2ACC-9DE8ED2A3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B8797-077D-EFEC-6337-E43B128F6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822E6-773B-8AB0-42C3-A1F23A146F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C969B3-A144-2B06-BCC3-E6EE318810E9}"/>
              </a:ext>
            </a:extLst>
          </p:cNvPr>
          <p:cNvSpPr>
            <a:spLocks noGrp="1"/>
          </p:cNvSpPr>
          <p:nvPr>
            <p:ph type="sldNum" sz="quarter" idx="5"/>
          </p:nvPr>
        </p:nvSpPr>
        <p:spPr/>
        <p:txBody>
          <a:bodyPr/>
          <a:lstStyle/>
          <a:p>
            <a:fld id="{C987AAC7-CF25-414B-93E7-2A61E431E831}" type="slidenum">
              <a:rPr lang="en-US" smtClean="0"/>
              <a:t>59</a:t>
            </a:fld>
            <a:endParaRPr lang="en-US"/>
          </a:p>
        </p:txBody>
      </p:sp>
    </p:spTree>
    <p:extLst>
      <p:ext uri="{BB962C8B-B14F-4D97-AF65-F5344CB8AC3E}">
        <p14:creationId xmlns:p14="http://schemas.microsoft.com/office/powerpoint/2010/main" val="8887003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07C2C-81E6-F280-344C-20E9E8211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BFC13-1010-4678-B44F-EE13122F4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0A618-0CE9-A7B4-0CBA-311C00884E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D8B356-92E1-65D4-7496-92E3EE7213C0}"/>
              </a:ext>
            </a:extLst>
          </p:cNvPr>
          <p:cNvSpPr>
            <a:spLocks noGrp="1"/>
          </p:cNvSpPr>
          <p:nvPr>
            <p:ph type="sldNum" sz="quarter" idx="5"/>
          </p:nvPr>
        </p:nvSpPr>
        <p:spPr/>
        <p:txBody>
          <a:bodyPr/>
          <a:lstStyle/>
          <a:p>
            <a:fld id="{C987AAC7-CF25-414B-93E7-2A61E431E831}" type="slidenum">
              <a:rPr lang="en-US" smtClean="0"/>
              <a:t>60</a:t>
            </a:fld>
            <a:endParaRPr lang="en-US"/>
          </a:p>
        </p:txBody>
      </p:sp>
    </p:spTree>
    <p:extLst>
      <p:ext uri="{BB962C8B-B14F-4D97-AF65-F5344CB8AC3E}">
        <p14:creationId xmlns:p14="http://schemas.microsoft.com/office/powerpoint/2010/main" val="15937827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688C1-27D2-F08C-5B4E-7726EDAA9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F4776-1EA1-7306-12F2-3E9EEEFE9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046BB-33A6-DBE6-F682-E37F41A91E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4C0941-D2C3-C7E1-E64A-F3B3E9E763DA}"/>
              </a:ext>
            </a:extLst>
          </p:cNvPr>
          <p:cNvSpPr>
            <a:spLocks noGrp="1"/>
          </p:cNvSpPr>
          <p:nvPr>
            <p:ph type="sldNum" sz="quarter" idx="5"/>
          </p:nvPr>
        </p:nvSpPr>
        <p:spPr/>
        <p:txBody>
          <a:bodyPr/>
          <a:lstStyle/>
          <a:p>
            <a:fld id="{C987AAC7-CF25-414B-93E7-2A61E431E831}" type="slidenum">
              <a:rPr lang="en-US" smtClean="0"/>
              <a:t>61</a:t>
            </a:fld>
            <a:endParaRPr lang="en-US"/>
          </a:p>
        </p:txBody>
      </p:sp>
    </p:spTree>
    <p:extLst>
      <p:ext uri="{BB962C8B-B14F-4D97-AF65-F5344CB8AC3E}">
        <p14:creationId xmlns:p14="http://schemas.microsoft.com/office/powerpoint/2010/main" val="34360591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1B7A9-9DE8-F5C2-E413-A120638DA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FCF25-F90D-0E52-2669-38DD906449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868D02-1145-050D-5C6A-13E02310C3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486C22-D893-3D3E-EF59-470ED1EEC506}"/>
              </a:ext>
            </a:extLst>
          </p:cNvPr>
          <p:cNvSpPr>
            <a:spLocks noGrp="1"/>
          </p:cNvSpPr>
          <p:nvPr>
            <p:ph type="sldNum" sz="quarter" idx="5"/>
          </p:nvPr>
        </p:nvSpPr>
        <p:spPr/>
        <p:txBody>
          <a:bodyPr/>
          <a:lstStyle/>
          <a:p>
            <a:fld id="{C987AAC7-CF25-414B-93E7-2A61E431E831}" type="slidenum">
              <a:rPr lang="en-US" smtClean="0"/>
              <a:t>62</a:t>
            </a:fld>
            <a:endParaRPr lang="en-US"/>
          </a:p>
        </p:txBody>
      </p:sp>
    </p:spTree>
    <p:extLst>
      <p:ext uri="{BB962C8B-B14F-4D97-AF65-F5344CB8AC3E}">
        <p14:creationId xmlns:p14="http://schemas.microsoft.com/office/powerpoint/2010/main" val="3374274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9C929-9185-5E8E-CBB4-AB86FCB6A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0C8B2-42F9-CA30-BE09-53E6F9949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16F40D-DBEA-64E3-DEFD-91D711B594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3DD18A-967D-103A-6CD2-DC8204E9F677}"/>
              </a:ext>
            </a:extLst>
          </p:cNvPr>
          <p:cNvSpPr>
            <a:spLocks noGrp="1"/>
          </p:cNvSpPr>
          <p:nvPr>
            <p:ph type="sldNum" sz="quarter" idx="5"/>
          </p:nvPr>
        </p:nvSpPr>
        <p:spPr/>
        <p:txBody>
          <a:bodyPr/>
          <a:lstStyle/>
          <a:p>
            <a:fld id="{C987AAC7-CF25-414B-93E7-2A61E431E831}" type="slidenum">
              <a:rPr lang="en-US" smtClean="0"/>
              <a:t>64</a:t>
            </a:fld>
            <a:endParaRPr lang="en-US"/>
          </a:p>
        </p:txBody>
      </p:sp>
    </p:spTree>
    <p:extLst>
      <p:ext uri="{BB962C8B-B14F-4D97-AF65-F5344CB8AC3E}">
        <p14:creationId xmlns:p14="http://schemas.microsoft.com/office/powerpoint/2010/main" val="27304123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AD69A-104F-A337-106B-B8BE4B506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269F7-4F8D-1338-0173-EF557DB18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882FF-E819-C50C-A2E8-C987E01EC1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A60EF2-4449-4A93-F137-9E2B1D8C9B96}"/>
              </a:ext>
            </a:extLst>
          </p:cNvPr>
          <p:cNvSpPr>
            <a:spLocks noGrp="1"/>
          </p:cNvSpPr>
          <p:nvPr>
            <p:ph type="sldNum" sz="quarter" idx="5"/>
          </p:nvPr>
        </p:nvSpPr>
        <p:spPr/>
        <p:txBody>
          <a:bodyPr/>
          <a:lstStyle/>
          <a:p>
            <a:fld id="{C987AAC7-CF25-414B-93E7-2A61E431E831}" type="slidenum">
              <a:rPr lang="en-US" smtClean="0"/>
              <a:t>65</a:t>
            </a:fld>
            <a:endParaRPr lang="en-US"/>
          </a:p>
        </p:txBody>
      </p:sp>
    </p:spTree>
    <p:extLst>
      <p:ext uri="{BB962C8B-B14F-4D97-AF65-F5344CB8AC3E}">
        <p14:creationId xmlns:p14="http://schemas.microsoft.com/office/powerpoint/2010/main" val="948991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FBF72-67B6-9842-AF44-3B6AF031C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56BD70-E406-7EC8-223F-E30B5D928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073378-D913-DD3D-D1A5-D0BDB5EA69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49C61E-AA85-C964-A5B9-7E88A6238167}"/>
              </a:ext>
            </a:extLst>
          </p:cNvPr>
          <p:cNvSpPr>
            <a:spLocks noGrp="1"/>
          </p:cNvSpPr>
          <p:nvPr>
            <p:ph type="sldNum" sz="quarter" idx="5"/>
          </p:nvPr>
        </p:nvSpPr>
        <p:spPr/>
        <p:txBody>
          <a:bodyPr/>
          <a:lstStyle/>
          <a:p>
            <a:fld id="{C987AAC7-CF25-414B-93E7-2A61E431E831}" type="slidenum">
              <a:rPr lang="en-US" smtClean="0"/>
              <a:t>66</a:t>
            </a:fld>
            <a:endParaRPr lang="en-US"/>
          </a:p>
        </p:txBody>
      </p:sp>
    </p:spTree>
    <p:extLst>
      <p:ext uri="{BB962C8B-B14F-4D97-AF65-F5344CB8AC3E}">
        <p14:creationId xmlns:p14="http://schemas.microsoft.com/office/powerpoint/2010/main" val="12178433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25F8D-7485-658B-0AD6-7F4424010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03339-18EE-D821-97C8-D8DA88D720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9AC856-392B-9E34-FC80-866F53076E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4E404F-1F5F-8DCF-6931-B15918E88CFF}"/>
              </a:ext>
            </a:extLst>
          </p:cNvPr>
          <p:cNvSpPr>
            <a:spLocks noGrp="1"/>
          </p:cNvSpPr>
          <p:nvPr>
            <p:ph type="sldNum" sz="quarter" idx="5"/>
          </p:nvPr>
        </p:nvSpPr>
        <p:spPr/>
        <p:txBody>
          <a:bodyPr/>
          <a:lstStyle/>
          <a:p>
            <a:fld id="{C987AAC7-CF25-414B-93E7-2A61E431E831}" type="slidenum">
              <a:rPr lang="en-US" smtClean="0"/>
              <a:t>67</a:t>
            </a:fld>
            <a:endParaRPr lang="en-US"/>
          </a:p>
        </p:txBody>
      </p:sp>
    </p:spTree>
    <p:extLst>
      <p:ext uri="{BB962C8B-B14F-4D97-AF65-F5344CB8AC3E}">
        <p14:creationId xmlns:p14="http://schemas.microsoft.com/office/powerpoint/2010/main" val="1198567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B90C9-C61A-C108-FA8C-9531291BE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466F5-5BEA-D6DF-2507-E8D92938E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BF73F-428F-66B4-465B-C945F4AB1C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10E764-24D0-B280-755B-445380F61FA1}"/>
              </a:ext>
            </a:extLst>
          </p:cNvPr>
          <p:cNvSpPr>
            <a:spLocks noGrp="1"/>
          </p:cNvSpPr>
          <p:nvPr>
            <p:ph type="sldNum" sz="quarter" idx="5"/>
          </p:nvPr>
        </p:nvSpPr>
        <p:spPr/>
        <p:txBody>
          <a:bodyPr/>
          <a:lstStyle/>
          <a:p>
            <a:fld id="{C987AAC7-CF25-414B-93E7-2A61E431E831}" type="slidenum">
              <a:rPr lang="en-US" smtClean="0"/>
              <a:t>8</a:t>
            </a:fld>
            <a:endParaRPr lang="en-US"/>
          </a:p>
        </p:txBody>
      </p:sp>
    </p:spTree>
    <p:extLst>
      <p:ext uri="{BB962C8B-B14F-4D97-AF65-F5344CB8AC3E}">
        <p14:creationId xmlns:p14="http://schemas.microsoft.com/office/powerpoint/2010/main" val="42178569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6F4C0-5D83-B90B-3966-DA45FD6CE6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8236A-AF92-5AC5-4532-CE3FABB02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EDE00-6E63-8E32-F9BB-0F6D15AB82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8D1597-BB06-FF6B-AF20-E3ADC36900EB}"/>
              </a:ext>
            </a:extLst>
          </p:cNvPr>
          <p:cNvSpPr>
            <a:spLocks noGrp="1"/>
          </p:cNvSpPr>
          <p:nvPr>
            <p:ph type="sldNum" sz="quarter" idx="5"/>
          </p:nvPr>
        </p:nvSpPr>
        <p:spPr/>
        <p:txBody>
          <a:bodyPr/>
          <a:lstStyle/>
          <a:p>
            <a:fld id="{C987AAC7-CF25-414B-93E7-2A61E431E831}" type="slidenum">
              <a:rPr lang="en-US" smtClean="0"/>
              <a:t>68</a:t>
            </a:fld>
            <a:endParaRPr lang="en-US"/>
          </a:p>
        </p:txBody>
      </p:sp>
    </p:spTree>
    <p:extLst>
      <p:ext uri="{BB962C8B-B14F-4D97-AF65-F5344CB8AC3E}">
        <p14:creationId xmlns:p14="http://schemas.microsoft.com/office/powerpoint/2010/main" val="13351795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05D5E-FFA7-E325-10C4-05131FB9C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33CE0-D2F3-F10C-7899-5A064E536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28EC1-C758-56D1-2568-33620F1B03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C1006C-7B79-5B51-295D-8D6DE2AE0D2B}"/>
              </a:ext>
            </a:extLst>
          </p:cNvPr>
          <p:cNvSpPr>
            <a:spLocks noGrp="1"/>
          </p:cNvSpPr>
          <p:nvPr>
            <p:ph type="sldNum" sz="quarter" idx="5"/>
          </p:nvPr>
        </p:nvSpPr>
        <p:spPr/>
        <p:txBody>
          <a:bodyPr/>
          <a:lstStyle/>
          <a:p>
            <a:fld id="{C987AAC7-CF25-414B-93E7-2A61E431E831}" type="slidenum">
              <a:rPr lang="en-US" smtClean="0"/>
              <a:t>69</a:t>
            </a:fld>
            <a:endParaRPr lang="en-US"/>
          </a:p>
        </p:txBody>
      </p:sp>
    </p:spTree>
    <p:extLst>
      <p:ext uri="{BB962C8B-B14F-4D97-AF65-F5344CB8AC3E}">
        <p14:creationId xmlns:p14="http://schemas.microsoft.com/office/powerpoint/2010/main" val="17008525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BD77C-F6B0-0035-B1B3-04D87A5C1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0E657-F450-7275-7B5B-E3F76CF40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949426-3098-B5E1-5B0D-2FCC938F24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1B5688-7ED4-DAFD-0936-9A18E9B231C5}"/>
              </a:ext>
            </a:extLst>
          </p:cNvPr>
          <p:cNvSpPr>
            <a:spLocks noGrp="1"/>
          </p:cNvSpPr>
          <p:nvPr>
            <p:ph type="sldNum" sz="quarter" idx="5"/>
          </p:nvPr>
        </p:nvSpPr>
        <p:spPr/>
        <p:txBody>
          <a:bodyPr/>
          <a:lstStyle/>
          <a:p>
            <a:fld id="{C987AAC7-CF25-414B-93E7-2A61E431E831}" type="slidenum">
              <a:rPr lang="en-US" smtClean="0"/>
              <a:t>70</a:t>
            </a:fld>
            <a:endParaRPr lang="en-US"/>
          </a:p>
        </p:txBody>
      </p:sp>
    </p:spTree>
    <p:extLst>
      <p:ext uri="{BB962C8B-B14F-4D97-AF65-F5344CB8AC3E}">
        <p14:creationId xmlns:p14="http://schemas.microsoft.com/office/powerpoint/2010/main" val="22860116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2E2E5-15F1-78EC-52A9-CAED42AD7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A0DFB-52A7-BA92-C424-9AE17193EB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0F12A-60CA-35B1-2EAE-169687C74A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58DC12-637D-8F39-2928-BFCFE9F1276D}"/>
              </a:ext>
            </a:extLst>
          </p:cNvPr>
          <p:cNvSpPr>
            <a:spLocks noGrp="1"/>
          </p:cNvSpPr>
          <p:nvPr>
            <p:ph type="sldNum" sz="quarter" idx="5"/>
          </p:nvPr>
        </p:nvSpPr>
        <p:spPr/>
        <p:txBody>
          <a:bodyPr/>
          <a:lstStyle/>
          <a:p>
            <a:fld id="{C987AAC7-CF25-414B-93E7-2A61E431E831}" type="slidenum">
              <a:rPr lang="en-US" smtClean="0"/>
              <a:t>72</a:t>
            </a:fld>
            <a:endParaRPr lang="en-US"/>
          </a:p>
        </p:txBody>
      </p:sp>
    </p:spTree>
    <p:extLst>
      <p:ext uri="{BB962C8B-B14F-4D97-AF65-F5344CB8AC3E}">
        <p14:creationId xmlns:p14="http://schemas.microsoft.com/office/powerpoint/2010/main" val="396874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66526-D59D-F22F-1CE2-F57728B97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39DB0-F66D-64F5-EDA6-CD39185E1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F2874-2120-8A06-67A0-49FFB17CDC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172643-4437-3CFC-38E7-0404E9071C47}"/>
              </a:ext>
            </a:extLst>
          </p:cNvPr>
          <p:cNvSpPr>
            <a:spLocks noGrp="1"/>
          </p:cNvSpPr>
          <p:nvPr>
            <p:ph type="sldNum" sz="quarter" idx="5"/>
          </p:nvPr>
        </p:nvSpPr>
        <p:spPr/>
        <p:txBody>
          <a:bodyPr/>
          <a:lstStyle/>
          <a:p>
            <a:fld id="{C987AAC7-CF25-414B-93E7-2A61E431E831}" type="slidenum">
              <a:rPr lang="en-US" smtClean="0"/>
              <a:t>9</a:t>
            </a:fld>
            <a:endParaRPr lang="en-US"/>
          </a:p>
        </p:txBody>
      </p:sp>
    </p:spTree>
    <p:extLst>
      <p:ext uri="{BB962C8B-B14F-4D97-AF65-F5344CB8AC3E}">
        <p14:creationId xmlns:p14="http://schemas.microsoft.com/office/powerpoint/2010/main" val="41931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04299-BD01-3CBF-85D0-E64E316BA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5E052-882B-8BA2-EA76-1CD325C97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52D8C-3FA8-9B71-A1E0-F487D32138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B42904-BD8B-B0C7-1681-E0EFE80B7309}"/>
              </a:ext>
            </a:extLst>
          </p:cNvPr>
          <p:cNvSpPr>
            <a:spLocks noGrp="1"/>
          </p:cNvSpPr>
          <p:nvPr>
            <p:ph type="sldNum" sz="quarter" idx="5"/>
          </p:nvPr>
        </p:nvSpPr>
        <p:spPr/>
        <p:txBody>
          <a:bodyPr/>
          <a:lstStyle/>
          <a:p>
            <a:fld id="{C987AAC7-CF25-414B-93E7-2A61E431E831}" type="slidenum">
              <a:rPr lang="en-US" smtClean="0"/>
              <a:t>10</a:t>
            </a:fld>
            <a:endParaRPr lang="en-US"/>
          </a:p>
        </p:txBody>
      </p:sp>
    </p:spTree>
    <p:extLst>
      <p:ext uri="{BB962C8B-B14F-4D97-AF65-F5344CB8AC3E}">
        <p14:creationId xmlns:p14="http://schemas.microsoft.com/office/powerpoint/2010/main" val="1541675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7166C-8E63-F378-B7C2-5D2468CBC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6EBBF-8371-B898-343B-AD1FE228E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D5FCF-D9FB-9F14-2870-06150F8AB1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C00E66-D0C2-5BEB-96D4-CD8C21471CD3}"/>
              </a:ext>
            </a:extLst>
          </p:cNvPr>
          <p:cNvSpPr>
            <a:spLocks noGrp="1"/>
          </p:cNvSpPr>
          <p:nvPr>
            <p:ph type="sldNum" sz="quarter" idx="5"/>
          </p:nvPr>
        </p:nvSpPr>
        <p:spPr/>
        <p:txBody>
          <a:bodyPr/>
          <a:lstStyle/>
          <a:p>
            <a:fld id="{C987AAC7-CF25-414B-93E7-2A61E431E831}" type="slidenum">
              <a:rPr lang="en-US" smtClean="0"/>
              <a:t>11</a:t>
            </a:fld>
            <a:endParaRPr lang="en-US"/>
          </a:p>
        </p:txBody>
      </p:sp>
    </p:spTree>
    <p:extLst>
      <p:ext uri="{BB962C8B-B14F-4D97-AF65-F5344CB8AC3E}">
        <p14:creationId xmlns:p14="http://schemas.microsoft.com/office/powerpoint/2010/main" val="227108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CAFFB9-A874-4FD1-A824-B4042D61D1ED}" type="datetime1">
              <a:rPr lang="en-US" smtClean="0"/>
              <a:t>10/1/2025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0497A-627B-46A8-B138-876D4281251E}" type="datetime1">
              <a:rPr lang="en-US" smtClean="0"/>
              <a:t>10/1/2025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749246-640D-41B6-A07B-C0FA43D7FEE2}" type="datetime1">
              <a:rPr lang="en-US" smtClean="0"/>
              <a:t>10/1/2025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79C1E-59CB-458D-A8DF-3DF069B9691A}" type="datetime1">
              <a:rPr lang="en-US" smtClean="0"/>
              <a:t>10/1/2025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038F5-1F4F-49BC-AE81-A69593E39F17}" type="datetime1">
              <a:rPr lang="en-US" smtClean="0"/>
              <a:t>10/1/2025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2B9C03-4953-4667-8B38-5F82E8B7824A}" type="datetime1">
              <a:rPr lang="en-US" smtClean="0"/>
              <a:t>10/1/2025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F53C9-7EE5-4279-90C5-33FD7C6945F2}" type="datetime1">
              <a:rPr lang="en-US" smtClean="0"/>
              <a:t>10/1/2025</a:t>
            </a:fld>
            <a:endParaRPr lang="en-US"/>
          </a:p>
        </p:txBody>
      </p:sp>
      <p:sp>
        <p:nvSpPr>
          <p:cNvPr id="8" name="Footer Placeholder 7"/>
          <p:cNvSpPr>
            <a:spLocks noGrp="1"/>
          </p:cNvSpPr>
          <p:nvPr>
            <p:ph type="ftr" sz="quarter" idx="11"/>
          </p:nvPr>
        </p:nvSpPr>
        <p:spPr/>
        <p:txBody>
          <a:bodyPr/>
          <a:lstStyle/>
          <a:p>
            <a:r>
              <a:rPr lang="en-US"/>
              <a:t> Management Information Systems</a:t>
            </a:r>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4720FA-FDEE-4E83-A4C7-BC2FB4952465}" type="datetime1">
              <a:rPr lang="en-US" smtClean="0"/>
              <a:t>10/1/2025</a:t>
            </a:fld>
            <a:endParaRPr lang="en-US"/>
          </a:p>
        </p:txBody>
      </p:sp>
      <p:sp>
        <p:nvSpPr>
          <p:cNvPr id="4" name="Footer Placeholder 3"/>
          <p:cNvSpPr>
            <a:spLocks noGrp="1"/>
          </p:cNvSpPr>
          <p:nvPr>
            <p:ph type="ftr" sz="quarter" idx="11"/>
          </p:nvPr>
        </p:nvSpPr>
        <p:spPr/>
        <p:txBody>
          <a:bodyPr/>
          <a:lstStyle/>
          <a:p>
            <a:r>
              <a:rPr lang="en-US"/>
              <a:t> Management Information Systems</a:t>
            </a:r>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51516-679C-4D73-B89D-29E30821AF23}" type="datetime1">
              <a:rPr lang="en-US" smtClean="0"/>
              <a:t>10/1/2025</a:t>
            </a:fld>
            <a:endParaRPr lang="en-US"/>
          </a:p>
        </p:txBody>
      </p:sp>
      <p:sp>
        <p:nvSpPr>
          <p:cNvPr id="3" name="Footer Placeholder 2"/>
          <p:cNvSpPr>
            <a:spLocks noGrp="1"/>
          </p:cNvSpPr>
          <p:nvPr>
            <p:ph type="ftr" sz="quarter" idx="11"/>
          </p:nvPr>
        </p:nvSpPr>
        <p:spPr/>
        <p:txBody>
          <a:bodyPr/>
          <a:lstStyle/>
          <a:p>
            <a:r>
              <a:rPr lang="en-US"/>
              <a:t> Management Information Systems</a:t>
            </a:r>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03A1F-F54C-4527-A898-553BBCF40EAB}" type="datetime1">
              <a:rPr lang="en-US" smtClean="0"/>
              <a:t>10/1/2025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FD13F6-D87E-4E9E-B027-94AE4C3308CD}" type="datetime1">
              <a:rPr lang="en-US" smtClean="0"/>
              <a:t>10/1/2025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17758-26A5-42DB-960B-17BBCDA98EFC}" type="datetime1">
              <a:rPr lang="en-US" smtClean="0"/>
              <a:t>10/1/2025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Management Information Systems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VDR8qGmyEQg?feature=oembed" TargetMode="Externa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ixIoDYVfKA0?feature=oembed" TargetMode="Externa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n1eQXLZnXc?feature=oembed" TargetMode="Externa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https://www.youtube.com/embed/8xn1rO1oQmk?feature=oembed"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ideo" Target="https://www.youtube.com/embed/7ug8tHiR98w?feature=oembed" TargetMode="Externa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ideo" Target="https://www.youtube.com/embed/_FtE0S-IyY0?feature=oembed" TargetMode="External"/><Relationship Id="rId4" Type="http://schemas.openxmlformats.org/officeDocument/2006/relationships/image" Target="../media/image1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ideo" Target="https://www.youtube.com/embed/II4ogZUdd6o?feature=oembed" TargetMode="External"/><Relationship Id="rId4" Type="http://schemas.openxmlformats.org/officeDocument/2006/relationships/image" Target="../media/image18.jpeg"/></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AbgRB3arCpY?feature=oembed" TargetMode="Externa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650659"/>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t>M</a:t>
            </a:r>
            <a:r>
              <a:rPr lang="en-US" sz="4000" dirty="0"/>
              <a:t>ANAGEMENT </a:t>
            </a:r>
            <a:r>
              <a:rPr lang="en-US" sz="4800" dirty="0"/>
              <a:t>I</a:t>
            </a:r>
            <a:r>
              <a:rPr lang="en-US" sz="4000" dirty="0"/>
              <a:t>NFORMATION </a:t>
            </a:r>
            <a:r>
              <a:rPr lang="en-US" sz="4800" dirty="0"/>
              <a:t>S</a:t>
            </a:r>
            <a:r>
              <a:rPr lang="en-US" sz="4000" dirty="0"/>
              <a:t>YSTEMS</a:t>
            </a:r>
            <a:endParaRPr sz="4000" dirty="0"/>
          </a:p>
        </p:txBody>
      </p:sp>
      <p:sp>
        <p:nvSpPr>
          <p:cNvPr id="3" name="TextBox 2"/>
          <p:cNvSpPr txBox="1"/>
          <p:nvPr/>
        </p:nvSpPr>
        <p:spPr>
          <a:xfrm>
            <a:off x="-1" y="3657600"/>
            <a:ext cx="12188825" cy="461665"/>
          </a:xfrm>
          <a:prstGeom prst="rect">
            <a:avLst/>
          </a:prstGeom>
          <a:noFill/>
        </p:spPr>
        <p:txBody>
          <a:bodyPr wrap="square">
            <a:spAutoFit/>
          </a:bodyPr>
          <a:lstStyle/>
          <a:p>
            <a:pPr algn="ctr">
              <a:defRPr sz="2400">
                <a:solidFill>
                  <a:srgbClr val="FFFFFF"/>
                </a:solidFill>
                <a:latin typeface="Garamond"/>
              </a:defRPr>
            </a:pPr>
            <a:r>
              <a:rPr lang="en-US" dirty="0"/>
              <a:t>Chapter 4: Ethical and Social Issues in Information Systems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DF1C-8AA2-45C4-3EF2-EC2F8A7E13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63852C-E5EA-5E18-EDD2-EC0A57BEA8A8}"/>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Social Media Platforms</a:t>
            </a:r>
          </a:p>
          <a:p>
            <a:pPr lvl="1">
              <a:defRPr sz="2000">
                <a:solidFill>
                  <a:srgbClr val="000000"/>
                </a:solidFill>
                <a:latin typeface="Garamond"/>
              </a:defRPr>
            </a:pPr>
            <a:r>
              <a:rPr lang="en-US" altLang="zh-TW" sz="2000" dirty="0"/>
              <a:t>Individual: Impacts on mental health, identity, and self-expression.</a:t>
            </a:r>
          </a:p>
          <a:p>
            <a:pPr lvl="1">
              <a:defRPr sz="2000">
                <a:solidFill>
                  <a:srgbClr val="000000"/>
                </a:solidFill>
                <a:latin typeface="Garamond"/>
              </a:defRPr>
            </a:pPr>
            <a:r>
              <a:rPr lang="en-US" altLang="zh-TW" sz="2000" dirty="0"/>
              <a:t>Social: Transformed how news spreads; fueled rise of influencers and new cultural norms.</a:t>
            </a:r>
          </a:p>
          <a:p>
            <a:pPr lvl="1">
              <a:defRPr sz="2000">
                <a:solidFill>
                  <a:srgbClr val="000000"/>
                </a:solidFill>
                <a:latin typeface="Garamond"/>
              </a:defRPr>
            </a:pPr>
            <a:r>
              <a:rPr lang="en-US" altLang="zh-TW" sz="2000" dirty="0"/>
              <a:t>Political: Concerns about election interference, national security, and content moderation.</a:t>
            </a:r>
          </a:p>
          <a:p>
            <a:pPr marL="1371600" lvl="3" indent="0">
              <a:buNone/>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Facial Recognition Technology</a:t>
            </a:r>
          </a:p>
          <a:p>
            <a:pPr lvl="1">
              <a:defRPr sz="2000">
                <a:solidFill>
                  <a:srgbClr val="000000"/>
                </a:solidFill>
                <a:latin typeface="Garamond"/>
              </a:defRPr>
            </a:pPr>
            <a:r>
              <a:rPr lang="en-US" altLang="zh-TW" sz="2000" dirty="0"/>
              <a:t>Individual: Concerns about constant surveillance and loss of privacy.</a:t>
            </a:r>
          </a:p>
          <a:p>
            <a:pPr lvl="1">
              <a:defRPr sz="2000">
                <a:solidFill>
                  <a:srgbClr val="000000"/>
                </a:solidFill>
                <a:latin typeface="Garamond"/>
              </a:defRPr>
            </a:pPr>
            <a:r>
              <a:rPr lang="en-US" altLang="zh-TW" sz="2000" dirty="0"/>
              <a:t>Social: Debates about fairness, bias, and discrimination in AI systems.</a:t>
            </a:r>
          </a:p>
          <a:p>
            <a:pPr lvl="1">
              <a:defRPr sz="2000">
                <a:solidFill>
                  <a:srgbClr val="000000"/>
                </a:solidFill>
                <a:latin typeface="Garamond"/>
              </a:defRPr>
            </a:pPr>
            <a:r>
              <a:rPr lang="en-US" altLang="zh-TW" sz="2000" dirty="0"/>
              <a:t>Political: Some cities/states banning or restricting government use.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New technologies act as rocks in a pond:</a:t>
            </a:r>
          </a:p>
          <a:p>
            <a:pPr lvl="1">
              <a:defRPr sz="2000">
                <a:solidFill>
                  <a:srgbClr val="000000"/>
                </a:solidFill>
                <a:latin typeface="Garamond"/>
              </a:defRPr>
            </a:pPr>
            <a:r>
              <a:rPr lang="en-US" altLang="zh-TW" sz="2000" dirty="0"/>
              <a:t>Creating ripples at the individual, social, and political levels that often outpace existing rules.</a:t>
            </a:r>
          </a:p>
          <a:p>
            <a:pPr lvl="1">
              <a:defRPr sz="2000">
                <a:solidFill>
                  <a:srgbClr val="000000"/>
                </a:solidFill>
                <a:latin typeface="Garamond"/>
              </a:defRPr>
            </a:pPr>
            <a:r>
              <a:rPr lang="en-US" altLang="zh-TW" sz="2000" dirty="0"/>
              <a:t>These ripples often highlight recurring areas of ethical concern, which we can group into five moral dimensions.</a:t>
            </a:r>
          </a:p>
        </p:txBody>
      </p:sp>
      <p:sp>
        <p:nvSpPr>
          <p:cNvPr id="4" name="Rectangle 3">
            <a:extLst>
              <a:ext uri="{FF2B5EF4-FFF2-40B4-BE49-F238E27FC236}">
                <a16:creationId xmlns:a16="http://schemas.microsoft.com/office/drawing/2014/main" id="{3B4C4E97-D359-4E03-30EE-F9BE0B9150F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0BBE36-A560-D8E0-E1C6-F330F3744B6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“Rocks in a Pond”</a:t>
            </a:r>
          </a:p>
        </p:txBody>
      </p:sp>
      <p:sp>
        <p:nvSpPr>
          <p:cNvPr id="5" name="Rectangle 4">
            <a:extLst>
              <a:ext uri="{FF2B5EF4-FFF2-40B4-BE49-F238E27FC236}">
                <a16:creationId xmlns:a16="http://schemas.microsoft.com/office/drawing/2014/main" id="{9B27E1C0-BBF6-12FF-F997-1BD2C4DFF02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46BDC10-0AEF-7D23-B682-8BF2F5B4299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F1C626D-33C3-3EE4-DF06-B0FFA23837C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23603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278FA-A03D-46F3-7A98-AF4617A078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B9078C-7E49-2909-E14D-A649E8FB305E}"/>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Information Rights and Obligations: </a:t>
            </a:r>
          </a:p>
          <a:p>
            <a:pPr lvl="1">
              <a:defRPr sz="2000">
                <a:solidFill>
                  <a:srgbClr val="000000"/>
                </a:solidFill>
                <a:latin typeface="Garamond"/>
              </a:defRPr>
            </a:pPr>
            <a:r>
              <a:rPr lang="en-US" altLang="zh-TW" sz="2000" dirty="0"/>
              <a:t>What rights do individuals and organizations have regarding information?</a:t>
            </a:r>
          </a:p>
          <a:p>
            <a:pPr lvl="1">
              <a:defRPr sz="2000">
                <a:solidFill>
                  <a:srgbClr val="000000"/>
                </a:solidFill>
                <a:latin typeface="Garamond"/>
              </a:defRPr>
            </a:pPr>
            <a:r>
              <a:rPr lang="en-US" altLang="zh-TW" sz="2000" dirty="0"/>
              <a:t>What can these rights protect?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Property Rights and Obligations: </a:t>
            </a:r>
          </a:p>
          <a:p>
            <a:pPr lvl="1">
              <a:defRPr sz="2000">
                <a:solidFill>
                  <a:srgbClr val="000000"/>
                </a:solidFill>
                <a:latin typeface="Garamond"/>
              </a:defRPr>
            </a:pPr>
            <a:r>
              <a:rPr lang="en-US" altLang="zh-TW" sz="2000" dirty="0"/>
              <a:t>How do we protect intellectual property in a digital society?</a:t>
            </a:r>
          </a:p>
          <a:p>
            <a:pPr lvl="1">
              <a:defRPr sz="2000">
                <a:solidFill>
                  <a:srgbClr val="000000"/>
                </a:solidFill>
                <a:latin typeface="Garamond"/>
              </a:defRPr>
            </a:pPr>
            <a:r>
              <a:rPr lang="en-US" altLang="zh-TW" sz="2000" dirty="0"/>
              <a:t>Tracking and accounting for ownership is difficult while ignoring such property rights is easy.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System Quality: </a:t>
            </a:r>
          </a:p>
          <a:p>
            <a:pPr lvl="1">
              <a:defRPr sz="2000">
                <a:solidFill>
                  <a:srgbClr val="000000"/>
                </a:solidFill>
                <a:latin typeface="Garamond"/>
              </a:defRPr>
            </a:pPr>
            <a:r>
              <a:rPr lang="en-US" altLang="zh-TW" sz="2000" dirty="0"/>
              <a:t>What standards ensure safety and protect individual rights?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Accountability and Control: </a:t>
            </a:r>
          </a:p>
          <a:p>
            <a:pPr lvl="1">
              <a:defRPr sz="2000">
                <a:solidFill>
                  <a:srgbClr val="000000"/>
                </a:solidFill>
                <a:latin typeface="Garamond"/>
              </a:defRPr>
            </a:pPr>
            <a:r>
              <a:rPr lang="en-US" altLang="zh-TW" sz="2000" dirty="0"/>
              <a:t>Who is accountable and liable for harm caused by IS?</a:t>
            </a:r>
          </a:p>
        </p:txBody>
      </p:sp>
      <p:sp>
        <p:nvSpPr>
          <p:cNvPr id="4" name="Rectangle 3">
            <a:extLst>
              <a:ext uri="{FF2B5EF4-FFF2-40B4-BE49-F238E27FC236}">
                <a16:creationId xmlns:a16="http://schemas.microsoft.com/office/drawing/2014/main" id="{BD3BA92E-92D9-8EFC-0D70-8D3FC8E56D1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BB734-C754-0524-550D-C33E9E15F92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Five Moral Dimensions of the Information Age</a:t>
            </a:r>
          </a:p>
        </p:txBody>
      </p:sp>
      <p:sp>
        <p:nvSpPr>
          <p:cNvPr id="5" name="Rectangle 4">
            <a:extLst>
              <a:ext uri="{FF2B5EF4-FFF2-40B4-BE49-F238E27FC236}">
                <a16:creationId xmlns:a16="http://schemas.microsoft.com/office/drawing/2014/main" id="{EC6EC0FF-C40D-B738-990F-8A658DE4DDC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F57AFD8-483E-E2D1-30E2-0D744BE38ED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B750745-FF17-0CFE-9A40-51E0F98D9D7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97154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80AED-4F1C-8EBD-E6A9-14CE5ADFF5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B0AB5-A8CC-7CE5-0CF4-73680AF53A55}"/>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Quality of Life: </a:t>
            </a:r>
          </a:p>
          <a:p>
            <a:pPr lvl="1">
              <a:defRPr sz="2000">
                <a:solidFill>
                  <a:srgbClr val="000000"/>
                </a:solidFill>
                <a:latin typeface="Garamond"/>
              </a:defRPr>
            </a:pPr>
            <a:r>
              <a:rPr lang="en-US" altLang="zh-TW" sz="2000" dirty="0"/>
              <a:t>What values and institutions should be preserved in an information society?</a:t>
            </a:r>
          </a:p>
          <a:p>
            <a:pPr lvl="1">
              <a:defRPr sz="2000">
                <a:solidFill>
                  <a:srgbClr val="000000"/>
                </a:solidFill>
                <a:latin typeface="Garamond"/>
              </a:defRPr>
            </a:pPr>
            <a:r>
              <a:rPr lang="en-US" altLang="zh-TW" sz="2000" dirty="0"/>
              <a:t>Which cultural values and practices does information technology support?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We examine each of these dimensions later in this chapter.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dimensions become especially pressing as emerging IT trends intensify these ethical challenges.</a:t>
            </a:r>
          </a:p>
        </p:txBody>
      </p:sp>
      <p:sp>
        <p:nvSpPr>
          <p:cNvPr id="4" name="Rectangle 3">
            <a:extLst>
              <a:ext uri="{FF2B5EF4-FFF2-40B4-BE49-F238E27FC236}">
                <a16:creationId xmlns:a16="http://schemas.microsoft.com/office/drawing/2014/main" id="{A5A06985-FF3A-27DA-EC94-3499F8C1008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64F4A6-009B-065B-46BA-B3AA264B859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Five Moral Dimensions of the Information Age</a:t>
            </a:r>
          </a:p>
        </p:txBody>
      </p:sp>
      <p:sp>
        <p:nvSpPr>
          <p:cNvPr id="5" name="Rectangle 4">
            <a:extLst>
              <a:ext uri="{FF2B5EF4-FFF2-40B4-BE49-F238E27FC236}">
                <a16:creationId xmlns:a16="http://schemas.microsoft.com/office/drawing/2014/main" id="{F91F9E65-F9BD-A9D7-A330-C1FBB868AAE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8C44643-DE89-DFDB-76E0-EB3E6107196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1801AD0-AA81-A332-5A3D-204F1D53E15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9165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91819-D4D1-A6D5-0C92-BD1DDEBFFB2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43ED8-D72C-E6AA-B634-2699EED74FBA}"/>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Ethical issues predate IT, but technology has intensified concerns.</a:t>
            </a:r>
          </a:p>
          <a:p>
            <a:pPr marL="0" indent="0">
              <a:buNone/>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Five major trends drive most of the ethical stress.</a:t>
            </a:r>
          </a:p>
          <a:p>
            <a:pPr lvl="1">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Increasing Computing Power</a:t>
            </a:r>
          </a:p>
          <a:p>
            <a:pPr lvl="1">
              <a:defRPr sz="2000">
                <a:solidFill>
                  <a:srgbClr val="000000"/>
                </a:solidFill>
                <a:latin typeface="Garamond"/>
              </a:defRPr>
            </a:pPr>
            <a:r>
              <a:rPr lang="en-US" altLang="zh-TW" sz="2000" dirty="0"/>
              <a:t>Computing power now central to core production processes.</a:t>
            </a:r>
          </a:p>
          <a:p>
            <a:pPr lvl="1">
              <a:defRPr sz="2000">
                <a:solidFill>
                  <a:srgbClr val="000000"/>
                </a:solidFill>
                <a:latin typeface="Garamond"/>
              </a:defRPr>
            </a:pPr>
            <a:r>
              <a:rPr lang="en-US" altLang="zh-TW" sz="2000" dirty="0"/>
              <a:t>Dependence on IS has grown, leading to increased vulnerability to errors and poor data quality.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Advances in Data Storage</a:t>
            </a:r>
          </a:p>
          <a:p>
            <a:pPr lvl="1">
              <a:defRPr sz="2000">
                <a:solidFill>
                  <a:srgbClr val="000000"/>
                </a:solidFill>
                <a:latin typeface="Garamond"/>
              </a:defRPr>
            </a:pPr>
            <a:r>
              <a:rPr lang="en-US" altLang="zh-TW" sz="2000" dirty="0"/>
              <a:t>Falling storage costs enable massive data collection on individuals.</a:t>
            </a:r>
          </a:p>
          <a:p>
            <a:pPr lvl="1">
              <a:defRPr sz="2000">
                <a:solidFill>
                  <a:srgbClr val="000000"/>
                </a:solidFill>
                <a:latin typeface="Garamond"/>
              </a:defRPr>
            </a:pPr>
            <a:r>
              <a:rPr lang="en-US" altLang="zh-TW" sz="2000" dirty="0"/>
              <a:t>Routine violations of privacy are inexpensive and effective.</a:t>
            </a:r>
          </a:p>
          <a:p>
            <a:pPr>
              <a:defRPr sz="2000">
                <a:solidFill>
                  <a:srgbClr val="000000"/>
                </a:solidFill>
                <a:latin typeface="Garamond"/>
              </a:defRPr>
            </a:pPr>
            <a:endParaRPr lang="en-US" altLang="zh-TW" sz="2400" dirty="0"/>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8B87BCE7-B831-2035-4E10-C65426C81E2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2ED239-C319-ACB0-2D8E-AB8F7BC8635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Key IT Trends that Raise Ethical Issues</a:t>
            </a:r>
          </a:p>
        </p:txBody>
      </p:sp>
      <p:sp>
        <p:nvSpPr>
          <p:cNvPr id="5" name="Rectangle 4">
            <a:extLst>
              <a:ext uri="{FF2B5EF4-FFF2-40B4-BE49-F238E27FC236}">
                <a16:creationId xmlns:a16="http://schemas.microsoft.com/office/drawing/2014/main" id="{4EE6B353-CEAB-AE1A-EB40-ACC636CFF63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237B469-0A0A-8D4A-7C31-FDC220D0CDA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27691A4-08C6-5B32-E411-4FC633E5914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19428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02289-4485-FB0C-5A37-53459AB19A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D724C-BA06-0991-178A-0E3900B4E3FF}"/>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b="1" dirty="0"/>
              <a:t>Advances in Data Analysis</a:t>
            </a:r>
          </a:p>
          <a:p>
            <a:pPr lvl="1">
              <a:defRPr sz="2000">
                <a:solidFill>
                  <a:srgbClr val="000000"/>
                </a:solidFill>
                <a:latin typeface="Garamond"/>
              </a:defRPr>
            </a:pPr>
            <a:r>
              <a:rPr lang="en-US" altLang="zh-TW" sz="2000" dirty="0"/>
              <a:t>Tools allow firms to combine and mine disparate data sources.</a:t>
            </a:r>
          </a:p>
          <a:p>
            <a:pPr lvl="1">
              <a:defRPr sz="2000">
                <a:solidFill>
                  <a:srgbClr val="000000"/>
                </a:solidFill>
                <a:latin typeface="Garamond"/>
              </a:defRPr>
            </a:pPr>
            <a:r>
              <a:rPr lang="en-US" altLang="zh-TW" sz="2000" dirty="0"/>
              <a:t>Enables profiling, the assembly of digital dossiers of individuals.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Advances in Networking &amp; Mobility</a:t>
            </a:r>
          </a:p>
          <a:p>
            <a:pPr lvl="1">
              <a:defRPr sz="2000">
                <a:solidFill>
                  <a:srgbClr val="000000"/>
                </a:solidFill>
                <a:latin typeface="Garamond"/>
              </a:defRPr>
            </a:pPr>
            <a:r>
              <a:rPr lang="en-US" altLang="zh-TW" sz="2000" dirty="0"/>
              <a:t>Internet and mobile devices allowed easy access to massive data </a:t>
            </a:r>
            <a:r>
              <a:rPr lang="en-US" altLang="zh-TW" sz="2000"/>
              <a:t>pools.</a:t>
            </a:r>
            <a:endParaRPr lang="en-US" altLang="zh-TW" sz="2000" dirty="0"/>
          </a:p>
          <a:p>
            <a:pPr lvl="1">
              <a:defRPr sz="2000">
                <a:solidFill>
                  <a:srgbClr val="000000"/>
                </a:solidFill>
                <a:latin typeface="Garamond"/>
              </a:defRPr>
            </a:pPr>
            <a:r>
              <a:rPr lang="en-US" altLang="zh-TW" sz="2000" dirty="0"/>
              <a:t>Privacy invasion possible on an unprecedented scale.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Artificial Intelligence</a:t>
            </a:r>
          </a:p>
          <a:p>
            <a:pPr lvl="1">
              <a:defRPr sz="2000">
                <a:solidFill>
                  <a:srgbClr val="000000"/>
                </a:solidFill>
                <a:latin typeface="Garamond"/>
              </a:defRPr>
            </a:pPr>
            <a:r>
              <a:rPr lang="en-US" altLang="zh-TW" sz="2000" dirty="0"/>
              <a:t>Increasingly used to substitute for human judgment.</a:t>
            </a:r>
          </a:p>
          <a:p>
            <a:pPr lvl="1">
              <a:defRPr sz="2000">
                <a:solidFill>
                  <a:srgbClr val="000000"/>
                </a:solidFill>
                <a:latin typeface="Garamond"/>
              </a:defRPr>
            </a:pPr>
            <a:r>
              <a:rPr lang="en-US" altLang="zh-TW" sz="2000" dirty="0"/>
              <a:t>Ignores human empathy and moral reasoning.</a:t>
            </a:r>
          </a:p>
          <a:p>
            <a:pPr lvl="1">
              <a:defRPr sz="2000">
                <a:solidFill>
                  <a:srgbClr val="000000"/>
                </a:solidFill>
                <a:latin typeface="Garamond"/>
              </a:defRPr>
            </a:pPr>
            <a:r>
              <a:rPr lang="en-US" altLang="zh-TW" sz="2000" dirty="0"/>
              <a:t>Raises issues for privacy and intellectual property rights.</a:t>
            </a:r>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2718C589-8A47-0BCE-29FA-2C709E69AAE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52F04-3C25-1E3E-CE04-885E278086C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Key IT Trends that Raise Ethical Issues</a:t>
            </a:r>
          </a:p>
        </p:txBody>
      </p:sp>
      <p:sp>
        <p:nvSpPr>
          <p:cNvPr id="5" name="Rectangle 4">
            <a:extLst>
              <a:ext uri="{FF2B5EF4-FFF2-40B4-BE49-F238E27FC236}">
                <a16:creationId xmlns:a16="http://schemas.microsoft.com/office/drawing/2014/main" id="{29D78397-4074-822E-F3EA-BA689FB4549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AA35CD6-EEB2-D5B3-82C3-6BF1EB6EEC3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E692B85-9328-FB8D-FEAF-D938CEC50A3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2139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62D74-B6CA-679C-0511-4BF33F7A65B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F76BCC9-18A1-BEB8-ECAD-CF2E9D8DAC4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2354B6-BE6D-A209-BB0B-8763E1221DA4}"/>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a:t>
            </a:r>
            <a:r>
              <a:rPr lang="en-US" sz="2300" dirty="0">
                <a:solidFill>
                  <a:schemeClr val="bg1"/>
                </a:solidFill>
              </a:rPr>
              <a:t>The Verge (2018, March 22). </a:t>
            </a:r>
            <a:r>
              <a:rPr lang="en-US" sz="2300" i="1" dirty="0">
                <a:solidFill>
                  <a:schemeClr val="bg1"/>
                </a:solidFill>
              </a:rPr>
              <a:t>Facebook's Cambridge Analytica data scandal, explained </a:t>
            </a:r>
            <a:r>
              <a:rPr lang="en-US" sz="2300" dirty="0">
                <a:solidFill>
                  <a:schemeClr val="bg1"/>
                </a:solidFill>
              </a:rPr>
              <a:t>[Video].</a:t>
            </a:r>
            <a:br>
              <a:rPr lang="en-US" sz="2300" dirty="0">
                <a:solidFill>
                  <a:schemeClr val="bg1"/>
                </a:solidFill>
              </a:rPr>
            </a:br>
            <a:r>
              <a:rPr lang="en-US" sz="2300" dirty="0">
                <a:solidFill>
                  <a:schemeClr val="bg1"/>
                </a:solidFill>
              </a:rPr>
              <a:t>  YouTube. https://youtu.be/VDR8qGmyEQg?si=3Es4Xg8gXHEXxPwo</a:t>
            </a:r>
          </a:p>
        </p:txBody>
      </p:sp>
      <p:sp>
        <p:nvSpPr>
          <p:cNvPr id="5" name="Rectangle 4">
            <a:extLst>
              <a:ext uri="{FF2B5EF4-FFF2-40B4-BE49-F238E27FC236}">
                <a16:creationId xmlns:a16="http://schemas.microsoft.com/office/drawing/2014/main" id="{9AFBF54A-F14F-AF2C-0A77-413E13DD163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93BFDEE-A421-703E-461A-3B79B5ACE7F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2BE1378-A0CB-AED7-054F-DFE2E273434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15</a:t>
            </a:fld>
            <a:r>
              <a:rPr lang="en-US" b="1" dirty="0">
                <a:solidFill>
                  <a:schemeClr val="bg1"/>
                </a:solidFill>
                <a:latin typeface="Garamond" panose="02020404030301010803" pitchFamily="18" charset="0"/>
              </a:rPr>
              <a:t> </a:t>
            </a:r>
          </a:p>
        </p:txBody>
      </p:sp>
      <p:pic>
        <p:nvPicPr>
          <p:cNvPr id="8" name="Online Media 7" title="Facebook's Cambridge Analytica data scandal, explained">
            <a:hlinkClick r:id="" action="ppaction://media"/>
            <a:extLst>
              <a:ext uri="{FF2B5EF4-FFF2-40B4-BE49-F238E27FC236}">
                <a16:creationId xmlns:a16="http://schemas.microsoft.com/office/drawing/2014/main" id="{2F3DD0F1-2DFC-5F7B-8F94-D5560CD4DEA3}"/>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11949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7D125-93FD-4D79-9348-852457EF39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7330C-E20B-DCB3-00FE-419023A0F433}"/>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b="1" dirty="0"/>
              <a:t>Advances in Data Storage: </a:t>
            </a:r>
          </a:p>
          <a:p>
            <a:pPr lvl="1">
              <a:defRPr sz="2000">
                <a:solidFill>
                  <a:srgbClr val="000000"/>
                </a:solidFill>
                <a:latin typeface="Garamond"/>
              </a:defRPr>
            </a:pPr>
            <a:r>
              <a:rPr lang="en-US" altLang="zh-TW" sz="2000" dirty="0"/>
              <a:t>Facebook stored vast amounts of user data, and Cambridge Analytica was able to exploit loopholes to collect information on tens of millions of users.</a:t>
            </a:r>
          </a:p>
          <a:p>
            <a:pPr lvl="1">
              <a:defRPr sz="2000">
                <a:solidFill>
                  <a:srgbClr val="000000"/>
                </a:solidFill>
                <a:latin typeface="Garamond"/>
              </a:defRPr>
            </a:pPr>
            <a:r>
              <a:rPr lang="en-US" altLang="zh-TW" sz="2000" dirty="0"/>
              <a:t>Cheap, large-scale storage makes mass data collection easy, and when mishandled, it can turn into a serious privacy violation.</a:t>
            </a:r>
          </a:p>
          <a:p>
            <a:pPr lvl="1">
              <a:defRPr sz="2000">
                <a:solidFill>
                  <a:srgbClr val="000000"/>
                </a:solidFill>
                <a:latin typeface="Garamond"/>
              </a:defRPr>
            </a:pPr>
            <a:endParaRPr lang="en-US" altLang="zh-TW" sz="2000" dirty="0"/>
          </a:p>
          <a:p>
            <a:pPr>
              <a:defRPr sz="2000">
                <a:solidFill>
                  <a:srgbClr val="000000"/>
                </a:solidFill>
                <a:latin typeface="Garamond"/>
              </a:defRPr>
            </a:pPr>
            <a:r>
              <a:rPr lang="en-US" altLang="zh-TW" sz="2400" b="1" dirty="0"/>
              <a:t>Computing Power / Data Analysis / Networking &amp; Mobility</a:t>
            </a:r>
          </a:p>
          <a:p>
            <a:pPr lvl="1">
              <a:defRPr sz="2000">
                <a:solidFill>
                  <a:srgbClr val="000000"/>
                </a:solidFill>
                <a:latin typeface="Garamond"/>
              </a:defRPr>
            </a:pPr>
            <a:r>
              <a:rPr lang="en-US" altLang="zh-TW" sz="2000" dirty="0"/>
              <a:t>Cambridge Analytica used psychographic profiling, analyzing likes and behaviors to infer political attitudes and target individuals with tailored messages.</a:t>
            </a:r>
          </a:p>
          <a:p>
            <a:pPr lvl="1">
              <a:defRPr sz="2000">
                <a:solidFill>
                  <a:srgbClr val="000000"/>
                </a:solidFill>
                <a:latin typeface="Garamond"/>
              </a:defRPr>
            </a:pPr>
            <a:r>
              <a:rPr lang="en-US" altLang="zh-TW" sz="2000" dirty="0"/>
              <a:t>The scandal spread globally because Facebook’s platform is interconnected and mobile-accessible, allowing microtargeted political ads to reach users across borders.</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B7FC3485-4651-DC22-1207-CEDD486531C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415C4-EE6C-8AA4-BAE1-CFCA3DBC2AA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Cambridge Analytica Case</a:t>
            </a:r>
          </a:p>
        </p:txBody>
      </p:sp>
      <p:sp>
        <p:nvSpPr>
          <p:cNvPr id="5" name="Rectangle 4">
            <a:extLst>
              <a:ext uri="{FF2B5EF4-FFF2-40B4-BE49-F238E27FC236}">
                <a16:creationId xmlns:a16="http://schemas.microsoft.com/office/drawing/2014/main" id="{E12987AE-2DE5-F32A-37D4-427A2A358B5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B87B8BF-7E1E-938E-1E6C-AB5835A1B1A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764BD73-BD97-EC60-7F63-73055A2C105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51524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F198F44D-A066-D2DF-7AD8-817554F24E2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78171B1-1F0C-9A3B-85CD-68BC2522F600}"/>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Principles for Ethical Conduct</a:t>
            </a:r>
            <a:endParaRPr sz="4400" dirty="0">
              <a:solidFill>
                <a:schemeClr val="bg1"/>
              </a:solidFill>
            </a:endParaRPr>
          </a:p>
        </p:txBody>
      </p:sp>
    </p:spTree>
    <p:extLst>
      <p:ext uri="{BB962C8B-B14F-4D97-AF65-F5344CB8AC3E}">
        <p14:creationId xmlns:p14="http://schemas.microsoft.com/office/powerpoint/2010/main" val="2759491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4CD97-6DDA-6183-87E4-42527167C3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26689-0251-9130-1B8E-EA32B78469CC}"/>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sz="2400" dirty="0"/>
              <a:t>Ethics is about individual choice: “When faced with alternatives, what is the correct moral action?”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Ethical analysis relies on four key concepts:</a:t>
            </a:r>
          </a:p>
          <a:p>
            <a:pPr lvl="1">
              <a:defRPr sz="2000">
                <a:solidFill>
                  <a:srgbClr val="000000"/>
                </a:solidFill>
                <a:latin typeface="Garamond"/>
              </a:defRPr>
            </a:pPr>
            <a:r>
              <a:rPr lang="en-US" altLang="zh-TW" sz="2000" dirty="0"/>
              <a:t>Responsibility: Accepting potential costs, duties, and obligations for your decisions.</a:t>
            </a:r>
          </a:p>
          <a:p>
            <a:pPr lvl="1">
              <a:defRPr sz="2000">
                <a:solidFill>
                  <a:srgbClr val="000000"/>
                </a:solidFill>
                <a:latin typeface="Garamond"/>
              </a:defRPr>
            </a:pPr>
            <a:r>
              <a:rPr lang="en-US" altLang="zh-TW" sz="2000" dirty="0"/>
              <a:t>Accountability: Mechanisms exist to determine who acted and who is responsible.</a:t>
            </a:r>
          </a:p>
          <a:p>
            <a:pPr lvl="1">
              <a:defRPr sz="2000">
                <a:solidFill>
                  <a:srgbClr val="000000"/>
                </a:solidFill>
                <a:latin typeface="Garamond"/>
              </a:defRPr>
            </a:pPr>
            <a:r>
              <a:rPr lang="en-US" altLang="zh-TW" sz="2000" dirty="0"/>
              <a:t>Liability: Legal systems allow individuals to recover damages caused by others.</a:t>
            </a:r>
          </a:p>
          <a:p>
            <a:pPr lvl="1">
              <a:defRPr sz="2000">
                <a:solidFill>
                  <a:srgbClr val="000000"/>
                </a:solidFill>
                <a:latin typeface="Garamond"/>
              </a:defRPr>
            </a:pPr>
            <a:r>
              <a:rPr lang="en-US" altLang="zh-TW" sz="2000" dirty="0"/>
              <a:t>Due Process: Laws are known, understood, and fairly applied with the right to appeal.</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Systems do not have impacts by themselves, but through the people who use them.</a:t>
            </a:r>
          </a:p>
          <a:p>
            <a:pPr lvl="1">
              <a:defRPr sz="2000">
                <a:solidFill>
                  <a:srgbClr val="000000"/>
                </a:solidFill>
                <a:latin typeface="Garamond"/>
              </a:defRPr>
            </a:pPr>
            <a:r>
              <a:rPr lang="en-US" altLang="zh-TW" sz="2000" dirty="0"/>
              <a:t>Users of IS can be held accountable for outcomes.</a:t>
            </a:r>
          </a:p>
          <a:p>
            <a:pPr lvl="1">
              <a:defRPr sz="2000">
                <a:solidFill>
                  <a:srgbClr val="000000"/>
                </a:solidFill>
                <a:latin typeface="Garamond"/>
              </a:defRPr>
            </a:pPr>
            <a:r>
              <a:rPr lang="en-US" altLang="zh-TW" sz="2000" dirty="0"/>
              <a:t>Others can seek legal remedies when harmed.</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Try out: https://www.moralmachine.net/</a:t>
            </a:r>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AAEFB0A5-1F1D-8825-843A-AB2F77913DC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3E4394-81D6-1C95-B679-E5C4D93DC53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Basic Concepts</a:t>
            </a:r>
          </a:p>
        </p:txBody>
      </p:sp>
      <p:sp>
        <p:nvSpPr>
          <p:cNvPr id="5" name="Rectangle 4">
            <a:extLst>
              <a:ext uri="{FF2B5EF4-FFF2-40B4-BE49-F238E27FC236}">
                <a16:creationId xmlns:a16="http://schemas.microsoft.com/office/drawing/2014/main" id="{2556A0AB-0A47-A668-646E-FB3691C9B7F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82EE11E-FD0D-1C72-A4B2-740FF185D43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FAD5601-EDCB-FEB6-7317-9BCE7CF617A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2508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66710-C2D0-B45A-44D1-D429F5ABEC8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64C03-7FE9-5A69-65A1-CD8C507A3D7A}"/>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Self-driving cars highlight how emerging technologies challenge traditional concepts of responsibility, accountability, liability, and due process.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Responsibility</a:t>
            </a:r>
            <a:r>
              <a:rPr lang="en-US" altLang="zh-TW" sz="2400" dirty="0"/>
              <a:t>: Accepting potential costs, duties, and obligations for your decisions.</a:t>
            </a:r>
          </a:p>
          <a:p>
            <a:pPr lvl="1">
              <a:defRPr sz="2000">
                <a:solidFill>
                  <a:srgbClr val="000000"/>
                </a:solidFill>
                <a:latin typeface="Garamond"/>
              </a:defRPr>
            </a:pPr>
            <a:r>
              <a:rPr lang="en-US" altLang="zh-TW" sz="2000" dirty="0"/>
              <a:t>Who is responsible for the car’s decisions? The passenger, the manufacturer, or the programmer?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Accountability</a:t>
            </a:r>
            <a:r>
              <a:rPr lang="en-US" altLang="zh-TW" sz="2400" dirty="0"/>
              <a:t>: Mechanisms exist to determine who acted and who is responsible.</a:t>
            </a:r>
          </a:p>
          <a:p>
            <a:pPr lvl="1">
              <a:defRPr sz="2000">
                <a:solidFill>
                  <a:srgbClr val="000000"/>
                </a:solidFill>
                <a:latin typeface="Garamond"/>
              </a:defRPr>
            </a:pPr>
            <a:r>
              <a:rPr lang="en-US" altLang="zh-TW" sz="2000" dirty="0"/>
              <a:t>Systems must track and record decisions (e.g., sensor data, algorithms) to determine who acted.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Liability</a:t>
            </a:r>
            <a:r>
              <a:rPr lang="en-US" altLang="zh-TW" sz="2400" dirty="0"/>
              <a:t>: Legal systems allow individuals to recover damages caused by others.</a:t>
            </a:r>
          </a:p>
          <a:p>
            <a:pPr lvl="1">
              <a:defRPr sz="2000">
                <a:solidFill>
                  <a:srgbClr val="000000"/>
                </a:solidFill>
                <a:latin typeface="Garamond"/>
              </a:defRPr>
            </a:pPr>
            <a:r>
              <a:rPr lang="en-US" altLang="zh-TW" sz="2000" dirty="0"/>
              <a:t>If harm occurs, who pays damages? The automaker, software developer, or human occupant?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Due Process</a:t>
            </a:r>
            <a:r>
              <a:rPr lang="en-US" altLang="zh-TW" sz="2400" dirty="0"/>
              <a:t>: Laws are known, understood, and fairly applied with the right to appeal.</a:t>
            </a:r>
          </a:p>
          <a:p>
            <a:pPr lvl="1">
              <a:defRPr sz="2000">
                <a:solidFill>
                  <a:srgbClr val="000000"/>
                </a:solidFill>
                <a:latin typeface="Garamond"/>
              </a:defRPr>
            </a:pPr>
            <a:r>
              <a:rPr lang="en-US" altLang="zh-TW" sz="2000" dirty="0"/>
              <a:t>Legal systems must establish clear rules and allow appeals to ensure fairness.</a:t>
            </a:r>
          </a:p>
          <a:p>
            <a:pPr lvl="3">
              <a:defRPr sz="2000">
                <a:solidFill>
                  <a:srgbClr val="000000"/>
                </a:solidFill>
                <a:latin typeface="Garamond"/>
              </a:defRPr>
            </a:pPr>
            <a:endParaRPr lang="en-US" altLang="zh-TW" sz="1200" dirty="0"/>
          </a:p>
          <a:p>
            <a:pPr marL="0" indent="0">
              <a:buNone/>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74468D07-A6B1-D862-21E1-0CEABF1CD0F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CCB4A-445A-ADFD-57F9-6AC42BE474E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Moral Machine Experiment</a:t>
            </a:r>
          </a:p>
        </p:txBody>
      </p:sp>
      <p:sp>
        <p:nvSpPr>
          <p:cNvPr id="5" name="Rectangle 4">
            <a:extLst>
              <a:ext uri="{FF2B5EF4-FFF2-40B4-BE49-F238E27FC236}">
                <a16:creationId xmlns:a16="http://schemas.microsoft.com/office/drawing/2014/main" id="{500CE04E-2162-D1F1-F6C3-4791A2F2DE6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6D09DC5-4037-8D85-6F8E-128E51BD3E3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98F3C08-3459-12CC-BD4E-0594E042C9D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73202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F3F00-8C8C-AB23-4FD8-758A3E0D552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9AF5F0B-9E91-9CF7-E31B-7C1B0EDEBB8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EEC65DE-BF71-E500-DCF0-F48432A79EBD}"/>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Recap of Chapter 3</a:t>
            </a:r>
          </a:p>
        </p:txBody>
      </p:sp>
      <p:sp>
        <p:nvSpPr>
          <p:cNvPr id="7" name="Rectangle 6">
            <a:extLst>
              <a:ext uri="{FF2B5EF4-FFF2-40B4-BE49-F238E27FC236}">
                <a16:creationId xmlns:a16="http://schemas.microsoft.com/office/drawing/2014/main" id="{A21BF0C7-29D7-FA6A-0C72-BBCEB414879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F0948B46-C0CE-0488-151C-A0FAFB92484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Management Information Systems</a:t>
            </a:r>
          </a:p>
        </p:txBody>
      </p:sp>
      <p:sp>
        <p:nvSpPr>
          <p:cNvPr id="9" name="Slide Number Placeholder 6">
            <a:extLst>
              <a:ext uri="{FF2B5EF4-FFF2-40B4-BE49-F238E27FC236}">
                <a16:creationId xmlns:a16="http://schemas.microsoft.com/office/drawing/2014/main" id="{6A19B34A-26DA-74D5-A37E-F125C642102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a:t>
            </a:fld>
            <a:r>
              <a:rPr lang="en-US" b="1" dirty="0">
                <a:solidFill>
                  <a:schemeClr val="bg1"/>
                </a:solidFill>
                <a:latin typeface="Garamond" panose="02020404030301010803" pitchFamily="18" charset="0"/>
              </a:rPr>
              <a:t> </a:t>
            </a:r>
          </a:p>
        </p:txBody>
      </p:sp>
      <p:sp>
        <p:nvSpPr>
          <p:cNvPr id="14" name="Content Placeholder 2">
            <a:extLst>
              <a:ext uri="{FF2B5EF4-FFF2-40B4-BE49-F238E27FC236}">
                <a16:creationId xmlns:a16="http://schemas.microsoft.com/office/drawing/2014/main" id="{9731B94F-5E90-B616-E3A8-FB65F57B1FEA}"/>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What are the technical and behavioral views of organizations?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How do features of an organization affect information systems, and how do information systems affect organizations?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What is Porter’s Competitive Forces Model and the Value Chain Model?</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Explain synergies, core competencies, and network economics.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How can AI be used in competitive strategies?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What are challenges posed by strategic information systems?</a:t>
            </a:r>
          </a:p>
        </p:txBody>
      </p:sp>
    </p:spTree>
    <p:extLst>
      <p:ext uri="{BB962C8B-B14F-4D97-AF65-F5344CB8AC3E}">
        <p14:creationId xmlns:p14="http://schemas.microsoft.com/office/powerpoint/2010/main" val="416721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61D16-0FB7-C814-1E89-948B3DD2564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35842E-AB74-93C7-A9D5-EB712E81A09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0D555-A98D-B27E-B183-28BC2814259B}"/>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a:t>
            </a:r>
            <a:r>
              <a:rPr lang="en-US" sz="2300" dirty="0">
                <a:solidFill>
                  <a:schemeClr val="bg1"/>
                </a:solidFill>
              </a:rPr>
              <a:t>TED-Ed (2015, December 8). </a:t>
            </a:r>
            <a:r>
              <a:rPr lang="en-US" sz="2300" i="1" dirty="0">
                <a:solidFill>
                  <a:schemeClr val="bg1"/>
                </a:solidFill>
              </a:rPr>
              <a:t>The ethical dilemma of self-driving cars – Patrick Lin </a:t>
            </a:r>
            <a:r>
              <a:rPr lang="en-US" sz="2300" dirty="0">
                <a:solidFill>
                  <a:schemeClr val="bg1"/>
                </a:solidFill>
              </a:rPr>
              <a:t>[Video].</a:t>
            </a:r>
            <a:br>
              <a:rPr lang="en-US" sz="2300" dirty="0">
                <a:solidFill>
                  <a:schemeClr val="bg1"/>
                </a:solidFill>
              </a:rPr>
            </a:br>
            <a:r>
              <a:rPr lang="en-US" sz="2300" dirty="0">
                <a:solidFill>
                  <a:schemeClr val="bg1"/>
                </a:solidFill>
              </a:rPr>
              <a:t>  YouTube. https://youtu.be/ixIoDYVfKA0?si=SuJPlF1rE2aWaaOj</a:t>
            </a:r>
          </a:p>
        </p:txBody>
      </p:sp>
      <p:sp>
        <p:nvSpPr>
          <p:cNvPr id="5" name="Rectangle 4">
            <a:extLst>
              <a:ext uri="{FF2B5EF4-FFF2-40B4-BE49-F238E27FC236}">
                <a16:creationId xmlns:a16="http://schemas.microsoft.com/office/drawing/2014/main" id="{37ABD232-F1A9-1F83-1C76-7B5C27D46EA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E17AAC6-841F-7F52-3E5C-9C5AEAB6563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7B96831-CCE6-6FAE-0E3F-B00514EDA00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20</a:t>
            </a:fld>
            <a:r>
              <a:rPr lang="en-US" b="1" dirty="0">
                <a:solidFill>
                  <a:schemeClr val="bg1"/>
                </a:solidFill>
                <a:latin typeface="Garamond" panose="02020404030301010803" pitchFamily="18" charset="0"/>
              </a:rPr>
              <a:t> </a:t>
            </a:r>
          </a:p>
        </p:txBody>
      </p:sp>
      <p:pic>
        <p:nvPicPr>
          <p:cNvPr id="3" name="Online Media 2" title="The ethical dilemma of self-driving cars - Patrick Lin">
            <a:hlinkClick r:id="" action="ppaction://media"/>
            <a:extLst>
              <a:ext uri="{FF2B5EF4-FFF2-40B4-BE49-F238E27FC236}">
                <a16:creationId xmlns:a16="http://schemas.microsoft.com/office/drawing/2014/main" id="{88E439BE-EB44-E034-0546-B879FBB6A3F9}"/>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44676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1CD1C-E817-22BB-CF8D-F3ED810D88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DC865-C577-0AB5-CAF0-EF00A07DD463}"/>
              </a:ext>
            </a:extLst>
          </p:cNvPr>
          <p:cNvSpPr>
            <a:spLocks noGrp="1"/>
          </p:cNvSpPr>
          <p:nvPr>
            <p:ph idx="1"/>
          </p:nvPr>
        </p:nvSpPr>
        <p:spPr>
          <a:xfrm>
            <a:off x="541771" y="1300900"/>
            <a:ext cx="11105284" cy="5081046"/>
          </a:xfrm>
        </p:spPr>
        <p:txBody>
          <a:bodyPr>
            <a:normAutofit/>
          </a:bodyPr>
          <a:lstStyle/>
          <a:p>
            <a:pPr marL="514350" indent="-514350">
              <a:buFont typeface="+mj-lt"/>
              <a:buAutoNum type="arabicPeriod"/>
              <a:defRPr sz="2000">
                <a:solidFill>
                  <a:srgbClr val="000000"/>
                </a:solidFill>
                <a:latin typeface="Garamond"/>
              </a:defRPr>
            </a:pPr>
            <a:r>
              <a:rPr lang="en-US" altLang="zh-TW" sz="2400" b="1" dirty="0"/>
              <a:t>Identify and describe the facts clearly.</a:t>
            </a:r>
          </a:p>
          <a:p>
            <a:pPr marL="914400" lvl="1" indent="-514350">
              <a:defRPr sz="2000">
                <a:solidFill>
                  <a:srgbClr val="000000"/>
                </a:solidFill>
                <a:latin typeface="Garamond"/>
              </a:defRPr>
            </a:pPr>
            <a:r>
              <a:rPr lang="en-US" altLang="zh-TW" sz="2000" dirty="0"/>
              <a:t>Find out who did what to whom and where, when, and how.</a:t>
            </a:r>
          </a:p>
          <a:p>
            <a:pPr marL="1771650" lvl="3" indent="-514350">
              <a:buFont typeface="+mj-lt"/>
              <a:buAutoNum type="arabicPeriod"/>
              <a:defRPr sz="2000">
                <a:solidFill>
                  <a:srgbClr val="000000"/>
                </a:solidFill>
                <a:latin typeface="Garamond"/>
              </a:defRPr>
            </a:pPr>
            <a:endParaRPr lang="en-US" altLang="zh-TW" sz="1200" dirty="0"/>
          </a:p>
          <a:p>
            <a:pPr marL="514350" indent="-514350">
              <a:buFont typeface="+mj-lt"/>
              <a:buAutoNum type="arabicPeriod"/>
              <a:defRPr sz="2000">
                <a:solidFill>
                  <a:srgbClr val="000000"/>
                </a:solidFill>
                <a:latin typeface="Garamond"/>
              </a:defRPr>
            </a:pPr>
            <a:r>
              <a:rPr lang="en-US" altLang="zh-TW" sz="2400" b="1" dirty="0"/>
              <a:t>Define the conflict or dilemma and the higher-order values involved.</a:t>
            </a:r>
          </a:p>
          <a:p>
            <a:pPr marL="914400" lvl="1" indent="-514350">
              <a:defRPr sz="2000">
                <a:solidFill>
                  <a:srgbClr val="000000"/>
                </a:solidFill>
                <a:latin typeface="Garamond"/>
              </a:defRPr>
            </a:pPr>
            <a:r>
              <a:rPr lang="en-US" altLang="zh-TW" sz="2000" dirty="0"/>
              <a:t>What are the competing values? (e.g. Efficiency vs. Privacy)</a:t>
            </a:r>
          </a:p>
          <a:p>
            <a:pPr marL="1771650" lvl="3" indent="-514350">
              <a:buFont typeface="+mj-lt"/>
              <a:buAutoNum type="arabicPeriod"/>
              <a:defRPr sz="2000">
                <a:solidFill>
                  <a:srgbClr val="000000"/>
                </a:solidFill>
                <a:latin typeface="Garamond"/>
              </a:defRPr>
            </a:pPr>
            <a:endParaRPr lang="en-US" altLang="zh-TW" sz="1200" dirty="0"/>
          </a:p>
          <a:p>
            <a:pPr marL="514350" indent="-514350">
              <a:buFont typeface="+mj-lt"/>
              <a:buAutoNum type="arabicPeriod"/>
              <a:defRPr sz="2000">
                <a:solidFill>
                  <a:srgbClr val="000000"/>
                </a:solidFill>
                <a:latin typeface="Garamond"/>
              </a:defRPr>
            </a:pPr>
            <a:r>
              <a:rPr lang="en-US" altLang="zh-TW" sz="2400" b="1" dirty="0"/>
              <a:t>Identify the stakeholders.</a:t>
            </a:r>
          </a:p>
          <a:p>
            <a:pPr marL="914400" lvl="1" indent="-514350">
              <a:defRPr sz="2000">
                <a:solidFill>
                  <a:srgbClr val="000000"/>
                </a:solidFill>
                <a:latin typeface="Garamond"/>
              </a:defRPr>
            </a:pPr>
            <a:r>
              <a:rPr lang="en-US" altLang="zh-TW" sz="2000" dirty="0"/>
              <a:t>Who has a stake? What do they want?</a:t>
            </a:r>
          </a:p>
          <a:p>
            <a:pPr marL="1771650" lvl="3" indent="-514350">
              <a:buFont typeface="+mj-lt"/>
              <a:buAutoNum type="arabicPeriod"/>
              <a:defRPr sz="2000">
                <a:solidFill>
                  <a:srgbClr val="000000"/>
                </a:solidFill>
                <a:latin typeface="Garamond"/>
              </a:defRPr>
            </a:pPr>
            <a:endParaRPr lang="en-US" altLang="zh-TW" sz="1200" dirty="0"/>
          </a:p>
          <a:p>
            <a:pPr marL="514350" indent="-514350">
              <a:buFont typeface="+mj-lt"/>
              <a:buAutoNum type="arabicPeriod"/>
              <a:defRPr sz="2000">
                <a:solidFill>
                  <a:srgbClr val="000000"/>
                </a:solidFill>
                <a:latin typeface="Garamond"/>
              </a:defRPr>
            </a:pPr>
            <a:r>
              <a:rPr lang="en-US" altLang="zh-TW" sz="2400" b="1" dirty="0"/>
              <a:t>Identify the options available.</a:t>
            </a:r>
          </a:p>
          <a:p>
            <a:pPr marL="914400" lvl="1" indent="-514350">
              <a:defRPr sz="2000">
                <a:solidFill>
                  <a:srgbClr val="000000"/>
                </a:solidFill>
                <a:latin typeface="Garamond"/>
              </a:defRPr>
            </a:pPr>
            <a:r>
              <a:rPr lang="en-US" altLang="zh-TW" sz="2000" dirty="0"/>
              <a:t>What courses of action are realistic?</a:t>
            </a:r>
          </a:p>
          <a:p>
            <a:pPr marL="1771650" lvl="3" indent="-514350">
              <a:buFont typeface="+mj-lt"/>
              <a:buAutoNum type="arabicPeriod"/>
              <a:defRPr sz="2000">
                <a:solidFill>
                  <a:srgbClr val="000000"/>
                </a:solidFill>
                <a:latin typeface="Garamond"/>
              </a:defRPr>
            </a:pPr>
            <a:endParaRPr lang="en-US" altLang="zh-TW" sz="1200" dirty="0"/>
          </a:p>
          <a:p>
            <a:pPr marL="514350" indent="-514350">
              <a:buFont typeface="+mj-lt"/>
              <a:buAutoNum type="arabicPeriod"/>
              <a:defRPr sz="2000">
                <a:solidFill>
                  <a:srgbClr val="000000"/>
                </a:solidFill>
                <a:latin typeface="Garamond"/>
              </a:defRPr>
            </a:pPr>
            <a:r>
              <a:rPr lang="en-US" altLang="zh-TW" sz="2400" b="1" dirty="0"/>
              <a:t>Identify the potential consequences of each option.</a:t>
            </a:r>
          </a:p>
          <a:p>
            <a:pPr marL="914400" lvl="1" indent="-514350">
              <a:defRPr sz="2000">
                <a:solidFill>
                  <a:srgbClr val="000000"/>
                </a:solidFill>
                <a:latin typeface="Garamond"/>
              </a:defRPr>
            </a:pPr>
            <a:r>
              <a:rPr lang="en-US" altLang="zh-TW" sz="2000" dirty="0"/>
              <a:t>What happens short-term and long-term if you choose this option?</a:t>
            </a:r>
          </a:p>
        </p:txBody>
      </p:sp>
      <p:sp>
        <p:nvSpPr>
          <p:cNvPr id="4" name="Rectangle 3">
            <a:extLst>
              <a:ext uri="{FF2B5EF4-FFF2-40B4-BE49-F238E27FC236}">
                <a16:creationId xmlns:a16="http://schemas.microsoft.com/office/drawing/2014/main" id="{C51D988F-5C5E-11C4-5818-33B11B4CEC7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9D570-E56F-7CB5-E081-A75A9F5EC04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Ethical Analysis: The Five-Step Process</a:t>
            </a:r>
          </a:p>
        </p:txBody>
      </p:sp>
      <p:sp>
        <p:nvSpPr>
          <p:cNvPr id="5" name="Rectangle 4">
            <a:extLst>
              <a:ext uri="{FF2B5EF4-FFF2-40B4-BE49-F238E27FC236}">
                <a16:creationId xmlns:a16="http://schemas.microsoft.com/office/drawing/2014/main" id="{26F1EFB8-8263-C2F4-56B3-8A80441CA8D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5B1F4C8-65BD-798D-14B5-C160A19D985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E1336AB-D79C-6690-7F3E-3A5A3A7489F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8992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8DE1D-9FFD-9067-E8DA-7860F4D31DA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B098DE-4F85-7859-806C-FC7EBF6A5AE6}"/>
              </a:ext>
            </a:extLst>
          </p:cNvPr>
          <p:cNvSpPr>
            <a:spLocks noGrp="1"/>
          </p:cNvSpPr>
          <p:nvPr>
            <p:ph idx="1"/>
          </p:nvPr>
        </p:nvSpPr>
        <p:spPr>
          <a:xfrm>
            <a:off x="541771" y="1300900"/>
            <a:ext cx="11105284" cy="5081046"/>
          </a:xfrm>
        </p:spPr>
        <p:txBody>
          <a:bodyPr>
            <a:normAutofit/>
          </a:bodyPr>
          <a:lstStyle/>
          <a:p>
            <a:pPr marL="0" indent="0">
              <a:buNone/>
              <a:defRPr sz="2000">
                <a:solidFill>
                  <a:srgbClr val="000000"/>
                </a:solidFill>
                <a:latin typeface="Garamond"/>
              </a:defRPr>
            </a:pPr>
            <a:r>
              <a:rPr lang="en-US" altLang="zh-TW" sz="2400" b="1" dirty="0"/>
              <a:t>Case:</a:t>
            </a:r>
          </a:p>
          <a:p>
            <a:pPr marL="0" indent="0">
              <a:buNone/>
              <a:defRPr sz="2000">
                <a:solidFill>
                  <a:srgbClr val="000000"/>
                </a:solidFill>
                <a:latin typeface="Garamond"/>
              </a:defRPr>
            </a:pPr>
            <a:r>
              <a:rPr lang="en-US" altLang="zh-TW" sz="2400" dirty="0"/>
              <a:t>  A large retail company provides employees with wearable fitness trackers to encourage healthy habits. The company says the program is voluntary and offers discounts on health insurance premiums for employees who meet fitness goals. Later, employees discover that the company is also using this data to evaluate worker productivity and make decisions about promotions and scheduling.</a:t>
            </a:r>
          </a:p>
          <a:p>
            <a:pPr lvl="3">
              <a:defRPr sz="2000">
                <a:solidFill>
                  <a:srgbClr val="000000"/>
                </a:solidFill>
                <a:latin typeface="Garamond"/>
              </a:defRPr>
            </a:pPr>
            <a:endParaRPr lang="en-US" altLang="zh-TW" sz="1200" dirty="0"/>
          </a:p>
          <a:p>
            <a:pPr marL="514350" indent="-514350">
              <a:buFont typeface="+mj-lt"/>
              <a:buAutoNum type="arabicPeriod"/>
              <a:defRPr sz="2000">
                <a:solidFill>
                  <a:srgbClr val="000000"/>
                </a:solidFill>
                <a:latin typeface="Garamond"/>
              </a:defRPr>
            </a:pPr>
            <a:r>
              <a:rPr lang="en-US" altLang="zh-TW" sz="2400" dirty="0"/>
              <a:t>Identify and describe the facts clearly.</a:t>
            </a:r>
            <a:endParaRPr lang="en-US" altLang="zh-TW" sz="1200" dirty="0"/>
          </a:p>
          <a:p>
            <a:pPr marL="514350" indent="-514350">
              <a:buFont typeface="+mj-lt"/>
              <a:buAutoNum type="arabicPeriod"/>
              <a:defRPr sz="2000">
                <a:solidFill>
                  <a:srgbClr val="000000"/>
                </a:solidFill>
                <a:latin typeface="Garamond"/>
              </a:defRPr>
            </a:pPr>
            <a:r>
              <a:rPr lang="en-US" altLang="zh-TW" sz="2400" dirty="0"/>
              <a:t>Define the conflict or dilemma and the higher-order values involved.</a:t>
            </a:r>
            <a:endParaRPr lang="en-US" altLang="zh-TW" sz="1200" dirty="0"/>
          </a:p>
          <a:p>
            <a:pPr marL="514350" indent="-514350">
              <a:buFont typeface="+mj-lt"/>
              <a:buAutoNum type="arabicPeriod"/>
              <a:defRPr sz="2000">
                <a:solidFill>
                  <a:srgbClr val="000000"/>
                </a:solidFill>
                <a:latin typeface="Garamond"/>
              </a:defRPr>
            </a:pPr>
            <a:r>
              <a:rPr lang="en-US" altLang="zh-TW" sz="2400" dirty="0"/>
              <a:t>Identify the stakeholders.</a:t>
            </a:r>
            <a:endParaRPr lang="en-US" altLang="zh-TW" sz="1200" dirty="0"/>
          </a:p>
          <a:p>
            <a:pPr marL="514350" indent="-514350">
              <a:buFont typeface="+mj-lt"/>
              <a:buAutoNum type="arabicPeriod"/>
              <a:defRPr sz="2000">
                <a:solidFill>
                  <a:srgbClr val="000000"/>
                </a:solidFill>
                <a:latin typeface="Garamond"/>
              </a:defRPr>
            </a:pPr>
            <a:r>
              <a:rPr lang="en-US" altLang="zh-TW" sz="2400" dirty="0"/>
              <a:t>Identify the options available.</a:t>
            </a:r>
            <a:endParaRPr lang="en-US" altLang="zh-TW" sz="1200" dirty="0"/>
          </a:p>
          <a:p>
            <a:pPr marL="514350" indent="-514350">
              <a:buFont typeface="+mj-lt"/>
              <a:buAutoNum type="arabicPeriod"/>
              <a:defRPr sz="2000">
                <a:solidFill>
                  <a:srgbClr val="000000"/>
                </a:solidFill>
                <a:latin typeface="Garamond"/>
              </a:defRPr>
            </a:pPr>
            <a:r>
              <a:rPr lang="en-US" altLang="zh-TW" sz="2400" dirty="0"/>
              <a:t>Identify the potential consequences of each option.</a:t>
            </a:r>
          </a:p>
        </p:txBody>
      </p:sp>
      <p:sp>
        <p:nvSpPr>
          <p:cNvPr id="4" name="Rectangle 3">
            <a:extLst>
              <a:ext uri="{FF2B5EF4-FFF2-40B4-BE49-F238E27FC236}">
                <a16:creationId xmlns:a16="http://schemas.microsoft.com/office/drawing/2014/main" id="{2C66B310-93F5-7CC7-1A70-24FDC58E3AA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923B2-D4DA-B155-7FD9-0EF11E7793F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Ethical Analysis: Hypothetical Case-Study</a:t>
            </a:r>
          </a:p>
        </p:txBody>
      </p:sp>
      <p:sp>
        <p:nvSpPr>
          <p:cNvPr id="5" name="Rectangle 4">
            <a:extLst>
              <a:ext uri="{FF2B5EF4-FFF2-40B4-BE49-F238E27FC236}">
                <a16:creationId xmlns:a16="http://schemas.microsoft.com/office/drawing/2014/main" id="{914254B2-5EB7-BC58-B639-A98A9C764CD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FDFE7A6-821C-B1B6-9BB7-7C4577A7B51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74FA75C-C6DA-CBC2-A1EA-C5945EDC7BD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59384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36B0D-D270-B0A6-6D9B-BA90A3CF53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9241CB-E0E3-3D31-B57A-A4003855B64F}"/>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Facts</a:t>
            </a:r>
          </a:p>
          <a:p>
            <a:pPr lvl="1">
              <a:defRPr sz="2000">
                <a:solidFill>
                  <a:srgbClr val="000000"/>
                </a:solidFill>
                <a:latin typeface="Garamond"/>
              </a:defRPr>
            </a:pPr>
            <a:r>
              <a:rPr lang="en-US" altLang="zh-TW" sz="2000" dirty="0"/>
              <a:t>Company provides fitness trackers, claims voluntary use.</a:t>
            </a:r>
          </a:p>
          <a:p>
            <a:pPr lvl="1">
              <a:defRPr sz="2000">
                <a:solidFill>
                  <a:srgbClr val="000000"/>
                </a:solidFill>
                <a:latin typeface="Garamond"/>
              </a:defRPr>
            </a:pPr>
            <a:r>
              <a:rPr lang="en-US" altLang="zh-TW" sz="2000" dirty="0"/>
              <a:t>Data used for insurance discounts and performance evaluation.</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Conflict/Dilemma</a:t>
            </a:r>
          </a:p>
          <a:p>
            <a:pPr lvl="1">
              <a:defRPr sz="2000">
                <a:solidFill>
                  <a:srgbClr val="000000"/>
                </a:solidFill>
                <a:latin typeface="Garamond"/>
              </a:defRPr>
            </a:pPr>
            <a:r>
              <a:rPr lang="en-US" altLang="zh-TW" sz="2000" dirty="0"/>
              <a:t>Health promotion vs. employee privacy and autonomy.</a:t>
            </a:r>
          </a:p>
          <a:p>
            <a:pPr lvl="1">
              <a:defRPr sz="2000">
                <a:solidFill>
                  <a:srgbClr val="000000"/>
                </a:solidFill>
                <a:latin typeface="Garamond"/>
              </a:defRPr>
            </a:pPr>
            <a:r>
              <a:rPr lang="en-US" altLang="zh-TW" sz="2000" dirty="0"/>
              <a:t>Efficiency/profit vs. fairness/transparency.</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Stakeholders</a:t>
            </a:r>
          </a:p>
          <a:p>
            <a:pPr lvl="1">
              <a:defRPr sz="2000">
                <a:solidFill>
                  <a:srgbClr val="000000"/>
                </a:solidFill>
                <a:latin typeface="Garamond"/>
              </a:defRPr>
            </a:pPr>
            <a:r>
              <a:rPr lang="en-US" altLang="zh-TW" sz="2000" dirty="0"/>
              <a:t>Employees (privacy, fairness, career opportunities).</a:t>
            </a:r>
          </a:p>
          <a:p>
            <a:pPr lvl="1">
              <a:defRPr sz="2000">
                <a:solidFill>
                  <a:srgbClr val="000000"/>
                </a:solidFill>
                <a:latin typeface="Garamond"/>
              </a:defRPr>
            </a:pPr>
            <a:r>
              <a:rPr lang="en-US" altLang="zh-TW" sz="2000" dirty="0"/>
              <a:t>Employer/management (productivity, costs, reputation).</a:t>
            </a:r>
          </a:p>
          <a:p>
            <a:pPr lvl="1">
              <a:defRPr sz="2000">
                <a:solidFill>
                  <a:srgbClr val="000000"/>
                </a:solidFill>
                <a:latin typeface="Garamond"/>
              </a:defRPr>
            </a:pPr>
            <a:r>
              <a:rPr lang="en-US" altLang="zh-TW" sz="2000" dirty="0"/>
              <a:t>Insurance providers (risk reduction).</a:t>
            </a:r>
          </a:p>
          <a:p>
            <a:pPr lvl="1">
              <a:defRPr sz="2000">
                <a:solidFill>
                  <a:srgbClr val="000000"/>
                </a:solidFill>
                <a:latin typeface="Garamond"/>
              </a:defRPr>
            </a:pPr>
            <a:r>
              <a:rPr lang="en-US" altLang="zh-TW" sz="2000" dirty="0"/>
              <a:t>Customers/society (corporate responsibility).</a:t>
            </a:r>
          </a:p>
        </p:txBody>
      </p:sp>
      <p:sp>
        <p:nvSpPr>
          <p:cNvPr id="4" name="Rectangle 3">
            <a:extLst>
              <a:ext uri="{FF2B5EF4-FFF2-40B4-BE49-F238E27FC236}">
                <a16:creationId xmlns:a16="http://schemas.microsoft.com/office/drawing/2014/main" id="{F501FAB9-39CB-2332-0DFA-FDF4C77DBF4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6812E-005B-6056-8143-AF2D7BBB894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Ethical Analysis: Hypothetical Case-Study</a:t>
            </a:r>
          </a:p>
        </p:txBody>
      </p:sp>
      <p:sp>
        <p:nvSpPr>
          <p:cNvPr id="5" name="Rectangle 4">
            <a:extLst>
              <a:ext uri="{FF2B5EF4-FFF2-40B4-BE49-F238E27FC236}">
                <a16:creationId xmlns:a16="http://schemas.microsoft.com/office/drawing/2014/main" id="{C8A7D62C-98C1-1C29-B527-A3DFB99510F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F748569-404B-6C7D-5C05-EB69F3E89C6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22DA7F4-9DEB-0CBC-EEFB-3F705A7A882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3905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DA356-3044-536C-9F18-F91CEABC17F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2D9B2-0101-7DCD-EE44-948E92D6A24C}"/>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Options</a:t>
            </a:r>
          </a:p>
          <a:p>
            <a:pPr lvl="1">
              <a:defRPr sz="2000">
                <a:solidFill>
                  <a:srgbClr val="000000"/>
                </a:solidFill>
                <a:latin typeface="Garamond"/>
              </a:defRPr>
            </a:pPr>
            <a:r>
              <a:rPr lang="en-US" altLang="zh-TW" sz="2000" dirty="0"/>
              <a:t>Continue current practice.</a:t>
            </a:r>
          </a:p>
          <a:p>
            <a:pPr lvl="1">
              <a:defRPr sz="2000">
                <a:solidFill>
                  <a:srgbClr val="000000"/>
                </a:solidFill>
                <a:latin typeface="Garamond"/>
              </a:defRPr>
            </a:pPr>
            <a:r>
              <a:rPr lang="en-US" altLang="zh-TW" sz="2000" dirty="0"/>
              <a:t>Use data only for health incentives, not productivity.</a:t>
            </a:r>
          </a:p>
          <a:p>
            <a:pPr lvl="1">
              <a:defRPr sz="2000">
                <a:solidFill>
                  <a:srgbClr val="000000"/>
                </a:solidFill>
                <a:latin typeface="Garamond"/>
              </a:defRPr>
            </a:pPr>
            <a:r>
              <a:rPr lang="en-US" altLang="zh-TW" sz="2000" dirty="0"/>
              <a:t>Make program fully transparent and opt-in with explicit consent.</a:t>
            </a:r>
          </a:p>
          <a:p>
            <a:pPr lvl="1">
              <a:defRPr sz="2000">
                <a:solidFill>
                  <a:srgbClr val="000000"/>
                </a:solidFill>
                <a:latin typeface="Garamond"/>
              </a:defRPr>
            </a:pPr>
            <a:r>
              <a:rPr lang="en-US" altLang="zh-TW" sz="2000" dirty="0"/>
              <a:t>Stop using trackers altogether.</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Consequences</a:t>
            </a:r>
          </a:p>
          <a:p>
            <a:pPr lvl="1">
              <a:defRPr sz="2000">
                <a:solidFill>
                  <a:srgbClr val="000000"/>
                </a:solidFill>
                <a:latin typeface="Garamond"/>
              </a:defRPr>
            </a:pPr>
            <a:r>
              <a:rPr lang="en-US" altLang="zh-TW" sz="2000" dirty="0"/>
              <a:t>Current practice: efficiency gains, but employee mistrust/ethical violations.</a:t>
            </a:r>
          </a:p>
          <a:p>
            <a:pPr lvl="1">
              <a:defRPr sz="2000">
                <a:solidFill>
                  <a:srgbClr val="000000"/>
                </a:solidFill>
                <a:latin typeface="Garamond"/>
              </a:defRPr>
            </a:pPr>
            <a:r>
              <a:rPr lang="en-US" altLang="zh-TW" sz="2000" dirty="0"/>
              <a:t>Health-only use: retains benefits, reduces ethical concerns.</a:t>
            </a:r>
          </a:p>
          <a:p>
            <a:pPr lvl="1">
              <a:defRPr sz="2000">
                <a:solidFill>
                  <a:srgbClr val="000000"/>
                </a:solidFill>
                <a:latin typeface="Garamond"/>
              </a:defRPr>
            </a:pPr>
            <a:r>
              <a:rPr lang="en-US" altLang="zh-TW" sz="2000" dirty="0"/>
              <a:t>Transparency/opt-in: builds trust, but may reduce participation.</a:t>
            </a:r>
          </a:p>
          <a:p>
            <a:pPr lvl="1">
              <a:defRPr sz="2000">
                <a:solidFill>
                  <a:srgbClr val="000000"/>
                </a:solidFill>
                <a:latin typeface="Garamond"/>
              </a:defRPr>
            </a:pPr>
            <a:r>
              <a:rPr lang="en-US" altLang="zh-TW" sz="2000" dirty="0"/>
              <a:t>End program: privacy preserved, but health incentives lost.</a:t>
            </a:r>
          </a:p>
        </p:txBody>
      </p:sp>
      <p:sp>
        <p:nvSpPr>
          <p:cNvPr id="4" name="Rectangle 3">
            <a:extLst>
              <a:ext uri="{FF2B5EF4-FFF2-40B4-BE49-F238E27FC236}">
                <a16:creationId xmlns:a16="http://schemas.microsoft.com/office/drawing/2014/main" id="{29978247-A8BD-199A-8E71-2415277D60E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05EA5-03C8-CCCC-C481-DCC9E64DE8A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Ethical Analysis: Hypothetical Case-Study</a:t>
            </a:r>
          </a:p>
        </p:txBody>
      </p:sp>
      <p:sp>
        <p:nvSpPr>
          <p:cNvPr id="5" name="Rectangle 4">
            <a:extLst>
              <a:ext uri="{FF2B5EF4-FFF2-40B4-BE49-F238E27FC236}">
                <a16:creationId xmlns:a16="http://schemas.microsoft.com/office/drawing/2014/main" id="{44D6C9CD-B448-2794-C6C4-8981594201C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1CBB7ED-4A91-C8D9-0DF0-B14918BB30E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A409552-824E-C66D-9A42-9F57C870455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4674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CC769-21C4-2605-853B-12596C653A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B73DBB-7EB7-418B-86AD-B819C0AAE0F3}"/>
              </a:ext>
            </a:extLst>
          </p:cNvPr>
          <p:cNvSpPr>
            <a:spLocks noGrp="1"/>
          </p:cNvSpPr>
          <p:nvPr>
            <p:ph idx="1"/>
          </p:nvPr>
        </p:nvSpPr>
        <p:spPr>
          <a:xfrm>
            <a:off x="3195687" y="1300900"/>
            <a:ext cx="8451367" cy="5081046"/>
          </a:xfrm>
        </p:spPr>
        <p:txBody>
          <a:bodyPr>
            <a:normAutofit/>
          </a:bodyPr>
          <a:lstStyle/>
          <a:p>
            <a:pPr>
              <a:defRPr sz="2000">
                <a:solidFill>
                  <a:srgbClr val="000000"/>
                </a:solidFill>
                <a:latin typeface="Garamond"/>
              </a:defRPr>
            </a:pPr>
            <a:r>
              <a:rPr lang="en-US" altLang="zh-TW" sz="2400" b="1" dirty="0"/>
              <a:t>The Golden Rule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“Do unto others as you would have them do unto you.”</a:t>
            </a:r>
          </a:p>
          <a:p>
            <a:pPr marL="3657600" lvl="8" indent="0">
              <a:buNone/>
              <a:defRPr sz="2000">
                <a:solidFill>
                  <a:srgbClr val="000000"/>
                </a:solidFill>
                <a:latin typeface="Garamond"/>
              </a:defRPr>
            </a:pPr>
            <a:r>
              <a:rPr lang="en-US" altLang="zh-TW" sz="1200" dirty="0"/>
              <a:t> 					Matthew 7:12</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“Do not impose on others what you yourself do not desire.”</a:t>
            </a:r>
          </a:p>
          <a:p>
            <a:pPr marL="3200400" lvl="7" indent="0">
              <a:buNone/>
              <a:defRPr sz="2000">
                <a:solidFill>
                  <a:srgbClr val="000000"/>
                </a:solidFill>
                <a:latin typeface="Garamond"/>
              </a:defRPr>
            </a:pPr>
            <a:r>
              <a:rPr lang="en-US" altLang="zh-TW" sz="1200" dirty="0"/>
              <a:t>						The Analects 15:24</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Found across cultures and religions throughout history.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Modern Extension: The Platinum Rule</a:t>
            </a:r>
          </a:p>
          <a:p>
            <a:pPr lvl="1">
              <a:defRPr sz="2000">
                <a:solidFill>
                  <a:srgbClr val="000000"/>
                </a:solidFill>
                <a:latin typeface="Garamond"/>
              </a:defRPr>
            </a:pPr>
            <a:r>
              <a:rPr lang="en-US" altLang="zh-TW" sz="2000" dirty="0"/>
              <a:t>“Treat others the way </a:t>
            </a:r>
            <a:r>
              <a:rPr lang="en-US" altLang="zh-TW" sz="2000" i="1" dirty="0"/>
              <a:t>they</a:t>
            </a:r>
            <a:r>
              <a:rPr lang="en-US" altLang="zh-TW" sz="2000" dirty="0"/>
              <a:t> would like to be treated.”</a:t>
            </a:r>
          </a:p>
          <a:p>
            <a:pPr lvl="1">
              <a:defRPr sz="2000">
                <a:solidFill>
                  <a:srgbClr val="000000"/>
                </a:solidFill>
                <a:latin typeface="Garamond"/>
              </a:defRPr>
            </a:pPr>
            <a:r>
              <a:rPr lang="en-US" altLang="zh-TW" sz="2000" dirty="0"/>
              <a:t>Moves from empathy to personalization.</a:t>
            </a:r>
          </a:p>
        </p:txBody>
      </p:sp>
      <p:sp>
        <p:nvSpPr>
          <p:cNvPr id="4" name="Rectangle 3">
            <a:extLst>
              <a:ext uri="{FF2B5EF4-FFF2-40B4-BE49-F238E27FC236}">
                <a16:creationId xmlns:a16="http://schemas.microsoft.com/office/drawing/2014/main" id="{ACE651C6-D515-21D5-4A1D-3AA988C5E70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6F651-F335-8440-7FE8-217CCD7FB33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Ethical Principles: The Golden Rule</a:t>
            </a:r>
          </a:p>
        </p:txBody>
      </p:sp>
      <p:sp>
        <p:nvSpPr>
          <p:cNvPr id="5" name="Rectangle 4">
            <a:extLst>
              <a:ext uri="{FF2B5EF4-FFF2-40B4-BE49-F238E27FC236}">
                <a16:creationId xmlns:a16="http://schemas.microsoft.com/office/drawing/2014/main" id="{AB05FC50-6FBD-C980-CEC7-3A389018BB4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022F905-B541-B165-8414-426382FAB37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4CEB316-0823-E87B-0EC2-2BCEEC3F669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25</a:t>
            </a:fld>
            <a:r>
              <a:rPr lang="en-US" b="1" dirty="0">
                <a:solidFill>
                  <a:schemeClr val="bg1"/>
                </a:solidFill>
                <a:latin typeface="Garamond" panose="02020404030301010803" pitchFamily="18" charset="0"/>
              </a:rPr>
              <a:t> </a:t>
            </a:r>
          </a:p>
        </p:txBody>
      </p:sp>
      <p:pic>
        <p:nvPicPr>
          <p:cNvPr id="1026" name="Picture 2">
            <a:extLst>
              <a:ext uri="{FF2B5EF4-FFF2-40B4-BE49-F238E27FC236}">
                <a16:creationId xmlns:a16="http://schemas.microsoft.com/office/drawing/2014/main" id="{8FD370E3-EAB3-594F-C5CF-9EF89BAC3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1" y="1300900"/>
            <a:ext cx="245004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0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9C373-EC60-F3C3-33B0-8715134032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EB1053-4009-CD2E-A96B-7FE52C3D4103}"/>
              </a:ext>
            </a:extLst>
          </p:cNvPr>
          <p:cNvSpPr>
            <a:spLocks noGrp="1"/>
          </p:cNvSpPr>
          <p:nvPr>
            <p:ph idx="1"/>
          </p:nvPr>
        </p:nvSpPr>
        <p:spPr>
          <a:xfrm>
            <a:off x="3883843" y="1300900"/>
            <a:ext cx="7763211" cy="5081046"/>
          </a:xfrm>
        </p:spPr>
        <p:txBody>
          <a:bodyPr>
            <a:normAutofit/>
          </a:bodyPr>
          <a:lstStyle/>
          <a:p>
            <a:pPr>
              <a:defRPr sz="2000">
                <a:solidFill>
                  <a:srgbClr val="000000"/>
                </a:solidFill>
                <a:latin typeface="Garamond"/>
              </a:defRPr>
            </a:pPr>
            <a:r>
              <a:rPr lang="en-US" altLang="zh-TW" sz="2400" dirty="0"/>
              <a:t>Jeremy Bentham’s </a:t>
            </a:r>
            <a:r>
              <a:rPr lang="en-US" altLang="zh-TW" sz="2400" b="1" dirty="0"/>
              <a:t>Utilitarianism</a:t>
            </a:r>
            <a:endParaRPr lang="en-US" altLang="zh-TW" sz="2400" dirty="0"/>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“It is the greatest happiness of the greatest number that is the measure of right and wrong</a:t>
            </a:r>
            <a:r>
              <a:rPr lang="en-US" altLang="zh-TW" sz="2000" dirty="0"/>
              <a:t>.” </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Radical for the time, when the needs of the royals and nobles superseded the needs of the common folk.</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Raises some questions:</a:t>
            </a:r>
          </a:p>
          <a:p>
            <a:pPr lvl="1">
              <a:defRPr sz="2000">
                <a:solidFill>
                  <a:srgbClr val="000000"/>
                </a:solidFill>
                <a:latin typeface="Garamond"/>
              </a:defRPr>
            </a:pPr>
            <a:r>
              <a:rPr lang="en-US" altLang="zh-TW" sz="2000" dirty="0"/>
              <a:t>How do we compare “happiness” across different people?</a:t>
            </a:r>
          </a:p>
          <a:p>
            <a:pPr lvl="1">
              <a:defRPr sz="2000">
                <a:solidFill>
                  <a:srgbClr val="000000"/>
                </a:solidFill>
                <a:latin typeface="Garamond"/>
              </a:defRPr>
            </a:pPr>
            <a:r>
              <a:rPr lang="en-US" altLang="zh-TW" sz="2000" dirty="0"/>
              <a:t>If one person’s suffering can lead to a small amount of happiness for millions of people, </a:t>
            </a:r>
            <a:r>
              <a:rPr lang="en-US" sz="2000" dirty="0"/>
              <a:t>is it ethically justifiable?”</a:t>
            </a:r>
            <a:r>
              <a:rPr lang="en-US" altLang="zh-TW" sz="2000" dirty="0"/>
              <a:t>?</a:t>
            </a:r>
          </a:p>
          <a:p>
            <a:pPr lvl="1">
              <a:defRPr sz="2000">
                <a:solidFill>
                  <a:srgbClr val="000000"/>
                </a:solidFill>
                <a:latin typeface="Garamond"/>
              </a:defRPr>
            </a:pPr>
            <a:r>
              <a:rPr lang="en-US" altLang="zh-TW" sz="2000" dirty="0"/>
              <a:t>Using customer data to personalize ads increases convenience for millions, but compromises privacy for each individual.</a:t>
            </a:r>
          </a:p>
        </p:txBody>
      </p:sp>
      <p:sp>
        <p:nvSpPr>
          <p:cNvPr id="4" name="Rectangle 3">
            <a:extLst>
              <a:ext uri="{FF2B5EF4-FFF2-40B4-BE49-F238E27FC236}">
                <a16:creationId xmlns:a16="http://schemas.microsoft.com/office/drawing/2014/main" id="{458391ED-BFAD-9EEC-A941-47B9DA1D793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1411ED-3638-4D9E-5457-82725231ED1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Ethical Principles: Jeremy Bentham</a:t>
            </a:r>
          </a:p>
        </p:txBody>
      </p:sp>
      <p:sp>
        <p:nvSpPr>
          <p:cNvPr id="5" name="Rectangle 4">
            <a:extLst>
              <a:ext uri="{FF2B5EF4-FFF2-40B4-BE49-F238E27FC236}">
                <a16:creationId xmlns:a16="http://schemas.microsoft.com/office/drawing/2014/main" id="{192E6655-E62C-C4CC-9D2C-162F6F61D8F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1547691-B204-DB9B-C52A-3380176287F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70D135F-8427-F7BF-2D92-2A2CF0883C7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26</a:t>
            </a:fld>
            <a:r>
              <a:rPr lang="en-US" b="1" dirty="0">
                <a:solidFill>
                  <a:schemeClr val="bg1"/>
                </a:solidFill>
                <a:latin typeface="Garamond" panose="02020404030301010803" pitchFamily="18" charset="0"/>
              </a:rPr>
              <a:t> </a:t>
            </a:r>
          </a:p>
        </p:txBody>
      </p:sp>
      <p:pic>
        <p:nvPicPr>
          <p:cNvPr id="3074" name="Picture 2" descr="Jeremy Bentham - Wikipedia">
            <a:extLst>
              <a:ext uri="{FF2B5EF4-FFF2-40B4-BE49-F238E27FC236}">
                <a16:creationId xmlns:a16="http://schemas.microsoft.com/office/drawing/2014/main" id="{959D4766-C952-7BBD-AA63-F91D8A4F6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1" y="1300900"/>
            <a:ext cx="309456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8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6D66F-9794-CC43-A190-F072A34E079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77807-543A-5B8F-5E60-FC4CC262679B}"/>
              </a:ext>
            </a:extLst>
          </p:cNvPr>
          <p:cNvSpPr>
            <a:spLocks noGrp="1"/>
          </p:cNvSpPr>
          <p:nvPr>
            <p:ph idx="1"/>
          </p:nvPr>
        </p:nvSpPr>
        <p:spPr>
          <a:xfrm>
            <a:off x="3883843" y="1300900"/>
            <a:ext cx="7763211" cy="5081046"/>
          </a:xfrm>
        </p:spPr>
        <p:txBody>
          <a:bodyPr>
            <a:normAutofit/>
          </a:bodyPr>
          <a:lstStyle/>
          <a:p>
            <a:pPr>
              <a:defRPr sz="2000">
                <a:solidFill>
                  <a:srgbClr val="000000"/>
                </a:solidFill>
                <a:latin typeface="Garamond"/>
              </a:defRPr>
            </a:pPr>
            <a:r>
              <a:rPr lang="en-US" altLang="zh-TW" sz="2400" dirty="0"/>
              <a:t>Immanuel Kant’s </a:t>
            </a:r>
            <a:r>
              <a:rPr lang="en-US" altLang="zh-TW" sz="2400" b="1" dirty="0"/>
              <a:t>Categorical Imperatives</a:t>
            </a:r>
            <a:endParaRPr lang="en-US" altLang="zh-TW" sz="2400" dirty="0"/>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“One should act only on maxims that they could rationally will to become a universal law for all people.”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Hypothetical Imperatives apply to those who wish to attain certain ends.</a:t>
            </a:r>
            <a:endParaRPr lang="en-US" altLang="zh-TW" sz="2000" dirty="0"/>
          </a:p>
          <a:p>
            <a:pPr lvl="1">
              <a:defRPr sz="2000">
                <a:solidFill>
                  <a:srgbClr val="000000"/>
                </a:solidFill>
                <a:latin typeface="Garamond"/>
              </a:defRPr>
            </a:pPr>
            <a:r>
              <a:rPr lang="en-US" altLang="zh-TW" sz="2000" dirty="0"/>
              <a:t>“I must not lie, because I’ll be punished if caught”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Categorical Imperatives are commands that must be obeyed in all circumstances and are justified as ends in themselves.</a:t>
            </a:r>
          </a:p>
          <a:p>
            <a:pPr lvl="1">
              <a:defRPr sz="2000">
                <a:solidFill>
                  <a:srgbClr val="000000"/>
                </a:solidFill>
                <a:latin typeface="Garamond"/>
              </a:defRPr>
            </a:pPr>
            <a:r>
              <a:rPr lang="en-US" altLang="zh-TW" sz="2000" dirty="0"/>
              <a:t>“I must not lie. (Period)”</a:t>
            </a:r>
          </a:p>
          <a:p>
            <a:pPr marL="1371600" lvl="3" indent="0">
              <a:buNone/>
              <a:defRPr sz="2000">
                <a:solidFill>
                  <a:srgbClr val="000000"/>
                </a:solidFill>
                <a:latin typeface="Garamond"/>
              </a:defRPr>
            </a:pPr>
            <a:endParaRPr lang="en-US" altLang="zh-TW" sz="1200" dirty="0"/>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C18A882A-2F20-5725-96FD-639295E900D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61EF8-6648-2A2D-39A7-A57D7E61847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Ethical Principles: Immanuel Kant</a:t>
            </a:r>
          </a:p>
        </p:txBody>
      </p:sp>
      <p:sp>
        <p:nvSpPr>
          <p:cNvPr id="5" name="Rectangle 4">
            <a:extLst>
              <a:ext uri="{FF2B5EF4-FFF2-40B4-BE49-F238E27FC236}">
                <a16:creationId xmlns:a16="http://schemas.microsoft.com/office/drawing/2014/main" id="{D9A352D7-886D-9B63-EB1F-9BC92C5CC57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5FF2728-5BAB-84CE-8A93-433A981604C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5A6A8E5-0102-0C02-87E1-0FEC4B3239E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27</a:t>
            </a:fld>
            <a:r>
              <a:rPr lang="en-US" b="1" dirty="0">
                <a:solidFill>
                  <a:schemeClr val="bg1"/>
                </a:solidFill>
                <a:latin typeface="Garamond" panose="02020404030301010803" pitchFamily="18" charset="0"/>
              </a:rPr>
              <a:t> </a:t>
            </a:r>
          </a:p>
        </p:txBody>
      </p:sp>
      <p:pic>
        <p:nvPicPr>
          <p:cNvPr id="2050" name="Picture 2" descr="Immanuel Kant | Biography, Philosophy, Books, &amp; Facts | Britannica">
            <a:extLst>
              <a:ext uri="{FF2B5EF4-FFF2-40B4-BE49-F238E27FC236}">
                <a16:creationId xmlns:a16="http://schemas.microsoft.com/office/drawing/2014/main" id="{97E55966-5E9C-E3CC-E2C4-7AD81E49E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1" y="1300900"/>
            <a:ext cx="304588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58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BA93E-344B-ACB2-FFD2-DBA196D78D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366CDA-43D4-7B5C-3849-FEFEE0B8ECC5}"/>
              </a:ext>
            </a:extLst>
          </p:cNvPr>
          <p:cNvSpPr>
            <a:spLocks noGrp="1"/>
          </p:cNvSpPr>
          <p:nvPr>
            <p:ph idx="1"/>
          </p:nvPr>
        </p:nvSpPr>
        <p:spPr>
          <a:xfrm>
            <a:off x="3883843" y="1300900"/>
            <a:ext cx="7852528" cy="5081046"/>
          </a:xfrm>
        </p:spPr>
        <p:txBody>
          <a:bodyPr>
            <a:normAutofit/>
          </a:bodyPr>
          <a:lstStyle/>
          <a:p>
            <a:pPr>
              <a:defRPr sz="2000">
                <a:solidFill>
                  <a:srgbClr val="000000"/>
                </a:solidFill>
                <a:latin typeface="Garamond"/>
              </a:defRPr>
            </a:pPr>
            <a:r>
              <a:rPr lang="en-US" altLang="zh-TW" sz="2400" dirty="0"/>
              <a:t>Suppose a rule: One is allowed to lie, if it is to benefit oneself.</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If everyone followed this rule, the social construct of trust would be eroded, and the rule can’t be considered universal.</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Kant argues that morality must rest on universal rules, valid as ends in themselves.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Raises some questions:</a:t>
            </a:r>
          </a:p>
          <a:p>
            <a:pPr lvl="1">
              <a:defRPr sz="2000">
                <a:solidFill>
                  <a:srgbClr val="000000"/>
                </a:solidFill>
                <a:latin typeface="Garamond"/>
              </a:defRPr>
            </a:pPr>
            <a:r>
              <a:rPr lang="en-US" altLang="zh-TW" sz="2000" dirty="0"/>
              <a:t>Should we follow rules that ignore the consequences of our actions?</a:t>
            </a:r>
          </a:p>
          <a:p>
            <a:pPr lvl="1">
              <a:defRPr sz="2000">
                <a:solidFill>
                  <a:srgbClr val="000000"/>
                </a:solidFill>
                <a:latin typeface="Garamond"/>
              </a:defRPr>
            </a:pPr>
            <a:r>
              <a:rPr lang="en-US" altLang="zh-TW" sz="2000" dirty="0"/>
              <a:t>If lying is categorically immoral, is it immoral to lie even if we do so to protect a victim of violent crime?</a:t>
            </a:r>
          </a:p>
        </p:txBody>
      </p:sp>
      <p:sp>
        <p:nvSpPr>
          <p:cNvPr id="4" name="Rectangle 3">
            <a:extLst>
              <a:ext uri="{FF2B5EF4-FFF2-40B4-BE49-F238E27FC236}">
                <a16:creationId xmlns:a16="http://schemas.microsoft.com/office/drawing/2014/main" id="{F74026B5-9F3B-CEB7-F1D6-6DD533DB27C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6A2B14-907F-1BDD-771B-A82AE491673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Ethical Principles: Immanuel Kant</a:t>
            </a:r>
          </a:p>
        </p:txBody>
      </p:sp>
      <p:sp>
        <p:nvSpPr>
          <p:cNvPr id="5" name="Rectangle 4">
            <a:extLst>
              <a:ext uri="{FF2B5EF4-FFF2-40B4-BE49-F238E27FC236}">
                <a16:creationId xmlns:a16="http://schemas.microsoft.com/office/drawing/2014/main" id="{884DF896-7CD6-A35B-C729-C638FAE78BC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D85FB55-CCD3-85D7-8F0E-789DDCD90D6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24A1FF8-BE11-AF9F-9E85-1EBDEEB275E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28</a:t>
            </a:fld>
            <a:r>
              <a:rPr lang="en-US" b="1" dirty="0">
                <a:solidFill>
                  <a:schemeClr val="bg1"/>
                </a:solidFill>
                <a:latin typeface="Garamond" panose="02020404030301010803" pitchFamily="18" charset="0"/>
              </a:rPr>
              <a:t> </a:t>
            </a:r>
          </a:p>
        </p:txBody>
      </p:sp>
      <p:pic>
        <p:nvPicPr>
          <p:cNvPr id="2050" name="Picture 2" descr="Immanuel Kant | Biography, Philosophy, Books, &amp; Facts | Britannica">
            <a:extLst>
              <a:ext uri="{FF2B5EF4-FFF2-40B4-BE49-F238E27FC236}">
                <a16:creationId xmlns:a16="http://schemas.microsoft.com/office/drawing/2014/main" id="{7D4E11EC-6214-26A0-2CA9-00CC15B42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1" y="1300900"/>
            <a:ext cx="304588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0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E5398-5A3E-83CA-E862-9E3C642C13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673737-1F5A-A878-C855-6CD6A8D74205}"/>
              </a:ext>
            </a:extLst>
          </p:cNvPr>
          <p:cNvSpPr>
            <a:spLocks noGrp="1"/>
          </p:cNvSpPr>
          <p:nvPr>
            <p:ph idx="1"/>
          </p:nvPr>
        </p:nvSpPr>
        <p:spPr>
          <a:xfrm>
            <a:off x="4298623" y="1300900"/>
            <a:ext cx="7418895" cy="5081046"/>
          </a:xfrm>
        </p:spPr>
        <p:txBody>
          <a:bodyPr>
            <a:normAutofit/>
          </a:bodyPr>
          <a:lstStyle/>
          <a:p>
            <a:pPr>
              <a:defRPr sz="2000">
                <a:solidFill>
                  <a:srgbClr val="000000"/>
                </a:solidFill>
                <a:latin typeface="Garamond"/>
              </a:defRPr>
            </a:pPr>
            <a:r>
              <a:rPr lang="en-US" altLang="zh-TW" sz="2400" dirty="0"/>
              <a:t>John Rawls and the </a:t>
            </a:r>
            <a:r>
              <a:rPr lang="en-US" altLang="zh-TW" sz="2400" b="1" dirty="0"/>
              <a:t>Veil of Ignorance</a:t>
            </a:r>
            <a:r>
              <a:rPr lang="en-US" altLang="zh-TW" sz="2400" dirty="0"/>
              <a:t> (Original Position).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just society is a society that if you knew everything about it, you’d be willing to enter it in a random place.”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Thought experiment: Place people in the </a:t>
            </a:r>
            <a:r>
              <a:rPr lang="en-US" altLang="zh-TW" sz="2400" i="1" dirty="0"/>
              <a:t>original position</a:t>
            </a:r>
            <a:r>
              <a:rPr lang="en-US" altLang="zh-TW" sz="2400" dirty="0"/>
              <a:t> behind a </a:t>
            </a:r>
            <a:r>
              <a:rPr lang="en-US" altLang="zh-TW" sz="2400" i="1" dirty="0"/>
              <a:t>veil of ignorance</a:t>
            </a:r>
            <a:r>
              <a:rPr lang="en-US" altLang="zh-TW" sz="2400" dirty="0"/>
              <a:t>, meaning they are unaware of:</a:t>
            </a:r>
          </a:p>
          <a:p>
            <a:pPr lvl="1">
              <a:defRPr sz="2000">
                <a:solidFill>
                  <a:srgbClr val="000000"/>
                </a:solidFill>
                <a:latin typeface="Garamond"/>
              </a:defRPr>
            </a:pPr>
            <a:r>
              <a:rPr lang="en-US" altLang="zh-TW" sz="2000" dirty="0"/>
              <a:t>Their class or social status</a:t>
            </a:r>
          </a:p>
          <a:p>
            <a:pPr lvl="1">
              <a:defRPr sz="2000">
                <a:solidFill>
                  <a:srgbClr val="000000"/>
                </a:solidFill>
                <a:latin typeface="Garamond"/>
              </a:defRPr>
            </a:pPr>
            <a:r>
              <a:rPr lang="en-US" altLang="zh-TW" sz="2000" dirty="0"/>
              <a:t>Their natural assets, such as intelligence or strength</a:t>
            </a:r>
          </a:p>
          <a:p>
            <a:pPr lvl="1">
              <a:defRPr sz="2000">
                <a:solidFill>
                  <a:srgbClr val="000000"/>
                </a:solidFill>
                <a:latin typeface="Garamond"/>
              </a:defRPr>
            </a:pPr>
            <a:r>
              <a:rPr lang="en-US" altLang="zh-TW" sz="2000" dirty="0"/>
              <a:t>Their personal beliefs or preferences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If the designers of this society are willing to participate as players, it must be a just society.</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007C30C0-4940-FDDB-8B8C-4232B5934CF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E5232-AE79-AA69-16D5-356EE9103DD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Ethical Principles: John Rawls</a:t>
            </a:r>
          </a:p>
        </p:txBody>
      </p:sp>
      <p:sp>
        <p:nvSpPr>
          <p:cNvPr id="5" name="Rectangle 4">
            <a:extLst>
              <a:ext uri="{FF2B5EF4-FFF2-40B4-BE49-F238E27FC236}">
                <a16:creationId xmlns:a16="http://schemas.microsoft.com/office/drawing/2014/main" id="{C2F8C1CB-4915-FA1C-ECA5-5E626F21177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E9D5232-7A0E-DFF0-49D3-B2860C483BE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FF62C9F-4405-A6E8-5EFD-B287F6F418B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29</a:t>
            </a:fld>
            <a:r>
              <a:rPr lang="en-US" b="1" dirty="0">
                <a:solidFill>
                  <a:schemeClr val="bg1"/>
                </a:solidFill>
                <a:latin typeface="Garamond" panose="02020404030301010803" pitchFamily="18" charset="0"/>
              </a:rPr>
              <a:t> </a:t>
            </a:r>
          </a:p>
        </p:txBody>
      </p:sp>
      <p:pic>
        <p:nvPicPr>
          <p:cNvPr id="1026" name="Picture 2" descr="John Rawls | Biography, Philosophy, &amp; Facts | Britannica">
            <a:extLst>
              <a:ext uri="{FF2B5EF4-FFF2-40B4-BE49-F238E27FC236}">
                <a16:creationId xmlns:a16="http://schemas.microsoft.com/office/drawing/2014/main" id="{2ADF9CBF-D8E4-DA6E-3A4C-6A30154A38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31" r="7745"/>
          <a:stretch/>
        </p:blipFill>
        <p:spPr bwMode="auto">
          <a:xfrm>
            <a:off x="541771" y="1300900"/>
            <a:ext cx="366204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18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Ethics and Information Systems</a:t>
            </a:r>
            <a:endParaRPr sz="4400"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32247-64BD-9152-AB52-D6D33D0761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167D59-3476-6154-BC7A-D8E5E074E338}"/>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b="1" dirty="0"/>
              <a:t>Slippery Slope Rule</a:t>
            </a:r>
          </a:p>
          <a:p>
            <a:pPr lvl="1">
              <a:defRPr sz="2000">
                <a:solidFill>
                  <a:srgbClr val="000000"/>
                </a:solidFill>
                <a:latin typeface="Garamond"/>
              </a:defRPr>
            </a:pPr>
            <a:r>
              <a:rPr lang="en-US" altLang="zh-TW" sz="2000" dirty="0"/>
              <a:t>If an action cannot be taken repeatedly, it should not be taken at all.</a:t>
            </a:r>
          </a:p>
          <a:p>
            <a:pPr lvl="1">
              <a:defRPr sz="2000">
                <a:solidFill>
                  <a:srgbClr val="000000"/>
                </a:solidFill>
                <a:latin typeface="Garamond"/>
              </a:defRPr>
            </a:pPr>
            <a:r>
              <a:rPr lang="en-US" altLang="zh-TW" sz="2000" i="1" dirty="0"/>
              <a:t>e.g. Allowing minor privacy intrusions could lead to widespread surveillance if repeated.</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Risk Aversion Principle</a:t>
            </a:r>
          </a:p>
          <a:p>
            <a:pPr lvl="1">
              <a:defRPr sz="2000">
                <a:solidFill>
                  <a:srgbClr val="000000"/>
                </a:solidFill>
                <a:latin typeface="Garamond"/>
              </a:defRPr>
            </a:pPr>
            <a:r>
              <a:rPr lang="en-US" altLang="zh-TW" sz="2000" dirty="0"/>
              <a:t>Take the action that produces the least harm or the least potential cost.</a:t>
            </a:r>
          </a:p>
          <a:p>
            <a:pPr lvl="1">
              <a:defRPr sz="2000">
                <a:solidFill>
                  <a:srgbClr val="000000"/>
                </a:solidFill>
                <a:latin typeface="Garamond"/>
              </a:defRPr>
            </a:pPr>
            <a:r>
              <a:rPr lang="en-US" altLang="zh-TW" sz="2000" i="1" dirty="0"/>
              <a:t>e.g. Choosing more secure but slower software updates to minimize the risk of catastrophic breaches.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No-Free-Lunch Rule</a:t>
            </a:r>
          </a:p>
          <a:p>
            <a:pPr lvl="1">
              <a:defRPr sz="2000">
                <a:solidFill>
                  <a:srgbClr val="000000"/>
                </a:solidFill>
                <a:latin typeface="Garamond"/>
              </a:defRPr>
            </a:pPr>
            <a:r>
              <a:rPr lang="en-US" altLang="zh-TW" sz="2000" dirty="0"/>
              <a:t>Assume everything of value is owned by someone unless explicitly stated otherwise.</a:t>
            </a:r>
          </a:p>
          <a:p>
            <a:pPr lvl="1">
              <a:defRPr sz="2000">
                <a:solidFill>
                  <a:srgbClr val="000000"/>
                </a:solidFill>
                <a:latin typeface="Garamond"/>
              </a:defRPr>
            </a:pPr>
            <a:r>
              <a:rPr lang="en-US" altLang="zh-TW" sz="2000" i="1" dirty="0"/>
              <a:t>e.g. Using images, music, or software without proper licensing violates intellectual property rights.</a:t>
            </a:r>
          </a:p>
          <a:p>
            <a:pPr lvl="4">
              <a:defRPr sz="2000">
                <a:solidFill>
                  <a:srgbClr val="000000"/>
                </a:solidFill>
                <a:latin typeface="Garamond"/>
              </a:defRPr>
            </a:pPr>
            <a:endParaRPr lang="en-US" altLang="zh-TW" sz="1200" i="1" dirty="0"/>
          </a:p>
          <a:p>
            <a:pPr>
              <a:defRPr sz="2000">
                <a:solidFill>
                  <a:srgbClr val="000000"/>
                </a:solidFill>
                <a:latin typeface="Garamond"/>
              </a:defRPr>
            </a:pPr>
            <a:r>
              <a:rPr lang="en-US" altLang="zh-TW" sz="2400" dirty="0"/>
              <a:t>As the appearance of unethical behavior itself can be damaging, managers must closely examine any actions that do not pass these ethical principles.</a:t>
            </a:r>
          </a:p>
        </p:txBody>
      </p:sp>
      <p:sp>
        <p:nvSpPr>
          <p:cNvPr id="4" name="Rectangle 3">
            <a:extLst>
              <a:ext uri="{FF2B5EF4-FFF2-40B4-BE49-F238E27FC236}">
                <a16:creationId xmlns:a16="http://schemas.microsoft.com/office/drawing/2014/main" id="{4E21BDE1-F38E-4222-DA28-4D2EA57526D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D63411-29DF-A2CB-F44D-FD8EAF338DC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Ethical Principles: Other Examples</a:t>
            </a:r>
          </a:p>
        </p:txBody>
      </p:sp>
      <p:sp>
        <p:nvSpPr>
          <p:cNvPr id="5" name="Rectangle 4">
            <a:extLst>
              <a:ext uri="{FF2B5EF4-FFF2-40B4-BE49-F238E27FC236}">
                <a16:creationId xmlns:a16="http://schemas.microsoft.com/office/drawing/2014/main" id="{BA01A420-78FB-96C2-DA7E-17C8496DE0F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B3EBB41-6B20-01F7-F66F-C7CF215AD0A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3CDFBD3-9B24-CC66-384E-9DC4FC91135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66653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A27DC-8925-0B05-84E7-4F9B82FE72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C640FC-1FE4-6338-C2AC-89680102933B}"/>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Professionals have special rights and obligations due to specialized knowledge and public trust.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Professional associations often create </a:t>
            </a:r>
            <a:r>
              <a:rPr lang="en-US" altLang="zh-TW" sz="2400" b="1" dirty="0"/>
              <a:t>Codes of Conduct:</a:t>
            </a:r>
            <a:endParaRPr lang="en-US" altLang="zh-TW" sz="2400" dirty="0"/>
          </a:p>
          <a:p>
            <a:pPr lvl="1">
              <a:defRPr sz="2000">
                <a:solidFill>
                  <a:srgbClr val="000000"/>
                </a:solidFill>
                <a:latin typeface="Garamond"/>
              </a:defRPr>
            </a:pPr>
            <a:r>
              <a:rPr lang="en-US" altLang="zh-TW" sz="2000" dirty="0"/>
              <a:t>To Set entrance qualifications and measure competence.</a:t>
            </a:r>
          </a:p>
          <a:p>
            <a:pPr lvl="1">
              <a:defRPr sz="2000">
                <a:solidFill>
                  <a:srgbClr val="000000"/>
                </a:solidFill>
                <a:latin typeface="Garamond"/>
              </a:defRPr>
            </a:pPr>
            <a:r>
              <a:rPr lang="en-US" altLang="zh-TW" sz="2000" dirty="0"/>
              <a:t>To Establish shared ethical standards.</a:t>
            </a:r>
          </a:p>
          <a:p>
            <a:pPr lvl="1">
              <a:defRPr sz="2000">
                <a:solidFill>
                  <a:srgbClr val="000000"/>
                </a:solidFill>
                <a:latin typeface="Garamond"/>
              </a:defRPr>
            </a:pPr>
            <a:r>
              <a:rPr lang="en-US" altLang="zh-TW" sz="2000" dirty="0"/>
              <a:t>To promote accountability and self-regulation.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Some professional organizations set a </a:t>
            </a:r>
            <a:r>
              <a:rPr lang="en-US" altLang="zh-TW" sz="2400" b="1" dirty="0"/>
              <a:t>Code of Ethics</a:t>
            </a:r>
            <a:r>
              <a:rPr lang="en-US" altLang="zh-TW" sz="2400" dirty="0"/>
              <a:t>.</a:t>
            </a:r>
          </a:p>
          <a:p>
            <a:pPr lvl="1">
              <a:defRPr sz="2000">
                <a:solidFill>
                  <a:srgbClr val="000000"/>
                </a:solidFill>
                <a:latin typeface="Garamond"/>
              </a:defRPr>
            </a:pPr>
            <a:r>
              <a:rPr lang="en-US" altLang="zh-TW" sz="2000" dirty="0"/>
              <a:t>In general, code of conducts govern the rules and behaviors in specific conducts.</a:t>
            </a:r>
          </a:p>
          <a:p>
            <a:pPr lvl="1">
              <a:defRPr sz="2000">
                <a:solidFill>
                  <a:srgbClr val="000000"/>
                </a:solidFill>
                <a:latin typeface="Garamond"/>
              </a:defRPr>
            </a:pPr>
            <a:r>
              <a:rPr lang="en-US" altLang="zh-TW" sz="2000" dirty="0"/>
              <a:t>Meanwhile, code of ethics focus on the values and guiding ideals of professionals.</a:t>
            </a:r>
          </a:p>
          <a:p>
            <a:pPr lvl="1">
              <a:defRPr sz="2000">
                <a:solidFill>
                  <a:srgbClr val="000000"/>
                </a:solidFill>
                <a:latin typeface="Garamond"/>
              </a:defRPr>
            </a:pPr>
            <a:r>
              <a:rPr lang="en-US" altLang="zh-TW" sz="2000" dirty="0"/>
              <a:t>In practice, the lines are blurred and often used interchangeably.</a:t>
            </a:r>
          </a:p>
        </p:txBody>
      </p:sp>
      <p:sp>
        <p:nvSpPr>
          <p:cNvPr id="4" name="Rectangle 3">
            <a:extLst>
              <a:ext uri="{FF2B5EF4-FFF2-40B4-BE49-F238E27FC236}">
                <a16:creationId xmlns:a16="http://schemas.microsoft.com/office/drawing/2014/main" id="{4A84B69F-6FD3-A917-7245-13AC66FE7F8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15C75-AE66-C17F-1E65-07DB102FB0A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Professional Codes of Conduct / Ethics</a:t>
            </a:r>
          </a:p>
        </p:txBody>
      </p:sp>
      <p:sp>
        <p:nvSpPr>
          <p:cNvPr id="5" name="Rectangle 4">
            <a:extLst>
              <a:ext uri="{FF2B5EF4-FFF2-40B4-BE49-F238E27FC236}">
                <a16:creationId xmlns:a16="http://schemas.microsoft.com/office/drawing/2014/main" id="{7B2AEAE7-6BB2-2730-0ECE-9F937640C83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78E2BC2-15ED-DD21-B4EC-039DE3B9D23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51CCF79-53D4-19DD-C1CC-D55BE2D8A9C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20965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B7F2B-D477-6532-C94B-7BEE1E94F33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D7064B-82E9-6480-2120-95E412AF5888}"/>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Beyond profession-wide codes of ethics, organizations also adopt governance codes to guide internal behavior.</a:t>
            </a:r>
            <a:endParaRPr lang="en-US" altLang="zh-TW" sz="1200" dirty="0"/>
          </a:p>
          <a:p>
            <a:pPr lvl="1">
              <a:defRPr sz="2000">
                <a:solidFill>
                  <a:srgbClr val="000000"/>
                </a:solidFill>
                <a:latin typeface="Garamond"/>
              </a:defRPr>
            </a:pPr>
            <a:r>
              <a:rPr lang="en-US" altLang="zh-TW" sz="2000" b="1" dirty="0"/>
              <a:t>Governance Codes</a:t>
            </a:r>
            <a:r>
              <a:rPr lang="en-US" altLang="zh-TW" sz="2000" dirty="0"/>
              <a:t> are internal frameworks of policies, guidelines, and technical guardrails.</a:t>
            </a:r>
          </a:p>
          <a:p>
            <a:pPr lvl="1">
              <a:defRPr sz="2000">
                <a:solidFill>
                  <a:srgbClr val="000000"/>
                </a:solidFill>
                <a:latin typeface="Garamond"/>
              </a:defRPr>
            </a:pPr>
            <a:r>
              <a:rPr lang="en-US" altLang="zh-TW" sz="2000" dirty="0"/>
              <a:t>Ensure consistent ethical decision-making and align with values, compliance, and risk management.</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 Accenture’s Responsible AI Program</a:t>
            </a:r>
          </a:p>
          <a:p>
            <a:pPr lvl="1">
              <a:defRPr sz="2000">
                <a:solidFill>
                  <a:srgbClr val="000000"/>
                </a:solidFill>
                <a:latin typeface="Garamond"/>
              </a:defRPr>
            </a:pPr>
            <a:r>
              <a:rPr lang="en-US" altLang="zh-TW" sz="2000" dirty="0"/>
              <a:t>Accenture has implemented a Responsible AI program to operationalize ethics.</a:t>
            </a:r>
          </a:p>
          <a:p>
            <a:pPr lvl="1">
              <a:defRPr sz="2000">
                <a:solidFill>
                  <a:srgbClr val="000000"/>
                </a:solidFill>
                <a:latin typeface="Garamond"/>
              </a:defRPr>
            </a:pPr>
            <a:r>
              <a:rPr lang="en-US" altLang="zh-TW" sz="2000" dirty="0"/>
              <a:t>Based on core principles of “</a:t>
            </a:r>
            <a:r>
              <a:rPr lang="en-US" sz="2000" dirty="0"/>
              <a:t>Human by design”, Fairness, Transparency, Safety, Accountability, Compliance, Sustainability.</a:t>
            </a:r>
            <a:endParaRPr lang="en-US" sz="1600" dirty="0"/>
          </a:p>
          <a:p>
            <a:pPr lvl="4">
              <a:defRPr sz="2000">
                <a:solidFill>
                  <a:srgbClr val="000000"/>
                </a:solidFill>
                <a:latin typeface="Garamond"/>
              </a:defRPr>
            </a:pPr>
            <a:endParaRPr lang="en-US" sz="800" dirty="0"/>
          </a:p>
          <a:p>
            <a:pPr>
              <a:defRPr sz="2000">
                <a:solidFill>
                  <a:srgbClr val="000000"/>
                </a:solidFill>
                <a:latin typeface="Garamond"/>
              </a:defRPr>
            </a:pPr>
            <a:r>
              <a:rPr lang="en-US" sz="2400" dirty="0"/>
              <a:t>Example: Responsible AI Institute</a:t>
            </a:r>
          </a:p>
          <a:p>
            <a:pPr lvl="1">
              <a:defRPr sz="2000">
                <a:solidFill>
                  <a:srgbClr val="000000"/>
                </a:solidFill>
                <a:latin typeface="Garamond"/>
              </a:defRPr>
            </a:pPr>
            <a:r>
              <a:rPr lang="en-US" sz="2000" dirty="0"/>
              <a:t>Responsible AI Institute offers “Industry-agnostic, plug-and-play” policy templates.</a:t>
            </a:r>
          </a:p>
          <a:p>
            <a:pPr lvl="1">
              <a:defRPr sz="2000">
                <a:solidFill>
                  <a:srgbClr val="000000"/>
                </a:solidFill>
                <a:latin typeface="Garamond"/>
              </a:defRPr>
            </a:pPr>
            <a:r>
              <a:rPr lang="en-US" sz="2000" dirty="0"/>
              <a:t>Major players such as AWS, BCG, ATB Financial, Shell are members.</a:t>
            </a:r>
          </a:p>
        </p:txBody>
      </p:sp>
      <p:sp>
        <p:nvSpPr>
          <p:cNvPr id="4" name="Rectangle 3">
            <a:extLst>
              <a:ext uri="{FF2B5EF4-FFF2-40B4-BE49-F238E27FC236}">
                <a16:creationId xmlns:a16="http://schemas.microsoft.com/office/drawing/2014/main" id="{E09E8260-4EF4-877E-0786-B73975AC1C0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AD577-CD34-5837-A239-421BD47D35F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Governance Codes</a:t>
            </a:r>
          </a:p>
        </p:txBody>
      </p:sp>
      <p:sp>
        <p:nvSpPr>
          <p:cNvPr id="5" name="Rectangle 4">
            <a:extLst>
              <a:ext uri="{FF2B5EF4-FFF2-40B4-BE49-F238E27FC236}">
                <a16:creationId xmlns:a16="http://schemas.microsoft.com/office/drawing/2014/main" id="{1E4F9FDC-99FD-B130-B890-C005B6CC5CC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EA7925F-74A4-0C94-24B0-A9555E2BA2C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84079CD-A6A2-DEF9-1729-D9BAB36B14E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408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932A-B818-C051-A934-E64053ACE12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03C71EF-3363-FE74-E617-DCF0D67F026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C0B56-D6D3-4B96-3264-8BB6E42A0ED3}"/>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Accenture (2025, March 28). </a:t>
            </a:r>
            <a:r>
              <a:rPr lang="en-US" sz="2400" i="1" dirty="0">
                <a:solidFill>
                  <a:schemeClr val="bg1"/>
                </a:solidFill>
              </a:rPr>
              <a:t>Risks and Responsible Use of Generative AI </a:t>
            </a:r>
            <a:r>
              <a:rPr lang="en-US" sz="2400" dirty="0">
                <a:solidFill>
                  <a:schemeClr val="bg1"/>
                </a:solidFill>
              </a:rPr>
              <a:t>[Video]. </a:t>
            </a:r>
            <a:br>
              <a:rPr lang="en-US" sz="2400" dirty="0">
                <a:solidFill>
                  <a:schemeClr val="bg1"/>
                </a:solidFill>
              </a:rPr>
            </a:br>
            <a:r>
              <a:rPr lang="en-US" sz="2400" dirty="0">
                <a:solidFill>
                  <a:schemeClr val="bg1"/>
                </a:solidFill>
              </a:rPr>
              <a:t>  YouTube. https://youtu.be/-n1eQXLZnXc?si=Mrml5p76V6z7izyl</a:t>
            </a:r>
          </a:p>
        </p:txBody>
      </p:sp>
      <p:sp>
        <p:nvSpPr>
          <p:cNvPr id="5" name="Rectangle 4">
            <a:extLst>
              <a:ext uri="{FF2B5EF4-FFF2-40B4-BE49-F238E27FC236}">
                <a16:creationId xmlns:a16="http://schemas.microsoft.com/office/drawing/2014/main" id="{9867C109-DD49-D5F8-BBFB-48D3598C7AF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9EC6653-5C96-3A2F-CE17-D608E1B676C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CAF3999-539F-74BC-37DB-18FFAE62B04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33</a:t>
            </a:fld>
            <a:r>
              <a:rPr lang="en-US" b="1" dirty="0">
                <a:solidFill>
                  <a:schemeClr val="bg1"/>
                </a:solidFill>
                <a:latin typeface="Garamond" panose="02020404030301010803" pitchFamily="18" charset="0"/>
              </a:rPr>
              <a:t> </a:t>
            </a:r>
          </a:p>
        </p:txBody>
      </p:sp>
      <p:pic>
        <p:nvPicPr>
          <p:cNvPr id="10" name="Online Media 9" title="Risks and Responsible Use of Generative AI">
            <a:hlinkClick r:id="" action="ppaction://media"/>
            <a:extLst>
              <a:ext uri="{FF2B5EF4-FFF2-40B4-BE49-F238E27FC236}">
                <a16:creationId xmlns:a16="http://schemas.microsoft.com/office/drawing/2014/main" id="{74E86221-9F53-48C6-861C-F5D379429A45}"/>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259716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1C95E1A2-ACC2-E11A-AA3B-79A74D28FC7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47716F-4958-72B5-84F9-5A33ADACF695}"/>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Information Rights</a:t>
            </a:r>
            <a:endParaRPr sz="4400" dirty="0">
              <a:solidFill>
                <a:schemeClr val="bg1"/>
              </a:solidFill>
            </a:endParaRPr>
          </a:p>
        </p:txBody>
      </p:sp>
    </p:spTree>
    <p:extLst>
      <p:ext uri="{BB962C8B-B14F-4D97-AF65-F5344CB8AC3E}">
        <p14:creationId xmlns:p14="http://schemas.microsoft.com/office/powerpoint/2010/main" val="4168858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A51C8-0EAC-DB32-7802-B256DBA39C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38AF9-BAD4-2DFD-0CCF-A2F69745405A}"/>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In the digital era, ethical dilemmas often center on the collection and use of personal information.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Information Rights</a:t>
            </a:r>
            <a:r>
              <a:rPr lang="en-US" altLang="zh-TW" sz="2400" dirty="0"/>
              <a:t> refer to the rights that individuals and organizations have regarding information that pertains to them.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Privacy</a:t>
            </a:r>
            <a:r>
              <a:rPr lang="en-US" altLang="zh-TW" sz="2400" dirty="0"/>
              <a:t> is the claim to be left alone, free from surveillance or interference by others, including employers and the state.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Advances in IT have made it cheap, profitable, and highly effective to invade individual privacy.</a:t>
            </a:r>
          </a:p>
        </p:txBody>
      </p:sp>
      <p:sp>
        <p:nvSpPr>
          <p:cNvPr id="4" name="Rectangle 3">
            <a:extLst>
              <a:ext uri="{FF2B5EF4-FFF2-40B4-BE49-F238E27FC236}">
                <a16:creationId xmlns:a16="http://schemas.microsoft.com/office/drawing/2014/main" id="{C060C930-AF0A-5D8E-CAE6-72541288AD7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CEF12-A1EB-5FCE-D547-DCC776A787F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Information Rights in the Digital Age</a:t>
            </a:r>
          </a:p>
        </p:txBody>
      </p:sp>
      <p:sp>
        <p:nvSpPr>
          <p:cNvPr id="5" name="Rectangle 4">
            <a:extLst>
              <a:ext uri="{FF2B5EF4-FFF2-40B4-BE49-F238E27FC236}">
                <a16:creationId xmlns:a16="http://schemas.microsoft.com/office/drawing/2014/main" id="{2AC35AEA-6409-BDC1-F5A0-1A189D33184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5881B91-F9A1-AE63-EF0D-380797F089C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10A4394-A967-8E9F-7406-A6B698594E7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2537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D266B-A2B0-7443-159C-31000FC69F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D5369-A701-AE4C-EB89-C42B70438E44}"/>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In the U.S., privacy protections come from constitutional amendments:</a:t>
            </a:r>
            <a:endParaRPr lang="en-US" altLang="zh-TW" sz="1200" dirty="0"/>
          </a:p>
          <a:p>
            <a:pPr lvl="1">
              <a:defRPr sz="2000">
                <a:solidFill>
                  <a:srgbClr val="000000"/>
                </a:solidFill>
                <a:latin typeface="Garamond"/>
              </a:defRPr>
            </a:pPr>
            <a:r>
              <a:rPr lang="en-US" altLang="zh-TW" sz="2000" dirty="0"/>
              <a:t>First Amendment: Protects freedom of speech and association.</a:t>
            </a:r>
          </a:p>
          <a:p>
            <a:pPr lvl="1">
              <a:defRPr sz="2000">
                <a:solidFill>
                  <a:srgbClr val="000000"/>
                </a:solidFill>
                <a:latin typeface="Garamond"/>
              </a:defRPr>
            </a:pPr>
            <a:r>
              <a:rPr lang="en-US" altLang="zh-TW" sz="2000" dirty="0"/>
              <a:t>Fourth Amendment: Guards against unreasonable search and seizure.</a:t>
            </a:r>
          </a:p>
          <a:p>
            <a:pPr lvl="1">
              <a:defRPr sz="2000">
                <a:solidFill>
                  <a:srgbClr val="000000"/>
                </a:solidFill>
                <a:latin typeface="Garamond"/>
              </a:defRPr>
            </a:pPr>
            <a:r>
              <a:rPr lang="en-US" altLang="zh-TW" sz="2000" dirty="0"/>
              <a:t>Fifth and Fourteenth Amendments: Ensure due process when personal data is involved.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Federal laws also guarantee privacy protection:</a:t>
            </a:r>
          </a:p>
          <a:p>
            <a:pPr lvl="1">
              <a:defRPr sz="2000">
                <a:solidFill>
                  <a:srgbClr val="000000"/>
                </a:solidFill>
                <a:latin typeface="Garamond"/>
              </a:defRPr>
            </a:pPr>
            <a:r>
              <a:rPr lang="en-US" altLang="zh-TW" sz="2000" dirty="0"/>
              <a:t>Privacy Act (1974): </a:t>
            </a:r>
            <a:r>
              <a:rPr lang="en-US" sz="2000" dirty="0"/>
              <a:t>Lets people see, correct, and limit how federal agencies use their personal data.</a:t>
            </a:r>
            <a:endParaRPr lang="en-US" altLang="zh-TW" sz="2000" dirty="0"/>
          </a:p>
          <a:p>
            <a:pPr lvl="1">
              <a:defRPr sz="2000">
                <a:solidFill>
                  <a:srgbClr val="000000"/>
                </a:solidFill>
                <a:latin typeface="Garamond"/>
              </a:defRPr>
            </a:pPr>
            <a:r>
              <a:rPr lang="en-US" altLang="zh-TW" sz="2000" dirty="0"/>
              <a:t>HIPAA: </a:t>
            </a:r>
            <a:r>
              <a:rPr lang="en-US" sz="2000" dirty="0"/>
              <a:t>Protects medical records; gives patients privacy and access rights.</a:t>
            </a:r>
            <a:endParaRPr lang="en-US" altLang="zh-TW" sz="2000" dirty="0"/>
          </a:p>
          <a:p>
            <a:pPr lvl="1">
              <a:defRPr sz="2000">
                <a:solidFill>
                  <a:srgbClr val="000000"/>
                </a:solidFill>
                <a:latin typeface="Garamond"/>
              </a:defRPr>
            </a:pPr>
            <a:r>
              <a:rPr lang="en-US" altLang="zh-TW" sz="2000" dirty="0"/>
              <a:t>Gramm-Leach-Bliley (1999): </a:t>
            </a:r>
            <a:r>
              <a:rPr lang="en-US" sz="2000" dirty="0"/>
              <a:t>Requires banks to safeguard financial data and explain sharing practices.</a:t>
            </a:r>
            <a:endParaRPr lang="en-US" altLang="zh-TW" sz="2000" dirty="0"/>
          </a:p>
          <a:p>
            <a:pPr lvl="1">
              <a:defRPr sz="2000">
                <a:solidFill>
                  <a:srgbClr val="000000"/>
                </a:solidFill>
                <a:latin typeface="Garamond"/>
              </a:defRPr>
            </a:pPr>
            <a:r>
              <a:rPr lang="en-US" altLang="zh-TW" sz="2000" dirty="0"/>
              <a:t>…and much more (See Table 4.3)</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U.S. privacy law is piecemeal and sector-specific, not a single unified framework, so to fill these gaps, a broader set of guiding principles was developed.</a:t>
            </a:r>
          </a:p>
        </p:txBody>
      </p:sp>
      <p:sp>
        <p:nvSpPr>
          <p:cNvPr id="4" name="Rectangle 3">
            <a:extLst>
              <a:ext uri="{FF2B5EF4-FFF2-40B4-BE49-F238E27FC236}">
                <a16:creationId xmlns:a16="http://schemas.microsoft.com/office/drawing/2014/main" id="{4310AD3A-143B-CF18-38C8-5C674806DD8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4E064-AD21-1C12-7842-F80461F5E62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Legal Protections in the U.S.</a:t>
            </a:r>
          </a:p>
        </p:txBody>
      </p:sp>
      <p:sp>
        <p:nvSpPr>
          <p:cNvPr id="5" name="Rectangle 4">
            <a:extLst>
              <a:ext uri="{FF2B5EF4-FFF2-40B4-BE49-F238E27FC236}">
                <a16:creationId xmlns:a16="http://schemas.microsoft.com/office/drawing/2014/main" id="{F397647F-AC99-7FDF-B9E1-6B68C2DCE93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D84C8D8-E1E0-53CA-F785-C52E9A01B2A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C27607D-3B67-1A99-192F-1C7DE1D923B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18483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9ADD8-C316-8BF1-60D2-1A8A2B10A7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027AB-551D-95F4-C7E3-363287E0655B}"/>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Fair Information Practices (FIP) were first proposed in 1973 as a set of principles to govern how organizations collect and use personal information.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FIP emphasizes a mutual responsibility: individuals share data for transactions, and organizations must respect ongoing rights to that information.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FTC expanded FIP in 1998 and 2010 to address online privacy, requiring transparency, user consent, and stronger protections against misuse.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For example, COPPA requires websites and apps to obtain parental consent before collecting data on children under 13.</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While the U.S. has relied on FIP, the EU took a stronger step.</a:t>
            </a:r>
          </a:p>
        </p:txBody>
      </p:sp>
      <p:sp>
        <p:nvSpPr>
          <p:cNvPr id="4" name="Rectangle 3">
            <a:extLst>
              <a:ext uri="{FF2B5EF4-FFF2-40B4-BE49-F238E27FC236}">
                <a16:creationId xmlns:a16="http://schemas.microsoft.com/office/drawing/2014/main" id="{5FA2A025-5B46-9CFB-1669-99FB78531CF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826E1-5AE0-6689-6C19-3939D7C866C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Fair Information Practices</a:t>
            </a:r>
          </a:p>
        </p:txBody>
      </p:sp>
      <p:sp>
        <p:nvSpPr>
          <p:cNvPr id="5" name="Rectangle 4">
            <a:extLst>
              <a:ext uri="{FF2B5EF4-FFF2-40B4-BE49-F238E27FC236}">
                <a16:creationId xmlns:a16="http://schemas.microsoft.com/office/drawing/2014/main" id="{9D75A4F8-F272-016A-6434-7D7507F851A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FD16C51-2B31-E7DC-7587-A9ECE4A0D4D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7A04F4B-D92C-273F-E23C-3D88D21885B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42816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E2D23-F44B-D1B0-1564-8CC4C68DF14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C564C-CF86-AB28-634B-6F416525D777}"/>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The EU’s General Data Protection Regulation (GDPR) is the most comprehensive privacy law to date.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It applies worldwide to any organization that processes the personal data of EU citizens, regardless of location.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GDPR strengthens individual rights by guaranteeing access to personal information, the right to be forgotten, and the right to data portability.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Organizations must gain explicit opt-in consent, appoint data protection officers, and report breaches within 72 hours.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Penalties can reach $20 million or 4% of global revenue, making GDPR a powerful enforcement tool.</a:t>
            </a:r>
          </a:p>
        </p:txBody>
      </p:sp>
      <p:sp>
        <p:nvSpPr>
          <p:cNvPr id="4" name="Rectangle 3">
            <a:extLst>
              <a:ext uri="{FF2B5EF4-FFF2-40B4-BE49-F238E27FC236}">
                <a16:creationId xmlns:a16="http://schemas.microsoft.com/office/drawing/2014/main" id="{AD04D13C-ACCF-ED09-6085-3B7BC7A311F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7928F0-9CD2-EB59-BEBD-F35148C9760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Legal Protections in the EU</a:t>
            </a:r>
          </a:p>
        </p:txBody>
      </p:sp>
      <p:sp>
        <p:nvSpPr>
          <p:cNvPr id="5" name="Rectangle 4">
            <a:extLst>
              <a:ext uri="{FF2B5EF4-FFF2-40B4-BE49-F238E27FC236}">
                <a16:creationId xmlns:a16="http://schemas.microsoft.com/office/drawing/2014/main" id="{6F9A1510-FE8A-4E58-824D-7BA9159C7C1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681A19D-1FAA-E5CB-2803-81C2619C4E1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C071E42-22B5-8B05-A8EF-1B088D8834D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70181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C8D70-1864-EF3E-57AF-8D35F9C8C44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378A0E3-4719-F68C-FCEA-3CBAEDD3D79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A0E6D-97F2-46F6-E992-BF582B5E5DCA}"/>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200" dirty="0">
                <a:solidFill>
                  <a:schemeClr val="bg1"/>
                </a:solidFill>
              </a:rPr>
              <a:t>  Parks and Recreation (2017, November 2). </a:t>
            </a:r>
            <a:r>
              <a:rPr lang="en-US" sz="2200" i="1" dirty="0">
                <a:solidFill>
                  <a:schemeClr val="bg1"/>
                </a:solidFill>
              </a:rPr>
              <a:t>Parks and Recreation | Ron vs. Online Privacy</a:t>
            </a:r>
            <a:br>
              <a:rPr lang="en-US" sz="2200" i="1" dirty="0">
                <a:solidFill>
                  <a:schemeClr val="bg1"/>
                </a:solidFill>
              </a:rPr>
            </a:br>
            <a:r>
              <a:rPr lang="en-US" sz="2200" i="1" dirty="0">
                <a:solidFill>
                  <a:schemeClr val="bg1"/>
                </a:solidFill>
              </a:rPr>
              <a:t>  (Episode Highlight)</a:t>
            </a:r>
            <a:r>
              <a:rPr lang="en-US" sz="2200" dirty="0">
                <a:solidFill>
                  <a:schemeClr val="bg1"/>
                </a:solidFill>
              </a:rPr>
              <a:t> [Video]. YouTube https://youtu.be/8xn1rO1oQmk?si=aIG2hKThMKFYd15F</a:t>
            </a:r>
          </a:p>
        </p:txBody>
      </p:sp>
      <p:sp>
        <p:nvSpPr>
          <p:cNvPr id="5" name="Rectangle 4">
            <a:extLst>
              <a:ext uri="{FF2B5EF4-FFF2-40B4-BE49-F238E27FC236}">
                <a16:creationId xmlns:a16="http://schemas.microsoft.com/office/drawing/2014/main" id="{E5996517-1E68-F0A8-A3E5-2B2E44E9443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96A3763-0B9C-250D-9E74-0DFD47CA0B4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30DEA99-3065-4367-A9F8-30C33D496B1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39</a:t>
            </a:fld>
            <a:r>
              <a:rPr lang="en-US" b="1" dirty="0">
                <a:solidFill>
                  <a:schemeClr val="bg1"/>
                </a:solidFill>
                <a:latin typeface="Garamond" panose="02020404030301010803" pitchFamily="18" charset="0"/>
              </a:rPr>
              <a:t> </a:t>
            </a:r>
          </a:p>
        </p:txBody>
      </p:sp>
      <p:pic>
        <p:nvPicPr>
          <p:cNvPr id="10" name="Online Media 9" title="Parks and Recreation | Ron vs. Online Privacy (Episode Highlight)">
            <a:hlinkClick r:id="" action="ppaction://media"/>
            <a:extLst>
              <a:ext uri="{FF2B5EF4-FFF2-40B4-BE49-F238E27FC236}">
                <a16:creationId xmlns:a16="http://schemas.microsoft.com/office/drawing/2014/main" id="{FE5221A4-EAA9-90BC-0DC3-8B597C743243}"/>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66582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7CE89-301A-70F1-4260-6BE7F3ECF5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55BD8-8A9D-C759-E57B-798D3259D94E}"/>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b="1" dirty="0"/>
              <a:t>Ethics</a:t>
            </a:r>
            <a:r>
              <a:rPr lang="en-US" altLang="zh-TW" sz="2400" dirty="0"/>
              <a:t> refer to the principles of right and wrong that individuals, acting as free moral agents, use to make choices to guide their behaviors.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Historically, major inventions raised ethical challenges:</a:t>
            </a:r>
          </a:p>
          <a:p>
            <a:pPr lvl="1">
              <a:defRPr sz="2000">
                <a:solidFill>
                  <a:srgbClr val="000000"/>
                </a:solidFill>
                <a:latin typeface="Garamond"/>
              </a:defRPr>
            </a:pPr>
            <a:r>
              <a:rPr lang="en-US" altLang="zh-TW" sz="2000" dirty="0"/>
              <a:t>Printing Press: Democratized knowledge but raised concerns about censorship of radical ideas.</a:t>
            </a:r>
          </a:p>
          <a:p>
            <a:pPr lvl="1">
              <a:defRPr sz="2000">
                <a:solidFill>
                  <a:srgbClr val="000000"/>
                </a:solidFill>
                <a:latin typeface="Garamond"/>
              </a:defRPr>
            </a:pPr>
            <a:r>
              <a:rPr lang="en-US" altLang="zh-TW" sz="2000" dirty="0"/>
              <a:t>Industrial Revolution: Drove economic growth but raised concerns about worker exploitation.</a:t>
            </a:r>
          </a:p>
          <a:p>
            <a:pPr lvl="1">
              <a:defRPr sz="2000">
                <a:solidFill>
                  <a:srgbClr val="000000"/>
                </a:solidFill>
                <a:latin typeface="Garamond"/>
              </a:defRPr>
            </a:pPr>
            <a:r>
              <a:rPr lang="en-US" altLang="zh-TW" sz="2000" dirty="0"/>
              <a:t>Nuclear Technology: Provided a new source of energy but raised ethical debates about weaponization.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advent of powerful information systems presents similar dilemmas:</a:t>
            </a:r>
          </a:p>
          <a:p>
            <a:pPr lvl="1">
              <a:defRPr sz="2000">
                <a:solidFill>
                  <a:srgbClr val="000000"/>
                </a:solidFill>
                <a:latin typeface="Garamond"/>
              </a:defRPr>
            </a:pPr>
            <a:r>
              <a:rPr lang="en-US" altLang="zh-TW" sz="2000" dirty="0"/>
              <a:t>IS enables businesses to operate more efficiently than ever.</a:t>
            </a:r>
          </a:p>
          <a:p>
            <a:pPr lvl="1">
              <a:defRPr sz="2000">
                <a:solidFill>
                  <a:srgbClr val="000000"/>
                </a:solidFill>
                <a:latin typeface="Garamond"/>
              </a:defRPr>
            </a:pPr>
            <a:r>
              <a:rPr lang="en-US" altLang="zh-TW" sz="2000" dirty="0"/>
              <a:t>IS disrupts existing distributions of power and accelerates social change.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Like past technologies, IS offers great benefits while raising profound ethical questions</a:t>
            </a:r>
          </a:p>
          <a:p>
            <a:pPr>
              <a:defRPr sz="2000">
                <a:solidFill>
                  <a:srgbClr val="000000"/>
                </a:solidFill>
                <a:latin typeface="Garamond"/>
              </a:defRPr>
            </a:pPr>
            <a:endParaRPr lang="en-US" altLang="zh-TW" sz="2400" dirty="0"/>
          </a:p>
          <a:p>
            <a:pPr lvl="4">
              <a:defRPr sz="2000">
                <a:solidFill>
                  <a:srgbClr val="000000"/>
                </a:solidFill>
                <a:latin typeface="Garamond"/>
              </a:defRPr>
            </a:pPr>
            <a:endParaRPr lang="en-US" altLang="zh-TW" sz="1200" dirty="0"/>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EB7F8D10-BDB6-A3B1-C66D-3AAD06B37E3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11ED87-11C7-E07A-360C-C69F65EDD60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Ethics and Information Systems</a:t>
            </a:r>
          </a:p>
        </p:txBody>
      </p:sp>
      <p:sp>
        <p:nvSpPr>
          <p:cNvPr id="5" name="Rectangle 4">
            <a:extLst>
              <a:ext uri="{FF2B5EF4-FFF2-40B4-BE49-F238E27FC236}">
                <a16:creationId xmlns:a16="http://schemas.microsoft.com/office/drawing/2014/main" id="{E8DA463A-E4AE-D67D-E769-807CD9E1890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D2F9F19-8B6A-699A-698A-67E99D9D88A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92A4FA5-9191-0EBF-702D-330CA4BD676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47831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18383-2230-43EA-9B97-826C6897F3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F3AFC8-A8AF-97EC-08E1-83DBE0046469}"/>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But even with laws in place, the Internet itself creates major privacy challenges.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Internet enables companies to track users’ searches, browsing history, purchases, and mobile app usage.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Cookies are one of the most common tools: </a:t>
            </a:r>
          </a:p>
          <a:p>
            <a:pPr lvl="1">
              <a:defRPr sz="2000">
                <a:solidFill>
                  <a:srgbClr val="000000"/>
                </a:solidFill>
                <a:latin typeface="Garamond"/>
              </a:defRPr>
            </a:pPr>
            <a:r>
              <a:rPr lang="en-US" altLang="zh-TW" sz="2000" dirty="0"/>
              <a:t>First-party cookies enhance the user experience</a:t>
            </a:r>
          </a:p>
          <a:p>
            <a:pPr lvl="1">
              <a:defRPr sz="2000">
                <a:solidFill>
                  <a:srgbClr val="000000"/>
                </a:solidFill>
                <a:latin typeface="Garamond"/>
              </a:defRPr>
            </a:pPr>
            <a:r>
              <a:rPr lang="en-US" altLang="zh-TW" sz="2000" dirty="0"/>
              <a:t>Third-party cookies track users across multiple sites for advertising purposes.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Web beacons, spyware, and adware extend surveillance by collecting detailed data.</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Companies argue that such tracking enables free content and more relevant advertising, but public surveys show widespread distrust and a sense of lost control.</a:t>
            </a:r>
          </a:p>
          <a:p>
            <a:pPr lvl="3">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5614BB74-8071-BAFB-F032-33527720C00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7AEC96-441D-541C-FB1A-5B61FBCB95F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Challenges Posed by the Internet</a:t>
            </a:r>
          </a:p>
        </p:txBody>
      </p:sp>
      <p:sp>
        <p:nvSpPr>
          <p:cNvPr id="5" name="Rectangle 4">
            <a:extLst>
              <a:ext uri="{FF2B5EF4-FFF2-40B4-BE49-F238E27FC236}">
                <a16:creationId xmlns:a16="http://schemas.microsoft.com/office/drawing/2014/main" id="{F40E97DD-FBE9-EB1D-3FA6-E068AA5DC9F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9BD05A7-955A-1E0B-E9AB-DCFD59F0A8A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F270129-D793-CE5B-E662-84277A9FF4D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06723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1D8F4-A4C3-5237-F526-FA4C557818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E8A3CD-A21B-BE4F-E79E-9205F9E02194}"/>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Artificial intelligence magnifies existing privacy concerns by requiring massive datasets for training and decision-making.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Tech companies have been accused of scraping personal data from the Internet without user consent to train generative AI models.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Industries such as healthcare and finance face added risks when sensitive data is used in AI systems.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Facial recognition databases, often built without consent, have sparked lawsuits under state biometric privacy laws.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Can technology itself help restore privacy, or must we rely on law and ethics?</a:t>
            </a:r>
          </a:p>
        </p:txBody>
      </p:sp>
      <p:sp>
        <p:nvSpPr>
          <p:cNvPr id="4" name="Rectangle 3">
            <a:extLst>
              <a:ext uri="{FF2B5EF4-FFF2-40B4-BE49-F238E27FC236}">
                <a16:creationId xmlns:a16="http://schemas.microsoft.com/office/drawing/2014/main" id="{B3F74D89-017D-6F28-AEF7-1DCD194667F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89973-0C0C-C848-4759-17CE4389D5A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Challenges Posed by AI</a:t>
            </a:r>
          </a:p>
        </p:txBody>
      </p:sp>
      <p:sp>
        <p:nvSpPr>
          <p:cNvPr id="5" name="Rectangle 4">
            <a:extLst>
              <a:ext uri="{FF2B5EF4-FFF2-40B4-BE49-F238E27FC236}">
                <a16:creationId xmlns:a16="http://schemas.microsoft.com/office/drawing/2014/main" id="{FA6AAFB2-2AD6-70A3-2D7D-B6279D692F7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D78B23D-226F-72E1-B343-662F9FC92DF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E2BBF2E-9892-5AF0-ACE3-67E6FF94E51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65538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12A2C-9440-8620-6E5A-23BC8E2CD0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4ED17-6FE6-210F-0981-0D823B43457C}"/>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Privacy-enhancing technologies (PETs) aim to give users more control over their data.</a:t>
            </a:r>
            <a:endParaRPr lang="en-US" altLang="zh-TW" sz="1200" dirty="0"/>
          </a:p>
          <a:p>
            <a:pPr lvl="1">
              <a:defRPr sz="2000">
                <a:solidFill>
                  <a:srgbClr val="000000"/>
                </a:solidFill>
                <a:latin typeface="Garamond"/>
              </a:defRPr>
            </a:pPr>
            <a:r>
              <a:rPr lang="en-US" altLang="zh-TW" sz="2000" dirty="0"/>
              <a:t>e.g. Encryption, VPNs, ad blockers, cookie controls, and browser privacy settings.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Many firms now offer privacy dashboards and consent managers to increase transparency.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However, most tools require users to take proactive steps, and they do not provide complete protection.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Effective privacy protection requires a combination of technology, law, and ethical organizational practices.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Privacy challenges remind us why information rights are a central moral dimension of the Information Age.</a:t>
            </a:r>
          </a:p>
        </p:txBody>
      </p:sp>
      <p:sp>
        <p:nvSpPr>
          <p:cNvPr id="4" name="Rectangle 3">
            <a:extLst>
              <a:ext uri="{FF2B5EF4-FFF2-40B4-BE49-F238E27FC236}">
                <a16:creationId xmlns:a16="http://schemas.microsoft.com/office/drawing/2014/main" id="{7081446A-6166-7F39-7546-E1C3CCCA01C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0B92B3-C403-75E6-72A2-107ACA638A8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Technological Solutions</a:t>
            </a:r>
          </a:p>
        </p:txBody>
      </p:sp>
      <p:sp>
        <p:nvSpPr>
          <p:cNvPr id="5" name="Rectangle 4">
            <a:extLst>
              <a:ext uri="{FF2B5EF4-FFF2-40B4-BE49-F238E27FC236}">
                <a16:creationId xmlns:a16="http://schemas.microsoft.com/office/drawing/2014/main" id="{642AAA8A-EEC8-5EEB-0319-558C00EB329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29B3AF1-A0F7-6C62-E3CA-04BEB6F84DC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F7E382C-0DC0-538F-1715-9509DBD2263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72882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10765838-F227-7988-B8F8-F54FEB4B357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F9C75C-96D1-F0C0-A415-D7693572FF51}"/>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Intellectual Property Rights</a:t>
            </a:r>
            <a:endParaRPr sz="4400" dirty="0">
              <a:solidFill>
                <a:schemeClr val="bg1"/>
              </a:solidFill>
            </a:endParaRPr>
          </a:p>
        </p:txBody>
      </p:sp>
    </p:spTree>
    <p:extLst>
      <p:ext uri="{BB962C8B-B14F-4D97-AF65-F5344CB8AC3E}">
        <p14:creationId xmlns:p14="http://schemas.microsoft.com/office/powerpoint/2010/main" val="341458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BAD3D-F47A-B7A8-DDFA-34D5355475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3390F5-224E-D448-07FE-C79FA06BB167}"/>
              </a:ext>
            </a:extLst>
          </p:cNvPr>
          <p:cNvSpPr>
            <a:spLocks noGrp="1"/>
          </p:cNvSpPr>
          <p:nvPr>
            <p:ph idx="1"/>
          </p:nvPr>
        </p:nvSpPr>
        <p:spPr>
          <a:xfrm>
            <a:off x="5401559" y="1300900"/>
            <a:ext cx="6245496" cy="5081046"/>
          </a:xfrm>
        </p:spPr>
        <p:txBody>
          <a:bodyPr>
            <a:normAutofit/>
          </a:bodyPr>
          <a:lstStyle/>
          <a:p>
            <a:pPr>
              <a:defRPr sz="2000">
                <a:solidFill>
                  <a:srgbClr val="000000"/>
                </a:solidFill>
                <a:latin typeface="Garamond"/>
              </a:defRPr>
            </a:pPr>
            <a:r>
              <a:rPr lang="en-US" altLang="zh-TW" sz="2400" b="1" dirty="0"/>
              <a:t>Intellectual Property</a:t>
            </a:r>
            <a:r>
              <a:rPr lang="en-US" altLang="zh-TW" sz="2400" dirty="0"/>
              <a:t> (IP)</a:t>
            </a:r>
            <a:r>
              <a:rPr lang="en-US" altLang="zh-TW" sz="2400" b="1" dirty="0"/>
              <a:t> </a:t>
            </a:r>
            <a:r>
              <a:rPr lang="en-US" altLang="zh-TW" sz="2400" dirty="0"/>
              <a:t>refers to products of the mind, such as ideas, inventions, and creative works.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Modern information technology makes IP protection more difficult because digital content can be copied, transmitted, and altered with ease.</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It is traditionally protected through four legal traditions:</a:t>
            </a:r>
          </a:p>
          <a:p>
            <a:pPr lvl="1">
              <a:defRPr sz="2000">
                <a:solidFill>
                  <a:srgbClr val="000000"/>
                </a:solidFill>
                <a:latin typeface="Garamond"/>
              </a:defRPr>
            </a:pPr>
            <a:r>
              <a:rPr lang="en-US" altLang="zh-TW" sz="2000" dirty="0"/>
              <a:t>Copyright</a:t>
            </a:r>
          </a:p>
          <a:p>
            <a:pPr lvl="1">
              <a:defRPr sz="2000">
                <a:solidFill>
                  <a:srgbClr val="000000"/>
                </a:solidFill>
                <a:latin typeface="Garamond"/>
              </a:defRPr>
            </a:pPr>
            <a:r>
              <a:rPr lang="en-US" altLang="zh-TW" sz="2000" dirty="0"/>
              <a:t>Patents</a:t>
            </a:r>
          </a:p>
          <a:p>
            <a:pPr lvl="1">
              <a:defRPr sz="2000">
                <a:solidFill>
                  <a:srgbClr val="000000"/>
                </a:solidFill>
                <a:latin typeface="Garamond"/>
              </a:defRPr>
            </a:pPr>
            <a:r>
              <a:rPr lang="en-US" altLang="zh-TW" sz="2000" dirty="0"/>
              <a:t>Trademarks</a:t>
            </a:r>
          </a:p>
          <a:p>
            <a:pPr lvl="1">
              <a:defRPr sz="2000">
                <a:solidFill>
                  <a:srgbClr val="000000"/>
                </a:solidFill>
                <a:latin typeface="Garamond"/>
              </a:defRPr>
            </a:pPr>
            <a:r>
              <a:rPr lang="en-US" altLang="zh-TW" sz="2000" dirty="0"/>
              <a:t>Trade Secrets</a:t>
            </a:r>
          </a:p>
          <a:p>
            <a:pPr lvl="3">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C41A0A2F-F7DB-A1CA-B56A-613144F38CB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1467B7-8E31-AE6E-D0F8-BFD7FD55C53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Intellectual Property in the Digital Age</a:t>
            </a:r>
          </a:p>
        </p:txBody>
      </p:sp>
      <p:sp>
        <p:nvSpPr>
          <p:cNvPr id="5" name="Rectangle 4">
            <a:extLst>
              <a:ext uri="{FF2B5EF4-FFF2-40B4-BE49-F238E27FC236}">
                <a16:creationId xmlns:a16="http://schemas.microsoft.com/office/drawing/2014/main" id="{DAE799A7-EB67-D9F5-C43E-38227CA7F83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17E7588-6AC9-F332-B246-95A1257126C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F7CA5C3-1299-288A-32A8-F77E908D9D7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44</a:t>
            </a:fld>
            <a:r>
              <a:rPr lang="en-US" b="1" dirty="0">
                <a:solidFill>
                  <a:schemeClr val="bg1"/>
                </a:solidFill>
                <a:latin typeface="Garamond" panose="02020404030301010803" pitchFamily="18" charset="0"/>
              </a:rPr>
              <a:t> </a:t>
            </a:r>
          </a:p>
        </p:txBody>
      </p:sp>
      <p:pic>
        <p:nvPicPr>
          <p:cNvPr id="11266" name="Picture 2" descr="undefined">
            <a:extLst>
              <a:ext uri="{FF2B5EF4-FFF2-40B4-BE49-F238E27FC236}">
                <a16:creationId xmlns:a16="http://schemas.microsoft.com/office/drawing/2014/main" id="{4BD0BE9D-34E5-BD6B-220D-335DABE8D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3009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9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53BEE-1C13-1AF7-4258-032558523A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936A8-5418-6ABD-8678-D1C2A814CFD7}"/>
              </a:ext>
            </a:extLst>
          </p:cNvPr>
          <p:cNvSpPr>
            <a:spLocks noGrp="1"/>
          </p:cNvSpPr>
          <p:nvPr>
            <p:ph idx="1"/>
          </p:nvPr>
        </p:nvSpPr>
        <p:spPr>
          <a:xfrm>
            <a:off x="5401559" y="1300900"/>
            <a:ext cx="6245496" cy="5081046"/>
          </a:xfrm>
        </p:spPr>
        <p:txBody>
          <a:bodyPr>
            <a:normAutofit/>
          </a:bodyPr>
          <a:lstStyle/>
          <a:p>
            <a:pPr>
              <a:defRPr sz="2000">
                <a:solidFill>
                  <a:srgbClr val="000000"/>
                </a:solidFill>
                <a:latin typeface="Garamond"/>
              </a:defRPr>
            </a:pPr>
            <a:r>
              <a:rPr lang="en-US" altLang="zh-TW" sz="2400" dirty="0"/>
              <a:t>Copyright protects the creators of literary, artistic, musical, and software works.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Copyright generally lasts for the life of the author plus 70 years, or 95 years for works owned by corporations.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Copyright law protects the expression of ideas but not the underlying ideas themselves.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 Steamboat Willie (1928)</a:t>
            </a:r>
          </a:p>
          <a:p>
            <a:pPr lvl="1">
              <a:defRPr sz="2000">
                <a:solidFill>
                  <a:srgbClr val="000000"/>
                </a:solidFill>
                <a:latin typeface="Garamond"/>
              </a:defRPr>
            </a:pPr>
            <a:r>
              <a:rPr lang="en-US" altLang="zh-TW" sz="2000" dirty="0"/>
              <a:t>The copyright for the film Steamboat Willie expired, making the first version of Mickey Mouse available in the public domain.</a:t>
            </a:r>
            <a:endParaRPr lang="en-US" altLang="zh-TW" sz="800" dirty="0"/>
          </a:p>
        </p:txBody>
      </p:sp>
      <p:sp>
        <p:nvSpPr>
          <p:cNvPr id="4" name="Rectangle 3">
            <a:extLst>
              <a:ext uri="{FF2B5EF4-FFF2-40B4-BE49-F238E27FC236}">
                <a16:creationId xmlns:a16="http://schemas.microsoft.com/office/drawing/2014/main" id="{77B5BA95-51D7-C95C-9004-47468720093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FF93E-F408-3280-9F5F-EC35105E01D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Copyright</a:t>
            </a:r>
          </a:p>
        </p:txBody>
      </p:sp>
      <p:sp>
        <p:nvSpPr>
          <p:cNvPr id="5" name="Rectangle 4">
            <a:extLst>
              <a:ext uri="{FF2B5EF4-FFF2-40B4-BE49-F238E27FC236}">
                <a16:creationId xmlns:a16="http://schemas.microsoft.com/office/drawing/2014/main" id="{A58140DD-E1E9-2E15-72B0-343AA092742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EF5B105-8936-8001-AC87-E1952A511C4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9B1CAA6-A4D0-E645-4C1D-FBCDC119FD5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45</a:t>
            </a:fld>
            <a:r>
              <a:rPr lang="en-US" b="1" dirty="0">
                <a:solidFill>
                  <a:schemeClr val="bg1"/>
                </a:solidFill>
                <a:latin typeface="Garamond" panose="02020404030301010803" pitchFamily="18" charset="0"/>
              </a:rPr>
              <a:t> </a:t>
            </a:r>
          </a:p>
        </p:txBody>
      </p:sp>
      <p:pic>
        <p:nvPicPr>
          <p:cNvPr id="14341" name="Picture 5" descr="Steamboat Willie: Disney's copyright ends with horror – The Bolles Bugle">
            <a:extLst>
              <a:ext uri="{FF2B5EF4-FFF2-40B4-BE49-F238E27FC236}">
                <a16:creationId xmlns:a16="http://schemas.microsoft.com/office/drawing/2014/main" id="{28EB19B8-F493-5330-D892-915D6B63D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3009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2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E22D9-FC61-74A1-F412-428B2FFDFA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68D7A0-0D1A-C300-6DD0-26BD1D070CD8}"/>
              </a:ext>
            </a:extLst>
          </p:cNvPr>
          <p:cNvSpPr>
            <a:spLocks noGrp="1"/>
          </p:cNvSpPr>
          <p:nvPr>
            <p:ph idx="1"/>
          </p:nvPr>
        </p:nvSpPr>
        <p:spPr>
          <a:xfrm>
            <a:off x="6249971" y="1300900"/>
            <a:ext cx="5397084" cy="5081046"/>
          </a:xfrm>
        </p:spPr>
        <p:txBody>
          <a:bodyPr>
            <a:normAutofit/>
          </a:bodyPr>
          <a:lstStyle/>
          <a:p>
            <a:pPr>
              <a:defRPr sz="2000">
                <a:solidFill>
                  <a:srgbClr val="000000"/>
                </a:solidFill>
                <a:latin typeface="Garamond"/>
              </a:defRPr>
            </a:pPr>
            <a:r>
              <a:rPr lang="en-US" altLang="zh-TW" sz="2400" dirty="0"/>
              <a:t>A patent grants the owner an exclusive monopoly on an invention for 20 years.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To qualify, an invention must demonstrate novelty, originality, and non-obviousness.</a:t>
            </a:r>
          </a:p>
          <a:p>
            <a:pPr marL="1371600" lvl="3" indent="0">
              <a:buNone/>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Patents protect the underlying concepts of software or machines, not just their expression.</a:t>
            </a:r>
          </a:p>
        </p:txBody>
      </p:sp>
      <p:sp>
        <p:nvSpPr>
          <p:cNvPr id="4" name="Rectangle 3">
            <a:extLst>
              <a:ext uri="{FF2B5EF4-FFF2-40B4-BE49-F238E27FC236}">
                <a16:creationId xmlns:a16="http://schemas.microsoft.com/office/drawing/2014/main" id="{0ECF7C35-1379-06E8-EF02-73ADB9CC59F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B6DFE-1D6E-50D8-F194-7EDFFEA5E0E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Patent</a:t>
            </a:r>
          </a:p>
        </p:txBody>
      </p:sp>
      <p:sp>
        <p:nvSpPr>
          <p:cNvPr id="5" name="Rectangle 4">
            <a:extLst>
              <a:ext uri="{FF2B5EF4-FFF2-40B4-BE49-F238E27FC236}">
                <a16:creationId xmlns:a16="http://schemas.microsoft.com/office/drawing/2014/main" id="{09862E6B-692D-03C9-22DD-D0BD06C0F81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D7E6992-FCE1-62A2-0766-C272B2FF5F9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8917AA5-E334-13B3-55C9-C1172390791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46</a:t>
            </a:fld>
            <a:r>
              <a:rPr lang="en-US" b="1" dirty="0">
                <a:solidFill>
                  <a:schemeClr val="bg1"/>
                </a:solidFill>
                <a:latin typeface="Garamond" panose="02020404030301010803" pitchFamily="18" charset="0"/>
              </a:rPr>
              <a:t> </a:t>
            </a:r>
          </a:p>
        </p:txBody>
      </p:sp>
      <p:pic>
        <p:nvPicPr>
          <p:cNvPr id="15365" name="Picture 5" descr="Patents 101: Protecting Yourself and Your Invention">
            <a:extLst>
              <a:ext uri="{FF2B5EF4-FFF2-40B4-BE49-F238E27FC236}">
                <a16:creationId xmlns:a16="http://schemas.microsoft.com/office/drawing/2014/main" id="{6D5F5BF9-BFC0-FA44-C004-E81FC4A510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82" r="19305"/>
          <a:stretch/>
        </p:blipFill>
        <p:spPr bwMode="auto">
          <a:xfrm>
            <a:off x="541770" y="1300900"/>
            <a:ext cx="55900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2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0C708-D323-62E7-D171-FF60D8CD09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23739B-D4BC-E3B2-02C2-674E8BE5CFD0}"/>
              </a:ext>
            </a:extLst>
          </p:cNvPr>
          <p:cNvSpPr>
            <a:spLocks noGrp="1"/>
          </p:cNvSpPr>
          <p:nvPr>
            <p:ph idx="1"/>
          </p:nvPr>
        </p:nvSpPr>
        <p:spPr>
          <a:xfrm>
            <a:off x="5231877" y="1300900"/>
            <a:ext cx="6415178" cy="5081046"/>
          </a:xfrm>
        </p:spPr>
        <p:txBody>
          <a:bodyPr>
            <a:normAutofit/>
          </a:bodyPr>
          <a:lstStyle/>
          <a:p>
            <a:pPr>
              <a:defRPr sz="2000">
                <a:solidFill>
                  <a:srgbClr val="000000"/>
                </a:solidFill>
                <a:latin typeface="Garamond"/>
              </a:defRPr>
            </a:pPr>
            <a:r>
              <a:rPr lang="en-US" altLang="zh-TW" sz="2400" dirty="0"/>
              <a:t>Trademarks protect distinctive marks, logos, or symbols used to identify products in the marketplace.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Trademark law prevents consumer confusion and protects the investments that firms make in building their brands.</a:t>
            </a:r>
          </a:p>
          <a:p>
            <a:pPr>
              <a:defRPr sz="2000">
                <a:solidFill>
                  <a:srgbClr val="000000"/>
                </a:solidFill>
                <a:latin typeface="Garamond"/>
              </a:defRPr>
            </a:pPr>
            <a:endParaRPr lang="en-US" altLang="zh-TW" sz="2400" dirty="0"/>
          </a:p>
          <a:p>
            <a:pPr>
              <a:defRPr sz="2000">
                <a:solidFill>
                  <a:srgbClr val="000000"/>
                </a:solidFill>
                <a:latin typeface="Garamond"/>
              </a:defRPr>
            </a:pPr>
            <a:r>
              <a:rPr lang="en-US" altLang="zh-TW" sz="2400" dirty="0"/>
              <a:t>Example:</a:t>
            </a:r>
          </a:p>
          <a:p>
            <a:pPr lvl="1">
              <a:defRPr sz="2000">
                <a:solidFill>
                  <a:srgbClr val="000000"/>
                </a:solidFill>
                <a:latin typeface="Garamond"/>
              </a:defRPr>
            </a:pPr>
            <a:r>
              <a:rPr lang="en-US" altLang="zh-TW" sz="2000" dirty="0"/>
              <a:t>Starbucks lost a legal battle against a Pakistani café using a similar name and logo (</a:t>
            </a:r>
            <a:r>
              <a:rPr lang="en-US" sz="2000" dirty="0"/>
              <a:t>“Sattar Buksh”)</a:t>
            </a:r>
            <a:endParaRPr lang="en-US" altLang="zh-TW" sz="2000" dirty="0"/>
          </a:p>
        </p:txBody>
      </p:sp>
      <p:sp>
        <p:nvSpPr>
          <p:cNvPr id="4" name="Rectangle 3">
            <a:extLst>
              <a:ext uri="{FF2B5EF4-FFF2-40B4-BE49-F238E27FC236}">
                <a16:creationId xmlns:a16="http://schemas.microsoft.com/office/drawing/2014/main" id="{A5A11757-45A5-966A-6DF2-58FE0D2F29E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105E8-4BBC-65B2-D54D-850F479147C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Trademarks</a:t>
            </a:r>
          </a:p>
        </p:txBody>
      </p:sp>
      <p:sp>
        <p:nvSpPr>
          <p:cNvPr id="5" name="Rectangle 4">
            <a:extLst>
              <a:ext uri="{FF2B5EF4-FFF2-40B4-BE49-F238E27FC236}">
                <a16:creationId xmlns:a16="http://schemas.microsoft.com/office/drawing/2014/main" id="{AA188D9B-43D2-26C3-8A12-D95E0AAFC74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A686561-610A-9089-0224-727D9FC94C7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E8802D5-0075-B672-1544-C5F96221E10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47</a:t>
            </a:fld>
            <a:r>
              <a:rPr lang="en-US" b="1" dirty="0">
                <a:solidFill>
                  <a:schemeClr val="bg1"/>
                </a:solidFill>
                <a:latin typeface="Garamond" panose="02020404030301010803" pitchFamily="18" charset="0"/>
              </a:rPr>
              <a:t> </a:t>
            </a:r>
          </a:p>
        </p:txBody>
      </p:sp>
      <p:pic>
        <p:nvPicPr>
          <p:cNvPr id="10" name="Picture 9">
            <a:extLst>
              <a:ext uri="{FF2B5EF4-FFF2-40B4-BE49-F238E27FC236}">
                <a16:creationId xmlns:a16="http://schemas.microsoft.com/office/drawing/2014/main" id="{369393B4-991F-94A0-FFDE-DF6D871ECBFD}"/>
              </a:ext>
            </a:extLst>
          </p:cNvPr>
          <p:cNvPicPr>
            <a:picLocks noChangeAspect="1"/>
          </p:cNvPicPr>
          <p:nvPr/>
        </p:nvPicPr>
        <p:blipFill>
          <a:blip r:embed="rId3"/>
          <a:stretch>
            <a:fillRect/>
          </a:stretch>
        </p:blipFill>
        <p:spPr>
          <a:xfrm>
            <a:off x="541770" y="1300900"/>
            <a:ext cx="4515087" cy="4572000"/>
          </a:xfrm>
          <a:prstGeom prst="rect">
            <a:avLst/>
          </a:prstGeom>
        </p:spPr>
      </p:pic>
    </p:spTree>
    <p:extLst>
      <p:ext uri="{BB962C8B-B14F-4D97-AF65-F5344CB8AC3E}">
        <p14:creationId xmlns:p14="http://schemas.microsoft.com/office/powerpoint/2010/main" val="156324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86DD6-5BB6-C96F-C18D-D6CC3DE550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0BD79-AC05-9B40-6429-2D5A4F801558}"/>
              </a:ext>
            </a:extLst>
          </p:cNvPr>
          <p:cNvSpPr>
            <a:spLocks noGrp="1"/>
          </p:cNvSpPr>
          <p:nvPr>
            <p:ph idx="1"/>
          </p:nvPr>
        </p:nvSpPr>
        <p:spPr>
          <a:xfrm>
            <a:off x="3431357" y="1300900"/>
            <a:ext cx="8215697" cy="5081046"/>
          </a:xfrm>
        </p:spPr>
        <p:txBody>
          <a:bodyPr>
            <a:normAutofit/>
          </a:bodyPr>
          <a:lstStyle/>
          <a:p>
            <a:pPr>
              <a:defRPr sz="2000">
                <a:solidFill>
                  <a:srgbClr val="000000"/>
                </a:solidFill>
                <a:latin typeface="Garamond"/>
              </a:defRPr>
            </a:pPr>
            <a:r>
              <a:rPr lang="en-US" altLang="zh-TW" sz="2400" dirty="0"/>
              <a:t>Trade secrets include formulas, processes, devices, or compilations of data used for business purposes.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Protection depends on keeping the information confidential through nondisclosure agreements and secure practices.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Trade secret law protects the actual ideas behind a work, not just the way they are expressed.</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However, once a trade secret enters the public domain, protection is lost.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a:t>
            </a:r>
          </a:p>
          <a:p>
            <a:pPr lvl="1">
              <a:defRPr sz="2000">
                <a:solidFill>
                  <a:srgbClr val="000000"/>
                </a:solidFill>
                <a:latin typeface="Garamond"/>
              </a:defRPr>
            </a:pPr>
            <a:r>
              <a:rPr lang="en-US" altLang="zh-TW" sz="2000" dirty="0"/>
              <a:t>Coca-Cola’s recipe was never patented and kept a trade secret.</a:t>
            </a:r>
          </a:p>
        </p:txBody>
      </p:sp>
      <p:sp>
        <p:nvSpPr>
          <p:cNvPr id="4" name="Rectangle 3">
            <a:extLst>
              <a:ext uri="{FF2B5EF4-FFF2-40B4-BE49-F238E27FC236}">
                <a16:creationId xmlns:a16="http://schemas.microsoft.com/office/drawing/2014/main" id="{BD3211C4-6D86-9DB3-8C78-0AE2F9B61A0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C68855-38AE-7B38-FAED-3D52BF3FD5B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Trade Secrets</a:t>
            </a:r>
          </a:p>
        </p:txBody>
      </p:sp>
      <p:sp>
        <p:nvSpPr>
          <p:cNvPr id="5" name="Rectangle 4">
            <a:extLst>
              <a:ext uri="{FF2B5EF4-FFF2-40B4-BE49-F238E27FC236}">
                <a16:creationId xmlns:a16="http://schemas.microsoft.com/office/drawing/2014/main" id="{7C354BA8-F3DE-635E-B4D5-B35EFE57388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BD98236-D946-6F17-A980-5EF207298B8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F6A7A47-8DEB-E9AB-1BF7-6C4846BB1B3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48</a:t>
            </a:fld>
            <a:r>
              <a:rPr lang="en-US" b="1" dirty="0">
                <a:solidFill>
                  <a:schemeClr val="bg1"/>
                </a:solidFill>
                <a:latin typeface="Garamond" panose="02020404030301010803" pitchFamily="18" charset="0"/>
              </a:rPr>
              <a:t> </a:t>
            </a:r>
          </a:p>
        </p:txBody>
      </p:sp>
      <p:pic>
        <p:nvPicPr>
          <p:cNvPr id="17411" name="Picture 3">
            <a:extLst>
              <a:ext uri="{FF2B5EF4-FFF2-40B4-BE49-F238E27FC236}">
                <a16:creationId xmlns:a16="http://schemas.microsoft.com/office/drawing/2014/main" id="{9F574448-FE51-5E4B-8646-04BE6358A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300900"/>
            <a:ext cx="25781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55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9A540-C29C-C71A-85B2-E5DD3D94E4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24B298-990C-8674-6E08-934AB7EFA10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65E4C-D480-A15E-52EF-FAA8D6F45917}"/>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Half as Interesting (2022, June 2). </a:t>
            </a:r>
            <a:r>
              <a:rPr lang="en-US" sz="2400" i="1" dirty="0">
                <a:solidFill>
                  <a:schemeClr val="bg1"/>
                </a:solidFill>
              </a:rPr>
              <a:t>How Coca Cola (Actually) Keeps Its Secret Recipe Secret</a:t>
            </a:r>
            <a:br>
              <a:rPr lang="en-US" sz="2400" dirty="0">
                <a:solidFill>
                  <a:schemeClr val="bg1"/>
                </a:solidFill>
              </a:rPr>
            </a:br>
            <a:r>
              <a:rPr lang="en-US" sz="2400" dirty="0">
                <a:solidFill>
                  <a:schemeClr val="bg1"/>
                </a:solidFill>
              </a:rPr>
              <a:t>  [Video]. YouTube. https://youtu.be/7ug8tHiR98w?si=fsLhCXQiX16ui7g1</a:t>
            </a:r>
          </a:p>
        </p:txBody>
      </p:sp>
      <p:sp>
        <p:nvSpPr>
          <p:cNvPr id="5" name="Rectangle 4">
            <a:extLst>
              <a:ext uri="{FF2B5EF4-FFF2-40B4-BE49-F238E27FC236}">
                <a16:creationId xmlns:a16="http://schemas.microsoft.com/office/drawing/2014/main" id="{424FA18A-E00F-8B00-2970-23A93008F30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028B3DA-C8FB-F1C6-195A-7D59D4D9C73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73CFD58-9176-AE0F-3A52-D3DB219CDEE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49</a:t>
            </a:fld>
            <a:r>
              <a:rPr lang="en-US" b="1" dirty="0">
                <a:solidFill>
                  <a:schemeClr val="bg1"/>
                </a:solidFill>
                <a:latin typeface="Garamond" panose="02020404030301010803" pitchFamily="18" charset="0"/>
              </a:rPr>
              <a:t> </a:t>
            </a:r>
          </a:p>
        </p:txBody>
      </p:sp>
      <p:pic>
        <p:nvPicPr>
          <p:cNvPr id="10" name="Online Media 9" title="How Coca Cola (Actually) Keeps Its Secret Recipe Secret">
            <a:hlinkClick r:id="" action="ppaction://media"/>
            <a:extLst>
              <a:ext uri="{FF2B5EF4-FFF2-40B4-BE49-F238E27FC236}">
                <a16:creationId xmlns:a16="http://schemas.microsoft.com/office/drawing/2014/main" id="{9C95FD65-3EBD-3CA4-2802-D58D1D987451}"/>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223208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F437-C048-B92A-A93C-5E018325B4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FAD83-3F2A-1CB5-57C8-F2BBAF333BF3}"/>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Today’s IS-related concerns raised by the developments:</a:t>
            </a:r>
            <a:endParaRPr lang="en-US" altLang="zh-TW" sz="2000" dirty="0"/>
          </a:p>
          <a:p>
            <a:pPr lvl="1">
              <a:defRPr sz="2000">
                <a:solidFill>
                  <a:srgbClr val="000000"/>
                </a:solidFill>
                <a:latin typeface="Garamond"/>
              </a:defRPr>
            </a:pPr>
            <a:r>
              <a:rPr lang="en-US" altLang="zh-TW" sz="2000" dirty="0"/>
              <a:t>Internet and digital platforms</a:t>
            </a:r>
          </a:p>
          <a:p>
            <a:pPr lvl="1">
              <a:defRPr sz="2000">
                <a:solidFill>
                  <a:srgbClr val="000000"/>
                </a:solidFill>
                <a:latin typeface="Garamond"/>
              </a:defRPr>
            </a:pPr>
            <a:r>
              <a:rPr lang="en-US" altLang="zh-TW" sz="2000" dirty="0"/>
              <a:t>Artificial Intelligence and automation</a:t>
            </a:r>
          </a:p>
          <a:p>
            <a:pPr lvl="1">
              <a:defRPr sz="2000">
                <a:solidFill>
                  <a:srgbClr val="000000"/>
                </a:solidFill>
                <a:latin typeface="Garamond"/>
              </a:defRPr>
            </a:pPr>
            <a:r>
              <a:rPr lang="en-US" altLang="zh-TW" sz="2000" dirty="0"/>
              <a:t>Customer data use and privacy</a:t>
            </a:r>
          </a:p>
          <a:p>
            <a:pPr lvl="1">
              <a:defRPr sz="2000">
                <a:solidFill>
                  <a:srgbClr val="000000"/>
                </a:solidFill>
                <a:latin typeface="Garamond"/>
              </a:defRPr>
            </a:pPr>
            <a:r>
              <a:rPr lang="en-US" altLang="zh-TW" sz="2000" dirty="0"/>
              <a:t>Intellectual property protection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Key questions include:</a:t>
            </a:r>
          </a:p>
          <a:p>
            <a:pPr lvl="1">
              <a:defRPr sz="2000">
                <a:solidFill>
                  <a:srgbClr val="000000"/>
                </a:solidFill>
                <a:latin typeface="Garamond"/>
              </a:defRPr>
            </a:pPr>
            <a:r>
              <a:rPr lang="en-US" altLang="zh-TW" sz="2000" dirty="0"/>
              <a:t>How can we safeguard system quality to protect individuals and society?</a:t>
            </a:r>
          </a:p>
          <a:p>
            <a:pPr lvl="1">
              <a:defRPr sz="2000">
                <a:solidFill>
                  <a:srgbClr val="000000"/>
                </a:solidFill>
                <a:latin typeface="Garamond"/>
              </a:defRPr>
            </a:pPr>
            <a:r>
              <a:rPr lang="en-US" altLang="zh-TW" sz="2000" dirty="0"/>
              <a:t>How can we ensure accountability for IS consequences?</a:t>
            </a:r>
          </a:p>
          <a:p>
            <a:pPr lvl="1">
              <a:defRPr sz="2000">
                <a:solidFill>
                  <a:srgbClr val="000000"/>
                </a:solidFill>
                <a:latin typeface="Garamond"/>
              </a:defRPr>
            </a:pPr>
            <a:r>
              <a:rPr lang="en-US" altLang="zh-TW" sz="2000" dirty="0"/>
              <a:t>How can we preserve social values and institutions in the digital age?</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Central Question: “What is the ethical and socially responsible course of action?”</a:t>
            </a:r>
          </a:p>
        </p:txBody>
      </p:sp>
      <p:sp>
        <p:nvSpPr>
          <p:cNvPr id="4" name="Rectangle 3">
            <a:extLst>
              <a:ext uri="{FF2B5EF4-FFF2-40B4-BE49-F238E27FC236}">
                <a16:creationId xmlns:a16="http://schemas.microsoft.com/office/drawing/2014/main" id="{24C4D37F-A35C-1AF1-511F-9D6D787A4C5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DDC8D-0DBA-FF05-F1DC-2A90940B3F4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Ethics and Information Systems</a:t>
            </a:r>
          </a:p>
        </p:txBody>
      </p:sp>
      <p:sp>
        <p:nvSpPr>
          <p:cNvPr id="5" name="Rectangle 4">
            <a:extLst>
              <a:ext uri="{FF2B5EF4-FFF2-40B4-BE49-F238E27FC236}">
                <a16:creationId xmlns:a16="http://schemas.microsoft.com/office/drawing/2014/main" id="{FBA86022-C0F7-5810-238E-DFD27DFCC6D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37D4CFE-4796-0E1C-0E24-18243A14525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5C05023-FEB7-8926-D458-BFF7306B4ED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35001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0FFA-5F23-6D03-A2E8-0028DA512D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5C0023-2D63-B9DD-C190-A65CA999DDD7}"/>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Digital media can be copied, transmitted, and altered with almost no cost or effort.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Internet has made piracy widespread, with 230 billion visits to piracy websites in 2023, an increase of 6.7 percent from 2022.</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Early peer-to-peer platforms such as Napster, </a:t>
            </a:r>
            <a:r>
              <a:rPr lang="en-US" altLang="zh-TW" sz="2400" dirty="0" err="1"/>
              <a:t>Grokster</a:t>
            </a:r>
            <a:r>
              <a:rPr lang="en-US" altLang="zh-TW" sz="2400" dirty="0"/>
              <a:t>, and </a:t>
            </a:r>
            <a:r>
              <a:rPr lang="en-US" altLang="zh-TW" sz="2400" dirty="0" err="1"/>
              <a:t>Kazaa</a:t>
            </a:r>
            <a:r>
              <a:rPr lang="en-US" altLang="zh-TW" sz="2400" dirty="0"/>
              <a:t> disrupted the music and film industries by enabling illegal file sharing.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Legal and technical solutions such as the DMCA, iTunes, and streaming platforms like Spotify and Kindle have reduced piracy but not eliminated it.</a:t>
            </a:r>
          </a:p>
        </p:txBody>
      </p:sp>
      <p:sp>
        <p:nvSpPr>
          <p:cNvPr id="4" name="Rectangle 3">
            <a:extLst>
              <a:ext uri="{FF2B5EF4-FFF2-40B4-BE49-F238E27FC236}">
                <a16:creationId xmlns:a16="http://schemas.microsoft.com/office/drawing/2014/main" id="{CCF197F2-9715-2F9F-217C-1F23086DFE3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2F264-B539-8007-274A-71DBE77AAF4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Challenges of Digital Networks</a:t>
            </a:r>
          </a:p>
        </p:txBody>
      </p:sp>
      <p:sp>
        <p:nvSpPr>
          <p:cNvPr id="5" name="Rectangle 4">
            <a:extLst>
              <a:ext uri="{FF2B5EF4-FFF2-40B4-BE49-F238E27FC236}">
                <a16:creationId xmlns:a16="http://schemas.microsoft.com/office/drawing/2014/main" id="{D7FB6BF8-917B-F203-3430-29273570FC4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0EB4D50-DE67-1318-1632-8AD51D1D05C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716E0F2-D666-53F5-3609-0B69CE46DE5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26590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54F6B-BB0D-1ED0-37A2-C2CAF5EB6EA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EC33194-483D-D28E-46DB-CA0FD2C8E3D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BCE4C-1E36-4430-BED2-36483FC44C04}"/>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800" dirty="0">
                <a:solidFill>
                  <a:schemeClr val="bg1"/>
                </a:solidFill>
              </a:rPr>
              <a:t>  avril134 (2006, May 4). </a:t>
            </a:r>
            <a:r>
              <a:rPr lang="en-US" sz="2800" i="1" dirty="0">
                <a:solidFill>
                  <a:schemeClr val="bg1"/>
                </a:solidFill>
              </a:rPr>
              <a:t>Piracy. It’s a Crime </a:t>
            </a:r>
            <a:r>
              <a:rPr lang="en-US" sz="2800" dirty="0">
                <a:solidFill>
                  <a:schemeClr val="bg1"/>
                </a:solidFill>
              </a:rPr>
              <a:t>[Video]. YouTube.</a:t>
            </a:r>
            <a:br>
              <a:rPr lang="en-US" sz="2800" dirty="0">
                <a:solidFill>
                  <a:schemeClr val="bg1"/>
                </a:solidFill>
              </a:rPr>
            </a:br>
            <a:r>
              <a:rPr lang="en-US" sz="2800" dirty="0">
                <a:solidFill>
                  <a:schemeClr val="bg1"/>
                </a:solidFill>
              </a:rPr>
              <a:t>  https://youtu.be/K_vHwfDNGdg?si=aIiSKBxvEFgJTh8H</a:t>
            </a:r>
          </a:p>
        </p:txBody>
      </p:sp>
      <p:sp>
        <p:nvSpPr>
          <p:cNvPr id="5" name="Rectangle 4">
            <a:extLst>
              <a:ext uri="{FF2B5EF4-FFF2-40B4-BE49-F238E27FC236}">
                <a16:creationId xmlns:a16="http://schemas.microsoft.com/office/drawing/2014/main" id="{4A2ADDAA-4A09-085D-8AF0-633DCB6B228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4C8116E-01AF-E8D8-EA07-85C9DBF862E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E684E33-CA02-C9BA-C153-EFFDB04AEB6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51</a:t>
            </a:fld>
            <a:r>
              <a:rPr lang="en-US" b="1" dirty="0">
                <a:solidFill>
                  <a:schemeClr val="bg1"/>
                </a:solidFill>
                <a:latin typeface="Garamond" panose="02020404030301010803" pitchFamily="18" charset="0"/>
              </a:rPr>
              <a:t> </a:t>
            </a:r>
          </a:p>
        </p:txBody>
      </p:sp>
      <p:pic>
        <p:nvPicPr>
          <p:cNvPr id="3" name="Online Media 2" title="Anti-piracy Ad - Piracy. It's a Crime">
            <a:hlinkClick r:id="" action="ppaction://media"/>
            <a:extLst>
              <a:ext uri="{FF2B5EF4-FFF2-40B4-BE49-F238E27FC236}">
                <a16:creationId xmlns:a16="http://schemas.microsoft.com/office/drawing/2014/main" id="{3A60B4B6-11C0-B787-B3E4-C0D38BCB4B0C}"/>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7909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36A7-E077-E5D9-2E05-D19DF8D298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10048-E646-A13C-B181-4370840FA7A0}"/>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AI has raised copyright concerns because companies such as OpenAI, Microsoft, and Meta have trained models on copyrighted works without permission.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Patent law now allows inventions created with AI assistance, but only if humans make a significant contribution.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AI-generated outputs may resemble existing logos or designs, which can create trademark disputes and consumer confusion.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Trade secrets are at risk because employees sometimes share sensitive company data with public AI tools, while firms themselves increasingly hide algorithms as proprietary “black boxes.”</a:t>
            </a:r>
          </a:p>
        </p:txBody>
      </p:sp>
      <p:sp>
        <p:nvSpPr>
          <p:cNvPr id="4" name="Rectangle 3">
            <a:extLst>
              <a:ext uri="{FF2B5EF4-FFF2-40B4-BE49-F238E27FC236}">
                <a16:creationId xmlns:a16="http://schemas.microsoft.com/office/drawing/2014/main" id="{AF398049-0420-8E73-AB5F-82A1F8F26FD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64A5C-A0BE-453D-CEEE-F92F5D2C2A1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AI and Intellectual Property</a:t>
            </a:r>
          </a:p>
        </p:txBody>
      </p:sp>
      <p:sp>
        <p:nvSpPr>
          <p:cNvPr id="5" name="Rectangle 4">
            <a:extLst>
              <a:ext uri="{FF2B5EF4-FFF2-40B4-BE49-F238E27FC236}">
                <a16:creationId xmlns:a16="http://schemas.microsoft.com/office/drawing/2014/main" id="{A5C02094-B1EA-F35A-B6FD-C1EE7E06FD9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B55F9E1-17A1-4EDC-A0E2-E81D3457070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D454207-1AA6-223F-B3CB-16C7D0AC247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5772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5359CC3A-D929-CE33-99B6-01B23EDB88A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3920330-330C-C547-7782-E4CAD19AD5BF}"/>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System Quality</a:t>
            </a:r>
            <a:endParaRPr sz="4400" dirty="0">
              <a:solidFill>
                <a:schemeClr val="bg1"/>
              </a:solidFill>
            </a:endParaRPr>
          </a:p>
        </p:txBody>
      </p:sp>
    </p:spTree>
    <p:extLst>
      <p:ext uri="{BB962C8B-B14F-4D97-AF65-F5344CB8AC3E}">
        <p14:creationId xmlns:p14="http://schemas.microsoft.com/office/powerpoint/2010/main" val="3234093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61C59-BE19-C0F8-2D8C-9E617A7BF8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260E1-E5C1-7197-F2B0-4755A7751874}"/>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In earlier sections we examined information rights and property rights; now we turn to system quality, accountability, and quality of life as key moral dimensions.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Because businesses and society depend on reliable information systems, we must ask: what level of system quality is acceptable?</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System failures raise ethical questions about accountability, liability, and responsibility when harm occurs.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 AWS Outage of 2020</a:t>
            </a:r>
          </a:p>
          <a:p>
            <a:pPr lvl="1">
              <a:defRPr sz="2000">
                <a:solidFill>
                  <a:srgbClr val="000000"/>
                </a:solidFill>
                <a:latin typeface="Garamond"/>
              </a:defRPr>
            </a:pPr>
            <a:r>
              <a:rPr lang="en-US" altLang="zh-TW" sz="2000" dirty="0"/>
              <a:t>These failures disrupted many everyday functions of society.</a:t>
            </a:r>
          </a:p>
          <a:p>
            <a:pPr lvl="1">
              <a:defRPr sz="2000">
                <a:solidFill>
                  <a:srgbClr val="000000"/>
                </a:solidFill>
                <a:latin typeface="Garamond"/>
              </a:defRPr>
            </a:pPr>
            <a:r>
              <a:rPr lang="en-US" altLang="zh-TW" sz="2000" dirty="0"/>
              <a:t>Such outages highlight society’s growing dependence on a small group of cloud providers.</a:t>
            </a:r>
          </a:p>
          <a:p>
            <a:pPr lvl="1">
              <a:defRPr sz="2000">
                <a:solidFill>
                  <a:srgbClr val="000000"/>
                </a:solidFill>
                <a:latin typeface="Garamond"/>
              </a:defRPr>
            </a:pPr>
            <a:r>
              <a:rPr lang="en-US" altLang="zh-TW" sz="2000" dirty="0"/>
              <a:t>These cases raise the question of whether such disruptions should be considered acceptable risks or unacceptable failures of system quality.</a:t>
            </a:r>
          </a:p>
          <a:p>
            <a:pPr lvl="1">
              <a:defRPr sz="2000">
                <a:solidFill>
                  <a:srgbClr val="000000"/>
                </a:solidFill>
                <a:latin typeface="Garamond"/>
              </a:defRPr>
            </a:pPr>
            <a:endParaRPr lang="en-US" altLang="zh-TW" sz="800" dirty="0"/>
          </a:p>
        </p:txBody>
      </p:sp>
      <p:sp>
        <p:nvSpPr>
          <p:cNvPr id="4" name="Rectangle 3">
            <a:extLst>
              <a:ext uri="{FF2B5EF4-FFF2-40B4-BE49-F238E27FC236}">
                <a16:creationId xmlns:a16="http://schemas.microsoft.com/office/drawing/2014/main" id="{BCB83060-A322-8BAB-46D5-60BB4499F80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77B64-48D0-10DE-C7D6-C546804E140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System Quality Issues</a:t>
            </a:r>
          </a:p>
        </p:txBody>
      </p:sp>
      <p:sp>
        <p:nvSpPr>
          <p:cNvPr id="5" name="Rectangle 4">
            <a:extLst>
              <a:ext uri="{FF2B5EF4-FFF2-40B4-BE49-F238E27FC236}">
                <a16:creationId xmlns:a16="http://schemas.microsoft.com/office/drawing/2014/main" id="{F6EF2E30-22D4-89FC-BAC4-2C50763DC67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16B4FC8-5C23-26D4-5536-C001DD1F4B2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FB72AD3-9218-6A10-4228-F11E56A880B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48200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527D-E930-E7A1-EF6B-214926A94D6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2657A00-F628-7C45-0360-F80F89F17E1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B9106B-954C-C51F-6E57-8A26A7CAAC1D}"/>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CNBC Television (2020, November 25). </a:t>
            </a:r>
            <a:r>
              <a:rPr lang="en-US" sz="2400" i="1" dirty="0">
                <a:solidFill>
                  <a:schemeClr val="bg1"/>
                </a:solidFill>
              </a:rPr>
              <a:t>Amazon Web Services experiencing widespread</a:t>
            </a:r>
            <a:br>
              <a:rPr lang="en-US" sz="2400" i="1" dirty="0">
                <a:solidFill>
                  <a:schemeClr val="bg1"/>
                </a:solidFill>
              </a:rPr>
            </a:br>
            <a:r>
              <a:rPr lang="en-US" sz="2400" i="1" dirty="0">
                <a:solidFill>
                  <a:schemeClr val="bg1"/>
                </a:solidFill>
              </a:rPr>
              <a:t>  outage </a:t>
            </a:r>
            <a:r>
              <a:rPr lang="en-US" sz="2400" dirty="0">
                <a:solidFill>
                  <a:schemeClr val="bg1"/>
                </a:solidFill>
              </a:rPr>
              <a:t>[Video]. YouTube. https://youtu.be/II4ogZUdd6o?si=Ube-fiFF26Q6gNKp</a:t>
            </a:r>
          </a:p>
        </p:txBody>
      </p:sp>
      <p:sp>
        <p:nvSpPr>
          <p:cNvPr id="5" name="Rectangle 4">
            <a:extLst>
              <a:ext uri="{FF2B5EF4-FFF2-40B4-BE49-F238E27FC236}">
                <a16:creationId xmlns:a16="http://schemas.microsoft.com/office/drawing/2014/main" id="{1A04B723-9932-2163-8430-86FAE45AFCA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B886353-987D-0734-797D-5BB21C825D2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3D647A3-6C58-AAAC-7870-2F73486D8A4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55</a:t>
            </a:fld>
            <a:r>
              <a:rPr lang="en-US" b="1" dirty="0">
                <a:solidFill>
                  <a:schemeClr val="bg1"/>
                </a:solidFill>
                <a:latin typeface="Garamond" panose="02020404030301010803" pitchFamily="18" charset="0"/>
              </a:rPr>
              <a:t> </a:t>
            </a:r>
          </a:p>
        </p:txBody>
      </p:sp>
      <p:pic>
        <p:nvPicPr>
          <p:cNvPr id="3" name="Online Media 2" title="Amazon Web Services experiencing widespread outage">
            <a:hlinkClick r:id="" action="ppaction://media"/>
            <a:extLst>
              <a:ext uri="{FF2B5EF4-FFF2-40B4-BE49-F238E27FC236}">
                <a16:creationId xmlns:a16="http://schemas.microsoft.com/office/drawing/2014/main" id="{E7BC9576-98AB-E6F4-3589-BA9002232CAB}"/>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9095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5266B-E9AC-6C90-F325-AA978B4E24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98E638-98CA-AB65-7CAD-6B2FF5D1159D}"/>
              </a:ext>
            </a:extLst>
          </p:cNvPr>
          <p:cNvSpPr>
            <a:spLocks noGrp="1"/>
          </p:cNvSpPr>
          <p:nvPr>
            <p:ph idx="1"/>
          </p:nvPr>
        </p:nvSpPr>
        <p:spPr>
          <a:xfrm>
            <a:off x="5806910" y="1300900"/>
            <a:ext cx="6221691" cy="5202528"/>
          </a:xfrm>
        </p:spPr>
        <p:txBody>
          <a:bodyPr>
            <a:normAutofit/>
          </a:bodyPr>
          <a:lstStyle/>
          <a:p>
            <a:pPr>
              <a:defRPr sz="2000">
                <a:solidFill>
                  <a:srgbClr val="000000"/>
                </a:solidFill>
                <a:latin typeface="Garamond"/>
              </a:defRPr>
            </a:pPr>
            <a:r>
              <a:rPr lang="en-US" altLang="zh-TW" sz="2400" dirty="0"/>
              <a:t>Managers must balance cost, time, and feasibility when deciding to release software.</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Firms knowingly release products with bugs because fixing every error would make products too expensive or delay them indefinitely.</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Ethical Dilemma: Should companies delay, withdraw, or ship imperfect products knowing the risks?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 Apple Intelligence Rollout (2024)</a:t>
            </a:r>
          </a:p>
          <a:p>
            <a:pPr lvl="1">
              <a:defRPr sz="2000">
                <a:solidFill>
                  <a:srgbClr val="000000"/>
                </a:solidFill>
                <a:latin typeface="Garamond"/>
              </a:defRPr>
            </a:pPr>
            <a:r>
              <a:rPr lang="en-US" altLang="zh-TW" sz="2000" dirty="0"/>
              <a:t>Apple outsourced many generative AI functions to ChatGPT because its own system wasn’t ready.</a:t>
            </a:r>
          </a:p>
        </p:txBody>
      </p:sp>
      <p:sp>
        <p:nvSpPr>
          <p:cNvPr id="4" name="Rectangle 3">
            <a:extLst>
              <a:ext uri="{FF2B5EF4-FFF2-40B4-BE49-F238E27FC236}">
                <a16:creationId xmlns:a16="http://schemas.microsoft.com/office/drawing/2014/main" id="{72A6D6AF-5260-0F72-651B-318A32F9C34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DE66E-5643-331A-BE6E-FBFF2F369B4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Debate on “Acceptable” Quality</a:t>
            </a:r>
          </a:p>
        </p:txBody>
      </p:sp>
      <p:sp>
        <p:nvSpPr>
          <p:cNvPr id="5" name="Rectangle 4">
            <a:extLst>
              <a:ext uri="{FF2B5EF4-FFF2-40B4-BE49-F238E27FC236}">
                <a16:creationId xmlns:a16="http://schemas.microsoft.com/office/drawing/2014/main" id="{D639F28D-83CE-7683-1703-483097B398C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AFF0DD3-BE9F-FA1D-0C94-CC508F3EC4E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1B71E2E-7BC3-141D-E48E-A6E5A645D9C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56</a:t>
            </a:fld>
            <a:r>
              <a:rPr lang="en-US" b="1" dirty="0">
                <a:solidFill>
                  <a:schemeClr val="bg1"/>
                </a:solidFill>
                <a:latin typeface="Garamond" panose="02020404030301010803" pitchFamily="18" charset="0"/>
              </a:rPr>
              <a:t> </a:t>
            </a:r>
          </a:p>
        </p:txBody>
      </p:sp>
      <p:pic>
        <p:nvPicPr>
          <p:cNvPr id="21506" name="Picture 2" descr="What Went Wrong With Apple Intelligence...">
            <a:extLst>
              <a:ext uri="{FF2B5EF4-FFF2-40B4-BE49-F238E27FC236}">
                <a16:creationId xmlns:a16="http://schemas.microsoft.com/office/drawing/2014/main" id="{F0553698-A37D-6F64-FED6-5FF1EB9F2F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7" r="32947"/>
          <a:stretch/>
        </p:blipFill>
        <p:spPr bwMode="auto">
          <a:xfrm>
            <a:off x="541770" y="1427532"/>
            <a:ext cx="513565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5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250C1-4715-A0EA-0685-29F8E9B6B4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54E626-4175-FFEF-C622-B39D7632D582}"/>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What responsibilities do managers bear when perfection is technologically impossible?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Perfection is not attainable due to three major reasons:</a:t>
            </a:r>
          </a:p>
          <a:p>
            <a:pPr lvl="1">
              <a:defRPr sz="2000">
                <a:solidFill>
                  <a:srgbClr val="000000"/>
                </a:solidFill>
                <a:latin typeface="Garamond"/>
              </a:defRPr>
            </a:pPr>
            <a:r>
              <a:rPr lang="en-US" altLang="zh-TW" sz="2000" dirty="0"/>
              <a:t>Software Bugs and Errors: Inevitable given software complexity.</a:t>
            </a:r>
          </a:p>
          <a:p>
            <a:pPr lvl="1">
              <a:defRPr sz="2000">
                <a:solidFill>
                  <a:srgbClr val="000000"/>
                </a:solidFill>
                <a:latin typeface="Garamond"/>
              </a:defRPr>
            </a:pPr>
            <a:r>
              <a:rPr lang="en-US" altLang="zh-TW" sz="2000" dirty="0"/>
              <a:t>Hardware or Facility Failures: Often caused by natural disasters or technical breakdowns.</a:t>
            </a:r>
          </a:p>
          <a:p>
            <a:pPr lvl="1">
              <a:defRPr sz="2000">
                <a:solidFill>
                  <a:srgbClr val="000000"/>
                </a:solidFill>
                <a:latin typeface="Garamond"/>
              </a:defRPr>
            </a:pPr>
            <a:r>
              <a:rPr lang="en-US" altLang="zh-TW" sz="2000" dirty="0"/>
              <a:t>Poor Input Data Quality: The most common and persistent source of business system problems.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Among these causes, poor data quality deserves special attention, since it quietly undermines performance more often than catastrophic failures.</a:t>
            </a:r>
          </a:p>
        </p:txBody>
      </p:sp>
      <p:sp>
        <p:nvSpPr>
          <p:cNvPr id="4" name="Rectangle 3">
            <a:extLst>
              <a:ext uri="{FF2B5EF4-FFF2-40B4-BE49-F238E27FC236}">
                <a16:creationId xmlns:a16="http://schemas.microsoft.com/office/drawing/2014/main" id="{AB319767-138A-4B51-95E4-2A0D71C6537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92C9D-0BDF-060E-CF09-8C8BAE7502C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Three Major Sources of Failure</a:t>
            </a:r>
          </a:p>
        </p:txBody>
      </p:sp>
      <p:sp>
        <p:nvSpPr>
          <p:cNvPr id="5" name="Rectangle 4">
            <a:extLst>
              <a:ext uri="{FF2B5EF4-FFF2-40B4-BE49-F238E27FC236}">
                <a16:creationId xmlns:a16="http://schemas.microsoft.com/office/drawing/2014/main" id="{7672E2B4-2CA2-C11D-5D6A-F869ACA04BF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0327041-379D-7205-AD4B-B0E6F37D526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D6752DC-1C53-BB97-4589-AFC810496E8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89415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95B2925A-89CF-2027-7B8F-5FB25C8DA36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7B20CA2-F1B4-801C-73A3-2CFBF06235E7}"/>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Accountability and Control</a:t>
            </a:r>
            <a:endParaRPr sz="4400" dirty="0">
              <a:solidFill>
                <a:schemeClr val="bg1"/>
              </a:solidFill>
            </a:endParaRPr>
          </a:p>
        </p:txBody>
      </p:sp>
    </p:spTree>
    <p:extLst>
      <p:ext uri="{BB962C8B-B14F-4D97-AF65-F5344CB8AC3E}">
        <p14:creationId xmlns:p14="http://schemas.microsoft.com/office/powerpoint/2010/main" val="1489216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1EC98-8EAC-96C1-32B1-7A0A856359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947051-4BD9-E09C-133E-6D4403CF6EBE}"/>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The use of information technology sometimes results in harm, raising the question of who should be held accountable.</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Accountability refers to identifying who is responsible for harm caused by defective or misused systems.</a:t>
            </a:r>
            <a:endParaRPr lang="en-US" altLang="zh-TW" sz="2000" dirty="0"/>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issue ties directly to our discussion of system quality: if perfection is impossible, then responsibility for harm becomes even more important.</a:t>
            </a:r>
          </a:p>
        </p:txBody>
      </p:sp>
      <p:sp>
        <p:nvSpPr>
          <p:cNvPr id="4" name="Rectangle 3">
            <a:extLst>
              <a:ext uri="{FF2B5EF4-FFF2-40B4-BE49-F238E27FC236}">
                <a16:creationId xmlns:a16="http://schemas.microsoft.com/office/drawing/2014/main" id="{BE0ABA3F-0113-4391-2D63-3EE06B0D73A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6183A-60C9-A2C6-1010-423F87671B7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Accountability</a:t>
            </a:r>
          </a:p>
        </p:txBody>
      </p:sp>
      <p:sp>
        <p:nvSpPr>
          <p:cNvPr id="5" name="Rectangle 4">
            <a:extLst>
              <a:ext uri="{FF2B5EF4-FFF2-40B4-BE49-F238E27FC236}">
                <a16:creationId xmlns:a16="http://schemas.microsoft.com/office/drawing/2014/main" id="{DD9D0457-BB7B-0F15-4AF8-CA5F7D0015E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AE8F962-52A8-ED71-4D78-C13F326FD45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9FB4FBE-B65D-D793-29C7-1017DA02C98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51235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839FE-AF52-1D8B-ECFE-0C08B7B37DA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1EA0E4F-ECCC-E8C0-7A25-7EA26B00CFE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E7AEB-AC67-46DA-B7CF-BBADCA4F44F0}"/>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The Wall Street Journal (2022, November 14). </a:t>
            </a:r>
            <a:r>
              <a:rPr lang="en-US" sz="2400" i="1" dirty="0">
                <a:solidFill>
                  <a:schemeClr val="bg1"/>
                </a:solidFill>
              </a:rPr>
              <a:t>The FTX Collapse, Explained | WSJ What </a:t>
            </a:r>
            <a:br>
              <a:rPr lang="en-US" sz="2400" i="1" dirty="0">
                <a:solidFill>
                  <a:schemeClr val="bg1"/>
                </a:solidFill>
              </a:rPr>
            </a:br>
            <a:r>
              <a:rPr lang="en-US" sz="2400" i="1" dirty="0">
                <a:solidFill>
                  <a:schemeClr val="bg1"/>
                </a:solidFill>
              </a:rPr>
              <a:t>  Went Wrong</a:t>
            </a:r>
            <a:r>
              <a:rPr lang="en-US" sz="2400" dirty="0">
                <a:solidFill>
                  <a:schemeClr val="bg1"/>
                </a:solidFill>
              </a:rPr>
              <a:t> [Video]. YouTube. https://youtu.be/AbgRB3arCpY?si=5sgEnw3jCOd-HSpl</a:t>
            </a:r>
          </a:p>
        </p:txBody>
      </p:sp>
      <p:sp>
        <p:nvSpPr>
          <p:cNvPr id="5" name="Rectangle 4">
            <a:extLst>
              <a:ext uri="{FF2B5EF4-FFF2-40B4-BE49-F238E27FC236}">
                <a16:creationId xmlns:a16="http://schemas.microsoft.com/office/drawing/2014/main" id="{3BC143D6-5EB4-BB64-2BB8-7C0925B9AFB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65D5CCC-1291-9C0A-7793-AE0E27966A1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17C0E77-0568-9617-312D-3D572B1B848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a:t>
            </a:fld>
            <a:r>
              <a:rPr lang="en-US" b="1" dirty="0">
                <a:solidFill>
                  <a:schemeClr val="bg1"/>
                </a:solidFill>
                <a:latin typeface="Garamond" panose="02020404030301010803" pitchFamily="18" charset="0"/>
              </a:rPr>
              <a:t> </a:t>
            </a:r>
          </a:p>
        </p:txBody>
      </p:sp>
      <p:pic>
        <p:nvPicPr>
          <p:cNvPr id="10" name="Online Media 9" title="The FTX Collapse, Explained | WSJ What Went Wrong">
            <a:hlinkClick r:id="" action="ppaction://media"/>
            <a:extLst>
              <a:ext uri="{FF2B5EF4-FFF2-40B4-BE49-F238E27FC236}">
                <a16:creationId xmlns:a16="http://schemas.microsoft.com/office/drawing/2014/main" id="{362E912B-B54E-93F8-EBC7-EBD9592495EB}"/>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65043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7EDCA-7BFC-50B0-B538-99FBA2BB88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52144B-6B0D-C1E5-4E59-FB45F63F4396}"/>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Poorly designed or unpatched software can cause significant harm, with reports suggesting up to 60% of breaches stem from unpatched vulnerabilities.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Unlike physical products, software is often not legally treated as a “product,” which makes liability cases difficult to pursue.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Vendors often use end-user license agreements (EULAs) to shield themselves from liability, leaving users with little legal recourse.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 Boeing admitted full responsibility for the 2019 737 Max crash, caused by faulty software integrated into the aircraft system.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challenges become even more complex with AI systems, where decision-making is often opaque.</a:t>
            </a:r>
          </a:p>
        </p:txBody>
      </p:sp>
      <p:sp>
        <p:nvSpPr>
          <p:cNvPr id="4" name="Rectangle 3">
            <a:extLst>
              <a:ext uri="{FF2B5EF4-FFF2-40B4-BE49-F238E27FC236}">
                <a16:creationId xmlns:a16="http://schemas.microsoft.com/office/drawing/2014/main" id="{2FA8E4DC-6C5A-3046-A6B4-FFB79B69190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F0EE9-3A09-7369-984F-59E3E010319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Software and Internet Liability Issues</a:t>
            </a:r>
          </a:p>
        </p:txBody>
      </p:sp>
      <p:sp>
        <p:nvSpPr>
          <p:cNvPr id="5" name="Rectangle 4">
            <a:extLst>
              <a:ext uri="{FF2B5EF4-FFF2-40B4-BE49-F238E27FC236}">
                <a16:creationId xmlns:a16="http://schemas.microsoft.com/office/drawing/2014/main" id="{DE4DD7F8-9040-6CF7-72AA-1C87E6B0818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8056E95-F974-2DA4-A5BF-010BDB600D5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54477D1-3094-97D7-613F-B991D59C498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67478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056F7-9E38-69DB-5FBE-9712B22A0E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64AEAB-0CC4-4F57-A025-FB29F52A2720}"/>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AI often functions as a “black box,” making it hard to assign responsibility when harm occurs.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EU AI Act (2024) and the revised EU Product Liability Directive make AI providers legally accountable, treating them as manufacturers.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framework shifts the burden of proof toward companies, protecting consumers in cases where AI systems are too complex to audit.</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Beyond liability, accountability also extends to intentional misuse of systems, which falls under computer crime and abuse.</a:t>
            </a:r>
            <a:endParaRPr lang="en-US" altLang="zh-TW" sz="1200" dirty="0"/>
          </a:p>
        </p:txBody>
      </p:sp>
      <p:sp>
        <p:nvSpPr>
          <p:cNvPr id="4" name="Rectangle 3">
            <a:extLst>
              <a:ext uri="{FF2B5EF4-FFF2-40B4-BE49-F238E27FC236}">
                <a16:creationId xmlns:a16="http://schemas.microsoft.com/office/drawing/2014/main" id="{F86679C7-2369-DC01-DF10-6D391FBEBAE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E9B76-D64A-4F0D-E4A9-AD748545D9B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AI Liability Issues</a:t>
            </a:r>
          </a:p>
        </p:txBody>
      </p:sp>
      <p:sp>
        <p:nvSpPr>
          <p:cNvPr id="5" name="Rectangle 4">
            <a:extLst>
              <a:ext uri="{FF2B5EF4-FFF2-40B4-BE49-F238E27FC236}">
                <a16:creationId xmlns:a16="http://schemas.microsoft.com/office/drawing/2014/main" id="{F046D07A-A5FC-A777-F239-4E59295E36F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CA0E969-250E-21E8-D806-E5998397CED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E12BAC4-7E40-3B95-2C62-9A6933C2486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66518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BC70D-5114-5551-3949-3B7EF3BB23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16759A-E51C-161C-087E-0A712D43BF1A}"/>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Computer crime refers to illegal acts using or targeting computer systems, such as malware, phishing, and denial-of-service attacks.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Computer abuse covers unethical but not always illegal acts, such as spamming.</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Spam now accounts for around 45% of global email traffic, often originating from botnets and offshore servers.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U.S. regulation (CAN-SPAM Act) requires transparency but does not ban spam, unlike stricter EU laws.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debates about liability and computer crime lead us to a broader concern on “how do information systems impact the overall quality of life for individuals and society?”</a:t>
            </a:r>
            <a:endParaRPr lang="en-US" altLang="zh-TW" sz="1200" dirty="0"/>
          </a:p>
        </p:txBody>
      </p:sp>
      <p:sp>
        <p:nvSpPr>
          <p:cNvPr id="4" name="Rectangle 3">
            <a:extLst>
              <a:ext uri="{FF2B5EF4-FFF2-40B4-BE49-F238E27FC236}">
                <a16:creationId xmlns:a16="http://schemas.microsoft.com/office/drawing/2014/main" id="{F43BBF35-09B2-0773-8CA7-C8D4B740DD0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7DB25-E881-A066-2045-4A606F8B285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Computer Crime and Abuse</a:t>
            </a:r>
          </a:p>
        </p:txBody>
      </p:sp>
      <p:sp>
        <p:nvSpPr>
          <p:cNvPr id="5" name="Rectangle 4">
            <a:extLst>
              <a:ext uri="{FF2B5EF4-FFF2-40B4-BE49-F238E27FC236}">
                <a16:creationId xmlns:a16="http://schemas.microsoft.com/office/drawing/2014/main" id="{9279619C-A1E8-6424-EA53-FB4F35F0008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4C1C7FA-BD51-4441-60C2-67025746FEC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B452870-A89E-ED5D-BFBD-47493CEEEFC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84983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CC5AF013-6A3E-4655-D970-31C06A9CD2E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0263B7-3FC3-6C2C-B868-6D26871379A5}"/>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Quality of Life</a:t>
            </a:r>
            <a:endParaRPr sz="4400" dirty="0">
              <a:solidFill>
                <a:schemeClr val="bg1"/>
              </a:solidFill>
            </a:endParaRPr>
          </a:p>
        </p:txBody>
      </p:sp>
    </p:spTree>
    <p:extLst>
      <p:ext uri="{BB962C8B-B14F-4D97-AF65-F5344CB8AC3E}">
        <p14:creationId xmlns:p14="http://schemas.microsoft.com/office/powerpoint/2010/main" val="847523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A3BB7-93A2-FA55-D2F2-58D81C05A0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67FD98-7965-D975-8C44-D4390C8F8746}"/>
              </a:ext>
            </a:extLst>
          </p:cNvPr>
          <p:cNvSpPr>
            <a:spLocks noGrp="1"/>
          </p:cNvSpPr>
          <p:nvPr>
            <p:ph idx="1"/>
          </p:nvPr>
        </p:nvSpPr>
        <p:spPr>
          <a:xfrm>
            <a:off x="5113770" y="1300900"/>
            <a:ext cx="6533285" cy="5081046"/>
          </a:xfrm>
        </p:spPr>
        <p:txBody>
          <a:bodyPr>
            <a:normAutofit/>
          </a:bodyPr>
          <a:lstStyle/>
          <a:p>
            <a:pPr>
              <a:defRPr sz="2000">
                <a:solidFill>
                  <a:srgbClr val="000000"/>
                </a:solidFill>
                <a:latin typeface="Garamond"/>
              </a:defRPr>
            </a:pPr>
            <a:r>
              <a:rPr lang="en-US" altLang="zh-TW" sz="2400" dirty="0"/>
              <a:t>Beyond rights, property, and accountability, IS also affect the overall quality of life.</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effects may not always violate individual rights, but they can undermine culture, society, and personal well-being.</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Key question to be asked is “If both benefits and harms exist, who is responsible for the negative consequences?”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We begin with the concentration of economic and political power in Big Tech.</a:t>
            </a:r>
            <a:endParaRPr lang="en-US" altLang="zh-TW" sz="1200" dirty="0"/>
          </a:p>
        </p:txBody>
      </p:sp>
      <p:sp>
        <p:nvSpPr>
          <p:cNvPr id="4" name="Rectangle 3">
            <a:extLst>
              <a:ext uri="{FF2B5EF4-FFF2-40B4-BE49-F238E27FC236}">
                <a16:creationId xmlns:a16="http://schemas.microsoft.com/office/drawing/2014/main" id="{4BA19E01-D12A-3ACE-B59E-EAD088A7F58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8092B-8CD3-67EF-FAA4-15A5FE2688D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Quality of Life Issues</a:t>
            </a:r>
          </a:p>
        </p:txBody>
      </p:sp>
      <p:sp>
        <p:nvSpPr>
          <p:cNvPr id="5" name="Rectangle 4">
            <a:extLst>
              <a:ext uri="{FF2B5EF4-FFF2-40B4-BE49-F238E27FC236}">
                <a16:creationId xmlns:a16="http://schemas.microsoft.com/office/drawing/2014/main" id="{A30C51CA-1FF2-123C-4CAA-4349C24012E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7E1416F-6784-2744-C8D6-8B24DB24104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7CB72E9-B3D5-802A-8A71-727423D0AFB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64</a:t>
            </a:fld>
            <a:r>
              <a:rPr lang="en-US" b="1" dirty="0">
                <a:solidFill>
                  <a:schemeClr val="bg1"/>
                </a:solidFill>
                <a:latin typeface="Garamond" panose="02020404030301010803" pitchFamily="18" charset="0"/>
              </a:rPr>
              <a:t> </a:t>
            </a:r>
          </a:p>
        </p:txBody>
      </p:sp>
      <p:pic>
        <p:nvPicPr>
          <p:cNvPr id="25602" name="Picture 2" descr="No photo description available.">
            <a:extLst>
              <a:ext uri="{FF2B5EF4-FFF2-40B4-BE49-F238E27FC236}">
                <a16:creationId xmlns:a16="http://schemas.microsoft.com/office/drawing/2014/main" id="{438533AE-AFE3-631D-4ADA-B1B8A20FC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3009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6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90A85-E6EB-8CA0-B67E-680854EA5F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AA5AA8-9498-FBB6-1674-E84D660168F4}"/>
              </a:ext>
            </a:extLst>
          </p:cNvPr>
          <p:cNvSpPr>
            <a:spLocks noGrp="1"/>
          </p:cNvSpPr>
          <p:nvPr>
            <p:ph idx="1"/>
          </p:nvPr>
        </p:nvSpPr>
        <p:spPr>
          <a:xfrm>
            <a:off x="4157222" y="1300900"/>
            <a:ext cx="7489834" cy="5081046"/>
          </a:xfrm>
        </p:spPr>
        <p:txBody>
          <a:bodyPr>
            <a:normAutofit/>
          </a:bodyPr>
          <a:lstStyle/>
          <a:p>
            <a:pPr>
              <a:defRPr sz="2000">
                <a:solidFill>
                  <a:srgbClr val="000000"/>
                </a:solidFill>
                <a:latin typeface="Garamond"/>
              </a:defRPr>
            </a:pPr>
            <a:r>
              <a:rPr lang="en-US" altLang="zh-TW" sz="2400" dirty="0"/>
              <a:t>A few firms dominate key digital markets, and their dominance translates into political influence.</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Antitrust enforcement is reemerging: </a:t>
            </a:r>
          </a:p>
          <a:p>
            <a:pPr lvl="1">
              <a:defRPr sz="2000">
                <a:solidFill>
                  <a:srgbClr val="000000"/>
                </a:solidFill>
                <a:latin typeface="Garamond"/>
              </a:defRPr>
            </a:pPr>
            <a:r>
              <a:rPr lang="en-US" altLang="zh-TW" sz="2000" dirty="0"/>
              <a:t>In 2024, Google was found guilty of illegally maintaining a monopoly in Internet search.</a:t>
            </a:r>
            <a:endParaRPr lang="en-US" altLang="zh-TW" sz="1200" dirty="0"/>
          </a:p>
          <a:p>
            <a:pPr lvl="1">
              <a:defRPr sz="2000">
                <a:solidFill>
                  <a:srgbClr val="000000"/>
                </a:solidFill>
                <a:latin typeface="Garamond"/>
              </a:defRPr>
            </a:pPr>
            <a:r>
              <a:rPr lang="en-US" altLang="zh-TW" sz="2000" dirty="0"/>
              <a:t>Europe’s Digital Markets Act (DMA, 2024) seeks to limit gatekeeper power across platforms.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Concentration of power highlights inequality at the market level. But inequality also emerges at the individual level through the digital divide.</a:t>
            </a:r>
          </a:p>
          <a:p>
            <a:pPr>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BC8BB2C1-4DBC-29DF-1BF3-B174B0BC951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D4CF8-ABC0-B253-4607-140C44759AA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Big Tech: Concentrating Power</a:t>
            </a:r>
          </a:p>
        </p:txBody>
      </p:sp>
      <p:sp>
        <p:nvSpPr>
          <p:cNvPr id="5" name="Rectangle 4">
            <a:extLst>
              <a:ext uri="{FF2B5EF4-FFF2-40B4-BE49-F238E27FC236}">
                <a16:creationId xmlns:a16="http://schemas.microsoft.com/office/drawing/2014/main" id="{9B2849A3-CB2E-1845-7E07-554C75959E7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CF556B1-62B8-A052-9B0D-A155805821D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186AA24-9460-1B80-28D3-C29549EFCBD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65</a:t>
            </a:fld>
            <a:r>
              <a:rPr lang="en-US" b="1" dirty="0">
                <a:solidFill>
                  <a:schemeClr val="bg1"/>
                </a:solidFill>
                <a:latin typeface="Garamond" panose="02020404030301010803" pitchFamily="18" charset="0"/>
              </a:rPr>
              <a:t> </a:t>
            </a:r>
          </a:p>
        </p:txBody>
      </p:sp>
      <p:pic>
        <p:nvPicPr>
          <p:cNvPr id="31748" name="Picture 4" descr="The Magnificent Seven Stocks by Market Cap and 5-Year Return">
            <a:extLst>
              <a:ext uri="{FF2B5EF4-FFF2-40B4-BE49-F238E27FC236}">
                <a16:creationId xmlns:a16="http://schemas.microsoft.com/office/drawing/2014/main" id="{F5A23867-652F-A06B-9821-69A453236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300900"/>
            <a:ext cx="3429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86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500"/>
                                        <p:tgtEl>
                                          <p:spTgt spid="3174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6BC2C-EB9E-8846-1E1F-2F7897EA1D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FA42A5-D173-9A00-7C84-C0DA023ECECA}"/>
              </a:ext>
            </a:extLst>
          </p:cNvPr>
          <p:cNvSpPr>
            <a:spLocks noGrp="1"/>
          </p:cNvSpPr>
          <p:nvPr>
            <p:ph idx="1"/>
          </p:nvPr>
        </p:nvSpPr>
        <p:spPr>
          <a:xfrm>
            <a:off x="541770" y="1300900"/>
            <a:ext cx="11105286" cy="5081046"/>
          </a:xfrm>
        </p:spPr>
        <p:txBody>
          <a:bodyPr>
            <a:normAutofit/>
          </a:bodyPr>
          <a:lstStyle/>
          <a:p>
            <a:pPr>
              <a:defRPr sz="2000">
                <a:solidFill>
                  <a:srgbClr val="000000"/>
                </a:solidFill>
                <a:latin typeface="Garamond"/>
              </a:defRPr>
            </a:pPr>
            <a:r>
              <a:rPr lang="en-US" altLang="zh-TW" sz="2400" dirty="0"/>
              <a:t>Access to computers, the internet, and digital skills remains uneven across income, racial, and geographic lines.</a:t>
            </a:r>
            <a:endParaRPr lang="en-US" altLang="zh-TW" sz="1200" dirty="0"/>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Higher-income children use the internet for education, while lower-income children are more likely to use it for entertainment (“time-wasting gap”).</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Left unaddressed, the digital divide could create a society of “information haves” and “have-nots.”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AI systems may reinforce inequalities when trained on biased data, leading to discrimination in policing, lending, and hiring.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Just as access is unequal, so is the distribution of jobs, as automation and AI reshape employment.</a:t>
            </a:r>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BB8C2AF3-F321-6853-9210-602E67DA1AF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0C3AC-3BE1-A563-422E-1D4C49AA0EA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Digital Divide</a:t>
            </a:r>
          </a:p>
        </p:txBody>
      </p:sp>
      <p:sp>
        <p:nvSpPr>
          <p:cNvPr id="5" name="Rectangle 4">
            <a:extLst>
              <a:ext uri="{FF2B5EF4-FFF2-40B4-BE49-F238E27FC236}">
                <a16:creationId xmlns:a16="http://schemas.microsoft.com/office/drawing/2014/main" id="{D3B95090-032E-9034-F984-738D57D378A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24492DF-EB2B-5E0A-39DA-6BFC70A6BB4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D59548A-7773-8083-DFCE-1E1F10C3DBD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68915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F5C2F-92A1-CA10-B833-238F19CE9E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B3A920-4293-0C5F-02AD-C44312B3A0DC}"/>
              </a:ext>
            </a:extLst>
          </p:cNvPr>
          <p:cNvSpPr>
            <a:spLocks noGrp="1"/>
          </p:cNvSpPr>
          <p:nvPr>
            <p:ph idx="1"/>
          </p:nvPr>
        </p:nvSpPr>
        <p:spPr>
          <a:xfrm>
            <a:off x="541770" y="1300900"/>
            <a:ext cx="11105286" cy="5081046"/>
          </a:xfrm>
        </p:spPr>
        <p:txBody>
          <a:bodyPr>
            <a:normAutofit/>
          </a:bodyPr>
          <a:lstStyle/>
          <a:p>
            <a:pPr>
              <a:defRPr sz="2000">
                <a:solidFill>
                  <a:srgbClr val="000000"/>
                </a:solidFill>
                <a:latin typeface="Garamond"/>
              </a:defRPr>
            </a:pPr>
            <a:r>
              <a:rPr lang="en-US" altLang="zh-TW" sz="2400" dirty="0"/>
              <a:t>Information systems and automation have eliminated millions of jobs, even while creating new opportunities.</a:t>
            </a:r>
            <a:endParaRPr lang="en-US" altLang="zh-TW" sz="1200" dirty="0"/>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AI is expected to reduce hiring for roles like customer service, while creating demand in technical and fast-growth industries.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Economists disagree on whether technology will ultimately create more jobs than it destroys.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impact of AI on the workforce is uncertain, but its influence is undeniable.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Rapid change in markets and work also pressures organizations and individuals to adapt quickly.</a:t>
            </a:r>
          </a:p>
        </p:txBody>
      </p:sp>
      <p:sp>
        <p:nvSpPr>
          <p:cNvPr id="4" name="Rectangle 3">
            <a:extLst>
              <a:ext uri="{FF2B5EF4-FFF2-40B4-BE49-F238E27FC236}">
                <a16:creationId xmlns:a16="http://schemas.microsoft.com/office/drawing/2014/main" id="{718D22D4-1F35-0CBE-E0EC-35046C1D28B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AD3B1B-F1DA-E257-6EBD-CD87F9B52DE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Jobs and Automation</a:t>
            </a:r>
          </a:p>
        </p:txBody>
      </p:sp>
      <p:sp>
        <p:nvSpPr>
          <p:cNvPr id="5" name="Rectangle 4">
            <a:extLst>
              <a:ext uri="{FF2B5EF4-FFF2-40B4-BE49-F238E27FC236}">
                <a16:creationId xmlns:a16="http://schemas.microsoft.com/office/drawing/2014/main" id="{E784305D-769D-BF1A-EC75-21B65E2B3CC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38F065F-33BD-B7B5-C6C3-7B4B73887C9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11B1003-6CED-E479-680C-471011BC0E8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42365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CF85A-95A0-EC97-0547-F82EFDBC01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836DD-9769-513E-4FA5-1789EBD8AF08}"/>
              </a:ext>
            </a:extLst>
          </p:cNvPr>
          <p:cNvSpPr>
            <a:spLocks noGrp="1"/>
          </p:cNvSpPr>
          <p:nvPr>
            <p:ph idx="1"/>
          </p:nvPr>
        </p:nvSpPr>
        <p:spPr>
          <a:xfrm>
            <a:off x="4590854" y="1300900"/>
            <a:ext cx="7056202" cy="5081046"/>
          </a:xfrm>
        </p:spPr>
        <p:txBody>
          <a:bodyPr>
            <a:normAutofit/>
          </a:bodyPr>
          <a:lstStyle/>
          <a:p>
            <a:pPr>
              <a:defRPr sz="2000">
                <a:solidFill>
                  <a:srgbClr val="000000"/>
                </a:solidFill>
                <a:latin typeface="Garamond"/>
              </a:defRPr>
            </a:pPr>
            <a:r>
              <a:rPr lang="en-US" altLang="zh-TW" sz="2400" dirty="0"/>
              <a:t>Global competition and digital markets have reduced the time available for firms to adjust.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Just-in-time economies can produce just-in-time jobs, workplaces, and even families.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Gig economy platforms like Uber provide flexible work but often without benefits or long-term security.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Beyond jobs and markets, quality of life is also shaped by blurred boundaries between work, family, and leisure.</a:t>
            </a:r>
          </a:p>
        </p:txBody>
      </p:sp>
      <p:sp>
        <p:nvSpPr>
          <p:cNvPr id="4" name="Rectangle 3">
            <a:extLst>
              <a:ext uri="{FF2B5EF4-FFF2-40B4-BE49-F238E27FC236}">
                <a16:creationId xmlns:a16="http://schemas.microsoft.com/office/drawing/2014/main" id="{442C93DE-6A77-E4AC-B9C9-D91FAE1B170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A5B10-A8DA-1BE2-E0F5-0BE91C111E5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Pace of Change</a:t>
            </a:r>
          </a:p>
        </p:txBody>
      </p:sp>
      <p:sp>
        <p:nvSpPr>
          <p:cNvPr id="5" name="Rectangle 4">
            <a:extLst>
              <a:ext uri="{FF2B5EF4-FFF2-40B4-BE49-F238E27FC236}">
                <a16:creationId xmlns:a16="http://schemas.microsoft.com/office/drawing/2014/main" id="{D1BAFA98-DBE8-1F3F-845A-BA7AC35B319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48262EA-E567-E6AB-8D34-E10884A4DCA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DA2B5FA-B6EB-6D57-38F0-483538CA56D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68</a:t>
            </a:fld>
            <a:r>
              <a:rPr lang="en-US" b="1" dirty="0">
                <a:solidFill>
                  <a:schemeClr val="bg1"/>
                </a:solidFill>
                <a:latin typeface="Garamond" panose="02020404030301010803" pitchFamily="18" charset="0"/>
              </a:rPr>
              <a:t> </a:t>
            </a:r>
          </a:p>
        </p:txBody>
      </p:sp>
      <p:pic>
        <p:nvPicPr>
          <p:cNvPr id="34818" name="Picture 2" descr="The Red Queen Effect: Avoid Running Faster to Stay in the Same Place">
            <a:extLst>
              <a:ext uri="{FF2B5EF4-FFF2-40B4-BE49-F238E27FC236}">
                <a16:creationId xmlns:a16="http://schemas.microsoft.com/office/drawing/2014/main" id="{39B1886E-B166-15FF-F04E-3CA14FB5B5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18" r="20463"/>
          <a:stretch/>
        </p:blipFill>
        <p:spPr bwMode="auto">
          <a:xfrm>
            <a:off x="541769" y="1300900"/>
            <a:ext cx="393307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47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95BC6-4A63-779F-925A-82BA70AC83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FD859A-953A-07B9-2A8C-DC229C8DAAA5}"/>
              </a:ext>
            </a:extLst>
          </p:cNvPr>
          <p:cNvSpPr>
            <a:spLocks noGrp="1"/>
          </p:cNvSpPr>
          <p:nvPr>
            <p:ph idx="1"/>
          </p:nvPr>
        </p:nvSpPr>
        <p:spPr>
          <a:xfrm>
            <a:off x="6094412" y="1300900"/>
            <a:ext cx="5552644" cy="5081046"/>
          </a:xfrm>
        </p:spPr>
        <p:txBody>
          <a:bodyPr>
            <a:normAutofit/>
          </a:bodyPr>
          <a:lstStyle/>
          <a:p>
            <a:pPr>
              <a:defRPr sz="2000">
                <a:solidFill>
                  <a:srgbClr val="000000"/>
                </a:solidFill>
                <a:latin typeface="Garamond"/>
              </a:defRPr>
            </a:pPr>
            <a:r>
              <a:rPr lang="en-US" altLang="zh-TW" sz="2400" dirty="0"/>
              <a:t>Remote work, mobile computing, and “always-on” devices blur the lines between work and personal life.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Family, leisure, and private reflection time are increasingly encroached upon by work.</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Social media and mobile apps can disrupt relationships.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social stresses are compounded by physical, mental, and cognitive health risks.</a:t>
            </a:r>
          </a:p>
        </p:txBody>
      </p:sp>
      <p:sp>
        <p:nvSpPr>
          <p:cNvPr id="4" name="Rectangle 3">
            <a:extLst>
              <a:ext uri="{FF2B5EF4-FFF2-40B4-BE49-F238E27FC236}">
                <a16:creationId xmlns:a16="http://schemas.microsoft.com/office/drawing/2014/main" id="{6096F9E6-7082-9769-8DCE-B32EF0541E5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D8851-8553-E4DD-0413-F7F645242E5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Maintaining Boundaries</a:t>
            </a:r>
          </a:p>
        </p:txBody>
      </p:sp>
      <p:sp>
        <p:nvSpPr>
          <p:cNvPr id="5" name="Rectangle 4">
            <a:extLst>
              <a:ext uri="{FF2B5EF4-FFF2-40B4-BE49-F238E27FC236}">
                <a16:creationId xmlns:a16="http://schemas.microsoft.com/office/drawing/2014/main" id="{6977A3E0-3B95-18B0-5BBF-6FA42D6BB4A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1F6C7A7-1D8C-8502-C1CA-8F8DF509178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E60A8F0-4F97-4739-00EE-B327CA0D881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69</a:t>
            </a:fld>
            <a:r>
              <a:rPr lang="en-US" b="1" dirty="0">
                <a:solidFill>
                  <a:schemeClr val="bg1"/>
                </a:solidFill>
                <a:latin typeface="Garamond" panose="02020404030301010803" pitchFamily="18" charset="0"/>
              </a:rPr>
              <a:t> </a:t>
            </a:r>
          </a:p>
        </p:txBody>
      </p:sp>
      <p:pic>
        <p:nvPicPr>
          <p:cNvPr id="35842" name="Picture 2" descr="How to Separate Work from Your Personal Life: 13 Tips">
            <a:extLst>
              <a:ext uri="{FF2B5EF4-FFF2-40B4-BE49-F238E27FC236}">
                <a16:creationId xmlns:a16="http://schemas.microsoft.com/office/drawing/2014/main" id="{D7737A6B-0F4D-ED0E-3F59-B15C066BDA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78" r="23129"/>
          <a:stretch/>
        </p:blipFill>
        <p:spPr bwMode="auto">
          <a:xfrm>
            <a:off x="541769" y="1300900"/>
            <a:ext cx="545040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84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1FAD8-8919-F5A1-3A40-CB5AA9EB9C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CC134-EA82-5B54-8ABB-A65870966CE4}"/>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Organizations face numerous ethical challenges in conducting business.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Recent years have seen high-profile failures in ethical judgment across many industries.</a:t>
            </a:r>
          </a:p>
          <a:p>
            <a:pPr lvl="1">
              <a:defRPr sz="2000">
                <a:solidFill>
                  <a:srgbClr val="000000"/>
                </a:solidFill>
                <a:latin typeface="Garamond"/>
              </a:defRPr>
            </a:pPr>
            <a:r>
              <a:rPr lang="en-US" altLang="zh-TW" sz="2000" dirty="0"/>
              <a:t>Fintech: Terra/Luna Collapse, FTX Collapse (2022)</a:t>
            </a:r>
          </a:p>
          <a:p>
            <a:pPr lvl="1">
              <a:defRPr sz="2000">
                <a:solidFill>
                  <a:srgbClr val="000000"/>
                </a:solidFill>
                <a:latin typeface="Garamond"/>
              </a:defRPr>
            </a:pPr>
            <a:r>
              <a:rPr lang="en-US" altLang="zh-TW" sz="2000" dirty="0"/>
              <a:t>Aviation: Boeing 737 Max Crisis (2019-2020)</a:t>
            </a:r>
          </a:p>
          <a:p>
            <a:pPr lvl="1">
              <a:defRPr sz="2000">
                <a:solidFill>
                  <a:srgbClr val="000000"/>
                </a:solidFill>
                <a:latin typeface="Garamond"/>
              </a:defRPr>
            </a:pPr>
            <a:r>
              <a:rPr lang="en-US" altLang="zh-TW" sz="2000" dirty="0"/>
              <a:t>Health: Theranos (2015-2022)</a:t>
            </a:r>
          </a:p>
          <a:p>
            <a:pPr lvl="1">
              <a:defRPr sz="2000">
                <a:solidFill>
                  <a:srgbClr val="000000"/>
                </a:solidFill>
                <a:latin typeface="Garamond"/>
              </a:defRPr>
            </a:pPr>
            <a:r>
              <a:rPr lang="en-US" altLang="zh-TW" sz="2000" dirty="0"/>
              <a:t>Automobile: Volkswagen’s “</a:t>
            </a:r>
            <a:r>
              <a:rPr lang="en-US" altLang="zh-TW" sz="2000" dirty="0" err="1"/>
              <a:t>Dieselgate</a:t>
            </a:r>
            <a:r>
              <a:rPr lang="en-US" altLang="zh-TW" sz="2000" dirty="0"/>
              <a:t>” (2015)</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Failures in ethical business judgment are rarely masterminded by IS staff, but IS often enables misconduct:</a:t>
            </a:r>
          </a:p>
          <a:p>
            <a:pPr lvl="1">
              <a:defRPr sz="2000">
                <a:solidFill>
                  <a:srgbClr val="000000"/>
                </a:solidFill>
                <a:latin typeface="Garamond"/>
              </a:defRPr>
            </a:pPr>
            <a:r>
              <a:rPr lang="en-US" altLang="zh-TW" sz="2000" dirty="0"/>
              <a:t>IS can be used to conceal or disguise actions (Volkswagen, 2015)</a:t>
            </a:r>
          </a:p>
          <a:p>
            <a:pPr lvl="1">
              <a:defRPr sz="2000">
                <a:solidFill>
                  <a:srgbClr val="000000"/>
                </a:solidFill>
                <a:latin typeface="Garamond"/>
              </a:defRPr>
            </a:pPr>
            <a:r>
              <a:rPr lang="en-US" altLang="zh-TW" sz="2000" dirty="0"/>
              <a:t>IS can also help bury evidence from public scrutiny (Uber’s data breach cover-up, 2017)</a:t>
            </a:r>
          </a:p>
        </p:txBody>
      </p:sp>
      <p:sp>
        <p:nvSpPr>
          <p:cNvPr id="4" name="Rectangle 3">
            <a:extLst>
              <a:ext uri="{FF2B5EF4-FFF2-40B4-BE49-F238E27FC236}">
                <a16:creationId xmlns:a16="http://schemas.microsoft.com/office/drawing/2014/main" id="{42E4FA29-F03B-EF8F-2F5E-C16E88556C3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7A2A2-8FE1-F33A-1BF0-8CFE5AD5D14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Ethical Challenges in Conducting Business</a:t>
            </a:r>
          </a:p>
        </p:txBody>
      </p:sp>
      <p:sp>
        <p:nvSpPr>
          <p:cNvPr id="5" name="Rectangle 4">
            <a:extLst>
              <a:ext uri="{FF2B5EF4-FFF2-40B4-BE49-F238E27FC236}">
                <a16:creationId xmlns:a16="http://schemas.microsoft.com/office/drawing/2014/main" id="{B46E8F13-4A2B-0746-83DC-B72EA48F64B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28CEC56-8A53-52A8-10C7-0EB995AC035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92A922C-9EB0-7F7A-F716-A5FCF4FEB39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54807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30DBF-B675-300A-F229-85E798A36E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9D1B6-3C55-698C-A161-96B216118D2D}"/>
              </a:ext>
            </a:extLst>
          </p:cNvPr>
          <p:cNvSpPr>
            <a:spLocks noGrp="1"/>
          </p:cNvSpPr>
          <p:nvPr>
            <p:ph idx="1"/>
          </p:nvPr>
        </p:nvSpPr>
        <p:spPr>
          <a:xfrm>
            <a:off x="541769" y="1300900"/>
            <a:ext cx="11105287" cy="5081046"/>
          </a:xfrm>
        </p:spPr>
        <p:txBody>
          <a:bodyPr>
            <a:normAutofit/>
          </a:bodyPr>
          <a:lstStyle/>
          <a:p>
            <a:pPr>
              <a:defRPr sz="2000">
                <a:solidFill>
                  <a:srgbClr val="000000"/>
                </a:solidFill>
                <a:latin typeface="Garamond"/>
              </a:defRPr>
            </a:pPr>
            <a:r>
              <a:rPr lang="en-US" altLang="zh-TW" sz="2400" dirty="0"/>
              <a:t>Physical Risks: Repetitive Stress Injury (RSI), carpal tunnel syndrome, back and neck pain, and Computer Vision Syndrome (CVS).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Mental Health Concerns: Screen time, online comparisons, cyberbullying, and social media addiction.</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Cognitive Concerns: reliance on search engines and AI tools may reduce deep thinking and problem-solving skills.</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As technology continues to evolve into areas like AI and the metaverse, these quality-of-life challenges will only intensify.</a:t>
            </a:r>
          </a:p>
        </p:txBody>
      </p:sp>
      <p:sp>
        <p:nvSpPr>
          <p:cNvPr id="4" name="Rectangle 3">
            <a:extLst>
              <a:ext uri="{FF2B5EF4-FFF2-40B4-BE49-F238E27FC236}">
                <a16:creationId xmlns:a16="http://schemas.microsoft.com/office/drawing/2014/main" id="{10221B5D-E584-C820-4EAA-CBB65234925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1ADFB-6CCB-3B70-9D39-A38E1D734D5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Health Risks</a:t>
            </a:r>
          </a:p>
        </p:txBody>
      </p:sp>
      <p:sp>
        <p:nvSpPr>
          <p:cNvPr id="5" name="Rectangle 4">
            <a:extLst>
              <a:ext uri="{FF2B5EF4-FFF2-40B4-BE49-F238E27FC236}">
                <a16:creationId xmlns:a16="http://schemas.microsoft.com/office/drawing/2014/main" id="{AE7C3084-60CD-42E3-6ABD-69CA67D6B52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85FFE9B-ABB5-D6DA-7AF3-BAC30F092BE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662B45F-C427-5010-BB6C-2C13C247D64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51106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0032CC7A-FC47-795D-2091-6D4FE6E5B2E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A197B4A-10D7-0CE1-56F6-782E81C68915}"/>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Recap of Chapter 4</a:t>
            </a:r>
            <a:endParaRPr sz="4400" dirty="0">
              <a:solidFill>
                <a:schemeClr val="bg1"/>
              </a:solidFill>
            </a:endParaRPr>
          </a:p>
        </p:txBody>
      </p:sp>
    </p:spTree>
    <p:extLst>
      <p:ext uri="{BB962C8B-B14F-4D97-AF65-F5344CB8AC3E}">
        <p14:creationId xmlns:p14="http://schemas.microsoft.com/office/powerpoint/2010/main" val="2836302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CF07C-5A39-46FA-19B5-0CB9743E6BC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B19EA9-F780-DAF7-1EBC-822EF2EDDD7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3619056-BFF7-5653-691C-4489199AA603}"/>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Recap of Chapter 4</a:t>
            </a:r>
          </a:p>
        </p:txBody>
      </p:sp>
      <p:sp>
        <p:nvSpPr>
          <p:cNvPr id="7" name="Rectangle 6">
            <a:extLst>
              <a:ext uri="{FF2B5EF4-FFF2-40B4-BE49-F238E27FC236}">
                <a16:creationId xmlns:a16="http://schemas.microsoft.com/office/drawing/2014/main" id="{44F8D645-33AB-D7BC-1B81-8CCF597648B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C1011C51-5B4E-8C02-C890-0AE3A669CBC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Management Information Systems</a:t>
            </a:r>
          </a:p>
        </p:txBody>
      </p:sp>
      <p:sp>
        <p:nvSpPr>
          <p:cNvPr id="9" name="Slide Number Placeholder 6">
            <a:extLst>
              <a:ext uri="{FF2B5EF4-FFF2-40B4-BE49-F238E27FC236}">
                <a16:creationId xmlns:a16="http://schemas.microsoft.com/office/drawing/2014/main" id="{0C78CE8A-9AF8-53CE-1E0D-2DC2238B4D1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72</a:t>
            </a:fld>
            <a:r>
              <a:rPr lang="en-US" b="1" dirty="0">
                <a:solidFill>
                  <a:schemeClr val="bg1"/>
                </a:solidFill>
                <a:latin typeface="Garamond" panose="02020404030301010803" pitchFamily="18" charset="0"/>
              </a:rPr>
              <a:t> </a:t>
            </a:r>
          </a:p>
        </p:txBody>
      </p:sp>
      <p:sp>
        <p:nvSpPr>
          <p:cNvPr id="14" name="Content Placeholder 2">
            <a:extLst>
              <a:ext uri="{FF2B5EF4-FFF2-40B4-BE49-F238E27FC236}">
                <a16:creationId xmlns:a16="http://schemas.microsoft.com/office/drawing/2014/main" id="{E4596D15-346E-FEAB-2529-E273E357F27F}"/>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Describe IT/IS-related ethical, social, and political issues.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Describe principles for ethical conduct.</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information rights and privacy issues.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intellectual property issues.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system quality issues.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accountability and control issues.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quality of life issues.</a:t>
            </a:r>
          </a:p>
        </p:txBody>
      </p:sp>
    </p:spTree>
    <p:extLst>
      <p:ext uri="{BB962C8B-B14F-4D97-AF65-F5344CB8AC3E}">
        <p14:creationId xmlns:p14="http://schemas.microsoft.com/office/powerpoint/2010/main" val="34419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12" end="12"/>
                                            </p:txEl>
                                          </p:spTgt>
                                        </p:tgtEl>
                                        <p:attrNameLst>
                                          <p:attrName>style.visibility</p:attrName>
                                        </p:attrNameLst>
                                      </p:cBhvr>
                                      <p:to>
                                        <p:strVal val="visible"/>
                                      </p:to>
                                    </p:set>
                                    <p:animEffect transition="in" filter="fade">
                                      <p:cBhvr>
                                        <p:cTn id="37" dur="500"/>
                                        <p:tgtEl>
                                          <p:spTgt spid="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F24D1-83DD-683D-C03F-E4E1B9CA390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438C1B-9DD2-4237-4ED7-2BB05E535316}"/>
              </a:ext>
            </a:extLst>
          </p:cNvPr>
          <p:cNvSpPr>
            <a:spLocks noGrp="1"/>
          </p:cNvSpPr>
          <p:nvPr>
            <p:ph idx="1"/>
          </p:nvPr>
        </p:nvSpPr>
        <p:spPr>
          <a:xfrm>
            <a:off x="6216033" y="1300900"/>
            <a:ext cx="5431021" cy="5081046"/>
          </a:xfrm>
        </p:spPr>
        <p:txBody>
          <a:bodyPr>
            <a:normAutofit/>
          </a:bodyPr>
          <a:lstStyle/>
          <a:p>
            <a:pPr>
              <a:defRPr sz="2000">
                <a:solidFill>
                  <a:srgbClr val="000000"/>
                </a:solidFill>
                <a:latin typeface="Garamond"/>
              </a:defRPr>
            </a:pPr>
            <a:r>
              <a:rPr lang="en-US" altLang="zh-TW" sz="2400" dirty="0"/>
              <a:t>Ethical, social, and political issues are closely linked.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Ethical dilemmas in IS often become social and political debates.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Model:</a:t>
            </a:r>
          </a:p>
          <a:p>
            <a:pPr lvl="1">
              <a:defRPr sz="2000">
                <a:solidFill>
                  <a:srgbClr val="000000"/>
                </a:solidFill>
                <a:latin typeface="Garamond"/>
              </a:defRPr>
            </a:pPr>
            <a:r>
              <a:rPr lang="en-US" altLang="zh-TW" sz="2000" dirty="0"/>
              <a:t>Society can be thought of as a calm pond in equilibrium.</a:t>
            </a:r>
          </a:p>
          <a:p>
            <a:pPr lvl="1">
              <a:defRPr sz="2000">
                <a:solidFill>
                  <a:srgbClr val="000000"/>
                </a:solidFill>
                <a:latin typeface="Garamond"/>
              </a:defRPr>
            </a:pPr>
            <a:r>
              <a:rPr lang="en-US" altLang="zh-TW" sz="2000" dirty="0"/>
              <a:t>Social institutions such as family, education, organizations, provide rules of behavior.</a:t>
            </a:r>
          </a:p>
          <a:p>
            <a:pPr lvl="1">
              <a:defRPr sz="2000">
                <a:solidFill>
                  <a:srgbClr val="000000"/>
                </a:solidFill>
                <a:latin typeface="Garamond"/>
              </a:defRPr>
            </a:pPr>
            <a:r>
              <a:rPr lang="en-US" altLang="zh-TW" sz="2000" dirty="0"/>
              <a:t>Political institutions (laws and sanctions) enforce rules and norms.</a:t>
            </a:r>
          </a:p>
          <a:p>
            <a:pPr>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399BE6AD-ED77-DAEF-3659-2B044CADD8F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5D254-2836-7D6D-93A5-C9C00EB8576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 Model for Ethical, Social, and Political Issues</a:t>
            </a:r>
          </a:p>
        </p:txBody>
      </p:sp>
      <p:sp>
        <p:nvSpPr>
          <p:cNvPr id="5" name="Rectangle 4">
            <a:extLst>
              <a:ext uri="{FF2B5EF4-FFF2-40B4-BE49-F238E27FC236}">
                <a16:creationId xmlns:a16="http://schemas.microsoft.com/office/drawing/2014/main" id="{9CAE0AC9-B94F-2A59-4009-B1F1C1C8AE9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99B9609-D20C-46F9-1CD2-3C84AB83453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D803564-9447-ED9C-7EA1-68E7501795F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a:t>
            </a:fld>
            <a:r>
              <a:rPr lang="en-US" b="1" dirty="0">
                <a:solidFill>
                  <a:schemeClr val="bg1"/>
                </a:solidFill>
                <a:latin typeface="Garamond" panose="02020404030301010803" pitchFamily="18" charset="0"/>
              </a:rPr>
              <a:t> </a:t>
            </a:r>
          </a:p>
        </p:txBody>
      </p:sp>
      <p:pic>
        <p:nvPicPr>
          <p:cNvPr id="8" name="Picture 7" descr="A circular diagram shows relationships among ethical, social, and political issues in an information society. Long description available in notes, press f6.">
            <a:extLst>
              <a:ext uri="{FF2B5EF4-FFF2-40B4-BE49-F238E27FC236}">
                <a16:creationId xmlns:a16="http://schemas.microsoft.com/office/drawing/2014/main" id="{DE52EA9E-6E83-E58E-7F13-4E0731CAD5C0}"/>
              </a:ext>
            </a:extLst>
          </p:cNvPr>
          <p:cNvPicPr>
            <a:picLocks noChangeAspect="1"/>
          </p:cNvPicPr>
          <p:nvPr/>
        </p:nvPicPr>
        <p:blipFill>
          <a:blip r:embed="rId3"/>
          <a:stretch>
            <a:fillRect/>
          </a:stretch>
        </p:blipFill>
        <p:spPr>
          <a:xfrm>
            <a:off x="541770" y="1427532"/>
            <a:ext cx="5674264" cy="4572000"/>
          </a:xfrm>
          <a:prstGeom prst="rect">
            <a:avLst/>
          </a:prstGeom>
        </p:spPr>
      </p:pic>
    </p:spTree>
    <p:extLst>
      <p:ext uri="{BB962C8B-B14F-4D97-AF65-F5344CB8AC3E}">
        <p14:creationId xmlns:p14="http://schemas.microsoft.com/office/powerpoint/2010/main" val="213087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89636-62EC-9E94-98DB-5F82C56106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74327A-8FF9-B593-20B3-06CB2FB50EF5}"/>
              </a:ext>
            </a:extLst>
          </p:cNvPr>
          <p:cNvSpPr>
            <a:spLocks noGrp="1"/>
          </p:cNvSpPr>
          <p:nvPr>
            <p:ph idx="1"/>
          </p:nvPr>
        </p:nvSpPr>
        <p:spPr>
          <a:xfrm>
            <a:off x="6216033" y="1300900"/>
            <a:ext cx="5431021" cy="5081046"/>
          </a:xfrm>
        </p:spPr>
        <p:txBody>
          <a:bodyPr>
            <a:normAutofit/>
          </a:bodyPr>
          <a:lstStyle/>
          <a:p>
            <a:pPr>
              <a:defRPr sz="2000">
                <a:solidFill>
                  <a:srgbClr val="000000"/>
                </a:solidFill>
                <a:latin typeface="Garamond"/>
              </a:defRPr>
            </a:pPr>
            <a:r>
              <a:rPr lang="en-US" altLang="zh-TW" sz="2400" dirty="0"/>
              <a:t>New information technologies act as a shock to the system (like tossing a rock in a calm pond).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Consequences:</a:t>
            </a:r>
          </a:p>
          <a:p>
            <a:pPr lvl="1">
              <a:defRPr sz="2000">
                <a:solidFill>
                  <a:srgbClr val="000000"/>
                </a:solidFill>
                <a:latin typeface="Garamond"/>
              </a:defRPr>
            </a:pPr>
            <a:r>
              <a:rPr lang="en-US" altLang="zh-TW" sz="2000" dirty="0"/>
              <a:t>Old rules may not apply to new situations.</a:t>
            </a:r>
          </a:p>
          <a:p>
            <a:pPr lvl="1">
              <a:defRPr sz="2000">
                <a:solidFill>
                  <a:srgbClr val="000000"/>
                </a:solidFill>
                <a:latin typeface="Garamond"/>
              </a:defRPr>
            </a:pPr>
            <a:r>
              <a:rPr lang="en-US" altLang="zh-TW" sz="2000" dirty="0"/>
              <a:t>Social institutions take time to develop new norms.</a:t>
            </a:r>
          </a:p>
          <a:p>
            <a:pPr lvl="1">
              <a:defRPr sz="2000">
                <a:solidFill>
                  <a:srgbClr val="000000"/>
                </a:solidFill>
                <a:latin typeface="Garamond"/>
              </a:defRPr>
            </a:pPr>
            <a:r>
              <a:rPr lang="en-US" altLang="zh-TW" sz="2000" dirty="0"/>
              <a:t>Political institutions need time (and evidence of harm) to create new laws.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 the meantime, managers and firms may need to act in legal gray areas.</a:t>
            </a:r>
          </a:p>
        </p:txBody>
      </p:sp>
      <p:sp>
        <p:nvSpPr>
          <p:cNvPr id="4" name="Rectangle 3">
            <a:extLst>
              <a:ext uri="{FF2B5EF4-FFF2-40B4-BE49-F238E27FC236}">
                <a16:creationId xmlns:a16="http://schemas.microsoft.com/office/drawing/2014/main" id="{EDA5AB59-50DD-8348-0BB4-637E737E77A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436F7-1313-5D06-DEE1-AF8559E6C1E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 Model for Ethical, Social, and Political Issues</a:t>
            </a:r>
          </a:p>
        </p:txBody>
      </p:sp>
      <p:sp>
        <p:nvSpPr>
          <p:cNvPr id="5" name="Rectangle 4">
            <a:extLst>
              <a:ext uri="{FF2B5EF4-FFF2-40B4-BE49-F238E27FC236}">
                <a16:creationId xmlns:a16="http://schemas.microsoft.com/office/drawing/2014/main" id="{89AEC3A5-E2FB-361F-D756-BD9F2BF5B18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BECEF37-C6F4-DFBB-3BE5-9CFE7F7F595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A50DA66-A790-233A-4B1A-D8BFD7614D8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9</a:t>
            </a:fld>
            <a:r>
              <a:rPr lang="en-US" b="1" dirty="0">
                <a:solidFill>
                  <a:schemeClr val="bg1"/>
                </a:solidFill>
                <a:latin typeface="Garamond" panose="02020404030301010803" pitchFamily="18" charset="0"/>
              </a:rPr>
              <a:t> </a:t>
            </a:r>
          </a:p>
        </p:txBody>
      </p:sp>
      <p:pic>
        <p:nvPicPr>
          <p:cNvPr id="8" name="Picture 7" descr="A circular diagram shows relationships among ethical, social, and political issues in an information society. Long description available in notes, press f6.">
            <a:extLst>
              <a:ext uri="{FF2B5EF4-FFF2-40B4-BE49-F238E27FC236}">
                <a16:creationId xmlns:a16="http://schemas.microsoft.com/office/drawing/2014/main" id="{8CEF02D3-0681-AE56-498B-E9683992EB4A}"/>
              </a:ext>
            </a:extLst>
          </p:cNvPr>
          <p:cNvPicPr>
            <a:picLocks noChangeAspect="1"/>
          </p:cNvPicPr>
          <p:nvPr/>
        </p:nvPicPr>
        <p:blipFill>
          <a:blip r:embed="rId3"/>
          <a:stretch>
            <a:fillRect/>
          </a:stretch>
        </p:blipFill>
        <p:spPr>
          <a:xfrm>
            <a:off x="541770" y="1427532"/>
            <a:ext cx="5674264" cy="4572000"/>
          </a:xfrm>
          <a:prstGeom prst="rect">
            <a:avLst/>
          </a:prstGeom>
        </p:spPr>
      </p:pic>
    </p:spTree>
    <p:extLst>
      <p:ext uri="{BB962C8B-B14F-4D97-AF65-F5344CB8AC3E}">
        <p14:creationId xmlns:p14="http://schemas.microsoft.com/office/powerpoint/2010/main" val="308268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178b066-ece4-42d6-be80-b911ff775fa2}" enabled="1" method="Privileged" siteId="{4881a8fa-b252-4912-b93a-7806c41bbe91}" contentBits="0" removed="0"/>
</clbl:labelList>
</file>

<file path=docProps/app.xml><?xml version="1.0" encoding="utf-8"?>
<Properties xmlns="http://schemas.openxmlformats.org/officeDocument/2006/extended-properties" xmlns:vt="http://schemas.openxmlformats.org/officeDocument/2006/docPropsVTypes">
  <TotalTime>7757</TotalTime>
  <Words>5880</Words>
  <Application>Microsoft Office PowerPoint</Application>
  <PresentationFormat>Custom</PresentationFormat>
  <Paragraphs>787</Paragraphs>
  <Slides>72</Slides>
  <Notes>63</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Aptos</vt:lpstr>
      <vt:lpstr>Arial</vt:lpstr>
      <vt:lpstr>Calibri</vt:lpstr>
      <vt:lpstr>Garamond</vt:lpstr>
      <vt:lpstr>Office Theme</vt:lpstr>
      <vt:lpstr>PowerPoint Presentation</vt:lpstr>
      <vt:lpstr>PowerPoint Presentation</vt:lpstr>
      <vt:lpstr>PowerPoint Presentation</vt:lpstr>
      <vt:lpstr>  Ethics and Information Systems</vt:lpstr>
      <vt:lpstr>  Ethics and Information Systems</vt:lpstr>
      <vt:lpstr>  The Wall Street Journal (2022, November 14). The FTX Collapse, Explained | WSJ What    Went Wrong [Video]. YouTube. https://youtu.be/AbgRB3arCpY?si=5sgEnw3jCOd-HSpl</vt:lpstr>
      <vt:lpstr>  Ethical Challenges in Conducting Business</vt:lpstr>
      <vt:lpstr>  A Model for Ethical, Social, and Political Issues</vt:lpstr>
      <vt:lpstr>  A Model for Ethical, Social, and Political Issues</vt:lpstr>
      <vt:lpstr>  “Rocks in a Pond”</vt:lpstr>
      <vt:lpstr>  Five Moral Dimensions of the Information Age</vt:lpstr>
      <vt:lpstr>  Five Moral Dimensions of the Information Age</vt:lpstr>
      <vt:lpstr>  Key IT Trends that Raise Ethical Issues</vt:lpstr>
      <vt:lpstr>  Key IT Trends that Raise Ethical Issues</vt:lpstr>
      <vt:lpstr>  The Verge (2018, March 22). Facebook's Cambridge Analytica data scandal, explained [Video].   YouTube. https://youtu.be/VDR8qGmyEQg?si=3Es4Xg8gXHEXxPwo</vt:lpstr>
      <vt:lpstr>  Cambridge Analytica Case</vt:lpstr>
      <vt:lpstr>PowerPoint Presentation</vt:lpstr>
      <vt:lpstr>  Basic Concepts</vt:lpstr>
      <vt:lpstr>  The Moral Machine Experiment</vt:lpstr>
      <vt:lpstr>  TED-Ed (2015, December 8). The ethical dilemma of self-driving cars – Patrick Lin [Video].   YouTube. https://youtu.be/ixIoDYVfKA0?si=SuJPlF1rE2aWaaOj</vt:lpstr>
      <vt:lpstr>  Ethical Analysis: The Five-Step Process</vt:lpstr>
      <vt:lpstr>  Ethical Analysis: Hypothetical Case-Study</vt:lpstr>
      <vt:lpstr>  Ethical Analysis: Hypothetical Case-Study</vt:lpstr>
      <vt:lpstr>  Ethical Analysis: Hypothetical Case-Study</vt:lpstr>
      <vt:lpstr>  Ethical Principles: The Golden Rule</vt:lpstr>
      <vt:lpstr>  Ethical Principles: Jeremy Bentham</vt:lpstr>
      <vt:lpstr>  Ethical Principles: Immanuel Kant</vt:lpstr>
      <vt:lpstr>  Ethical Principles: Immanuel Kant</vt:lpstr>
      <vt:lpstr>  Ethical Principles: John Rawls</vt:lpstr>
      <vt:lpstr>  Ethical Principles: Other Examples</vt:lpstr>
      <vt:lpstr>  Professional Codes of Conduct / Ethics</vt:lpstr>
      <vt:lpstr>  Governance Codes</vt:lpstr>
      <vt:lpstr>  Accenture (2025, March 28). Risks and Responsible Use of Generative AI [Video].    YouTube. https://youtu.be/-n1eQXLZnXc?si=Mrml5p76V6z7izyl</vt:lpstr>
      <vt:lpstr>PowerPoint Presentation</vt:lpstr>
      <vt:lpstr>  Information Rights in the Digital Age</vt:lpstr>
      <vt:lpstr>  Legal Protections in the U.S.</vt:lpstr>
      <vt:lpstr>  Fair Information Practices</vt:lpstr>
      <vt:lpstr>  Legal Protections in the EU</vt:lpstr>
      <vt:lpstr>  Parks and Recreation (2017, November 2). Parks and Recreation | Ron vs. Online Privacy   (Episode Highlight) [Video]. YouTube https://youtu.be/8xn1rO1oQmk?si=aIG2hKThMKFYd15F</vt:lpstr>
      <vt:lpstr>  Challenges Posed by the Internet</vt:lpstr>
      <vt:lpstr>  Challenges Posed by AI</vt:lpstr>
      <vt:lpstr>  Technological Solutions</vt:lpstr>
      <vt:lpstr>PowerPoint Presentation</vt:lpstr>
      <vt:lpstr>  Intellectual Property in the Digital Age</vt:lpstr>
      <vt:lpstr>  Copyright</vt:lpstr>
      <vt:lpstr>  Patent</vt:lpstr>
      <vt:lpstr>  Trademarks</vt:lpstr>
      <vt:lpstr>  Trade Secrets</vt:lpstr>
      <vt:lpstr>  Half as Interesting (2022, June 2). How Coca Cola (Actually) Keeps Its Secret Recipe Secret   [Video]. YouTube. https://youtu.be/7ug8tHiR98w?si=fsLhCXQiX16ui7g1</vt:lpstr>
      <vt:lpstr>  Challenges of Digital Networks</vt:lpstr>
      <vt:lpstr>  avril134 (2006, May 4). Piracy. It’s a Crime [Video]. YouTube.   https://youtu.be/K_vHwfDNGdg?si=aIiSKBxvEFgJTh8H</vt:lpstr>
      <vt:lpstr>  AI and Intellectual Property</vt:lpstr>
      <vt:lpstr>PowerPoint Presentation</vt:lpstr>
      <vt:lpstr>  System Quality Issues</vt:lpstr>
      <vt:lpstr>  CNBC Television (2020, November 25). Amazon Web Services experiencing widespread   outage [Video]. YouTube. https://youtu.be/II4ogZUdd6o?si=Ube-fiFF26Q6gNKp</vt:lpstr>
      <vt:lpstr>  The Debate on “Acceptable” Quality</vt:lpstr>
      <vt:lpstr>  Three Major Sources of Failure</vt:lpstr>
      <vt:lpstr>PowerPoint Presentation</vt:lpstr>
      <vt:lpstr>  Accountability</vt:lpstr>
      <vt:lpstr>  Software and Internet Liability Issues</vt:lpstr>
      <vt:lpstr>  AI Liability Issues</vt:lpstr>
      <vt:lpstr>  Computer Crime and Abuse</vt:lpstr>
      <vt:lpstr>PowerPoint Presentation</vt:lpstr>
      <vt:lpstr>  Quality of Life Issues</vt:lpstr>
      <vt:lpstr>  Big Tech: Concentrating Power</vt:lpstr>
      <vt:lpstr>  The Digital Divide</vt:lpstr>
      <vt:lpstr>  Jobs and Automation</vt:lpstr>
      <vt:lpstr>  Pace of Change</vt:lpstr>
      <vt:lpstr>  Maintaining Boundaries</vt:lpstr>
      <vt:lpstr>  Health Risks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Brian Park</dc:creator>
  <cp:keywords/>
  <dc:description>generated using python-pptx</dc:description>
  <cp:lastModifiedBy>Brian Park</cp:lastModifiedBy>
  <cp:revision>176</cp:revision>
  <dcterms:created xsi:type="dcterms:W3CDTF">2013-01-27T09:14:16Z</dcterms:created>
  <dcterms:modified xsi:type="dcterms:W3CDTF">2025-10-01T16:37:57Z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78b066-ece4-42d6-be80-b911ff775fa2_Enabled">
    <vt:lpwstr>true</vt:lpwstr>
  </property>
  <property fmtid="{D5CDD505-2E9C-101B-9397-08002B2CF9AE}" pid="3" name="MSIP_Label_5178b066-ece4-42d6-be80-b911ff775fa2_SetDate">
    <vt:lpwstr>2025-09-24T21:16:43Z</vt:lpwstr>
  </property>
  <property fmtid="{D5CDD505-2E9C-101B-9397-08002B2CF9AE}" pid="4" name="MSIP_Label_5178b066-ece4-42d6-be80-b911ff775fa2_Method">
    <vt:lpwstr>Privileged</vt:lpwstr>
  </property>
  <property fmtid="{D5CDD505-2E9C-101B-9397-08002B2CF9AE}" pid="5" name="MSIP_Label_5178b066-ece4-42d6-be80-b911ff775fa2_Name">
    <vt:lpwstr>Public</vt:lpwstr>
  </property>
  <property fmtid="{D5CDD505-2E9C-101B-9397-08002B2CF9AE}" pid="6" name="MSIP_Label_5178b066-ece4-42d6-be80-b911ff775fa2_SiteId">
    <vt:lpwstr>4881a8fa-b252-4912-b93a-7806c41bbe91</vt:lpwstr>
  </property>
  <property fmtid="{D5CDD505-2E9C-101B-9397-08002B2CF9AE}" pid="7" name="MSIP_Label_5178b066-ece4-42d6-be80-b911ff775fa2_ActionId">
    <vt:lpwstr>481a848f-947e-4531-a1b3-13071af9a132</vt:lpwstr>
  </property>
  <property fmtid="{D5CDD505-2E9C-101B-9397-08002B2CF9AE}" pid="8" name="MSIP_Label_5178b066-ece4-42d6-be80-b911ff775fa2_ContentBits">
    <vt:lpwstr>0</vt:lpwstr>
  </property>
  <property fmtid="{D5CDD505-2E9C-101B-9397-08002B2CF9AE}" pid="9" name="MSIP_Label_5178b066-ece4-42d6-be80-b911ff775fa2_Tag">
    <vt:lpwstr>10, 0, 1, 1</vt:lpwstr>
  </property>
</Properties>
</file>