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1.xml" ContentType="application/vnd.openxmlformats-officedocument.presentationml.tags+xml"/>
  <Override PartName="/ppt/notesSlides/notesSlide18.xml" ContentType="application/vnd.openxmlformats-officedocument.presentationml.notesSlide+xml"/>
  <Override PartName="/ppt/tags/tag2.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tags/tag3.xml" ContentType="application/vnd.openxmlformats-officedocument.presentationml.tags+xml"/>
  <Override PartName="/ppt/notesSlides/notesSlide39.xml" ContentType="application/vnd.openxmlformats-officedocument.presentationml.notesSlide+xml"/>
  <Override PartName="/ppt/tags/tag4.xml" ContentType="application/vnd.openxmlformats-officedocument.presentationml.tags+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tags/tag5.xml" ContentType="application/vnd.openxmlformats-officedocument.presentationml.tags+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69"/>
  </p:notesMasterIdLst>
  <p:sldIdLst>
    <p:sldId id="256" r:id="rId2"/>
    <p:sldId id="382" r:id="rId3"/>
    <p:sldId id="257" r:id="rId4"/>
    <p:sldId id="387" r:id="rId5"/>
    <p:sldId id="388" r:id="rId6"/>
    <p:sldId id="389" r:id="rId7"/>
    <p:sldId id="390" r:id="rId8"/>
    <p:sldId id="391" r:id="rId9"/>
    <p:sldId id="392" r:id="rId10"/>
    <p:sldId id="393" r:id="rId11"/>
    <p:sldId id="394" r:id="rId12"/>
    <p:sldId id="395" r:id="rId13"/>
    <p:sldId id="396" r:id="rId14"/>
    <p:sldId id="397" r:id="rId15"/>
    <p:sldId id="398" r:id="rId16"/>
    <p:sldId id="399" r:id="rId17"/>
    <p:sldId id="400" r:id="rId18"/>
    <p:sldId id="401" r:id="rId19"/>
    <p:sldId id="402" r:id="rId20"/>
    <p:sldId id="403" r:id="rId21"/>
    <p:sldId id="404" r:id="rId22"/>
    <p:sldId id="406" r:id="rId23"/>
    <p:sldId id="407" r:id="rId24"/>
    <p:sldId id="408" r:id="rId25"/>
    <p:sldId id="409" r:id="rId26"/>
    <p:sldId id="410" r:id="rId27"/>
    <p:sldId id="411" r:id="rId28"/>
    <p:sldId id="413" r:id="rId29"/>
    <p:sldId id="414" r:id="rId30"/>
    <p:sldId id="415" r:id="rId31"/>
    <p:sldId id="416" r:id="rId32"/>
    <p:sldId id="417" r:id="rId33"/>
    <p:sldId id="418" r:id="rId34"/>
    <p:sldId id="419" r:id="rId35"/>
    <p:sldId id="412" r:id="rId36"/>
    <p:sldId id="420" r:id="rId37"/>
    <p:sldId id="421" r:id="rId38"/>
    <p:sldId id="422" r:id="rId39"/>
    <p:sldId id="423" r:id="rId40"/>
    <p:sldId id="424" r:id="rId41"/>
    <p:sldId id="425" r:id="rId42"/>
    <p:sldId id="426" r:id="rId43"/>
    <p:sldId id="428" r:id="rId44"/>
    <p:sldId id="430" r:id="rId45"/>
    <p:sldId id="432" r:id="rId46"/>
    <p:sldId id="427" r:id="rId47"/>
    <p:sldId id="433" r:id="rId48"/>
    <p:sldId id="452" r:id="rId49"/>
    <p:sldId id="434" r:id="rId50"/>
    <p:sldId id="435" r:id="rId51"/>
    <p:sldId id="429" r:id="rId52"/>
    <p:sldId id="437" r:id="rId53"/>
    <p:sldId id="436" r:id="rId54"/>
    <p:sldId id="438" r:id="rId55"/>
    <p:sldId id="441" r:id="rId56"/>
    <p:sldId id="439" r:id="rId57"/>
    <p:sldId id="440" r:id="rId58"/>
    <p:sldId id="442" r:id="rId59"/>
    <p:sldId id="443" r:id="rId60"/>
    <p:sldId id="444" r:id="rId61"/>
    <p:sldId id="445" r:id="rId62"/>
    <p:sldId id="446" r:id="rId63"/>
    <p:sldId id="448" r:id="rId64"/>
    <p:sldId id="447" r:id="rId65"/>
    <p:sldId id="450" r:id="rId66"/>
    <p:sldId id="449" r:id="rId67"/>
    <p:sldId id="451" r:id="rId68"/>
  </p:sldIdLst>
  <p:sldSz cx="12188825"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7122C"/>
    <a:srgbClr val="FDB913"/>
    <a:srgbClr val="B8964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604" autoAdjust="0"/>
    <p:restoredTop sz="92252" autoAdjust="0"/>
  </p:normalViewPr>
  <p:slideViewPr>
    <p:cSldViewPr snapToGrid="0" snapToObjects="1">
      <p:cViewPr varScale="1">
        <p:scale>
          <a:sx n="102" d="100"/>
          <a:sy n="102" d="100"/>
        </p:scale>
        <p:origin x="858"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359EC7-19C7-4638-A61A-0E2B59861576}" type="datetimeFigureOut">
              <a:rPr lang="en-US" smtClean="0"/>
              <a:t>9/15/2025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7AAC7-CF25-414B-93E7-2A61E431E831}" type="slidenum">
              <a:rPr lang="en-US" smtClean="0"/>
              <a:t>‹#›</a:t>
            </a:fld>
            <a:endParaRPr lang="en-US"/>
          </a:p>
        </p:txBody>
      </p:sp>
    </p:spTree>
    <p:extLst>
      <p:ext uri="{BB962C8B-B14F-4D97-AF65-F5344CB8AC3E}">
        <p14:creationId xmlns:p14="http://schemas.microsoft.com/office/powerpoint/2010/main" val="4102823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CB0394-E5C4-6569-9000-A64A44EBA8D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02C0823-31F3-9D0B-FCA7-0EF4F4FAD06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3AF84BF-994F-E96E-A165-29795273679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FE57F7C-824B-0983-C6CC-41D1AF925F07}"/>
              </a:ext>
            </a:extLst>
          </p:cNvPr>
          <p:cNvSpPr>
            <a:spLocks noGrp="1"/>
          </p:cNvSpPr>
          <p:nvPr>
            <p:ph type="sldNum" sz="quarter" idx="5"/>
          </p:nvPr>
        </p:nvSpPr>
        <p:spPr/>
        <p:txBody>
          <a:bodyPr/>
          <a:lstStyle/>
          <a:p>
            <a:fld id="{C987AAC7-CF25-414B-93E7-2A61E431E831}" type="slidenum">
              <a:rPr lang="en-US" smtClean="0"/>
              <a:t>2</a:t>
            </a:fld>
            <a:endParaRPr lang="en-US"/>
          </a:p>
        </p:txBody>
      </p:sp>
    </p:spTree>
    <p:extLst>
      <p:ext uri="{BB962C8B-B14F-4D97-AF65-F5344CB8AC3E}">
        <p14:creationId xmlns:p14="http://schemas.microsoft.com/office/powerpoint/2010/main" val="22635957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D7EFDF-067C-1144-96ED-B7467ECA54D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A704570-3F60-6185-D655-0DB96042CA7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AA75444-ED22-A65D-D525-BB7D90C8822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4870E9B-564F-9827-6F43-0A99AC64AB6D}"/>
              </a:ext>
            </a:extLst>
          </p:cNvPr>
          <p:cNvSpPr>
            <a:spLocks noGrp="1"/>
          </p:cNvSpPr>
          <p:nvPr>
            <p:ph type="sldNum" sz="quarter" idx="5"/>
          </p:nvPr>
        </p:nvSpPr>
        <p:spPr/>
        <p:txBody>
          <a:bodyPr/>
          <a:lstStyle/>
          <a:p>
            <a:fld id="{C987AAC7-CF25-414B-93E7-2A61E431E831}" type="slidenum">
              <a:rPr lang="en-US" smtClean="0"/>
              <a:t>13</a:t>
            </a:fld>
            <a:endParaRPr lang="en-US"/>
          </a:p>
        </p:txBody>
      </p:sp>
    </p:spTree>
    <p:extLst>
      <p:ext uri="{BB962C8B-B14F-4D97-AF65-F5344CB8AC3E}">
        <p14:creationId xmlns:p14="http://schemas.microsoft.com/office/powerpoint/2010/main" val="7398755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F7270D-F7C0-3A8A-8CB1-C49C51D0369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D56F82-3DB2-7BFF-2627-C30D61B8796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32EC305-BECC-5D7B-E0E9-AB8A237AC67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4A25B78-D343-F2E5-E6D5-0641CB787215}"/>
              </a:ext>
            </a:extLst>
          </p:cNvPr>
          <p:cNvSpPr>
            <a:spLocks noGrp="1"/>
          </p:cNvSpPr>
          <p:nvPr>
            <p:ph type="sldNum" sz="quarter" idx="5"/>
          </p:nvPr>
        </p:nvSpPr>
        <p:spPr/>
        <p:txBody>
          <a:bodyPr/>
          <a:lstStyle/>
          <a:p>
            <a:fld id="{C987AAC7-CF25-414B-93E7-2A61E431E831}" type="slidenum">
              <a:rPr lang="en-US" smtClean="0"/>
              <a:t>14</a:t>
            </a:fld>
            <a:endParaRPr lang="en-US"/>
          </a:p>
        </p:txBody>
      </p:sp>
    </p:spTree>
    <p:extLst>
      <p:ext uri="{BB962C8B-B14F-4D97-AF65-F5344CB8AC3E}">
        <p14:creationId xmlns:p14="http://schemas.microsoft.com/office/powerpoint/2010/main" val="40568168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E9FE18-98F7-CF00-7CFB-A209015F192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40A2A37-39B4-773F-B8E9-2D66B6B00D4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17D8D26-7454-90E0-EC1F-53113CD24C5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EEB17E0-036F-4477-F5BE-A1775D8CE28F}"/>
              </a:ext>
            </a:extLst>
          </p:cNvPr>
          <p:cNvSpPr>
            <a:spLocks noGrp="1"/>
          </p:cNvSpPr>
          <p:nvPr>
            <p:ph type="sldNum" sz="quarter" idx="5"/>
          </p:nvPr>
        </p:nvSpPr>
        <p:spPr/>
        <p:txBody>
          <a:bodyPr/>
          <a:lstStyle/>
          <a:p>
            <a:fld id="{C987AAC7-CF25-414B-93E7-2A61E431E831}" type="slidenum">
              <a:rPr lang="en-US" smtClean="0"/>
              <a:t>15</a:t>
            </a:fld>
            <a:endParaRPr lang="en-US"/>
          </a:p>
        </p:txBody>
      </p:sp>
    </p:spTree>
    <p:extLst>
      <p:ext uri="{BB962C8B-B14F-4D97-AF65-F5344CB8AC3E}">
        <p14:creationId xmlns:p14="http://schemas.microsoft.com/office/powerpoint/2010/main" val="5992901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D8A714-D01F-F398-A5AF-D5F7D1CF3E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3DC7279-01FD-A07B-8681-8B49494E20C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154958B-4BD7-ADB9-6E51-68F8598F667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E4EC816-283D-89C8-0A6E-49FF269A9AF2}"/>
              </a:ext>
            </a:extLst>
          </p:cNvPr>
          <p:cNvSpPr>
            <a:spLocks noGrp="1"/>
          </p:cNvSpPr>
          <p:nvPr>
            <p:ph type="sldNum" sz="quarter" idx="5"/>
          </p:nvPr>
        </p:nvSpPr>
        <p:spPr/>
        <p:txBody>
          <a:bodyPr/>
          <a:lstStyle/>
          <a:p>
            <a:fld id="{C987AAC7-CF25-414B-93E7-2A61E431E831}" type="slidenum">
              <a:rPr lang="en-US" smtClean="0"/>
              <a:t>16</a:t>
            </a:fld>
            <a:endParaRPr lang="en-US"/>
          </a:p>
        </p:txBody>
      </p:sp>
    </p:spTree>
    <p:extLst>
      <p:ext uri="{BB962C8B-B14F-4D97-AF65-F5344CB8AC3E}">
        <p14:creationId xmlns:p14="http://schemas.microsoft.com/office/powerpoint/2010/main" val="40308637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EB1844-F7C3-41AA-023A-941FC127596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AA6C4A-FA87-EF59-2823-0F313820724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5809915-4E48-E646-E88D-E3B04005A32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B8D1628-D1F5-F360-9187-FC79D407B430}"/>
              </a:ext>
            </a:extLst>
          </p:cNvPr>
          <p:cNvSpPr>
            <a:spLocks noGrp="1"/>
          </p:cNvSpPr>
          <p:nvPr>
            <p:ph type="sldNum" sz="quarter" idx="5"/>
          </p:nvPr>
        </p:nvSpPr>
        <p:spPr/>
        <p:txBody>
          <a:bodyPr/>
          <a:lstStyle/>
          <a:p>
            <a:fld id="{C987AAC7-CF25-414B-93E7-2A61E431E831}" type="slidenum">
              <a:rPr lang="en-US" smtClean="0"/>
              <a:t>17</a:t>
            </a:fld>
            <a:endParaRPr lang="en-US"/>
          </a:p>
        </p:txBody>
      </p:sp>
    </p:spTree>
    <p:extLst>
      <p:ext uri="{BB962C8B-B14F-4D97-AF65-F5344CB8AC3E}">
        <p14:creationId xmlns:p14="http://schemas.microsoft.com/office/powerpoint/2010/main" val="38268662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BDBE2E-421E-084D-40AB-7FB4942ADDC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69F90F3-283E-7F98-8ADC-86482587836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A0837C0-BED8-0496-5F5D-A6F6663DFA7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779C988-CB01-1EE3-F0E3-D465C281B876}"/>
              </a:ext>
            </a:extLst>
          </p:cNvPr>
          <p:cNvSpPr>
            <a:spLocks noGrp="1"/>
          </p:cNvSpPr>
          <p:nvPr>
            <p:ph type="sldNum" sz="quarter" idx="5"/>
          </p:nvPr>
        </p:nvSpPr>
        <p:spPr/>
        <p:txBody>
          <a:bodyPr/>
          <a:lstStyle/>
          <a:p>
            <a:fld id="{C987AAC7-CF25-414B-93E7-2A61E431E831}" type="slidenum">
              <a:rPr lang="en-US" smtClean="0"/>
              <a:t>18</a:t>
            </a:fld>
            <a:endParaRPr lang="en-US"/>
          </a:p>
        </p:txBody>
      </p:sp>
    </p:spTree>
    <p:extLst>
      <p:ext uri="{BB962C8B-B14F-4D97-AF65-F5344CB8AC3E}">
        <p14:creationId xmlns:p14="http://schemas.microsoft.com/office/powerpoint/2010/main" val="1342809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5B061A-2DC9-56E4-776A-28E7ADB3F3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5BCDD8-0E8A-6BB1-A5E8-020EFDD59E1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D74FACD-102E-B536-B8F8-469B469F694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23D7192-4169-0C8A-B36C-68BB628C089F}"/>
              </a:ext>
            </a:extLst>
          </p:cNvPr>
          <p:cNvSpPr>
            <a:spLocks noGrp="1"/>
          </p:cNvSpPr>
          <p:nvPr>
            <p:ph type="sldNum" sz="quarter" idx="5"/>
          </p:nvPr>
        </p:nvSpPr>
        <p:spPr/>
        <p:txBody>
          <a:bodyPr/>
          <a:lstStyle/>
          <a:p>
            <a:fld id="{C987AAC7-CF25-414B-93E7-2A61E431E831}" type="slidenum">
              <a:rPr lang="en-US" smtClean="0"/>
              <a:t>19</a:t>
            </a:fld>
            <a:endParaRPr lang="en-US"/>
          </a:p>
        </p:txBody>
      </p:sp>
    </p:spTree>
    <p:extLst>
      <p:ext uri="{BB962C8B-B14F-4D97-AF65-F5344CB8AC3E}">
        <p14:creationId xmlns:p14="http://schemas.microsoft.com/office/powerpoint/2010/main" val="38993406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07CC46-8B83-8ADF-B21D-BE97B76210C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6367E2-7B89-CEA7-9ED8-F44AA8DC62B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8660C1B-93F9-5F43-43FD-C17696C0AE9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0347C55-0F76-C8F1-BD05-6DE4025DE503}"/>
              </a:ext>
            </a:extLst>
          </p:cNvPr>
          <p:cNvSpPr>
            <a:spLocks noGrp="1"/>
          </p:cNvSpPr>
          <p:nvPr>
            <p:ph type="sldNum" sz="quarter" idx="5"/>
          </p:nvPr>
        </p:nvSpPr>
        <p:spPr/>
        <p:txBody>
          <a:bodyPr/>
          <a:lstStyle/>
          <a:p>
            <a:fld id="{C987AAC7-CF25-414B-93E7-2A61E431E831}" type="slidenum">
              <a:rPr lang="en-US" smtClean="0"/>
              <a:t>20</a:t>
            </a:fld>
            <a:endParaRPr lang="en-US"/>
          </a:p>
        </p:txBody>
      </p:sp>
    </p:spTree>
    <p:extLst>
      <p:ext uri="{BB962C8B-B14F-4D97-AF65-F5344CB8AC3E}">
        <p14:creationId xmlns:p14="http://schemas.microsoft.com/office/powerpoint/2010/main" val="532550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Do not modify the notes in this section to avoid tampering with the Poll Everywhere activity.
More info at polleverywhere.com/support
Which of the following best represents the use of a Decision Support System (DSS) rather than a Management Information System (MIS)?
https://www.polleverywhere.com/multiple_choice_polls/criIMQdgtE9tNIxDIH8yN?display_state=instructions&amp;activity_state=opened&amp;state=opened&amp;flow=Engagement&amp;onscreen=persist</a:t>
            </a:r>
          </a:p>
        </p:txBody>
      </p:sp>
      <p:sp>
        <p:nvSpPr>
          <p:cNvPr id="4" name="Slide Number Placeholder 3"/>
          <p:cNvSpPr>
            <a:spLocks noGrp="1"/>
          </p:cNvSpPr>
          <p:nvPr>
            <p:ph type="sldNum" sz="quarter" idx="5"/>
          </p:nvPr>
        </p:nvSpPr>
        <p:spPr/>
        <p:txBody>
          <a:bodyPr/>
          <a:lstStyle/>
          <a:p>
            <a:fld id="{C987AAC7-CF25-414B-93E7-2A61E431E831}" type="slidenum">
              <a:rPr lang="en-US" smtClean="0"/>
              <a:t>21</a:t>
            </a:fld>
            <a:endParaRPr lang="en-US"/>
          </a:p>
        </p:txBody>
      </p:sp>
      <p:sp>
        <p:nvSpPr>
          <p:cNvPr id="5" name="TextBox 4">
            <a:extLst>
              <a:ext uri="{FF2B5EF4-FFF2-40B4-BE49-F238E27FC236}">
                <a16:creationId xmlns:a16="http://schemas.microsoft.com/office/drawing/2014/main" id="{4BA094A8-511B-6170-6A8C-2FF981960A6D}"/>
              </a:ext>
            </a:extLst>
          </p:cNvPr>
          <p:cNvSpPr txBox="1"/>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0549958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Do not modify the notes in this section to avoid tampering with the Poll Everywhere activity.
More info at polleverywhere.com/support
Which of the following best represents the use of a Decision Support System (DSS) rather than a Management Information System (MIS)?
https://www.polleverywhere.com/multiple_choice_polls/criIMQdgtE9tNIxDIH8yN?display_state=chart&amp;activity_state=closed&amp;state=closed&amp;flow=Engagement&amp;onscreen=persist</a:t>
            </a:r>
          </a:p>
        </p:txBody>
      </p:sp>
      <p:sp>
        <p:nvSpPr>
          <p:cNvPr id="4" name="Slide Number Placeholder 3"/>
          <p:cNvSpPr>
            <a:spLocks noGrp="1"/>
          </p:cNvSpPr>
          <p:nvPr>
            <p:ph type="sldNum" sz="quarter" idx="5"/>
          </p:nvPr>
        </p:nvSpPr>
        <p:spPr/>
        <p:txBody>
          <a:bodyPr/>
          <a:lstStyle/>
          <a:p>
            <a:fld id="{C987AAC7-CF25-414B-93E7-2A61E431E831}" type="slidenum">
              <a:rPr lang="en-US" smtClean="0"/>
              <a:t>22</a:t>
            </a:fld>
            <a:endParaRPr lang="en-US"/>
          </a:p>
        </p:txBody>
      </p:sp>
      <p:sp>
        <p:nvSpPr>
          <p:cNvPr id="5" name="TextBox 4">
            <a:extLst>
              <a:ext uri="{FF2B5EF4-FFF2-40B4-BE49-F238E27FC236}">
                <a16:creationId xmlns:a16="http://schemas.microsoft.com/office/drawing/2014/main" id="{56EEC7D5-8B6D-BC3C-AE20-D9AAC369B021}"/>
              </a:ext>
            </a:extLst>
          </p:cNvPr>
          <p:cNvSpPr txBox="1"/>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4780112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93FC3B-566A-F1DA-C914-F5E06D4835F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30470AD-6966-6F0D-7DD4-1B725FC466F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9D1F33A-3B20-1388-6C26-7B6DDDD477F6}"/>
              </a:ext>
            </a:extLst>
          </p:cNvPr>
          <p:cNvSpPr>
            <a:spLocks noGrp="1"/>
          </p:cNvSpPr>
          <p:nvPr>
            <p:ph type="body" idx="1"/>
          </p:nvPr>
        </p:nvSpPr>
        <p:spPr/>
        <p:txBody>
          <a:bodyPr/>
          <a:lstStyle/>
          <a:p>
            <a:r>
              <a:rPr lang="en-US" dirty="0"/>
              <a:t>Businesses must deal with many different pieces of information about suppliers, customers, employees, invoices, payments, and of course their products and services. They must organize work activities that use this information to operate efficiently and enhance the overall performance of the firm. Information systems make it possible for firms to manage all their information, make better decisions, and improve the execution of their business processes.</a:t>
            </a:r>
          </a:p>
        </p:txBody>
      </p:sp>
      <p:sp>
        <p:nvSpPr>
          <p:cNvPr id="4" name="Slide Number Placeholder 3">
            <a:extLst>
              <a:ext uri="{FF2B5EF4-FFF2-40B4-BE49-F238E27FC236}">
                <a16:creationId xmlns:a16="http://schemas.microsoft.com/office/drawing/2014/main" id="{C52870C0-D86E-0453-D4BE-FF4846BA61CE}"/>
              </a:ext>
            </a:extLst>
          </p:cNvPr>
          <p:cNvSpPr>
            <a:spLocks noGrp="1"/>
          </p:cNvSpPr>
          <p:nvPr>
            <p:ph type="sldNum" sz="quarter" idx="5"/>
          </p:nvPr>
        </p:nvSpPr>
        <p:spPr/>
        <p:txBody>
          <a:bodyPr/>
          <a:lstStyle/>
          <a:p>
            <a:fld id="{C987AAC7-CF25-414B-93E7-2A61E431E831}" type="slidenum">
              <a:rPr lang="en-US" smtClean="0"/>
              <a:t>4</a:t>
            </a:fld>
            <a:endParaRPr lang="en-US"/>
          </a:p>
        </p:txBody>
      </p:sp>
    </p:spTree>
    <p:extLst>
      <p:ext uri="{BB962C8B-B14F-4D97-AF65-F5344CB8AC3E}">
        <p14:creationId xmlns:p14="http://schemas.microsoft.com/office/powerpoint/2010/main" val="12090614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DBDF4A-EDF7-1AC1-78B3-D5BBA55D852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D5BBA45-13C2-100E-FD91-D70EB951279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8021165-FCF3-02E3-8CD5-E43840656A4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57BE456-B2B2-8E2D-9FAD-DE23AE2A34C8}"/>
              </a:ext>
            </a:extLst>
          </p:cNvPr>
          <p:cNvSpPr>
            <a:spLocks noGrp="1"/>
          </p:cNvSpPr>
          <p:nvPr>
            <p:ph type="sldNum" sz="quarter" idx="5"/>
          </p:nvPr>
        </p:nvSpPr>
        <p:spPr/>
        <p:txBody>
          <a:bodyPr/>
          <a:lstStyle/>
          <a:p>
            <a:fld id="{C987AAC7-CF25-414B-93E7-2A61E431E831}" type="slidenum">
              <a:rPr lang="en-US" smtClean="0"/>
              <a:t>23</a:t>
            </a:fld>
            <a:endParaRPr lang="en-US"/>
          </a:p>
        </p:txBody>
      </p:sp>
    </p:spTree>
    <p:extLst>
      <p:ext uri="{BB962C8B-B14F-4D97-AF65-F5344CB8AC3E}">
        <p14:creationId xmlns:p14="http://schemas.microsoft.com/office/powerpoint/2010/main" val="40195729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DEA3C1-6022-9BF9-1776-91F2F150CA9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CCB9195-0CFE-1974-5BEC-EAE3E2CAF52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B3823E0-012D-0F7D-42E6-B3364518534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0965F27-14A1-E6C2-FA86-323617888263}"/>
              </a:ext>
            </a:extLst>
          </p:cNvPr>
          <p:cNvSpPr>
            <a:spLocks noGrp="1"/>
          </p:cNvSpPr>
          <p:nvPr>
            <p:ph type="sldNum" sz="quarter" idx="5"/>
          </p:nvPr>
        </p:nvSpPr>
        <p:spPr/>
        <p:txBody>
          <a:bodyPr/>
          <a:lstStyle/>
          <a:p>
            <a:fld id="{C987AAC7-CF25-414B-93E7-2A61E431E831}" type="slidenum">
              <a:rPr lang="en-US" smtClean="0"/>
              <a:t>24</a:t>
            </a:fld>
            <a:endParaRPr lang="en-US"/>
          </a:p>
        </p:txBody>
      </p:sp>
    </p:spTree>
    <p:extLst>
      <p:ext uri="{BB962C8B-B14F-4D97-AF65-F5344CB8AC3E}">
        <p14:creationId xmlns:p14="http://schemas.microsoft.com/office/powerpoint/2010/main" val="11897940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A145E1-DB1D-3AE1-2E23-22CA92158B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EBE07E-1B58-70C1-051D-998209C617D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C7C23E6-252B-70B9-EEB3-22C9E960DA0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E006899-3254-D9D0-E669-31FA2A3ECBBE}"/>
              </a:ext>
            </a:extLst>
          </p:cNvPr>
          <p:cNvSpPr>
            <a:spLocks noGrp="1"/>
          </p:cNvSpPr>
          <p:nvPr>
            <p:ph type="sldNum" sz="quarter" idx="5"/>
          </p:nvPr>
        </p:nvSpPr>
        <p:spPr/>
        <p:txBody>
          <a:bodyPr/>
          <a:lstStyle/>
          <a:p>
            <a:fld id="{C987AAC7-CF25-414B-93E7-2A61E431E831}" type="slidenum">
              <a:rPr lang="en-US" smtClean="0"/>
              <a:t>26</a:t>
            </a:fld>
            <a:endParaRPr lang="en-US"/>
          </a:p>
        </p:txBody>
      </p:sp>
    </p:spTree>
    <p:extLst>
      <p:ext uri="{BB962C8B-B14F-4D97-AF65-F5344CB8AC3E}">
        <p14:creationId xmlns:p14="http://schemas.microsoft.com/office/powerpoint/2010/main" val="2823952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14ADF4-8C5D-F85E-6D32-89BA6CB907A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088E3C-85C7-1C67-E026-BB8A2D01D0B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83F46F3-8620-F7DC-BEC6-8EE40FDE778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C0AF428-C57A-85C4-1B53-F592A1A268FB}"/>
              </a:ext>
            </a:extLst>
          </p:cNvPr>
          <p:cNvSpPr>
            <a:spLocks noGrp="1"/>
          </p:cNvSpPr>
          <p:nvPr>
            <p:ph type="sldNum" sz="quarter" idx="5"/>
          </p:nvPr>
        </p:nvSpPr>
        <p:spPr/>
        <p:txBody>
          <a:bodyPr/>
          <a:lstStyle/>
          <a:p>
            <a:fld id="{C987AAC7-CF25-414B-93E7-2A61E431E831}" type="slidenum">
              <a:rPr lang="en-US" smtClean="0"/>
              <a:t>27</a:t>
            </a:fld>
            <a:endParaRPr lang="en-US"/>
          </a:p>
        </p:txBody>
      </p:sp>
    </p:spTree>
    <p:extLst>
      <p:ext uri="{BB962C8B-B14F-4D97-AF65-F5344CB8AC3E}">
        <p14:creationId xmlns:p14="http://schemas.microsoft.com/office/powerpoint/2010/main" val="38847489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EA460F-7152-879A-F4E5-E9E8304E1CA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3B915C5-BD5D-4D4A-CD19-6E8ED6C5440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97B2996-093C-0B74-C192-3016A1F9748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A6320E7-E138-19D5-006E-AE3B5F59E7DC}"/>
              </a:ext>
            </a:extLst>
          </p:cNvPr>
          <p:cNvSpPr>
            <a:spLocks noGrp="1"/>
          </p:cNvSpPr>
          <p:nvPr>
            <p:ph type="sldNum" sz="quarter" idx="5"/>
          </p:nvPr>
        </p:nvSpPr>
        <p:spPr/>
        <p:txBody>
          <a:bodyPr/>
          <a:lstStyle/>
          <a:p>
            <a:fld id="{C987AAC7-CF25-414B-93E7-2A61E431E831}" type="slidenum">
              <a:rPr lang="en-US" smtClean="0"/>
              <a:t>28</a:t>
            </a:fld>
            <a:endParaRPr lang="en-US"/>
          </a:p>
        </p:txBody>
      </p:sp>
    </p:spTree>
    <p:extLst>
      <p:ext uri="{BB962C8B-B14F-4D97-AF65-F5344CB8AC3E}">
        <p14:creationId xmlns:p14="http://schemas.microsoft.com/office/powerpoint/2010/main" val="7659515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E12EF5-0AD0-D6FB-501C-78AE65A8E57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4004F7E-9AA3-2D58-2C00-E3AE87B0C4D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BEAD714-F31F-C74C-B8CE-8D3564284E6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FC61A47-2EE0-B51A-2B89-F65418D624DB}"/>
              </a:ext>
            </a:extLst>
          </p:cNvPr>
          <p:cNvSpPr>
            <a:spLocks noGrp="1"/>
          </p:cNvSpPr>
          <p:nvPr>
            <p:ph type="sldNum" sz="quarter" idx="5"/>
          </p:nvPr>
        </p:nvSpPr>
        <p:spPr/>
        <p:txBody>
          <a:bodyPr/>
          <a:lstStyle/>
          <a:p>
            <a:fld id="{C987AAC7-CF25-414B-93E7-2A61E431E831}" type="slidenum">
              <a:rPr lang="en-US" smtClean="0"/>
              <a:t>29</a:t>
            </a:fld>
            <a:endParaRPr lang="en-US"/>
          </a:p>
        </p:txBody>
      </p:sp>
    </p:spTree>
    <p:extLst>
      <p:ext uri="{BB962C8B-B14F-4D97-AF65-F5344CB8AC3E}">
        <p14:creationId xmlns:p14="http://schemas.microsoft.com/office/powerpoint/2010/main" val="322988245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B0D267-0334-620A-597C-15884BC5799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AE3D2F9-01F4-DE0B-7FDC-1E6A5FCBD57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7F1CCC8-9EA7-B867-AA86-38C3CEF94F3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A608B24-E958-B8D1-120C-61805EA3F42B}"/>
              </a:ext>
            </a:extLst>
          </p:cNvPr>
          <p:cNvSpPr>
            <a:spLocks noGrp="1"/>
          </p:cNvSpPr>
          <p:nvPr>
            <p:ph type="sldNum" sz="quarter" idx="5"/>
          </p:nvPr>
        </p:nvSpPr>
        <p:spPr/>
        <p:txBody>
          <a:bodyPr/>
          <a:lstStyle/>
          <a:p>
            <a:fld id="{C987AAC7-CF25-414B-93E7-2A61E431E831}" type="slidenum">
              <a:rPr lang="en-US" smtClean="0"/>
              <a:t>30</a:t>
            </a:fld>
            <a:endParaRPr lang="en-US"/>
          </a:p>
        </p:txBody>
      </p:sp>
    </p:spTree>
    <p:extLst>
      <p:ext uri="{BB962C8B-B14F-4D97-AF65-F5344CB8AC3E}">
        <p14:creationId xmlns:p14="http://schemas.microsoft.com/office/powerpoint/2010/main" val="15992416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76725E-6214-B4C8-AE0F-C99EBA44BDF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A1F46FD-ACEB-EC24-2C2C-447DEC9D236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AC76CC1-9001-4291-9213-081518F0212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5B5F30B-BBCE-8741-F278-BF2D1BA84BC0}"/>
              </a:ext>
            </a:extLst>
          </p:cNvPr>
          <p:cNvSpPr>
            <a:spLocks noGrp="1"/>
          </p:cNvSpPr>
          <p:nvPr>
            <p:ph type="sldNum" sz="quarter" idx="5"/>
          </p:nvPr>
        </p:nvSpPr>
        <p:spPr/>
        <p:txBody>
          <a:bodyPr/>
          <a:lstStyle/>
          <a:p>
            <a:fld id="{C987AAC7-CF25-414B-93E7-2A61E431E831}" type="slidenum">
              <a:rPr lang="en-US" smtClean="0"/>
              <a:t>31</a:t>
            </a:fld>
            <a:endParaRPr lang="en-US"/>
          </a:p>
        </p:txBody>
      </p:sp>
    </p:spTree>
    <p:extLst>
      <p:ext uri="{BB962C8B-B14F-4D97-AF65-F5344CB8AC3E}">
        <p14:creationId xmlns:p14="http://schemas.microsoft.com/office/powerpoint/2010/main" val="13893459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8CB3F8-E8A4-9623-AACC-422105B93E0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AC60B2E-1CE4-31E8-50E6-11A3F4FB489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A455EBE-9BE7-2E16-BE0B-CFDE5E52017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C210632-0E63-9CA2-400C-8067A4608965}"/>
              </a:ext>
            </a:extLst>
          </p:cNvPr>
          <p:cNvSpPr>
            <a:spLocks noGrp="1"/>
          </p:cNvSpPr>
          <p:nvPr>
            <p:ph type="sldNum" sz="quarter" idx="5"/>
          </p:nvPr>
        </p:nvSpPr>
        <p:spPr/>
        <p:txBody>
          <a:bodyPr/>
          <a:lstStyle/>
          <a:p>
            <a:fld id="{C987AAC7-CF25-414B-93E7-2A61E431E831}" type="slidenum">
              <a:rPr lang="en-US" smtClean="0"/>
              <a:t>32</a:t>
            </a:fld>
            <a:endParaRPr lang="en-US"/>
          </a:p>
        </p:txBody>
      </p:sp>
    </p:spTree>
    <p:extLst>
      <p:ext uri="{BB962C8B-B14F-4D97-AF65-F5344CB8AC3E}">
        <p14:creationId xmlns:p14="http://schemas.microsoft.com/office/powerpoint/2010/main" val="188544433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F79F24-3CA6-5222-E5FE-1106941AA0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6C0226-FA95-B35A-6701-1BD4E5DDF3B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246BBFF-B221-E609-252D-86DCD2FCB5F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E3F1B1D-ECBA-4C74-B101-7B4632E41369}"/>
              </a:ext>
            </a:extLst>
          </p:cNvPr>
          <p:cNvSpPr>
            <a:spLocks noGrp="1"/>
          </p:cNvSpPr>
          <p:nvPr>
            <p:ph type="sldNum" sz="quarter" idx="5"/>
          </p:nvPr>
        </p:nvSpPr>
        <p:spPr/>
        <p:txBody>
          <a:bodyPr/>
          <a:lstStyle/>
          <a:p>
            <a:fld id="{C987AAC7-CF25-414B-93E7-2A61E431E831}" type="slidenum">
              <a:rPr lang="en-US" smtClean="0"/>
              <a:t>33</a:t>
            </a:fld>
            <a:endParaRPr lang="en-US"/>
          </a:p>
        </p:txBody>
      </p:sp>
    </p:spTree>
    <p:extLst>
      <p:ext uri="{BB962C8B-B14F-4D97-AF65-F5344CB8AC3E}">
        <p14:creationId xmlns:p14="http://schemas.microsoft.com/office/powerpoint/2010/main" val="6668969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115FE1-D769-3B50-DB34-35EFBC5AF78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6064BAE-6C14-6E1D-72E0-743815874F4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AC295D9-714B-2FDB-2563-81FACFBC3AE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C30A8ED-D188-913A-70FF-A3F30CD339D1}"/>
              </a:ext>
            </a:extLst>
          </p:cNvPr>
          <p:cNvSpPr>
            <a:spLocks noGrp="1"/>
          </p:cNvSpPr>
          <p:nvPr>
            <p:ph type="sldNum" sz="quarter" idx="5"/>
          </p:nvPr>
        </p:nvSpPr>
        <p:spPr/>
        <p:txBody>
          <a:bodyPr/>
          <a:lstStyle/>
          <a:p>
            <a:fld id="{C987AAC7-CF25-414B-93E7-2A61E431E831}" type="slidenum">
              <a:rPr lang="en-US" smtClean="0"/>
              <a:t>5</a:t>
            </a:fld>
            <a:endParaRPr lang="en-US"/>
          </a:p>
        </p:txBody>
      </p:sp>
    </p:spTree>
    <p:extLst>
      <p:ext uri="{BB962C8B-B14F-4D97-AF65-F5344CB8AC3E}">
        <p14:creationId xmlns:p14="http://schemas.microsoft.com/office/powerpoint/2010/main" val="232501676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0DE262-C90C-7D8D-EDCF-E2656F2D76E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4963EB7-4619-51C9-414A-385B998158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6AC5AC8-33A0-2B19-AA59-D6F50F7EE8C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E22148D-6ED4-B4A0-B3B4-7F6F4A5D8524}"/>
              </a:ext>
            </a:extLst>
          </p:cNvPr>
          <p:cNvSpPr>
            <a:spLocks noGrp="1"/>
          </p:cNvSpPr>
          <p:nvPr>
            <p:ph type="sldNum" sz="quarter" idx="5"/>
          </p:nvPr>
        </p:nvSpPr>
        <p:spPr/>
        <p:txBody>
          <a:bodyPr/>
          <a:lstStyle/>
          <a:p>
            <a:fld id="{C987AAC7-CF25-414B-93E7-2A61E431E831}" type="slidenum">
              <a:rPr lang="en-US" smtClean="0"/>
              <a:t>34</a:t>
            </a:fld>
            <a:endParaRPr lang="en-US"/>
          </a:p>
        </p:txBody>
      </p:sp>
    </p:spTree>
    <p:extLst>
      <p:ext uri="{BB962C8B-B14F-4D97-AF65-F5344CB8AC3E}">
        <p14:creationId xmlns:p14="http://schemas.microsoft.com/office/powerpoint/2010/main" val="328904041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FA8AE9-A720-9C2E-6EBC-F0429E99075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A0EC93C-3309-C774-5781-026E43C8E6A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129DE64-95D0-8A04-2254-AFCAA6D09E9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A91462A-F224-D69B-C3A7-E4C9E05B2A37}"/>
              </a:ext>
            </a:extLst>
          </p:cNvPr>
          <p:cNvSpPr>
            <a:spLocks noGrp="1"/>
          </p:cNvSpPr>
          <p:nvPr>
            <p:ph type="sldNum" sz="quarter" idx="5"/>
          </p:nvPr>
        </p:nvSpPr>
        <p:spPr/>
        <p:txBody>
          <a:bodyPr/>
          <a:lstStyle/>
          <a:p>
            <a:fld id="{C987AAC7-CF25-414B-93E7-2A61E431E831}" type="slidenum">
              <a:rPr lang="en-US" smtClean="0"/>
              <a:t>35</a:t>
            </a:fld>
            <a:endParaRPr lang="en-US"/>
          </a:p>
        </p:txBody>
      </p:sp>
    </p:spTree>
    <p:extLst>
      <p:ext uri="{BB962C8B-B14F-4D97-AF65-F5344CB8AC3E}">
        <p14:creationId xmlns:p14="http://schemas.microsoft.com/office/powerpoint/2010/main" val="346508849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8D2C88-5FFB-3A79-4631-774E9241AE4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56CD787-E941-3075-65CD-3787E352900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2A27D84-722D-CF9C-05C5-8084C3D21DF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22D1B31-1B7D-302E-97FF-6C8FD7FC1FE6}"/>
              </a:ext>
            </a:extLst>
          </p:cNvPr>
          <p:cNvSpPr>
            <a:spLocks noGrp="1"/>
          </p:cNvSpPr>
          <p:nvPr>
            <p:ph type="sldNum" sz="quarter" idx="5"/>
          </p:nvPr>
        </p:nvSpPr>
        <p:spPr/>
        <p:txBody>
          <a:bodyPr/>
          <a:lstStyle/>
          <a:p>
            <a:fld id="{C987AAC7-CF25-414B-93E7-2A61E431E831}" type="slidenum">
              <a:rPr lang="en-US" smtClean="0"/>
              <a:t>36</a:t>
            </a:fld>
            <a:endParaRPr lang="en-US"/>
          </a:p>
        </p:txBody>
      </p:sp>
    </p:spTree>
    <p:extLst>
      <p:ext uri="{BB962C8B-B14F-4D97-AF65-F5344CB8AC3E}">
        <p14:creationId xmlns:p14="http://schemas.microsoft.com/office/powerpoint/2010/main" val="50246546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485D2B-9AFC-1213-F628-A76172D2536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1002AE8-AF2D-04AE-3A1E-8612618B975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0AC11D1-02DB-EFD3-FBB1-AC0403D7653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A853163-1A82-6807-C1F7-9FD60FD4733F}"/>
              </a:ext>
            </a:extLst>
          </p:cNvPr>
          <p:cNvSpPr>
            <a:spLocks noGrp="1"/>
          </p:cNvSpPr>
          <p:nvPr>
            <p:ph type="sldNum" sz="quarter" idx="5"/>
          </p:nvPr>
        </p:nvSpPr>
        <p:spPr/>
        <p:txBody>
          <a:bodyPr/>
          <a:lstStyle/>
          <a:p>
            <a:fld id="{C987AAC7-CF25-414B-93E7-2A61E431E831}" type="slidenum">
              <a:rPr lang="en-US" smtClean="0"/>
              <a:t>38</a:t>
            </a:fld>
            <a:endParaRPr lang="en-US"/>
          </a:p>
        </p:txBody>
      </p:sp>
    </p:spTree>
    <p:extLst>
      <p:ext uri="{BB962C8B-B14F-4D97-AF65-F5344CB8AC3E}">
        <p14:creationId xmlns:p14="http://schemas.microsoft.com/office/powerpoint/2010/main" val="210766249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CCC560-FB66-D09A-B61E-26A097D7B0E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8331495-773D-E17E-661C-DDA27423A64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BAD0C3E-CF24-C316-2568-79A647275BBD}"/>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Changing Nature of Work</a:t>
            </a:r>
            <a:br>
              <a:rPr lang="en-US" dirty="0"/>
            </a:br>
            <a:r>
              <a:rPr lang="en-US" sz="1200" i="1" dirty="0"/>
              <a:t>e.g. Supply chain teams at Amazon must coordinate inventory management, warehouse operations, and last-mile delivery partners to ensure on-time fulfillment.</a:t>
            </a:r>
          </a:p>
          <a:p>
            <a:endParaRPr lang="en-US" dirty="0"/>
          </a:p>
          <a:p>
            <a:r>
              <a:rPr lang="en-US" b="1" dirty="0"/>
              <a:t>Growth of Professional Work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t>e.g. Investment banking deal teams at Goldman Sachs involves bankers, lawyers, and accountants coordinating to close a merger.</a:t>
            </a:r>
          </a:p>
          <a:p>
            <a:r>
              <a:rPr lang="en-US" i="1" dirty="0"/>
              <a:t>e.g. A consulting engagement at McKinsey requires collaboration between industry experts, data analysts, and client managers to deliver strategic recommendations</a:t>
            </a:r>
          </a:p>
          <a:p>
            <a:endParaRPr lang="en-US" b="1" dirty="0"/>
          </a:p>
          <a:p>
            <a:r>
              <a:rPr lang="en-US" b="1" dirty="0"/>
              <a:t>Changing Organization of the Firm</a:t>
            </a:r>
          </a:p>
          <a:p>
            <a:r>
              <a:rPr lang="en-US" i="1" dirty="0"/>
              <a:t>e.g. Google pioneered cross-functional “20 percent time” projects where employees could dedicate part of their workweek to passion projects. Gmail and Google News emerged from this model, showing how flatter team structures and individual autonomy can drive innovation.</a:t>
            </a:r>
          </a:p>
        </p:txBody>
      </p:sp>
      <p:sp>
        <p:nvSpPr>
          <p:cNvPr id="4" name="Slide Number Placeholder 3">
            <a:extLst>
              <a:ext uri="{FF2B5EF4-FFF2-40B4-BE49-F238E27FC236}">
                <a16:creationId xmlns:a16="http://schemas.microsoft.com/office/drawing/2014/main" id="{7861499D-A5F0-318C-7492-79A94A79C8C4}"/>
              </a:ext>
            </a:extLst>
          </p:cNvPr>
          <p:cNvSpPr>
            <a:spLocks noGrp="1"/>
          </p:cNvSpPr>
          <p:nvPr>
            <p:ph type="sldNum" sz="quarter" idx="5"/>
          </p:nvPr>
        </p:nvSpPr>
        <p:spPr/>
        <p:txBody>
          <a:bodyPr/>
          <a:lstStyle/>
          <a:p>
            <a:fld id="{C987AAC7-CF25-414B-93E7-2A61E431E831}" type="slidenum">
              <a:rPr lang="en-US" smtClean="0"/>
              <a:t>39</a:t>
            </a:fld>
            <a:endParaRPr lang="en-US"/>
          </a:p>
        </p:txBody>
      </p:sp>
    </p:spTree>
    <p:extLst>
      <p:ext uri="{BB962C8B-B14F-4D97-AF65-F5344CB8AC3E}">
        <p14:creationId xmlns:p14="http://schemas.microsoft.com/office/powerpoint/2010/main" val="415352927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B4E3CF-1067-BD78-BAC3-ED5F45269D6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C53FEFE-C78B-5840-82AB-FDB1D1A72FF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5A2D608-C0A7-D919-DDB3-CF78F21A886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Changing Scopes of the Firm</a:t>
            </a:r>
          </a:p>
          <a:p>
            <a:r>
              <a:rPr lang="en-US" i="1" dirty="0"/>
              <a:t>e.g. Starbucks operates in over 80 countries, adapting menus and supply chains to local tastes while maintaining a unified brand identity. This requires coordination between global headquarters and regional managers to balance consistency with localization.</a:t>
            </a:r>
          </a:p>
          <a:p>
            <a:endParaRPr lang="en-US"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Growing Emphasis on Innovation</a:t>
            </a:r>
          </a:p>
          <a:p>
            <a:r>
              <a:rPr lang="en-US" i="1" dirty="0"/>
              <a:t>e.g. Apple’s iPhone does owe much to its “inventor” Steve Jobs, but it was a collaborative effort between Apple’s engineers, and outside suppliers that enabled the launch of the product.</a:t>
            </a:r>
          </a:p>
          <a:p>
            <a:endParaRPr lang="en-US"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Changing Culture of Work and Business</a:t>
            </a:r>
          </a:p>
          <a:p>
            <a:r>
              <a:rPr lang="en-US" i="1" dirty="0"/>
              <a:t>e.g. Nadella emphasized a “growth mindset” and collaboration culture after replacing Steve Ballmer in 2014 and broke down silos between projects. Many cite this as the catalyst that revitalized innovation and made Microsoft one of the world’s most valuable firms again.</a:t>
            </a:r>
          </a:p>
        </p:txBody>
      </p:sp>
      <p:sp>
        <p:nvSpPr>
          <p:cNvPr id="4" name="Slide Number Placeholder 3">
            <a:extLst>
              <a:ext uri="{FF2B5EF4-FFF2-40B4-BE49-F238E27FC236}">
                <a16:creationId xmlns:a16="http://schemas.microsoft.com/office/drawing/2014/main" id="{0B373DE1-ED81-8D71-4D4E-B3CB27BAE95A}"/>
              </a:ext>
            </a:extLst>
          </p:cNvPr>
          <p:cNvSpPr>
            <a:spLocks noGrp="1"/>
          </p:cNvSpPr>
          <p:nvPr>
            <p:ph type="sldNum" sz="quarter" idx="5"/>
          </p:nvPr>
        </p:nvSpPr>
        <p:spPr/>
        <p:txBody>
          <a:bodyPr/>
          <a:lstStyle/>
          <a:p>
            <a:fld id="{C987AAC7-CF25-414B-93E7-2A61E431E831}" type="slidenum">
              <a:rPr lang="en-US" smtClean="0"/>
              <a:t>40</a:t>
            </a:fld>
            <a:endParaRPr lang="en-US"/>
          </a:p>
        </p:txBody>
      </p:sp>
    </p:spTree>
    <p:extLst>
      <p:ext uri="{BB962C8B-B14F-4D97-AF65-F5344CB8AC3E}">
        <p14:creationId xmlns:p14="http://schemas.microsoft.com/office/powerpoint/2010/main" val="180376179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C43103-558C-57CD-3822-395AD131C03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74ED531-F3AB-ABC3-319C-BFBCDC60A7D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0977483-75C0-570C-898A-4A6135A8757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A85ADE9-1751-35D2-EAB3-FDE920B341B6}"/>
              </a:ext>
            </a:extLst>
          </p:cNvPr>
          <p:cNvSpPr>
            <a:spLocks noGrp="1"/>
          </p:cNvSpPr>
          <p:nvPr>
            <p:ph type="sldNum" sz="quarter" idx="5"/>
          </p:nvPr>
        </p:nvSpPr>
        <p:spPr/>
        <p:txBody>
          <a:bodyPr/>
          <a:lstStyle/>
          <a:p>
            <a:fld id="{C987AAC7-CF25-414B-93E7-2A61E431E831}" type="slidenum">
              <a:rPr lang="en-US" smtClean="0"/>
              <a:t>41</a:t>
            </a:fld>
            <a:endParaRPr lang="en-US"/>
          </a:p>
        </p:txBody>
      </p:sp>
    </p:spTree>
    <p:extLst>
      <p:ext uri="{BB962C8B-B14F-4D97-AF65-F5344CB8AC3E}">
        <p14:creationId xmlns:p14="http://schemas.microsoft.com/office/powerpoint/2010/main" val="163326662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5CFFF0-60E9-88F1-210E-873DD4C4C89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2C68A5E-9FF2-DBB0-5D5D-8CA3C955A3C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40A423B-D456-2777-FC6B-BC74041A417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7BA7E07-0F6D-CDD9-1865-1DE475535E39}"/>
              </a:ext>
            </a:extLst>
          </p:cNvPr>
          <p:cNvSpPr>
            <a:spLocks noGrp="1"/>
          </p:cNvSpPr>
          <p:nvPr>
            <p:ph type="sldNum" sz="quarter" idx="5"/>
          </p:nvPr>
        </p:nvSpPr>
        <p:spPr/>
        <p:txBody>
          <a:bodyPr/>
          <a:lstStyle/>
          <a:p>
            <a:fld id="{C987AAC7-CF25-414B-93E7-2A61E431E831}" type="slidenum">
              <a:rPr lang="en-US" smtClean="0"/>
              <a:t>42</a:t>
            </a:fld>
            <a:endParaRPr lang="en-US"/>
          </a:p>
        </p:txBody>
      </p:sp>
    </p:spTree>
    <p:extLst>
      <p:ext uri="{BB962C8B-B14F-4D97-AF65-F5344CB8AC3E}">
        <p14:creationId xmlns:p14="http://schemas.microsoft.com/office/powerpoint/2010/main" val="265088294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9602EC-9C09-2E7D-F260-FD2BBAA896B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5E74423-8BCE-474A-F8BB-71BFABE88B6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E9072C1-0F6B-A9F5-6635-56562064690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74A16F6-3F74-19DA-0835-795C8933BC6A}"/>
              </a:ext>
            </a:extLst>
          </p:cNvPr>
          <p:cNvSpPr>
            <a:spLocks noGrp="1"/>
          </p:cNvSpPr>
          <p:nvPr>
            <p:ph type="sldNum" sz="quarter" idx="5"/>
          </p:nvPr>
        </p:nvSpPr>
        <p:spPr/>
        <p:txBody>
          <a:bodyPr/>
          <a:lstStyle/>
          <a:p>
            <a:fld id="{C987AAC7-CF25-414B-93E7-2A61E431E831}" type="slidenum">
              <a:rPr lang="en-US" smtClean="0"/>
              <a:t>43</a:t>
            </a:fld>
            <a:endParaRPr lang="en-US"/>
          </a:p>
        </p:txBody>
      </p:sp>
    </p:spTree>
    <p:extLst>
      <p:ext uri="{BB962C8B-B14F-4D97-AF65-F5344CB8AC3E}">
        <p14:creationId xmlns:p14="http://schemas.microsoft.com/office/powerpoint/2010/main" val="425497573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Do not modify the notes in this section to avoid tampering with the Poll Everywhere activity.
More info at polleverywhere.com/support
Vote for the most inspirational name for the new polar research ship.
https://www.polleverywhere.com/multiple_choice_polls/dSFrQTbdKY0U5DWd9gOFR?display_state=instructions&amp;activity_state=opened&amp;state=opened&amp;flow=Engagement&amp;onscreen=persist</a:t>
            </a:r>
          </a:p>
        </p:txBody>
      </p:sp>
      <p:sp>
        <p:nvSpPr>
          <p:cNvPr id="4" name="Slide Number Placeholder 3"/>
          <p:cNvSpPr>
            <a:spLocks noGrp="1"/>
          </p:cNvSpPr>
          <p:nvPr>
            <p:ph type="sldNum" sz="quarter" idx="5"/>
          </p:nvPr>
        </p:nvSpPr>
        <p:spPr/>
        <p:txBody>
          <a:bodyPr/>
          <a:lstStyle/>
          <a:p>
            <a:fld id="{C987AAC7-CF25-414B-93E7-2A61E431E831}" type="slidenum">
              <a:rPr lang="en-US" smtClean="0"/>
              <a:t>44</a:t>
            </a:fld>
            <a:endParaRPr lang="en-US"/>
          </a:p>
        </p:txBody>
      </p:sp>
      <p:sp>
        <p:nvSpPr>
          <p:cNvPr id="5" name="TextBox 4">
            <a:extLst>
              <a:ext uri="{FF2B5EF4-FFF2-40B4-BE49-F238E27FC236}">
                <a16:creationId xmlns:a16="http://schemas.microsoft.com/office/drawing/2014/main" id="{48B1719A-75D0-F268-E8F7-A25BDCF36701}"/>
              </a:ext>
            </a:extLst>
          </p:cNvPr>
          <p:cNvSpPr txBox="1"/>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7166550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3EAF2F-1F8D-E3DD-6CB2-A81615D5E8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F75249-494E-DA91-1479-9EDA9EEED37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12CB7FD-782A-A65A-A472-76F4F737495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DE10F86-946C-1C97-09CA-DDBADFD13E82}"/>
              </a:ext>
            </a:extLst>
          </p:cNvPr>
          <p:cNvSpPr>
            <a:spLocks noGrp="1"/>
          </p:cNvSpPr>
          <p:nvPr>
            <p:ph type="sldNum" sz="quarter" idx="5"/>
          </p:nvPr>
        </p:nvSpPr>
        <p:spPr/>
        <p:txBody>
          <a:bodyPr/>
          <a:lstStyle/>
          <a:p>
            <a:fld id="{C987AAC7-CF25-414B-93E7-2A61E431E831}" type="slidenum">
              <a:rPr lang="en-US" smtClean="0"/>
              <a:t>6</a:t>
            </a:fld>
            <a:endParaRPr lang="en-US"/>
          </a:p>
        </p:txBody>
      </p:sp>
    </p:spTree>
    <p:extLst>
      <p:ext uri="{BB962C8B-B14F-4D97-AF65-F5344CB8AC3E}">
        <p14:creationId xmlns:p14="http://schemas.microsoft.com/office/powerpoint/2010/main" val="241743097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Do not modify the notes in this section to avoid tampering with the Poll Everywhere activity.
More info at polleverywhere.com/support
Vote for the most inspirational name for the new polar research ship.
https://www.polleverywhere.com/multiple_choice_polls/dSFrQTbdKY0U5DWd9gOFR?display_state=chart&amp;activity_state=closed&amp;state=closed&amp;flow=Engagement&amp;onscreen=persist</a:t>
            </a:r>
          </a:p>
        </p:txBody>
      </p:sp>
      <p:sp>
        <p:nvSpPr>
          <p:cNvPr id="4" name="Slide Number Placeholder 3"/>
          <p:cNvSpPr>
            <a:spLocks noGrp="1"/>
          </p:cNvSpPr>
          <p:nvPr>
            <p:ph type="sldNum" sz="quarter" idx="5"/>
          </p:nvPr>
        </p:nvSpPr>
        <p:spPr/>
        <p:txBody>
          <a:bodyPr/>
          <a:lstStyle/>
          <a:p>
            <a:fld id="{C987AAC7-CF25-414B-93E7-2A61E431E831}" type="slidenum">
              <a:rPr lang="en-US" smtClean="0"/>
              <a:t>45</a:t>
            </a:fld>
            <a:endParaRPr lang="en-US"/>
          </a:p>
        </p:txBody>
      </p:sp>
      <p:sp>
        <p:nvSpPr>
          <p:cNvPr id="5" name="TextBox 4">
            <a:extLst>
              <a:ext uri="{FF2B5EF4-FFF2-40B4-BE49-F238E27FC236}">
                <a16:creationId xmlns:a16="http://schemas.microsoft.com/office/drawing/2014/main" id="{EFA1CAE0-AD81-7388-5879-73776373D7BD}"/>
              </a:ext>
            </a:extLst>
          </p:cNvPr>
          <p:cNvSpPr txBox="1"/>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2111644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6F2F0B-91C6-FF3C-FD8A-8CC48FE1AF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2853F56-ED8E-342D-0556-EB0DE16A370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960EC23-C4BC-CE8C-6C1D-D74C21A172E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A43F6B4-266E-EBA8-674C-593FB83817E0}"/>
              </a:ext>
            </a:extLst>
          </p:cNvPr>
          <p:cNvSpPr>
            <a:spLocks noGrp="1"/>
          </p:cNvSpPr>
          <p:nvPr>
            <p:ph type="sldNum" sz="quarter" idx="5"/>
          </p:nvPr>
        </p:nvSpPr>
        <p:spPr/>
        <p:txBody>
          <a:bodyPr/>
          <a:lstStyle/>
          <a:p>
            <a:fld id="{C987AAC7-CF25-414B-93E7-2A61E431E831}" type="slidenum">
              <a:rPr lang="en-US" smtClean="0"/>
              <a:t>46</a:t>
            </a:fld>
            <a:endParaRPr lang="en-US"/>
          </a:p>
        </p:txBody>
      </p:sp>
    </p:spTree>
    <p:extLst>
      <p:ext uri="{BB962C8B-B14F-4D97-AF65-F5344CB8AC3E}">
        <p14:creationId xmlns:p14="http://schemas.microsoft.com/office/powerpoint/2010/main" val="4413098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4015A2-A6E4-58D7-C553-C14AC9322E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8A6B66F-90F3-4D12-3653-458FAF65443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6D28F22-C2D3-811B-2593-E8B650FCB9A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30C7BEB-E865-E08A-CE93-3490C12FED41}"/>
              </a:ext>
            </a:extLst>
          </p:cNvPr>
          <p:cNvSpPr>
            <a:spLocks noGrp="1"/>
          </p:cNvSpPr>
          <p:nvPr>
            <p:ph type="sldNum" sz="quarter" idx="5"/>
          </p:nvPr>
        </p:nvSpPr>
        <p:spPr/>
        <p:txBody>
          <a:bodyPr/>
          <a:lstStyle/>
          <a:p>
            <a:fld id="{C987AAC7-CF25-414B-93E7-2A61E431E831}" type="slidenum">
              <a:rPr lang="en-US" smtClean="0"/>
              <a:t>47</a:t>
            </a:fld>
            <a:endParaRPr lang="en-US"/>
          </a:p>
        </p:txBody>
      </p:sp>
    </p:spTree>
    <p:extLst>
      <p:ext uri="{BB962C8B-B14F-4D97-AF65-F5344CB8AC3E}">
        <p14:creationId xmlns:p14="http://schemas.microsoft.com/office/powerpoint/2010/main" val="29624204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Do not modify the notes in this section to avoid tampering with the Poll Everywhere activity.
More info at polleverywhere.com/support
Vote for the city/region in need of weapons of mass seduction!
https://www.polleverywhere.com/clickable_images/fQ0i971vRavQ0CVyUXhJ0</a:t>
            </a:r>
          </a:p>
        </p:txBody>
      </p:sp>
      <p:sp>
        <p:nvSpPr>
          <p:cNvPr id="4" name="Slide Number Placeholder 3"/>
          <p:cNvSpPr>
            <a:spLocks noGrp="1"/>
          </p:cNvSpPr>
          <p:nvPr>
            <p:ph type="sldNum" sz="quarter" idx="5"/>
          </p:nvPr>
        </p:nvSpPr>
        <p:spPr/>
        <p:txBody>
          <a:bodyPr/>
          <a:lstStyle/>
          <a:p>
            <a:fld id="{C987AAC7-CF25-414B-93E7-2A61E431E831}" type="slidenum">
              <a:rPr lang="en-US" smtClean="0"/>
              <a:t>48</a:t>
            </a:fld>
            <a:endParaRPr lang="en-US"/>
          </a:p>
        </p:txBody>
      </p:sp>
      <p:sp>
        <p:nvSpPr>
          <p:cNvPr id="5" name="TextBox 4">
            <a:extLst>
              <a:ext uri="{FF2B5EF4-FFF2-40B4-BE49-F238E27FC236}">
                <a16:creationId xmlns:a16="http://schemas.microsoft.com/office/drawing/2014/main" id="{358AB1C1-66CE-C566-08FE-3283E64777EE}"/>
              </a:ext>
            </a:extLst>
          </p:cNvPr>
          <p:cNvSpPr txBox="1"/>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25216397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1D9700-0CBA-669E-9912-8E7077EB9F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FFF941B-8502-8954-87CC-0B5C1A00CF4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1C22AE0-DF2B-3C6C-376D-7A1AEDE3DED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7B0C2F1-4828-F8CC-8BB9-507E43BFF531}"/>
              </a:ext>
            </a:extLst>
          </p:cNvPr>
          <p:cNvSpPr>
            <a:spLocks noGrp="1"/>
          </p:cNvSpPr>
          <p:nvPr>
            <p:ph type="sldNum" sz="quarter" idx="5"/>
          </p:nvPr>
        </p:nvSpPr>
        <p:spPr/>
        <p:txBody>
          <a:bodyPr/>
          <a:lstStyle/>
          <a:p>
            <a:fld id="{C987AAC7-CF25-414B-93E7-2A61E431E831}" type="slidenum">
              <a:rPr lang="en-US" smtClean="0"/>
              <a:t>49</a:t>
            </a:fld>
            <a:endParaRPr lang="en-US"/>
          </a:p>
        </p:txBody>
      </p:sp>
    </p:spTree>
    <p:extLst>
      <p:ext uri="{BB962C8B-B14F-4D97-AF65-F5344CB8AC3E}">
        <p14:creationId xmlns:p14="http://schemas.microsoft.com/office/powerpoint/2010/main" val="122400405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D759A0-331B-5EA5-E7F8-CD685CD690F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6CC67CF-5EAD-38F3-4444-D876A52956E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D355CCF-0236-F31A-B004-9AAD959B1F9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12C2E8C-986C-8081-66CF-DAE7FE580C8A}"/>
              </a:ext>
            </a:extLst>
          </p:cNvPr>
          <p:cNvSpPr>
            <a:spLocks noGrp="1"/>
          </p:cNvSpPr>
          <p:nvPr>
            <p:ph type="sldNum" sz="quarter" idx="5"/>
          </p:nvPr>
        </p:nvSpPr>
        <p:spPr/>
        <p:txBody>
          <a:bodyPr/>
          <a:lstStyle/>
          <a:p>
            <a:fld id="{C987AAC7-CF25-414B-93E7-2A61E431E831}" type="slidenum">
              <a:rPr lang="en-US" smtClean="0"/>
              <a:t>50</a:t>
            </a:fld>
            <a:endParaRPr lang="en-US"/>
          </a:p>
        </p:txBody>
      </p:sp>
    </p:spTree>
    <p:extLst>
      <p:ext uri="{BB962C8B-B14F-4D97-AF65-F5344CB8AC3E}">
        <p14:creationId xmlns:p14="http://schemas.microsoft.com/office/powerpoint/2010/main" val="277802207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FE6531-F7F4-59EE-386D-C4F74F29FF0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6C0468-B875-DD18-4467-33FF5F3EE84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AC353E9-E862-1D20-E69B-4E9208E51D1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7FDB7AB-0428-B0B2-8DE8-96E995F1A304}"/>
              </a:ext>
            </a:extLst>
          </p:cNvPr>
          <p:cNvSpPr>
            <a:spLocks noGrp="1"/>
          </p:cNvSpPr>
          <p:nvPr>
            <p:ph type="sldNum" sz="quarter" idx="5"/>
          </p:nvPr>
        </p:nvSpPr>
        <p:spPr/>
        <p:txBody>
          <a:bodyPr/>
          <a:lstStyle/>
          <a:p>
            <a:fld id="{C987AAC7-CF25-414B-93E7-2A61E431E831}" type="slidenum">
              <a:rPr lang="en-US" smtClean="0"/>
              <a:t>51</a:t>
            </a:fld>
            <a:endParaRPr lang="en-US"/>
          </a:p>
        </p:txBody>
      </p:sp>
    </p:spTree>
    <p:extLst>
      <p:ext uri="{BB962C8B-B14F-4D97-AF65-F5344CB8AC3E}">
        <p14:creationId xmlns:p14="http://schemas.microsoft.com/office/powerpoint/2010/main" val="392948773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8B161F-3586-CD10-AB4B-6DB3B25C7EA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A7E23C8-83FD-8B3E-CD60-34263F59E21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5604491-96BE-665F-090C-356C4F4B975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0F4A7ED-1ECE-D826-446A-7B83519E1F14}"/>
              </a:ext>
            </a:extLst>
          </p:cNvPr>
          <p:cNvSpPr>
            <a:spLocks noGrp="1"/>
          </p:cNvSpPr>
          <p:nvPr>
            <p:ph type="sldNum" sz="quarter" idx="5"/>
          </p:nvPr>
        </p:nvSpPr>
        <p:spPr/>
        <p:txBody>
          <a:bodyPr/>
          <a:lstStyle/>
          <a:p>
            <a:fld id="{C987AAC7-CF25-414B-93E7-2A61E431E831}" type="slidenum">
              <a:rPr lang="en-US" smtClean="0"/>
              <a:t>52</a:t>
            </a:fld>
            <a:endParaRPr lang="en-US"/>
          </a:p>
        </p:txBody>
      </p:sp>
    </p:spTree>
    <p:extLst>
      <p:ext uri="{BB962C8B-B14F-4D97-AF65-F5344CB8AC3E}">
        <p14:creationId xmlns:p14="http://schemas.microsoft.com/office/powerpoint/2010/main" val="212457447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1235B4-3897-199A-FFB3-012D9DD4D9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9E3D9E5-C960-1A2F-84A2-C4554C4EC36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61CBE32-6E55-29CD-0DA0-3AA20A1E95D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6EDCEF3-7ACB-AD49-754D-5E8440D34D11}"/>
              </a:ext>
            </a:extLst>
          </p:cNvPr>
          <p:cNvSpPr>
            <a:spLocks noGrp="1"/>
          </p:cNvSpPr>
          <p:nvPr>
            <p:ph type="sldNum" sz="quarter" idx="5"/>
          </p:nvPr>
        </p:nvSpPr>
        <p:spPr/>
        <p:txBody>
          <a:bodyPr/>
          <a:lstStyle/>
          <a:p>
            <a:fld id="{C987AAC7-CF25-414B-93E7-2A61E431E831}" type="slidenum">
              <a:rPr lang="en-US" smtClean="0"/>
              <a:t>53</a:t>
            </a:fld>
            <a:endParaRPr lang="en-US"/>
          </a:p>
        </p:txBody>
      </p:sp>
    </p:spTree>
    <p:extLst>
      <p:ext uri="{BB962C8B-B14F-4D97-AF65-F5344CB8AC3E}">
        <p14:creationId xmlns:p14="http://schemas.microsoft.com/office/powerpoint/2010/main" val="242274148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DA4EFC-E015-5630-CAF6-0D1A6FD1C04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EABC8EF-1A28-A9BD-C6E9-98141ED0DA3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5102893-673A-FA6E-A852-2CA2A1BE72A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CB719F6-E2E7-00BD-D711-6C7FE7BAA9C2}"/>
              </a:ext>
            </a:extLst>
          </p:cNvPr>
          <p:cNvSpPr>
            <a:spLocks noGrp="1"/>
          </p:cNvSpPr>
          <p:nvPr>
            <p:ph type="sldNum" sz="quarter" idx="5"/>
          </p:nvPr>
        </p:nvSpPr>
        <p:spPr/>
        <p:txBody>
          <a:bodyPr/>
          <a:lstStyle/>
          <a:p>
            <a:fld id="{C987AAC7-CF25-414B-93E7-2A61E431E831}" type="slidenum">
              <a:rPr lang="en-US" smtClean="0"/>
              <a:t>54</a:t>
            </a:fld>
            <a:endParaRPr lang="en-US"/>
          </a:p>
        </p:txBody>
      </p:sp>
    </p:spTree>
    <p:extLst>
      <p:ext uri="{BB962C8B-B14F-4D97-AF65-F5344CB8AC3E}">
        <p14:creationId xmlns:p14="http://schemas.microsoft.com/office/powerpoint/2010/main" val="39727405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C2B7CA-B2C8-4579-3DF0-7052494DF21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FFA92B4-EF0C-766B-5D3E-820395CB0A7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CFB5583-0858-082D-72D3-9E678FA2C8C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2084D63-DACB-6E27-0FE9-15BC27C187D2}"/>
              </a:ext>
            </a:extLst>
          </p:cNvPr>
          <p:cNvSpPr>
            <a:spLocks noGrp="1"/>
          </p:cNvSpPr>
          <p:nvPr>
            <p:ph type="sldNum" sz="quarter" idx="5"/>
          </p:nvPr>
        </p:nvSpPr>
        <p:spPr/>
        <p:txBody>
          <a:bodyPr/>
          <a:lstStyle/>
          <a:p>
            <a:fld id="{C987AAC7-CF25-414B-93E7-2A61E431E831}" type="slidenum">
              <a:rPr lang="en-US" smtClean="0"/>
              <a:t>7</a:t>
            </a:fld>
            <a:endParaRPr lang="en-US"/>
          </a:p>
        </p:txBody>
      </p:sp>
    </p:spTree>
    <p:extLst>
      <p:ext uri="{BB962C8B-B14F-4D97-AF65-F5344CB8AC3E}">
        <p14:creationId xmlns:p14="http://schemas.microsoft.com/office/powerpoint/2010/main" val="37562704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CD5996-D1A8-7367-CDC9-CED39ABD232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2E57900-6B87-C9C0-877E-9E1E58A7E79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507FBC9-5402-1E9F-DC6A-3B036251F74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F035641-D687-74CF-E791-95699BF789DA}"/>
              </a:ext>
            </a:extLst>
          </p:cNvPr>
          <p:cNvSpPr>
            <a:spLocks noGrp="1"/>
          </p:cNvSpPr>
          <p:nvPr>
            <p:ph type="sldNum" sz="quarter" idx="5"/>
          </p:nvPr>
        </p:nvSpPr>
        <p:spPr/>
        <p:txBody>
          <a:bodyPr/>
          <a:lstStyle/>
          <a:p>
            <a:fld id="{C987AAC7-CF25-414B-93E7-2A61E431E831}" type="slidenum">
              <a:rPr lang="en-US" smtClean="0"/>
              <a:t>55</a:t>
            </a:fld>
            <a:endParaRPr lang="en-US"/>
          </a:p>
        </p:txBody>
      </p:sp>
    </p:spTree>
    <p:extLst>
      <p:ext uri="{BB962C8B-B14F-4D97-AF65-F5344CB8AC3E}">
        <p14:creationId xmlns:p14="http://schemas.microsoft.com/office/powerpoint/2010/main" val="369005790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30B697-56BB-EFB8-63BE-DE0F04C8999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F46E3D4-A9F5-B78B-BB18-28129268E99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F5BB46A-88B4-4E2B-5036-FC6C7F1FDFE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3D95BF9-695B-8FFE-02D6-8ABF4D95E062}"/>
              </a:ext>
            </a:extLst>
          </p:cNvPr>
          <p:cNvSpPr>
            <a:spLocks noGrp="1"/>
          </p:cNvSpPr>
          <p:nvPr>
            <p:ph type="sldNum" sz="quarter" idx="5"/>
          </p:nvPr>
        </p:nvSpPr>
        <p:spPr/>
        <p:txBody>
          <a:bodyPr/>
          <a:lstStyle/>
          <a:p>
            <a:fld id="{C987AAC7-CF25-414B-93E7-2A61E431E831}" type="slidenum">
              <a:rPr lang="en-US" smtClean="0"/>
              <a:t>56</a:t>
            </a:fld>
            <a:endParaRPr lang="en-US"/>
          </a:p>
        </p:txBody>
      </p:sp>
    </p:spTree>
    <p:extLst>
      <p:ext uri="{BB962C8B-B14F-4D97-AF65-F5344CB8AC3E}">
        <p14:creationId xmlns:p14="http://schemas.microsoft.com/office/powerpoint/2010/main" val="373137320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002576-B12B-9CD5-B0FA-52AC254D26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4B7BA4-7775-F4BC-9037-0854A8177E1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562A92D-5DF5-F7BB-60B9-F5C2C13501A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415287D-BC6E-427E-85FD-ACAB04A1F17A}"/>
              </a:ext>
            </a:extLst>
          </p:cNvPr>
          <p:cNvSpPr>
            <a:spLocks noGrp="1"/>
          </p:cNvSpPr>
          <p:nvPr>
            <p:ph type="sldNum" sz="quarter" idx="5"/>
          </p:nvPr>
        </p:nvSpPr>
        <p:spPr/>
        <p:txBody>
          <a:bodyPr/>
          <a:lstStyle/>
          <a:p>
            <a:fld id="{C987AAC7-CF25-414B-93E7-2A61E431E831}" type="slidenum">
              <a:rPr lang="en-US" smtClean="0"/>
              <a:t>57</a:t>
            </a:fld>
            <a:endParaRPr lang="en-US"/>
          </a:p>
        </p:txBody>
      </p:sp>
    </p:spTree>
    <p:extLst>
      <p:ext uri="{BB962C8B-B14F-4D97-AF65-F5344CB8AC3E}">
        <p14:creationId xmlns:p14="http://schemas.microsoft.com/office/powerpoint/2010/main" val="405342389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6DDEAD-D402-3C78-2AFC-E962BC0B3F7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9A9E626-2CB4-D565-22FD-693B152FB89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9EC8391-E80E-4585-E539-E318ADB85DE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5875C56-C2B9-1229-3533-E4FD621F6992}"/>
              </a:ext>
            </a:extLst>
          </p:cNvPr>
          <p:cNvSpPr>
            <a:spLocks noGrp="1"/>
          </p:cNvSpPr>
          <p:nvPr>
            <p:ph type="sldNum" sz="quarter" idx="5"/>
          </p:nvPr>
        </p:nvSpPr>
        <p:spPr/>
        <p:txBody>
          <a:bodyPr/>
          <a:lstStyle/>
          <a:p>
            <a:fld id="{C987AAC7-CF25-414B-93E7-2A61E431E831}" type="slidenum">
              <a:rPr lang="en-US" smtClean="0"/>
              <a:t>58</a:t>
            </a:fld>
            <a:endParaRPr lang="en-US"/>
          </a:p>
        </p:txBody>
      </p:sp>
    </p:spTree>
    <p:extLst>
      <p:ext uri="{BB962C8B-B14F-4D97-AF65-F5344CB8AC3E}">
        <p14:creationId xmlns:p14="http://schemas.microsoft.com/office/powerpoint/2010/main" val="141304102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64A890-C590-C016-58F4-80ECB3318F4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2902F73-C7D2-2D6F-FD21-E48CF8336C7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742B46B-85FA-7650-827A-BA3592484BA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90947BF-1CEE-2A5F-C4D9-3E6D216B4366}"/>
              </a:ext>
            </a:extLst>
          </p:cNvPr>
          <p:cNvSpPr>
            <a:spLocks noGrp="1"/>
          </p:cNvSpPr>
          <p:nvPr>
            <p:ph type="sldNum" sz="quarter" idx="5"/>
          </p:nvPr>
        </p:nvSpPr>
        <p:spPr/>
        <p:txBody>
          <a:bodyPr/>
          <a:lstStyle/>
          <a:p>
            <a:fld id="{C987AAC7-CF25-414B-93E7-2A61E431E831}" type="slidenum">
              <a:rPr lang="en-US" smtClean="0"/>
              <a:t>60</a:t>
            </a:fld>
            <a:endParaRPr lang="en-US"/>
          </a:p>
        </p:txBody>
      </p:sp>
    </p:spTree>
    <p:extLst>
      <p:ext uri="{BB962C8B-B14F-4D97-AF65-F5344CB8AC3E}">
        <p14:creationId xmlns:p14="http://schemas.microsoft.com/office/powerpoint/2010/main" val="221010117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1016C8-DCA4-B041-73C7-FF8995D51F1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4DFD5E1-6CED-2057-20AD-18C4BFCCCD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3A794F8-0F7E-EB39-5C7D-CC9365DC611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3BDC402-C0B5-D0D0-CA51-A7D8BCC50903}"/>
              </a:ext>
            </a:extLst>
          </p:cNvPr>
          <p:cNvSpPr>
            <a:spLocks noGrp="1"/>
          </p:cNvSpPr>
          <p:nvPr>
            <p:ph type="sldNum" sz="quarter" idx="5"/>
          </p:nvPr>
        </p:nvSpPr>
        <p:spPr/>
        <p:txBody>
          <a:bodyPr/>
          <a:lstStyle/>
          <a:p>
            <a:fld id="{C987AAC7-CF25-414B-93E7-2A61E431E831}" type="slidenum">
              <a:rPr lang="en-US" smtClean="0"/>
              <a:t>61</a:t>
            </a:fld>
            <a:endParaRPr lang="en-US"/>
          </a:p>
        </p:txBody>
      </p:sp>
    </p:spTree>
    <p:extLst>
      <p:ext uri="{BB962C8B-B14F-4D97-AF65-F5344CB8AC3E}">
        <p14:creationId xmlns:p14="http://schemas.microsoft.com/office/powerpoint/2010/main" val="39899115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BD4E2F-43D1-94AD-CA49-47B0489753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3478436-7011-DC44-A07C-1768E141AA2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3845B1F-60F0-A4B6-1AB0-C8E2E9135A5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4BD5C02-E1FA-981E-69DF-02490D331341}"/>
              </a:ext>
            </a:extLst>
          </p:cNvPr>
          <p:cNvSpPr>
            <a:spLocks noGrp="1"/>
          </p:cNvSpPr>
          <p:nvPr>
            <p:ph type="sldNum" sz="quarter" idx="5"/>
          </p:nvPr>
        </p:nvSpPr>
        <p:spPr/>
        <p:txBody>
          <a:bodyPr/>
          <a:lstStyle/>
          <a:p>
            <a:fld id="{C987AAC7-CF25-414B-93E7-2A61E431E831}" type="slidenum">
              <a:rPr lang="en-US" smtClean="0"/>
              <a:t>62</a:t>
            </a:fld>
            <a:endParaRPr lang="en-US"/>
          </a:p>
        </p:txBody>
      </p:sp>
    </p:spTree>
    <p:extLst>
      <p:ext uri="{BB962C8B-B14F-4D97-AF65-F5344CB8AC3E}">
        <p14:creationId xmlns:p14="http://schemas.microsoft.com/office/powerpoint/2010/main" val="3203776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150117-D48E-1738-713D-0D48533EBD7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04B8E0-F431-DD75-D824-474333CCBFC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B264073-1278-8CB7-A9D0-C9561B3FBA4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7C91261-6BE8-D2F7-4322-DFF586F7EE24}"/>
              </a:ext>
            </a:extLst>
          </p:cNvPr>
          <p:cNvSpPr>
            <a:spLocks noGrp="1"/>
          </p:cNvSpPr>
          <p:nvPr>
            <p:ph type="sldNum" sz="quarter" idx="5"/>
          </p:nvPr>
        </p:nvSpPr>
        <p:spPr/>
        <p:txBody>
          <a:bodyPr/>
          <a:lstStyle/>
          <a:p>
            <a:fld id="{C987AAC7-CF25-414B-93E7-2A61E431E831}" type="slidenum">
              <a:rPr lang="en-US" smtClean="0"/>
              <a:t>63</a:t>
            </a:fld>
            <a:endParaRPr lang="en-US"/>
          </a:p>
        </p:txBody>
      </p:sp>
    </p:spTree>
    <p:extLst>
      <p:ext uri="{BB962C8B-B14F-4D97-AF65-F5344CB8AC3E}">
        <p14:creationId xmlns:p14="http://schemas.microsoft.com/office/powerpoint/2010/main" val="130794222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4A487C-E443-6806-B4C4-371E7BAD7B5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0E0D62D-BB91-F0E1-9823-8BA665F134B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21BE08E-1936-7DAC-D45A-2CFA26595EC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C37F233-ECD2-9908-8A3C-F9D0CD8A6722}"/>
              </a:ext>
            </a:extLst>
          </p:cNvPr>
          <p:cNvSpPr>
            <a:spLocks noGrp="1"/>
          </p:cNvSpPr>
          <p:nvPr>
            <p:ph type="sldNum" sz="quarter" idx="5"/>
          </p:nvPr>
        </p:nvSpPr>
        <p:spPr/>
        <p:txBody>
          <a:bodyPr/>
          <a:lstStyle/>
          <a:p>
            <a:fld id="{C987AAC7-CF25-414B-93E7-2A61E431E831}" type="slidenum">
              <a:rPr lang="en-US" smtClean="0"/>
              <a:t>64</a:t>
            </a:fld>
            <a:endParaRPr lang="en-US"/>
          </a:p>
        </p:txBody>
      </p:sp>
    </p:spTree>
    <p:extLst>
      <p:ext uri="{BB962C8B-B14F-4D97-AF65-F5344CB8AC3E}">
        <p14:creationId xmlns:p14="http://schemas.microsoft.com/office/powerpoint/2010/main" val="243941029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272E7C-9791-25C2-8831-7F3E977C033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7FBBA1-6E5F-B954-FCE1-99EAA48087D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0FA7C36-B046-AB8F-C166-E849567EDAA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86078FC-6FAC-FA05-1A94-A75B2B8F53CE}"/>
              </a:ext>
            </a:extLst>
          </p:cNvPr>
          <p:cNvSpPr>
            <a:spLocks noGrp="1"/>
          </p:cNvSpPr>
          <p:nvPr>
            <p:ph type="sldNum" sz="quarter" idx="5"/>
          </p:nvPr>
        </p:nvSpPr>
        <p:spPr/>
        <p:txBody>
          <a:bodyPr/>
          <a:lstStyle/>
          <a:p>
            <a:fld id="{C987AAC7-CF25-414B-93E7-2A61E431E831}" type="slidenum">
              <a:rPr lang="en-US" smtClean="0"/>
              <a:t>65</a:t>
            </a:fld>
            <a:endParaRPr lang="en-US"/>
          </a:p>
        </p:txBody>
      </p:sp>
    </p:spTree>
    <p:extLst>
      <p:ext uri="{BB962C8B-B14F-4D97-AF65-F5344CB8AC3E}">
        <p14:creationId xmlns:p14="http://schemas.microsoft.com/office/powerpoint/2010/main" val="32713737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AC79EF-AC91-1D82-CAF5-3CB7750BE23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350FF43-9747-C2D7-5A53-C411782FCA2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84E2336-7EBE-E9DE-7021-6FC890DC65A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81CC3A4-8000-CA74-1383-90223A3BFCD1}"/>
              </a:ext>
            </a:extLst>
          </p:cNvPr>
          <p:cNvSpPr>
            <a:spLocks noGrp="1"/>
          </p:cNvSpPr>
          <p:nvPr>
            <p:ph type="sldNum" sz="quarter" idx="5"/>
          </p:nvPr>
        </p:nvSpPr>
        <p:spPr/>
        <p:txBody>
          <a:bodyPr/>
          <a:lstStyle/>
          <a:p>
            <a:fld id="{C987AAC7-CF25-414B-93E7-2A61E431E831}" type="slidenum">
              <a:rPr lang="en-US" smtClean="0"/>
              <a:t>8</a:t>
            </a:fld>
            <a:endParaRPr lang="en-US"/>
          </a:p>
        </p:txBody>
      </p:sp>
    </p:spTree>
    <p:extLst>
      <p:ext uri="{BB962C8B-B14F-4D97-AF65-F5344CB8AC3E}">
        <p14:creationId xmlns:p14="http://schemas.microsoft.com/office/powerpoint/2010/main" val="227036176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72E2E5-15F1-78EC-52A9-CAED42AD704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E7A0DFB-52A7-BA92-C424-9AE17193EB7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0D0F12A-60CA-35B1-2EAE-169687C74A8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A58DC12-637D-8F39-2928-BFCFE9F1276D}"/>
              </a:ext>
            </a:extLst>
          </p:cNvPr>
          <p:cNvSpPr>
            <a:spLocks noGrp="1"/>
          </p:cNvSpPr>
          <p:nvPr>
            <p:ph type="sldNum" sz="quarter" idx="5"/>
          </p:nvPr>
        </p:nvSpPr>
        <p:spPr/>
        <p:txBody>
          <a:bodyPr/>
          <a:lstStyle/>
          <a:p>
            <a:fld id="{C987AAC7-CF25-414B-93E7-2A61E431E831}" type="slidenum">
              <a:rPr lang="en-US" smtClean="0"/>
              <a:t>67</a:t>
            </a:fld>
            <a:endParaRPr lang="en-US"/>
          </a:p>
        </p:txBody>
      </p:sp>
    </p:spTree>
    <p:extLst>
      <p:ext uri="{BB962C8B-B14F-4D97-AF65-F5344CB8AC3E}">
        <p14:creationId xmlns:p14="http://schemas.microsoft.com/office/powerpoint/2010/main" val="39687431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281EBE-A53B-D188-7C90-883144CDA5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35CEFB-EC89-7468-54C2-FC782CD2639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2257D7-84E2-F515-67C5-2CC4D987A0D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B0EC93D-E5BA-4DBD-8554-B4937C5A80B4}"/>
              </a:ext>
            </a:extLst>
          </p:cNvPr>
          <p:cNvSpPr>
            <a:spLocks noGrp="1"/>
          </p:cNvSpPr>
          <p:nvPr>
            <p:ph type="sldNum" sz="quarter" idx="5"/>
          </p:nvPr>
        </p:nvSpPr>
        <p:spPr/>
        <p:txBody>
          <a:bodyPr/>
          <a:lstStyle/>
          <a:p>
            <a:fld id="{C987AAC7-CF25-414B-93E7-2A61E431E831}" type="slidenum">
              <a:rPr lang="en-US" smtClean="0"/>
              <a:t>9</a:t>
            </a:fld>
            <a:endParaRPr lang="en-US"/>
          </a:p>
        </p:txBody>
      </p:sp>
    </p:spTree>
    <p:extLst>
      <p:ext uri="{BB962C8B-B14F-4D97-AF65-F5344CB8AC3E}">
        <p14:creationId xmlns:p14="http://schemas.microsoft.com/office/powerpoint/2010/main" val="12287519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7ABB7B-5884-69FF-9FDF-616E74298CC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B0C4DCF-129A-66D4-D814-EBEB1B100AE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03BD74A-35D5-96E5-10A8-D3FC55D0FF5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181166C-19D3-3D8D-D83F-5676266809C1}"/>
              </a:ext>
            </a:extLst>
          </p:cNvPr>
          <p:cNvSpPr>
            <a:spLocks noGrp="1"/>
          </p:cNvSpPr>
          <p:nvPr>
            <p:ph type="sldNum" sz="quarter" idx="5"/>
          </p:nvPr>
        </p:nvSpPr>
        <p:spPr/>
        <p:txBody>
          <a:bodyPr/>
          <a:lstStyle/>
          <a:p>
            <a:fld id="{C987AAC7-CF25-414B-93E7-2A61E431E831}" type="slidenum">
              <a:rPr lang="en-US" smtClean="0"/>
              <a:t>10</a:t>
            </a:fld>
            <a:endParaRPr lang="en-US"/>
          </a:p>
        </p:txBody>
      </p:sp>
    </p:spTree>
    <p:extLst>
      <p:ext uri="{BB962C8B-B14F-4D97-AF65-F5344CB8AC3E}">
        <p14:creationId xmlns:p14="http://schemas.microsoft.com/office/powerpoint/2010/main" val="16611389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95379-A733-1A10-F4C0-841C21F8A18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DCE733B-EF73-985A-53B5-49640A42BDA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49797C3-6B50-5B5A-2784-4EBF8E86267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0F4089C-7376-36D1-D085-0E324F84D62C}"/>
              </a:ext>
            </a:extLst>
          </p:cNvPr>
          <p:cNvSpPr>
            <a:spLocks noGrp="1"/>
          </p:cNvSpPr>
          <p:nvPr>
            <p:ph type="sldNum" sz="quarter" idx="5"/>
          </p:nvPr>
        </p:nvSpPr>
        <p:spPr/>
        <p:txBody>
          <a:bodyPr/>
          <a:lstStyle/>
          <a:p>
            <a:fld id="{C987AAC7-CF25-414B-93E7-2A61E431E831}" type="slidenum">
              <a:rPr lang="en-US" smtClean="0"/>
              <a:t>12</a:t>
            </a:fld>
            <a:endParaRPr lang="en-US"/>
          </a:p>
        </p:txBody>
      </p:sp>
    </p:spTree>
    <p:extLst>
      <p:ext uri="{BB962C8B-B14F-4D97-AF65-F5344CB8AC3E}">
        <p14:creationId xmlns:p14="http://schemas.microsoft.com/office/powerpoint/2010/main" val="11751719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FCAFFB9-A874-4FD1-A824-B4042D61D1ED}" type="datetime1">
              <a:rPr lang="en-US" smtClean="0"/>
              <a:t>9/15/2025</a:t>
            </a:fld>
            <a:endParaRPr lang="en-US"/>
          </a:p>
        </p:txBody>
      </p:sp>
      <p:sp>
        <p:nvSpPr>
          <p:cNvPr id="5" name="Footer Placeholder 4"/>
          <p:cNvSpPr>
            <a:spLocks noGrp="1"/>
          </p:cNvSpPr>
          <p:nvPr>
            <p:ph type="ftr" sz="quarter" idx="11"/>
          </p:nvPr>
        </p:nvSpPr>
        <p:spPr/>
        <p:txBody>
          <a:bodyPr/>
          <a:lstStyle/>
          <a:p>
            <a:r>
              <a:rPr lang="en-US"/>
              <a:t> Management Information Systems</a:t>
            </a:r>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290497A-627B-46A8-B138-876D4281251E}" type="datetime1">
              <a:rPr lang="en-US" smtClean="0"/>
              <a:t>9/15/2025</a:t>
            </a:fld>
            <a:endParaRPr lang="en-US"/>
          </a:p>
        </p:txBody>
      </p:sp>
      <p:sp>
        <p:nvSpPr>
          <p:cNvPr id="5" name="Footer Placeholder 4"/>
          <p:cNvSpPr>
            <a:spLocks noGrp="1"/>
          </p:cNvSpPr>
          <p:nvPr>
            <p:ph type="ftr" sz="quarter" idx="11"/>
          </p:nvPr>
        </p:nvSpPr>
        <p:spPr/>
        <p:txBody>
          <a:bodyPr/>
          <a:lstStyle/>
          <a:p>
            <a:r>
              <a:rPr lang="en-US"/>
              <a:t> Management Information Systems</a:t>
            </a:r>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1749246-640D-41B6-A07B-C0FA43D7FEE2}" type="datetime1">
              <a:rPr lang="en-US" smtClean="0"/>
              <a:t>9/15/2025</a:t>
            </a:fld>
            <a:endParaRPr lang="en-US"/>
          </a:p>
        </p:txBody>
      </p:sp>
      <p:sp>
        <p:nvSpPr>
          <p:cNvPr id="5" name="Footer Placeholder 4"/>
          <p:cNvSpPr>
            <a:spLocks noGrp="1"/>
          </p:cNvSpPr>
          <p:nvPr>
            <p:ph type="ftr" sz="quarter" idx="11"/>
          </p:nvPr>
        </p:nvSpPr>
        <p:spPr/>
        <p:txBody>
          <a:bodyPr/>
          <a:lstStyle/>
          <a:p>
            <a:r>
              <a:rPr lang="en-US"/>
              <a:t> Management Information Systems</a:t>
            </a:r>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EF79C1E-59CB-458D-A8DF-3DF069B9691A}" type="datetime1">
              <a:rPr lang="en-US" smtClean="0"/>
              <a:t>9/15/2025</a:t>
            </a:fld>
            <a:endParaRPr lang="en-US"/>
          </a:p>
        </p:txBody>
      </p:sp>
      <p:sp>
        <p:nvSpPr>
          <p:cNvPr id="5" name="Footer Placeholder 4"/>
          <p:cNvSpPr>
            <a:spLocks noGrp="1"/>
          </p:cNvSpPr>
          <p:nvPr>
            <p:ph type="ftr" sz="quarter" idx="11"/>
          </p:nvPr>
        </p:nvSpPr>
        <p:spPr/>
        <p:txBody>
          <a:bodyPr/>
          <a:lstStyle/>
          <a:p>
            <a:r>
              <a:rPr lang="en-US"/>
              <a:t> Management Information Systems</a:t>
            </a:r>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0B038F5-1F4F-49BC-AE81-A69593E39F17}" type="datetime1">
              <a:rPr lang="en-US" smtClean="0"/>
              <a:t>9/15/2025</a:t>
            </a:fld>
            <a:endParaRPr lang="en-US"/>
          </a:p>
        </p:txBody>
      </p:sp>
      <p:sp>
        <p:nvSpPr>
          <p:cNvPr id="5" name="Footer Placeholder 4"/>
          <p:cNvSpPr>
            <a:spLocks noGrp="1"/>
          </p:cNvSpPr>
          <p:nvPr>
            <p:ph type="ftr" sz="quarter" idx="11"/>
          </p:nvPr>
        </p:nvSpPr>
        <p:spPr/>
        <p:txBody>
          <a:bodyPr/>
          <a:lstStyle/>
          <a:p>
            <a:r>
              <a:rPr lang="en-US"/>
              <a:t> Management Information Systems</a:t>
            </a:r>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F2B9C03-4953-4667-8B38-5F82E8B7824A}" type="datetime1">
              <a:rPr lang="en-US" smtClean="0"/>
              <a:t>9/15/2025</a:t>
            </a:fld>
            <a:endParaRPr lang="en-US"/>
          </a:p>
        </p:txBody>
      </p:sp>
      <p:sp>
        <p:nvSpPr>
          <p:cNvPr id="6" name="Footer Placeholder 5"/>
          <p:cNvSpPr>
            <a:spLocks noGrp="1"/>
          </p:cNvSpPr>
          <p:nvPr>
            <p:ph type="ftr" sz="quarter" idx="11"/>
          </p:nvPr>
        </p:nvSpPr>
        <p:spPr/>
        <p:txBody>
          <a:bodyPr/>
          <a:lstStyle/>
          <a:p>
            <a:r>
              <a:rPr lang="en-US"/>
              <a:t> Management Information Systems</a:t>
            </a:r>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CFF53C9-7EE5-4279-90C5-33FD7C6945F2}" type="datetime1">
              <a:rPr lang="en-US" smtClean="0"/>
              <a:t>9/15/2025</a:t>
            </a:fld>
            <a:endParaRPr lang="en-US"/>
          </a:p>
        </p:txBody>
      </p:sp>
      <p:sp>
        <p:nvSpPr>
          <p:cNvPr id="8" name="Footer Placeholder 7"/>
          <p:cNvSpPr>
            <a:spLocks noGrp="1"/>
          </p:cNvSpPr>
          <p:nvPr>
            <p:ph type="ftr" sz="quarter" idx="11"/>
          </p:nvPr>
        </p:nvSpPr>
        <p:spPr/>
        <p:txBody>
          <a:bodyPr/>
          <a:lstStyle/>
          <a:p>
            <a:r>
              <a:rPr lang="en-US"/>
              <a:t> Management Information Systems</a:t>
            </a:r>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04720FA-FDEE-4E83-A4C7-BC2FB4952465}" type="datetime1">
              <a:rPr lang="en-US" smtClean="0"/>
              <a:t>9/15/2025</a:t>
            </a:fld>
            <a:endParaRPr lang="en-US"/>
          </a:p>
        </p:txBody>
      </p:sp>
      <p:sp>
        <p:nvSpPr>
          <p:cNvPr id="4" name="Footer Placeholder 3"/>
          <p:cNvSpPr>
            <a:spLocks noGrp="1"/>
          </p:cNvSpPr>
          <p:nvPr>
            <p:ph type="ftr" sz="quarter" idx="11"/>
          </p:nvPr>
        </p:nvSpPr>
        <p:spPr/>
        <p:txBody>
          <a:bodyPr/>
          <a:lstStyle/>
          <a:p>
            <a:r>
              <a:rPr lang="en-US"/>
              <a:t> Management Information Systems</a:t>
            </a:r>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851516-679C-4D73-B89D-29E30821AF23}" type="datetime1">
              <a:rPr lang="en-US" smtClean="0"/>
              <a:t>9/15/2025</a:t>
            </a:fld>
            <a:endParaRPr lang="en-US"/>
          </a:p>
        </p:txBody>
      </p:sp>
      <p:sp>
        <p:nvSpPr>
          <p:cNvPr id="3" name="Footer Placeholder 2"/>
          <p:cNvSpPr>
            <a:spLocks noGrp="1"/>
          </p:cNvSpPr>
          <p:nvPr>
            <p:ph type="ftr" sz="quarter" idx="11"/>
          </p:nvPr>
        </p:nvSpPr>
        <p:spPr/>
        <p:txBody>
          <a:bodyPr/>
          <a:lstStyle/>
          <a:p>
            <a:r>
              <a:rPr lang="en-US"/>
              <a:t> Management Information Systems</a:t>
            </a:r>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B003A1F-F54C-4527-A898-553BBCF40EAB}" type="datetime1">
              <a:rPr lang="en-US" smtClean="0"/>
              <a:t>9/15/2025</a:t>
            </a:fld>
            <a:endParaRPr lang="en-US"/>
          </a:p>
        </p:txBody>
      </p:sp>
      <p:sp>
        <p:nvSpPr>
          <p:cNvPr id="6" name="Footer Placeholder 5"/>
          <p:cNvSpPr>
            <a:spLocks noGrp="1"/>
          </p:cNvSpPr>
          <p:nvPr>
            <p:ph type="ftr" sz="quarter" idx="11"/>
          </p:nvPr>
        </p:nvSpPr>
        <p:spPr/>
        <p:txBody>
          <a:bodyPr/>
          <a:lstStyle/>
          <a:p>
            <a:r>
              <a:rPr lang="en-US"/>
              <a:t> Management Information Systems</a:t>
            </a:r>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2FD13F6-D87E-4E9E-B027-94AE4C3308CD}" type="datetime1">
              <a:rPr lang="en-US" smtClean="0"/>
              <a:t>9/15/2025</a:t>
            </a:fld>
            <a:endParaRPr lang="en-US"/>
          </a:p>
        </p:txBody>
      </p:sp>
      <p:sp>
        <p:nvSpPr>
          <p:cNvPr id="6" name="Footer Placeholder 5"/>
          <p:cNvSpPr>
            <a:spLocks noGrp="1"/>
          </p:cNvSpPr>
          <p:nvPr>
            <p:ph type="ftr" sz="quarter" idx="11"/>
          </p:nvPr>
        </p:nvSpPr>
        <p:spPr/>
        <p:txBody>
          <a:bodyPr/>
          <a:lstStyle/>
          <a:p>
            <a:r>
              <a:rPr lang="en-US"/>
              <a:t> Management Information Systems</a:t>
            </a:r>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E17758-26A5-42DB-960B-17BBCDA98EFC}" type="datetime1">
              <a:rPr lang="en-US" smtClean="0"/>
              <a:t>9/15/2025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 Management Information Systems</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ideo" Target="https://www.youtube.com/embed/263CooDJZCY?feature=oembed" TargetMode="External"/><Relationship Id="rId4" Type="http://schemas.openxmlformats.org/officeDocument/2006/relationships/image" Target="../media/image3.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6.xml"/><Relationship Id="rId1" Type="http://schemas.openxmlformats.org/officeDocument/2006/relationships/tags" Target="../tags/tag1.xml"/><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6.xml"/><Relationship Id="rId1" Type="http://schemas.openxmlformats.org/officeDocument/2006/relationships/tags" Target="../tags/tag2.xml"/><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video" Target="https://www.youtube.com/embed/smltIjgt_30?feature=oembed" TargetMode="External"/><Relationship Id="rId4" Type="http://schemas.openxmlformats.org/officeDocument/2006/relationships/image" Target="../media/image7.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video" Target="https://www.youtube.com/embed/o1yw81Z7BOI?feature=oembed" TargetMode="External"/><Relationship Id="rId4" Type="http://schemas.openxmlformats.org/officeDocument/2006/relationships/image" Target="../media/image8.jpe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video" Target="https://www.youtube.com/embed/CIkKCZfrnfI?feature=oembed" TargetMode="External"/><Relationship Id="rId4" Type="http://schemas.openxmlformats.org/officeDocument/2006/relationships/image" Target="../media/image9.jpe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video" Target="https://www.youtube.com/embed/VKg-NYEqyPo?feature=oembed" TargetMode="External"/><Relationship Id="rId4" Type="http://schemas.openxmlformats.org/officeDocument/2006/relationships/image" Target="../media/image10.jpeg"/></Relationships>
</file>

<file path=ppt/slides/_rels/slide3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6.xml"/><Relationship Id="rId1" Type="http://schemas.openxmlformats.org/officeDocument/2006/relationships/tags" Target="../tags/tag3.xml"/><Relationship Id="rId4" Type="http://schemas.openxmlformats.org/officeDocument/2006/relationships/image" Target="../media/image13.png"/></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6.xml"/><Relationship Id="rId1" Type="http://schemas.openxmlformats.org/officeDocument/2006/relationships/tags" Target="../tags/tag4.xml"/><Relationship Id="rId4" Type="http://schemas.openxmlformats.org/officeDocument/2006/relationships/image" Target="../media/image14.png"/></Relationships>
</file>

<file path=ppt/slides/_rels/slide4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6.xml"/><Relationship Id="rId1" Type="http://schemas.openxmlformats.org/officeDocument/2006/relationships/tags" Target="../tags/tag5.xml"/><Relationship Id="rId4" Type="http://schemas.openxmlformats.org/officeDocument/2006/relationships/image" Target="../media/image17.png"/></Relationships>
</file>

<file path=ppt/slides/_rels/slide4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2.xml"/><Relationship Id="rId1" Type="http://schemas.openxmlformats.org/officeDocument/2006/relationships/video" Target="https://www.youtube.com/embed/taRdfhRO9lY?feature=oembed" TargetMode="External"/><Relationship Id="rId4" Type="http://schemas.openxmlformats.org/officeDocument/2006/relationships/image" Target="../media/image21.jpeg"/></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2.xml"/><Relationship Id="rId1" Type="http://schemas.openxmlformats.org/officeDocument/2006/relationships/video" Target="https://www.youtube.com/embed/mDPbrvbAves?feature=oembed" TargetMode="External"/><Relationship Id="rId4" Type="http://schemas.openxmlformats.org/officeDocument/2006/relationships/image" Target="../media/image25.jpeg"/></Relationships>
</file>

<file path=ppt/slides/_rels/slide6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77122C"/>
        </a:solidFill>
        <a:effectLst/>
      </p:bgPr>
    </p:bg>
    <p:spTree>
      <p:nvGrpSpPr>
        <p:cNvPr id="1" name=""/>
        <p:cNvGrpSpPr/>
        <p:nvPr/>
      </p:nvGrpSpPr>
      <p:grpSpPr>
        <a:xfrm>
          <a:off x="0" y="0"/>
          <a:ext cx="0" cy="0"/>
          <a:chOff x="0" y="0"/>
          <a:chExt cx="0" cy="0"/>
        </a:xfrm>
      </p:grpSpPr>
      <p:sp>
        <p:nvSpPr>
          <p:cNvPr id="2" name="TextBox 1"/>
          <p:cNvSpPr txBox="1"/>
          <p:nvPr/>
        </p:nvSpPr>
        <p:spPr>
          <a:xfrm>
            <a:off x="0" y="2650659"/>
            <a:ext cx="12188824" cy="830997"/>
          </a:xfrm>
          <a:prstGeom prst="rect">
            <a:avLst/>
          </a:prstGeom>
          <a:noFill/>
        </p:spPr>
        <p:txBody>
          <a:bodyPr wrap="square">
            <a:spAutoFit/>
          </a:bodyPr>
          <a:lstStyle/>
          <a:p>
            <a:pPr algn="ctr">
              <a:defRPr sz="4400" b="1">
                <a:solidFill>
                  <a:srgbClr val="FDB913"/>
                </a:solidFill>
                <a:latin typeface="Garamond"/>
              </a:defRPr>
            </a:pPr>
            <a:r>
              <a:rPr lang="en-US" sz="4800" dirty="0"/>
              <a:t>M</a:t>
            </a:r>
            <a:r>
              <a:rPr lang="en-US" sz="4000" dirty="0"/>
              <a:t>ANAGEMENT </a:t>
            </a:r>
            <a:r>
              <a:rPr lang="en-US" sz="4800" dirty="0"/>
              <a:t>I</a:t>
            </a:r>
            <a:r>
              <a:rPr lang="en-US" sz="4000" dirty="0"/>
              <a:t>NFORMATION </a:t>
            </a:r>
            <a:r>
              <a:rPr lang="en-US" sz="4800" dirty="0"/>
              <a:t>S</a:t>
            </a:r>
            <a:r>
              <a:rPr lang="en-US" sz="4000" dirty="0"/>
              <a:t>YSTEMS</a:t>
            </a:r>
            <a:endParaRPr sz="4000" dirty="0"/>
          </a:p>
        </p:txBody>
      </p:sp>
      <p:sp>
        <p:nvSpPr>
          <p:cNvPr id="3" name="TextBox 2"/>
          <p:cNvSpPr txBox="1"/>
          <p:nvPr/>
        </p:nvSpPr>
        <p:spPr>
          <a:xfrm>
            <a:off x="-1" y="3657600"/>
            <a:ext cx="12188825" cy="461665"/>
          </a:xfrm>
          <a:prstGeom prst="rect">
            <a:avLst/>
          </a:prstGeom>
          <a:noFill/>
        </p:spPr>
        <p:txBody>
          <a:bodyPr wrap="square">
            <a:spAutoFit/>
          </a:bodyPr>
          <a:lstStyle/>
          <a:p>
            <a:pPr algn="ctr">
              <a:defRPr sz="2400">
                <a:solidFill>
                  <a:srgbClr val="FFFFFF"/>
                </a:solidFill>
                <a:latin typeface="Garamond"/>
              </a:defRPr>
            </a:pPr>
            <a:r>
              <a:rPr lang="en-US" dirty="0"/>
              <a:t>Chapter 2: Global E-business and Collaboration</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FBF966-2B76-9EE8-6ABF-DD08D82960EC}"/>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562E8DF-06DC-AE65-4E65-56AAD965E11B}"/>
              </a:ext>
            </a:extLst>
          </p:cNvPr>
          <p:cNvSpPr>
            <a:spLocks noGrp="1"/>
          </p:cNvSpPr>
          <p:nvPr>
            <p:ph idx="1"/>
          </p:nvPr>
        </p:nvSpPr>
        <p:spPr>
          <a:xfrm>
            <a:off x="457199" y="1300900"/>
            <a:ext cx="11189855" cy="5081046"/>
          </a:xfrm>
        </p:spPr>
        <p:txBody>
          <a:bodyPr>
            <a:normAutofit/>
          </a:bodyPr>
          <a:lstStyle/>
          <a:p>
            <a:pPr>
              <a:defRPr sz="2000">
                <a:solidFill>
                  <a:srgbClr val="000000"/>
                </a:solidFill>
                <a:latin typeface="Garamond"/>
              </a:defRPr>
            </a:pPr>
            <a:r>
              <a:rPr lang="en-US" altLang="zh-TW" sz="2400" dirty="0"/>
              <a:t>IS can enhance business processes by </a:t>
            </a:r>
            <a:r>
              <a:rPr lang="en-US" altLang="zh-TW" sz="2400" b="1" dirty="0"/>
              <a:t>creating new business models</a:t>
            </a:r>
            <a:r>
              <a:rPr lang="en-US" altLang="zh-TW" sz="2400" dirty="0"/>
              <a:t>.</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Example #1: Airbnb</a:t>
            </a:r>
          </a:p>
          <a:p>
            <a:pPr lvl="1">
              <a:defRPr sz="2000">
                <a:solidFill>
                  <a:srgbClr val="000000"/>
                </a:solidFill>
                <a:latin typeface="Garamond"/>
              </a:defRPr>
            </a:pPr>
            <a:r>
              <a:rPr lang="en-US" altLang="zh-TW" sz="2000" dirty="0"/>
              <a:t>Past: Travelers booked hotels through traditional travel agencies or chains.</a:t>
            </a:r>
          </a:p>
          <a:p>
            <a:pPr lvl="1">
              <a:defRPr sz="2000">
                <a:solidFill>
                  <a:srgbClr val="000000"/>
                </a:solidFill>
                <a:latin typeface="Garamond"/>
              </a:defRPr>
            </a:pPr>
            <a:r>
              <a:rPr lang="en-US" altLang="zh-TW" sz="2000" dirty="0"/>
              <a:t>Now: Airbnb connects hosts and guests directly through an online platform.</a:t>
            </a:r>
          </a:p>
          <a:p>
            <a:pPr lvl="1">
              <a:defRPr sz="2000">
                <a:solidFill>
                  <a:srgbClr val="000000"/>
                </a:solidFill>
                <a:latin typeface="Garamond"/>
              </a:defRPr>
            </a:pPr>
            <a:r>
              <a:rPr lang="en-US" altLang="zh-TW" sz="2000" dirty="0"/>
              <a:t>The development of IS enabled a peer-to-peer model that disrupted the hotel industry.</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Example #2: Amazon</a:t>
            </a:r>
          </a:p>
          <a:p>
            <a:pPr lvl="1">
              <a:defRPr sz="2000">
                <a:solidFill>
                  <a:srgbClr val="000000"/>
                </a:solidFill>
                <a:latin typeface="Garamond"/>
              </a:defRPr>
            </a:pPr>
            <a:r>
              <a:rPr lang="en-US" altLang="zh-TW" sz="2000" dirty="0"/>
              <a:t>Past: Retail shopping required visiting physical stores.</a:t>
            </a:r>
          </a:p>
          <a:p>
            <a:pPr lvl="1">
              <a:defRPr sz="2000">
                <a:solidFill>
                  <a:srgbClr val="000000"/>
                </a:solidFill>
                <a:latin typeface="Garamond"/>
              </a:defRPr>
            </a:pPr>
            <a:r>
              <a:rPr lang="en-US" altLang="zh-TW" sz="2000" dirty="0"/>
              <a:t>Now: Amazon allows customers to browse, purchase, and receive goods entirely online.</a:t>
            </a:r>
          </a:p>
          <a:p>
            <a:pPr lvl="1">
              <a:defRPr sz="2000">
                <a:solidFill>
                  <a:srgbClr val="000000"/>
                </a:solidFill>
                <a:latin typeface="Garamond"/>
              </a:defRPr>
            </a:pPr>
            <a:r>
              <a:rPr lang="en-US" altLang="zh-TW" sz="2000" dirty="0"/>
              <a:t>IS enabled a large-scale e-commerce model that transformed retail.</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Other Examples: Netflix, Uber, Spotify, etc.</a:t>
            </a:r>
          </a:p>
        </p:txBody>
      </p:sp>
      <p:sp>
        <p:nvSpPr>
          <p:cNvPr id="4" name="Rectangle 3">
            <a:extLst>
              <a:ext uri="{FF2B5EF4-FFF2-40B4-BE49-F238E27FC236}">
                <a16:creationId xmlns:a16="http://schemas.microsoft.com/office/drawing/2014/main" id="{60AF86A9-EED5-81E4-E298-85E5A7823C52}"/>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D4F1A8B-3325-A23D-E3BA-CE8C5D6DFB9F}"/>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How IS Enhances Business Processes</a:t>
            </a:r>
          </a:p>
        </p:txBody>
      </p:sp>
      <p:sp>
        <p:nvSpPr>
          <p:cNvPr id="5" name="Rectangle 4">
            <a:extLst>
              <a:ext uri="{FF2B5EF4-FFF2-40B4-BE49-F238E27FC236}">
                <a16:creationId xmlns:a16="http://schemas.microsoft.com/office/drawing/2014/main" id="{F4D04C44-C9D8-8380-8873-9273F114501C}"/>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A8B089A0-DCBF-2268-6B7B-B762997F0861}"/>
              </a:ext>
            </a:extLst>
          </p:cNvPr>
          <p:cNvSpPr>
            <a:spLocks noGrp="1"/>
          </p:cNvSpPr>
          <p:nvPr>
            <p:ph type="ftr" sz="quarter" idx="11"/>
          </p:nvPr>
        </p:nvSpPr>
        <p:spPr>
          <a:xfrm>
            <a:off x="-1" y="6503428"/>
            <a:ext cx="2895600" cy="354572"/>
          </a:xfrm>
        </p:spPr>
        <p:txBody>
          <a:bodyPr/>
          <a:lstStyle/>
          <a:p>
            <a:pPr algn="l"/>
            <a:r>
              <a:rPr lang="en-US">
                <a:solidFill>
                  <a:schemeClr val="bg1"/>
                </a:solidFill>
                <a:latin typeface="Garamond" panose="02020404030301010803" pitchFamily="18" charset="0"/>
              </a:rPr>
              <a:t> Management Information Systems</a:t>
            </a:r>
            <a:endParaRPr lang="en-US" dirty="0">
              <a:solidFill>
                <a:schemeClr val="bg1"/>
              </a:solidFill>
              <a:latin typeface="Garamond" panose="02020404030301010803" pitchFamily="18" charset="0"/>
            </a:endParaRPr>
          </a:p>
        </p:txBody>
      </p:sp>
      <p:sp>
        <p:nvSpPr>
          <p:cNvPr id="7" name="Slide Number Placeholder 6">
            <a:extLst>
              <a:ext uri="{FF2B5EF4-FFF2-40B4-BE49-F238E27FC236}">
                <a16:creationId xmlns:a16="http://schemas.microsoft.com/office/drawing/2014/main" id="{D0B9E2E0-1155-F498-3B7C-437D20CEF84A}"/>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10</a:t>
            </a:fld>
            <a:r>
              <a:rPr lang="en-US" b="1" dirty="0">
                <a:solidFill>
                  <a:schemeClr val="bg1"/>
                </a:solidFill>
                <a:latin typeface="Garamond" panose="02020404030301010803" pitchFamily="18" charset="0"/>
              </a:rPr>
              <a:t> </a:t>
            </a:r>
          </a:p>
        </p:txBody>
      </p:sp>
    </p:spTree>
    <p:extLst>
      <p:ext uri="{BB962C8B-B14F-4D97-AF65-F5344CB8AC3E}">
        <p14:creationId xmlns:p14="http://schemas.microsoft.com/office/powerpoint/2010/main" val="320608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500"/>
                                        <p:tgtEl>
                                          <p:spTgt spid="3">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fade">
                                      <p:cBhvr>
                                        <p:cTn id="42" dur="500"/>
                                        <p:tgtEl>
                                          <p:spTgt spid="3">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animEffect transition="in" filter="fade">
                                      <p:cBhvr>
                                        <p:cTn id="47" dur="500"/>
                                        <p:tgtEl>
                                          <p:spTgt spid="3">
                                            <p:txEl>
                                              <p:pRg st="10" end="1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
                                            <p:txEl>
                                              <p:pRg st="12" end="12"/>
                                            </p:txEl>
                                          </p:spTgt>
                                        </p:tgtEl>
                                        <p:attrNameLst>
                                          <p:attrName>style.visibility</p:attrName>
                                        </p:attrNameLst>
                                      </p:cBhvr>
                                      <p:to>
                                        <p:strVal val="visible"/>
                                      </p:to>
                                    </p:set>
                                    <p:animEffect transition="in" filter="fade">
                                      <p:cBhvr>
                                        <p:cTn id="52"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77122C"/>
        </a:solidFill>
        <a:effectLst/>
      </p:bgPr>
    </p:bg>
    <p:spTree>
      <p:nvGrpSpPr>
        <p:cNvPr id="1" name="">
          <a:extLst>
            <a:ext uri="{FF2B5EF4-FFF2-40B4-BE49-F238E27FC236}">
              <a16:creationId xmlns:a16="http://schemas.microsoft.com/office/drawing/2014/main" id="{8706257F-59AE-BC9E-7284-F3DFB0546874}"/>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E3D0A199-BC1F-6D6F-BB79-5CFF83CF1517}"/>
              </a:ext>
            </a:extLst>
          </p:cNvPr>
          <p:cNvSpPr txBox="1"/>
          <p:nvPr/>
        </p:nvSpPr>
        <p:spPr>
          <a:xfrm>
            <a:off x="0" y="2705725"/>
            <a:ext cx="12188825" cy="1446550"/>
          </a:xfrm>
          <a:prstGeom prst="rect">
            <a:avLst/>
          </a:prstGeom>
          <a:noFill/>
        </p:spPr>
        <p:txBody>
          <a:bodyPr wrap="square">
            <a:spAutoFit/>
          </a:bodyPr>
          <a:lstStyle/>
          <a:p>
            <a:pPr algn="ctr">
              <a:defRPr sz="4000" b="1">
                <a:solidFill>
                  <a:srgbClr val="FDB913"/>
                </a:solidFill>
                <a:latin typeface="Garamond"/>
              </a:defRPr>
            </a:pPr>
            <a:r>
              <a:rPr lang="en-US" sz="4400" dirty="0">
                <a:solidFill>
                  <a:schemeClr val="bg1"/>
                </a:solidFill>
              </a:rPr>
              <a:t>How Information Systems Serve</a:t>
            </a:r>
            <a:br>
              <a:rPr lang="en-US" sz="4400" dirty="0">
                <a:solidFill>
                  <a:schemeClr val="bg1"/>
                </a:solidFill>
              </a:rPr>
            </a:br>
            <a:r>
              <a:rPr lang="en-US" sz="4400" dirty="0">
                <a:solidFill>
                  <a:schemeClr val="bg1"/>
                </a:solidFill>
              </a:rPr>
              <a:t>Different Management Groups</a:t>
            </a:r>
            <a:endParaRPr sz="4400" dirty="0">
              <a:solidFill>
                <a:schemeClr val="bg1"/>
              </a:solidFill>
            </a:endParaRPr>
          </a:p>
        </p:txBody>
      </p:sp>
    </p:spTree>
    <p:extLst>
      <p:ext uri="{BB962C8B-B14F-4D97-AF65-F5344CB8AC3E}">
        <p14:creationId xmlns:p14="http://schemas.microsoft.com/office/powerpoint/2010/main" val="271172029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2204FB-38F3-1EE3-6D17-DE380AFA0417}"/>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A953F2D-606D-E789-C753-43DC779D5767}"/>
              </a:ext>
            </a:extLst>
          </p:cNvPr>
          <p:cNvSpPr>
            <a:spLocks noGrp="1"/>
          </p:cNvSpPr>
          <p:nvPr>
            <p:ph idx="1"/>
          </p:nvPr>
        </p:nvSpPr>
        <p:spPr>
          <a:xfrm>
            <a:off x="457199" y="1300900"/>
            <a:ext cx="11189855" cy="5081046"/>
          </a:xfrm>
        </p:spPr>
        <p:txBody>
          <a:bodyPr>
            <a:normAutofit/>
          </a:bodyPr>
          <a:lstStyle/>
          <a:p>
            <a:pPr>
              <a:defRPr sz="2000">
                <a:solidFill>
                  <a:srgbClr val="000000"/>
                </a:solidFill>
                <a:latin typeface="Garamond"/>
              </a:defRPr>
            </a:pPr>
            <a:r>
              <a:rPr lang="en-US" altLang="zh-TW" sz="2400" dirty="0"/>
              <a:t>Because a firm consists of distinct specialties and organizational hierarchies, a single system cannot provide all the information it requires.</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A typical firm has systems that support each major business function:</a:t>
            </a:r>
          </a:p>
          <a:p>
            <a:pPr lvl="1">
              <a:defRPr sz="2000">
                <a:solidFill>
                  <a:srgbClr val="000000"/>
                </a:solidFill>
                <a:latin typeface="Garamond"/>
              </a:defRPr>
            </a:pPr>
            <a:r>
              <a:rPr lang="en-US" altLang="zh-TW" sz="2000" dirty="0"/>
              <a:t>Sales and Marketing</a:t>
            </a:r>
          </a:p>
          <a:p>
            <a:pPr lvl="1">
              <a:defRPr sz="2000">
                <a:solidFill>
                  <a:srgbClr val="000000"/>
                </a:solidFill>
                <a:latin typeface="Garamond"/>
              </a:defRPr>
            </a:pPr>
            <a:r>
              <a:rPr lang="en-US" altLang="zh-TW" sz="2000" dirty="0"/>
              <a:t>Manufacturing and Production</a:t>
            </a:r>
          </a:p>
          <a:p>
            <a:pPr lvl="1">
              <a:defRPr sz="2000">
                <a:solidFill>
                  <a:srgbClr val="000000"/>
                </a:solidFill>
                <a:latin typeface="Garamond"/>
              </a:defRPr>
            </a:pPr>
            <a:r>
              <a:rPr lang="en-US" altLang="zh-TW" sz="2000" dirty="0"/>
              <a:t>Finance and Accounting</a:t>
            </a:r>
          </a:p>
          <a:p>
            <a:pPr lvl="1">
              <a:defRPr sz="2000">
                <a:solidFill>
                  <a:srgbClr val="000000"/>
                </a:solidFill>
                <a:latin typeface="Garamond"/>
              </a:defRPr>
            </a:pPr>
            <a:r>
              <a:rPr lang="en-US" altLang="zh-TW" sz="2000" dirty="0"/>
              <a:t>Human Resources</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In addition, a typical firm will often have separate systems to support the needs of different management levels:</a:t>
            </a:r>
          </a:p>
          <a:p>
            <a:pPr lvl="1">
              <a:defRPr sz="2000">
                <a:solidFill>
                  <a:srgbClr val="000000"/>
                </a:solidFill>
                <a:latin typeface="Garamond"/>
              </a:defRPr>
            </a:pPr>
            <a:r>
              <a:rPr lang="en-US" altLang="zh-TW" sz="2000" dirty="0"/>
              <a:t>Operational Management</a:t>
            </a:r>
          </a:p>
          <a:p>
            <a:pPr lvl="1">
              <a:defRPr sz="2000">
                <a:solidFill>
                  <a:srgbClr val="000000"/>
                </a:solidFill>
                <a:latin typeface="Garamond"/>
              </a:defRPr>
            </a:pPr>
            <a:r>
              <a:rPr lang="en-US" altLang="zh-TW" sz="2000" dirty="0"/>
              <a:t>Middle Management</a:t>
            </a:r>
          </a:p>
          <a:p>
            <a:pPr lvl="1">
              <a:defRPr sz="2000">
                <a:solidFill>
                  <a:srgbClr val="000000"/>
                </a:solidFill>
                <a:latin typeface="Garamond"/>
              </a:defRPr>
            </a:pPr>
            <a:r>
              <a:rPr lang="en-US" altLang="zh-TW" sz="2000" dirty="0"/>
              <a:t>Senior Management</a:t>
            </a:r>
          </a:p>
        </p:txBody>
      </p:sp>
      <p:sp>
        <p:nvSpPr>
          <p:cNvPr id="4" name="Rectangle 3">
            <a:extLst>
              <a:ext uri="{FF2B5EF4-FFF2-40B4-BE49-F238E27FC236}">
                <a16:creationId xmlns:a16="http://schemas.microsoft.com/office/drawing/2014/main" id="{3178F942-BCD5-D614-C77D-00DBD555943D}"/>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8760BFB-0CC3-1102-B9F5-F94C049068E3}"/>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Systems for Different Management Groups</a:t>
            </a:r>
          </a:p>
        </p:txBody>
      </p:sp>
      <p:sp>
        <p:nvSpPr>
          <p:cNvPr id="5" name="Rectangle 4">
            <a:extLst>
              <a:ext uri="{FF2B5EF4-FFF2-40B4-BE49-F238E27FC236}">
                <a16:creationId xmlns:a16="http://schemas.microsoft.com/office/drawing/2014/main" id="{4B294B0A-9F38-45DF-17FD-CF700807CE6A}"/>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2CF6A280-87D2-975E-037B-71A6F6EAE14A}"/>
              </a:ext>
            </a:extLst>
          </p:cNvPr>
          <p:cNvSpPr>
            <a:spLocks noGrp="1"/>
          </p:cNvSpPr>
          <p:nvPr>
            <p:ph type="ftr" sz="quarter" idx="11"/>
          </p:nvPr>
        </p:nvSpPr>
        <p:spPr>
          <a:xfrm>
            <a:off x="-1" y="6503428"/>
            <a:ext cx="2895600" cy="354572"/>
          </a:xfrm>
        </p:spPr>
        <p:txBody>
          <a:bodyPr/>
          <a:lstStyle/>
          <a:p>
            <a:pPr algn="l"/>
            <a:r>
              <a:rPr lang="en-US">
                <a:solidFill>
                  <a:schemeClr val="bg1"/>
                </a:solidFill>
                <a:latin typeface="Garamond" panose="02020404030301010803" pitchFamily="18" charset="0"/>
              </a:rPr>
              <a:t> Management Information Systems</a:t>
            </a:r>
            <a:endParaRPr lang="en-US" dirty="0">
              <a:solidFill>
                <a:schemeClr val="bg1"/>
              </a:solidFill>
              <a:latin typeface="Garamond" panose="02020404030301010803" pitchFamily="18" charset="0"/>
            </a:endParaRPr>
          </a:p>
        </p:txBody>
      </p:sp>
      <p:sp>
        <p:nvSpPr>
          <p:cNvPr id="7" name="Slide Number Placeholder 6">
            <a:extLst>
              <a:ext uri="{FF2B5EF4-FFF2-40B4-BE49-F238E27FC236}">
                <a16:creationId xmlns:a16="http://schemas.microsoft.com/office/drawing/2014/main" id="{0EF8B676-0298-3CF8-464C-9D76D95A025F}"/>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12</a:t>
            </a:fld>
            <a:r>
              <a:rPr lang="en-US" b="1" dirty="0">
                <a:solidFill>
                  <a:schemeClr val="bg1"/>
                </a:solidFill>
                <a:latin typeface="Garamond" panose="02020404030301010803" pitchFamily="18" charset="0"/>
              </a:rPr>
              <a:t> </a:t>
            </a:r>
          </a:p>
        </p:txBody>
      </p:sp>
    </p:spTree>
    <p:extLst>
      <p:ext uri="{BB962C8B-B14F-4D97-AF65-F5344CB8AC3E}">
        <p14:creationId xmlns:p14="http://schemas.microsoft.com/office/powerpoint/2010/main" val="1296067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500"/>
                                        <p:tgtEl>
                                          <p:spTgt spid="3">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fade">
                                      <p:cBhvr>
                                        <p:cTn id="42" dur="500"/>
                                        <p:tgtEl>
                                          <p:spTgt spid="3">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animEffect transition="in" filter="fade">
                                      <p:cBhvr>
                                        <p:cTn id="47" dur="500"/>
                                        <p:tgtEl>
                                          <p:spTgt spid="3">
                                            <p:txEl>
                                              <p:pRg st="10" end="1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
                                            <p:txEl>
                                              <p:pRg st="11" end="11"/>
                                            </p:txEl>
                                          </p:spTgt>
                                        </p:tgtEl>
                                        <p:attrNameLst>
                                          <p:attrName>style.visibility</p:attrName>
                                        </p:attrNameLst>
                                      </p:cBhvr>
                                      <p:to>
                                        <p:strVal val="visible"/>
                                      </p:to>
                                    </p:set>
                                    <p:animEffect transition="in" filter="fade">
                                      <p:cBhvr>
                                        <p:cTn id="52"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F76653-D1AC-D080-79B4-83B98C5C4D03}"/>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6F38066-B1D5-59F3-0651-8F009933C228}"/>
              </a:ext>
            </a:extLst>
          </p:cNvPr>
          <p:cNvSpPr>
            <a:spLocks noGrp="1"/>
          </p:cNvSpPr>
          <p:nvPr>
            <p:ph idx="1"/>
          </p:nvPr>
        </p:nvSpPr>
        <p:spPr>
          <a:xfrm>
            <a:off x="457199" y="1300900"/>
            <a:ext cx="11189855" cy="5081046"/>
          </a:xfrm>
        </p:spPr>
        <p:txBody>
          <a:bodyPr>
            <a:normAutofit/>
          </a:bodyPr>
          <a:lstStyle/>
          <a:p>
            <a:pPr>
              <a:defRPr sz="2000">
                <a:solidFill>
                  <a:srgbClr val="000000"/>
                </a:solidFill>
                <a:latin typeface="Garamond"/>
              </a:defRPr>
            </a:pPr>
            <a:r>
              <a:rPr lang="en-US" altLang="zh-TW" sz="2400" b="1" dirty="0"/>
              <a:t>Transaction Processing Systems</a:t>
            </a:r>
            <a:r>
              <a:rPr lang="en-US" altLang="zh-TW" sz="2400" dirty="0"/>
              <a:t> (TPS) are information systems that perform and record the daily routine transactions necessary to conduct business.</a:t>
            </a:r>
            <a:endParaRPr lang="en-US" altLang="zh-TW" sz="800" dirty="0"/>
          </a:p>
          <a:p>
            <a:pPr lvl="1">
              <a:defRPr sz="2000">
                <a:solidFill>
                  <a:srgbClr val="000000"/>
                </a:solidFill>
                <a:latin typeface="Garamond"/>
              </a:defRPr>
            </a:pPr>
            <a:r>
              <a:rPr lang="en-US" altLang="zh-TW" sz="2000" dirty="0"/>
              <a:t>Examples include sales, receipts, cash deposits, buy/sell orders, payroll, credit decisions, and the flow of materials in production lines.</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TPS can be used to answer questions such as:</a:t>
            </a:r>
          </a:p>
          <a:p>
            <a:pPr lvl="1">
              <a:defRPr sz="2000">
                <a:solidFill>
                  <a:srgbClr val="000000"/>
                </a:solidFill>
                <a:latin typeface="Garamond"/>
              </a:defRPr>
            </a:pPr>
            <a:r>
              <a:rPr lang="en-US" altLang="zh-TW" sz="2000" dirty="0"/>
              <a:t>How many parts are in inventory right now?</a:t>
            </a:r>
          </a:p>
          <a:p>
            <a:pPr lvl="1">
              <a:defRPr sz="2000">
                <a:solidFill>
                  <a:srgbClr val="000000"/>
                </a:solidFill>
                <a:latin typeface="Garamond"/>
              </a:defRPr>
            </a:pPr>
            <a:r>
              <a:rPr lang="en-US" altLang="zh-TW" sz="2000" dirty="0"/>
              <a:t>What is happening to a customer’s payment processing?</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The primary purpose of a TPS is to enable managers to monitor the status of operations and the organization’s relationship with its external environment.</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sz="2400" dirty="0"/>
              <a:t>These systems mainly serve operational management and staff by supporting predefined, structured goals and decision-making.</a:t>
            </a:r>
          </a:p>
        </p:txBody>
      </p:sp>
      <p:sp>
        <p:nvSpPr>
          <p:cNvPr id="4" name="Rectangle 3">
            <a:extLst>
              <a:ext uri="{FF2B5EF4-FFF2-40B4-BE49-F238E27FC236}">
                <a16:creationId xmlns:a16="http://schemas.microsoft.com/office/drawing/2014/main" id="{B567DC9B-C6ED-B30B-853D-2B2FC3A9B604}"/>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0B50E17-72B1-303A-64DD-5EB6DC626489}"/>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Transaction Processing Systems</a:t>
            </a:r>
          </a:p>
        </p:txBody>
      </p:sp>
      <p:sp>
        <p:nvSpPr>
          <p:cNvPr id="5" name="Rectangle 4">
            <a:extLst>
              <a:ext uri="{FF2B5EF4-FFF2-40B4-BE49-F238E27FC236}">
                <a16:creationId xmlns:a16="http://schemas.microsoft.com/office/drawing/2014/main" id="{668E50EA-9EF2-2BD5-73E7-90CEA1716D84}"/>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209D2544-864B-708C-5515-EB6AF843F520}"/>
              </a:ext>
            </a:extLst>
          </p:cNvPr>
          <p:cNvSpPr>
            <a:spLocks noGrp="1"/>
          </p:cNvSpPr>
          <p:nvPr>
            <p:ph type="ftr" sz="quarter" idx="11"/>
          </p:nvPr>
        </p:nvSpPr>
        <p:spPr>
          <a:xfrm>
            <a:off x="-1" y="6503428"/>
            <a:ext cx="2895600" cy="354572"/>
          </a:xfrm>
        </p:spPr>
        <p:txBody>
          <a:bodyPr/>
          <a:lstStyle/>
          <a:p>
            <a:pPr algn="l"/>
            <a:r>
              <a:rPr lang="en-US">
                <a:solidFill>
                  <a:schemeClr val="bg1"/>
                </a:solidFill>
                <a:latin typeface="Garamond" panose="02020404030301010803" pitchFamily="18" charset="0"/>
              </a:rPr>
              <a:t> Management Information Systems</a:t>
            </a:r>
            <a:endParaRPr lang="en-US" dirty="0">
              <a:solidFill>
                <a:schemeClr val="bg1"/>
              </a:solidFill>
              <a:latin typeface="Garamond" panose="02020404030301010803" pitchFamily="18" charset="0"/>
            </a:endParaRPr>
          </a:p>
        </p:txBody>
      </p:sp>
      <p:sp>
        <p:nvSpPr>
          <p:cNvPr id="7" name="Slide Number Placeholder 6">
            <a:extLst>
              <a:ext uri="{FF2B5EF4-FFF2-40B4-BE49-F238E27FC236}">
                <a16:creationId xmlns:a16="http://schemas.microsoft.com/office/drawing/2014/main" id="{0F415983-361C-C6F0-E070-956FF7949AE2}"/>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13</a:t>
            </a:fld>
            <a:r>
              <a:rPr lang="en-US" b="1" dirty="0">
                <a:solidFill>
                  <a:schemeClr val="bg1"/>
                </a:solidFill>
                <a:latin typeface="Garamond" panose="02020404030301010803" pitchFamily="18" charset="0"/>
              </a:rPr>
              <a:t> </a:t>
            </a:r>
          </a:p>
        </p:txBody>
      </p:sp>
    </p:spTree>
    <p:extLst>
      <p:ext uri="{BB962C8B-B14F-4D97-AF65-F5344CB8AC3E}">
        <p14:creationId xmlns:p14="http://schemas.microsoft.com/office/powerpoint/2010/main" val="3559277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Effect transition="in" filter="fade">
                                      <p:cBhvr>
                                        <p:cTn id="3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D3D352-52FA-B4AA-B13C-C910D2A81FF1}"/>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5A159A82-8938-496A-D91D-49582462D22E}"/>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7F16FAF-9901-3AFD-164B-643FA80528F4}"/>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TPS Examples: Payroll</a:t>
            </a:r>
          </a:p>
        </p:txBody>
      </p:sp>
      <p:sp>
        <p:nvSpPr>
          <p:cNvPr id="5" name="Rectangle 4">
            <a:extLst>
              <a:ext uri="{FF2B5EF4-FFF2-40B4-BE49-F238E27FC236}">
                <a16:creationId xmlns:a16="http://schemas.microsoft.com/office/drawing/2014/main" id="{B0F68590-6A0E-F473-D361-3275DB9ABA26}"/>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BA466E7E-58E9-CEC0-34A3-5287E2AD665B}"/>
              </a:ext>
            </a:extLst>
          </p:cNvPr>
          <p:cNvSpPr>
            <a:spLocks noGrp="1"/>
          </p:cNvSpPr>
          <p:nvPr>
            <p:ph type="ftr" sz="quarter" idx="11"/>
          </p:nvPr>
        </p:nvSpPr>
        <p:spPr>
          <a:xfrm>
            <a:off x="-1" y="6503428"/>
            <a:ext cx="2895600" cy="354572"/>
          </a:xfrm>
        </p:spPr>
        <p:txBody>
          <a:bodyPr/>
          <a:lstStyle/>
          <a:p>
            <a:pPr algn="l"/>
            <a:r>
              <a:rPr lang="en-US">
                <a:solidFill>
                  <a:schemeClr val="bg1"/>
                </a:solidFill>
                <a:latin typeface="Garamond" panose="02020404030301010803" pitchFamily="18" charset="0"/>
              </a:rPr>
              <a:t> Management Information Systems</a:t>
            </a:r>
            <a:endParaRPr lang="en-US" dirty="0">
              <a:solidFill>
                <a:schemeClr val="bg1"/>
              </a:solidFill>
              <a:latin typeface="Garamond" panose="02020404030301010803" pitchFamily="18" charset="0"/>
            </a:endParaRPr>
          </a:p>
        </p:txBody>
      </p:sp>
      <p:sp>
        <p:nvSpPr>
          <p:cNvPr id="7" name="Slide Number Placeholder 6">
            <a:extLst>
              <a:ext uri="{FF2B5EF4-FFF2-40B4-BE49-F238E27FC236}">
                <a16:creationId xmlns:a16="http://schemas.microsoft.com/office/drawing/2014/main" id="{374E2960-AA3C-48D6-342D-A1530AB1DC05}"/>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14</a:t>
            </a:fld>
            <a:r>
              <a:rPr lang="en-US" b="1" dirty="0">
                <a:solidFill>
                  <a:schemeClr val="bg1"/>
                </a:solidFill>
                <a:latin typeface="Garamond" panose="02020404030301010803" pitchFamily="18" charset="0"/>
              </a:rPr>
              <a:t> </a:t>
            </a:r>
          </a:p>
        </p:txBody>
      </p:sp>
      <p:sp>
        <p:nvSpPr>
          <p:cNvPr id="9" name="Content Placeholder 2">
            <a:extLst>
              <a:ext uri="{FF2B5EF4-FFF2-40B4-BE49-F238E27FC236}">
                <a16:creationId xmlns:a16="http://schemas.microsoft.com/office/drawing/2014/main" id="{93897434-E49A-E5B6-0C32-A5FB0C08253A}"/>
              </a:ext>
            </a:extLst>
          </p:cNvPr>
          <p:cNvSpPr txBox="1">
            <a:spLocks/>
          </p:cNvSpPr>
          <p:nvPr/>
        </p:nvSpPr>
        <p:spPr>
          <a:xfrm>
            <a:off x="6160654" y="1300900"/>
            <a:ext cx="5486400" cy="5081046"/>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defRPr sz="2000">
                <a:solidFill>
                  <a:srgbClr val="000000"/>
                </a:solidFill>
                <a:latin typeface="Garamond"/>
              </a:defRPr>
            </a:pPr>
            <a:r>
              <a:rPr lang="en-US" altLang="zh-TW" sz="2400" dirty="0">
                <a:solidFill>
                  <a:srgbClr val="000000"/>
                </a:solidFill>
                <a:latin typeface="Garamond"/>
              </a:rPr>
              <a:t>Let’s examine an example: a payroll TPS.</a:t>
            </a:r>
          </a:p>
          <a:p>
            <a:pPr lvl="3">
              <a:defRPr sz="2000">
                <a:solidFill>
                  <a:srgbClr val="000000"/>
                </a:solidFill>
                <a:latin typeface="Garamond"/>
              </a:defRPr>
            </a:pPr>
            <a:endParaRPr lang="en-US" altLang="zh-TW" sz="1200" dirty="0">
              <a:solidFill>
                <a:srgbClr val="000000"/>
              </a:solidFill>
              <a:latin typeface="Garamond"/>
            </a:endParaRPr>
          </a:p>
          <a:p>
            <a:pPr>
              <a:defRPr sz="2000">
                <a:solidFill>
                  <a:srgbClr val="000000"/>
                </a:solidFill>
                <a:latin typeface="Garamond"/>
              </a:defRPr>
            </a:pPr>
            <a:r>
              <a:rPr lang="en-US" altLang="zh-TW" sz="2400" dirty="0">
                <a:solidFill>
                  <a:srgbClr val="000000"/>
                </a:solidFill>
                <a:latin typeface="Garamond"/>
              </a:rPr>
              <a:t>An employee timesheet (name, ID, hours worked, etc.) is the basic transaction in this system.</a:t>
            </a:r>
          </a:p>
          <a:p>
            <a:pPr lvl="3">
              <a:defRPr sz="2000">
                <a:solidFill>
                  <a:srgbClr val="000000"/>
                </a:solidFill>
                <a:latin typeface="Garamond"/>
              </a:defRPr>
            </a:pPr>
            <a:endParaRPr lang="en-US" altLang="zh-TW" sz="1200" dirty="0">
              <a:solidFill>
                <a:srgbClr val="000000"/>
              </a:solidFill>
              <a:latin typeface="Garamond"/>
            </a:endParaRPr>
          </a:p>
          <a:p>
            <a:pPr>
              <a:defRPr sz="2000">
                <a:solidFill>
                  <a:srgbClr val="000000"/>
                </a:solidFill>
                <a:latin typeface="Garamond"/>
              </a:defRPr>
            </a:pPr>
            <a:r>
              <a:rPr lang="en-US" altLang="zh-TW" sz="2400" dirty="0">
                <a:solidFill>
                  <a:srgbClr val="000000"/>
                </a:solidFill>
                <a:latin typeface="Garamond"/>
              </a:rPr>
              <a:t>This new line of data is entered into the payroll system, which updates the employee database.</a:t>
            </a:r>
          </a:p>
          <a:p>
            <a:pPr lvl="3">
              <a:defRPr sz="2000">
                <a:solidFill>
                  <a:srgbClr val="000000"/>
                </a:solidFill>
                <a:latin typeface="Garamond"/>
              </a:defRPr>
            </a:pPr>
            <a:endParaRPr lang="en-US" altLang="zh-TW" sz="1200" dirty="0">
              <a:solidFill>
                <a:srgbClr val="000000"/>
              </a:solidFill>
              <a:latin typeface="Garamond"/>
            </a:endParaRPr>
          </a:p>
          <a:p>
            <a:pPr>
              <a:defRPr sz="2000">
                <a:solidFill>
                  <a:srgbClr val="000000"/>
                </a:solidFill>
                <a:latin typeface="Garamond"/>
              </a:defRPr>
            </a:pPr>
            <a:r>
              <a:rPr lang="en-US" altLang="zh-TW" sz="2400" dirty="0">
                <a:solidFill>
                  <a:srgbClr val="000000"/>
                </a:solidFill>
                <a:latin typeface="Garamond"/>
              </a:rPr>
              <a:t>The data in the system can then be accessed and queried online for various purposes.</a:t>
            </a:r>
          </a:p>
        </p:txBody>
      </p:sp>
      <p:pic>
        <p:nvPicPr>
          <p:cNvPr id="3" name="Picture 2" descr="A figure illustrates a typical payroll T P S found in many firms. Long description available in notes, press f6.">
            <a:extLst>
              <a:ext uri="{FF2B5EF4-FFF2-40B4-BE49-F238E27FC236}">
                <a16:creationId xmlns:a16="http://schemas.microsoft.com/office/drawing/2014/main" id="{0A2A6D05-92C5-2E93-03B5-90266C8BEB19}"/>
              </a:ext>
            </a:extLst>
          </p:cNvPr>
          <p:cNvPicPr>
            <a:picLocks noChangeAspect="1"/>
          </p:cNvPicPr>
          <p:nvPr/>
        </p:nvPicPr>
        <p:blipFill>
          <a:blip r:embed="rId3"/>
          <a:stretch>
            <a:fillRect/>
          </a:stretch>
        </p:blipFill>
        <p:spPr>
          <a:xfrm>
            <a:off x="541771" y="1296025"/>
            <a:ext cx="5486400" cy="4572000"/>
          </a:xfrm>
          <a:prstGeom prst="rect">
            <a:avLst/>
          </a:prstGeom>
        </p:spPr>
      </p:pic>
    </p:spTree>
    <p:extLst>
      <p:ext uri="{BB962C8B-B14F-4D97-AF65-F5344CB8AC3E}">
        <p14:creationId xmlns:p14="http://schemas.microsoft.com/office/powerpoint/2010/main" val="2773974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animEffect transition="in" filter="fade">
                                      <p:cBhvr>
                                        <p:cTn id="15" dur="500"/>
                                        <p:tgtEl>
                                          <p:spTgt spid="9">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9">
                                            <p:txEl>
                                              <p:pRg st="4" end="4"/>
                                            </p:txEl>
                                          </p:spTgt>
                                        </p:tgtEl>
                                        <p:attrNameLst>
                                          <p:attrName>style.visibility</p:attrName>
                                        </p:attrNameLst>
                                      </p:cBhvr>
                                      <p:to>
                                        <p:strVal val="visible"/>
                                      </p:to>
                                    </p:set>
                                    <p:animEffect transition="in" filter="fade">
                                      <p:cBhvr>
                                        <p:cTn id="20" dur="500"/>
                                        <p:tgtEl>
                                          <p:spTgt spid="9">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9">
                                            <p:txEl>
                                              <p:pRg st="6" end="6"/>
                                            </p:txEl>
                                          </p:spTgt>
                                        </p:tgtEl>
                                        <p:attrNameLst>
                                          <p:attrName>style.visibility</p:attrName>
                                        </p:attrNameLst>
                                      </p:cBhvr>
                                      <p:to>
                                        <p:strVal val="visible"/>
                                      </p:to>
                                    </p:set>
                                    <p:animEffect transition="in" filter="fade">
                                      <p:cBhvr>
                                        <p:cTn id="25" dur="500"/>
                                        <p:tgtEl>
                                          <p:spTgt spid="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D8D843-249E-6CB3-3947-5B3B0ECD2D14}"/>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2EFCCBC-345C-257D-8AFA-FDFD9E2BF5A3}"/>
              </a:ext>
            </a:extLst>
          </p:cNvPr>
          <p:cNvSpPr>
            <a:spLocks noGrp="1"/>
          </p:cNvSpPr>
          <p:nvPr>
            <p:ph idx="1"/>
          </p:nvPr>
        </p:nvSpPr>
        <p:spPr>
          <a:xfrm>
            <a:off x="457199" y="1300900"/>
            <a:ext cx="11189855" cy="5081046"/>
          </a:xfrm>
        </p:spPr>
        <p:txBody>
          <a:bodyPr>
            <a:normAutofit/>
          </a:bodyPr>
          <a:lstStyle/>
          <a:p>
            <a:pPr>
              <a:defRPr sz="2000">
                <a:solidFill>
                  <a:srgbClr val="000000"/>
                </a:solidFill>
                <a:latin typeface="Garamond"/>
              </a:defRPr>
            </a:pPr>
            <a:r>
              <a:rPr lang="en-US" altLang="zh-TW" sz="2400" dirty="0"/>
              <a:t>Knight Capital, a major stock trading firm, deployed new trading software, but a failure in its transaction processing system caused it to send millions of erroneous buy and sell orders in just 45 minutes.</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Consequences:</a:t>
            </a:r>
          </a:p>
          <a:p>
            <a:pPr lvl="1">
              <a:defRPr sz="2000">
                <a:solidFill>
                  <a:srgbClr val="000000"/>
                </a:solidFill>
                <a:latin typeface="Garamond"/>
              </a:defRPr>
            </a:pPr>
            <a:r>
              <a:rPr lang="en-US" altLang="zh-TW" sz="2000" dirty="0"/>
              <a:t>The company lost $440 million in less than an hour.</a:t>
            </a:r>
          </a:p>
          <a:p>
            <a:pPr lvl="1">
              <a:defRPr sz="2000">
                <a:solidFill>
                  <a:srgbClr val="000000"/>
                </a:solidFill>
                <a:latin typeface="Garamond"/>
              </a:defRPr>
            </a:pPr>
            <a:r>
              <a:rPr lang="en-US" altLang="zh-TW" sz="2000" dirty="0"/>
              <a:t>Its stock price collapsed, and the firm nearly went bankrupt.</a:t>
            </a:r>
          </a:p>
          <a:p>
            <a:pPr lvl="1">
              <a:defRPr sz="2000">
                <a:solidFill>
                  <a:srgbClr val="000000"/>
                </a:solidFill>
                <a:latin typeface="Garamond"/>
              </a:defRPr>
            </a:pPr>
            <a:r>
              <a:rPr lang="en-US" altLang="zh-TW" sz="2000" dirty="0"/>
              <a:t>It was eventually acquired by a rival because it couldn’t recover from the financial damage.</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The TPS was not properly tested, and a critical software flag wasn’t updated across all servers. This caused old, unused code to execute during live trades, processing transactions incorrectly at high speed.</a:t>
            </a:r>
          </a:p>
        </p:txBody>
      </p:sp>
      <p:sp>
        <p:nvSpPr>
          <p:cNvPr id="4" name="Rectangle 3">
            <a:extLst>
              <a:ext uri="{FF2B5EF4-FFF2-40B4-BE49-F238E27FC236}">
                <a16:creationId xmlns:a16="http://schemas.microsoft.com/office/drawing/2014/main" id="{789F76ED-FECD-3223-B351-82DEFEAF6741}"/>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62139E3-678D-C945-1606-C44EAAB57915}"/>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TPS Case Study: Knight Capital (2012)</a:t>
            </a:r>
          </a:p>
        </p:txBody>
      </p:sp>
      <p:sp>
        <p:nvSpPr>
          <p:cNvPr id="5" name="Rectangle 4">
            <a:extLst>
              <a:ext uri="{FF2B5EF4-FFF2-40B4-BE49-F238E27FC236}">
                <a16:creationId xmlns:a16="http://schemas.microsoft.com/office/drawing/2014/main" id="{A1A6FB34-B084-AC09-52B2-552C62E979B2}"/>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22494C23-B877-7E01-11B8-66E1370F92C5}"/>
              </a:ext>
            </a:extLst>
          </p:cNvPr>
          <p:cNvSpPr>
            <a:spLocks noGrp="1"/>
          </p:cNvSpPr>
          <p:nvPr>
            <p:ph type="ftr" sz="quarter" idx="11"/>
          </p:nvPr>
        </p:nvSpPr>
        <p:spPr>
          <a:xfrm>
            <a:off x="-1" y="6503428"/>
            <a:ext cx="2895600" cy="354572"/>
          </a:xfrm>
        </p:spPr>
        <p:txBody>
          <a:bodyPr/>
          <a:lstStyle/>
          <a:p>
            <a:pPr algn="l"/>
            <a:r>
              <a:rPr lang="en-US">
                <a:solidFill>
                  <a:schemeClr val="bg1"/>
                </a:solidFill>
                <a:latin typeface="Garamond" panose="02020404030301010803" pitchFamily="18" charset="0"/>
              </a:rPr>
              <a:t> Management Information Systems</a:t>
            </a:r>
            <a:endParaRPr lang="en-US" dirty="0">
              <a:solidFill>
                <a:schemeClr val="bg1"/>
              </a:solidFill>
              <a:latin typeface="Garamond" panose="02020404030301010803" pitchFamily="18" charset="0"/>
            </a:endParaRPr>
          </a:p>
        </p:txBody>
      </p:sp>
      <p:sp>
        <p:nvSpPr>
          <p:cNvPr id="7" name="Slide Number Placeholder 6">
            <a:extLst>
              <a:ext uri="{FF2B5EF4-FFF2-40B4-BE49-F238E27FC236}">
                <a16:creationId xmlns:a16="http://schemas.microsoft.com/office/drawing/2014/main" id="{E5210140-A628-848E-2DEC-1CD2EC5175FD}"/>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15</a:t>
            </a:fld>
            <a:r>
              <a:rPr lang="en-US" b="1" dirty="0">
                <a:solidFill>
                  <a:schemeClr val="bg1"/>
                </a:solidFill>
                <a:latin typeface="Garamond" panose="02020404030301010803" pitchFamily="18" charset="0"/>
              </a:rPr>
              <a:t> </a:t>
            </a:r>
          </a:p>
        </p:txBody>
      </p:sp>
    </p:spTree>
    <p:extLst>
      <p:ext uri="{BB962C8B-B14F-4D97-AF65-F5344CB8AC3E}">
        <p14:creationId xmlns:p14="http://schemas.microsoft.com/office/powerpoint/2010/main" val="2906233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297FB8-4D40-E60B-D72B-9F309E5F67CE}"/>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7ADB2139-5870-EF82-BD06-D06F2C697151}"/>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EF98939-615A-C03E-E31B-D62E78528FAD}"/>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TPS Case Study: Knight Capital (2012)</a:t>
            </a:r>
          </a:p>
        </p:txBody>
      </p:sp>
      <p:sp>
        <p:nvSpPr>
          <p:cNvPr id="5" name="Rectangle 4">
            <a:extLst>
              <a:ext uri="{FF2B5EF4-FFF2-40B4-BE49-F238E27FC236}">
                <a16:creationId xmlns:a16="http://schemas.microsoft.com/office/drawing/2014/main" id="{29F33B4E-928C-F360-D720-675BD9EF55F8}"/>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E32E04BD-D054-2EA2-EDF5-AA450F154527}"/>
              </a:ext>
            </a:extLst>
          </p:cNvPr>
          <p:cNvSpPr>
            <a:spLocks noGrp="1"/>
          </p:cNvSpPr>
          <p:nvPr>
            <p:ph type="ftr" sz="quarter" idx="11"/>
          </p:nvPr>
        </p:nvSpPr>
        <p:spPr>
          <a:xfrm>
            <a:off x="-1" y="6503428"/>
            <a:ext cx="2895600" cy="354572"/>
          </a:xfrm>
        </p:spPr>
        <p:txBody>
          <a:bodyPr/>
          <a:lstStyle/>
          <a:p>
            <a:pPr algn="l"/>
            <a:r>
              <a:rPr lang="en-US">
                <a:solidFill>
                  <a:schemeClr val="bg1"/>
                </a:solidFill>
                <a:latin typeface="Garamond" panose="02020404030301010803" pitchFamily="18" charset="0"/>
              </a:rPr>
              <a:t> Management Information Systems</a:t>
            </a:r>
            <a:endParaRPr lang="en-US" dirty="0">
              <a:solidFill>
                <a:schemeClr val="bg1"/>
              </a:solidFill>
              <a:latin typeface="Garamond" panose="02020404030301010803" pitchFamily="18" charset="0"/>
            </a:endParaRPr>
          </a:p>
        </p:txBody>
      </p:sp>
      <p:sp>
        <p:nvSpPr>
          <p:cNvPr id="7" name="Slide Number Placeholder 6">
            <a:extLst>
              <a:ext uri="{FF2B5EF4-FFF2-40B4-BE49-F238E27FC236}">
                <a16:creationId xmlns:a16="http://schemas.microsoft.com/office/drawing/2014/main" id="{A3A9CE9B-CDA0-A785-0D57-92A5000C1E18}"/>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16</a:t>
            </a:fld>
            <a:r>
              <a:rPr lang="en-US" b="1" dirty="0">
                <a:solidFill>
                  <a:schemeClr val="bg1"/>
                </a:solidFill>
                <a:latin typeface="Garamond" panose="02020404030301010803" pitchFamily="18" charset="0"/>
              </a:rPr>
              <a:t> </a:t>
            </a:r>
          </a:p>
        </p:txBody>
      </p:sp>
      <p:pic>
        <p:nvPicPr>
          <p:cNvPr id="8" name="Online Media 7" title="Dev Loses $440 Million in 28 minutes, Chaos Ensues">
            <a:hlinkClick r:id="" action="ppaction://media"/>
            <a:extLst>
              <a:ext uri="{FF2B5EF4-FFF2-40B4-BE49-F238E27FC236}">
                <a16:creationId xmlns:a16="http://schemas.microsoft.com/office/drawing/2014/main" id="{F88FF865-CD5F-7ADE-CE76-8DC7DD64DE2B}"/>
              </a:ext>
            </a:extLst>
          </p:cNvPr>
          <p:cNvPicPr>
            <a:picLocks noRot="1" noChangeAspect="1"/>
          </p:cNvPicPr>
          <p:nvPr>
            <a:videoFile r:link="rId1"/>
          </p:nvPr>
        </p:nvPicPr>
        <p:blipFill>
          <a:blip r:embed="rId4"/>
          <a:stretch>
            <a:fillRect/>
          </a:stretch>
        </p:blipFill>
        <p:spPr>
          <a:xfrm>
            <a:off x="1239190" y="970332"/>
            <a:ext cx="9710442" cy="5486400"/>
          </a:xfrm>
          <a:prstGeom prst="rect">
            <a:avLst/>
          </a:prstGeom>
        </p:spPr>
      </p:pic>
    </p:spTree>
    <p:extLst>
      <p:ext uri="{BB962C8B-B14F-4D97-AF65-F5344CB8AC3E}">
        <p14:creationId xmlns:p14="http://schemas.microsoft.com/office/powerpoint/2010/main" val="313717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619E3A-64F0-9053-C421-EF72D72D46C5}"/>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4CB5ED2-5952-4036-8A9B-D2CDD8538BBA}"/>
              </a:ext>
            </a:extLst>
          </p:cNvPr>
          <p:cNvSpPr>
            <a:spLocks noGrp="1"/>
          </p:cNvSpPr>
          <p:nvPr>
            <p:ph idx="1"/>
          </p:nvPr>
        </p:nvSpPr>
        <p:spPr>
          <a:xfrm>
            <a:off x="457199" y="1300900"/>
            <a:ext cx="11189855" cy="5081046"/>
          </a:xfrm>
        </p:spPr>
        <p:txBody>
          <a:bodyPr>
            <a:normAutofit/>
          </a:bodyPr>
          <a:lstStyle/>
          <a:p>
            <a:pPr>
              <a:defRPr sz="2000">
                <a:solidFill>
                  <a:srgbClr val="000000"/>
                </a:solidFill>
                <a:latin typeface="Garamond"/>
              </a:defRPr>
            </a:pPr>
            <a:r>
              <a:rPr lang="en-US" altLang="zh-TW" sz="2400" b="1" dirty="0"/>
              <a:t>Business Intelligence </a:t>
            </a:r>
            <a:r>
              <a:rPr lang="en-US" altLang="zh-TW" sz="2400" dirty="0"/>
              <a:t>(BI) refers to applications and technologies designed to help users make more informed and thus better business decisions.</a:t>
            </a:r>
            <a:endParaRPr lang="en-US" altLang="zh-TW" sz="800" dirty="0"/>
          </a:p>
          <a:p>
            <a:pPr lvl="3">
              <a:defRPr sz="2000">
                <a:solidFill>
                  <a:srgbClr val="000000"/>
                </a:solidFill>
                <a:latin typeface="Garamond"/>
              </a:defRPr>
            </a:pPr>
            <a:endParaRPr lang="en-US" altLang="zh-TW" sz="1200" dirty="0"/>
          </a:p>
          <a:p>
            <a:pPr>
              <a:defRPr sz="2000">
                <a:solidFill>
                  <a:srgbClr val="000000"/>
                </a:solidFill>
                <a:latin typeface="Garamond"/>
              </a:defRPr>
            </a:pPr>
            <a:r>
              <a:rPr lang="en-US" sz="2400" dirty="0"/>
              <a:t>BI systems address the decision-making needs of all levels of management:</a:t>
            </a:r>
          </a:p>
          <a:p>
            <a:pPr lvl="1">
              <a:defRPr sz="2000">
                <a:solidFill>
                  <a:srgbClr val="000000"/>
                </a:solidFill>
                <a:latin typeface="Garamond"/>
              </a:defRPr>
            </a:pPr>
            <a:r>
              <a:rPr lang="en-US" sz="2000" dirty="0"/>
              <a:t>Management Information Systems (MIS)</a:t>
            </a:r>
          </a:p>
          <a:p>
            <a:pPr lvl="1">
              <a:defRPr sz="2000">
                <a:solidFill>
                  <a:srgbClr val="000000"/>
                </a:solidFill>
                <a:latin typeface="Garamond"/>
              </a:defRPr>
            </a:pPr>
            <a:r>
              <a:rPr lang="en-US" sz="2000" dirty="0"/>
              <a:t>Decision Support Systems (DSS)</a:t>
            </a:r>
          </a:p>
          <a:p>
            <a:pPr lvl="1">
              <a:defRPr sz="2000">
                <a:solidFill>
                  <a:srgbClr val="000000"/>
                </a:solidFill>
                <a:latin typeface="Garamond"/>
              </a:defRPr>
            </a:pPr>
            <a:r>
              <a:rPr lang="en-US" sz="2000" dirty="0"/>
              <a:t>Executive Support Systems (ESS)</a:t>
            </a:r>
          </a:p>
          <a:p>
            <a:pPr lvl="3">
              <a:defRPr sz="2000">
                <a:solidFill>
                  <a:srgbClr val="000000"/>
                </a:solidFill>
                <a:latin typeface="Garamond"/>
              </a:defRPr>
            </a:pPr>
            <a:endParaRPr lang="en-US" sz="1200" dirty="0"/>
          </a:p>
          <a:p>
            <a:pPr>
              <a:defRPr sz="2000">
                <a:solidFill>
                  <a:srgbClr val="000000"/>
                </a:solidFill>
                <a:latin typeface="Garamond"/>
              </a:defRPr>
            </a:pPr>
            <a:r>
              <a:rPr lang="en-US" altLang="zh-TW" sz="2400" b="1" dirty="0"/>
              <a:t>Management Information Systems </a:t>
            </a:r>
            <a:r>
              <a:rPr lang="en-US" altLang="zh-TW" sz="2400" dirty="0"/>
              <a:t>(MIS) here refers to a specific category of information systems that serve middle management.</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Recall that MIS as an academic field is more broadly defined as the study of information systems and their use in business.</a:t>
            </a:r>
            <a:endParaRPr lang="en-US" altLang="zh-TW" sz="800" dirty="0"/>
          </a:p>
        </p:txBody>
      </p:sp>
      <p:sp>
        <p:nvSpPr>
          <p:cNvPr id="4" name="Rectangle 3">
            <a:extLst>
              <a:ext uri="{FF2B5EF4-FFF2-40B4-BE49-F238E27FC236}">
                <a16:creationId xmlns:a16="http://schemas.microsoft.com/office/drawing/2014/main" id="{A8EF85C1-8F0B-274C-D43C-08E0514ACA62}"/>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16C5D17-0321-5E9E-D195-250568D47039}"/>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Systems for Business Intelligence</a:t>
            </a:r>
          </a:p>
        </p:txBody>
      </p:sp>
      <p:sp>
        <p:nvSpPr>
          <p:cNvPr id="5" name="Rectangle 4">
            <a:extLst>
              <a:ext uri="{FF2B5EF4-FFF2-40B4-BE49-F238E27FC236}">
                <a16:creationId xmlns:a16="http://schemas.microsoft.com/office/drawing/2014/main" id="{73C6DB0B-D996-E5A4-535F-5DE8E1DEBB5C}"/>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0A84B6FF-144F-8912-FB8A-9B09B28CC3FE}"/>
              </a:ext>
            </a:extLst>
          </p:cNvPr>
          <p:cNvSpPr>
            <a:spLocks noGrp="1"/>
          </p:cNvSpPr>
          <p:nvPr>
            <p:ph type="ftr" sz="quarter" idx="11"/>
          </p:nvPr>
        </p:nvSpPr>
        <p:spPr>
          <a:xfrm>
            <a:off x="-1" y="6503428"/>
            <a:ext cx="2895600" cy="354572"/>
          </a:xfrm>
        </p:spPr>
        <p:txBody>
          <a:bodyPr/>
          <a:lstStyle/>
          <a:p>
            <a:pPr algn="l"/>
            <a:r>
              <a:rPr lang="en-US">
                <a:solidFill>
                  <a:schemeClr val="bg1"/>
                </a:solidFill>
                <a:latin typeface="Garamond" panose="02020404030301010803" pitchFamily="18" charset="0"/>
              </a:rPr>
              <a:t> Management Information Systems</a:t>
            </a:r>
            <a:endParaRPr lang="en-US" dirty="0">
              <a:solidFill>
                <a:schemeClr val="bg1"/>
              </a:solidFill>
              <a:latin typeface="Garamond" panose="02020404030301010803" pitchFamily="18" charset="0"/>
            </a:endParaRPr>
          </a:p>
        </p:txBody>
      </p:sp>
      <p:sp>
        <p:nvSpPr>
          <p:cNvPr id="7" name="Slide Number Placeholder 6">
            <a:extLst>
              <a:ext uri="{FF2B5EF4-FFF2-40B4-BE49-F238E27FC236}">
                <a16:creationId xmlns:a16="http://schemas.microsoft.com/office/drawing/2014/main" id="{72D1C3CE-FBC8-BF44-4C7A-CB3C29C7B9AB}"/>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17</a:t>
            </a:fld>
            <a:r>
              <a:rPr lang="en-US" b="1" dirty="0">
                <a:solidFill>
                  <a:schemeClr val="bg1"/>
                </a:solidFill>
                <a:latin typeface="Garamond" panose="02020404030301010803" pitchFamily="18" charset="0"/>
              </a:rPr>
              <a:t> </a:t>
            </a:r>
          </a:p>
        </p:txBody>
      </p:sp>
    </p:spTree>
    <p:extLst>
      <p:ext uri="{BB962C8B-B14F-4D97-AF65-F5344CB8AC3E}">
        <p14:creationId xmlns:p14="http://schemas.microsoft.com/office/powerpoint/2010/main" val="3726638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Effect transition="in" filter="fade">
                                      <p:cBhvr>
                                        <p:cTn id="3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6B8493-0AAD-3251-4E3B-974939A748E3}"/>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87BBE39-0271-F06B-09B3-496885361C57}"/>
              </a:ext>
            </a:extLst>
          </p:cNvPr>
          <p:cNvSpPr>
            <a:spLocks noGrp="1"/>
          </p:cNvSpPr>
          <p:nvPr>
            <p:ph idx="1"/>
          </p:nvPr>
        </p:nvSpPr>
        <p:spPr>
          <a:xfrm>
            <a:off x="457199" y="1300900"/>
            <a:ext cx="11189855" cy="5081046"/>
          </a:xfrm>
        </p:spPr>
        <p:txBody>
          <a:bodyPr>
            <a:normAutofit/>
          </a:bodyPr>
          <a:lstStyle/>
          <a:p>
            <a:pPr>
              <a:defRPr sz="2000">
                <a:solidFill>
                  <a:srgbClr val="000000"/>
                </a:solidFill>
                <a:latin typeface="Garamond"/>
              </a:defRPr>
            </a:pPr>
            <a:r>
              <a:rPr lang="en-US" sz="2400" dirty="0"/>
              <a:t>The main function of MIS is to provide reports on a firm’s current performance, drawing on data from TPS.</a:t>
            </a:r>
          </a:p>
          <a:p>
            <a:pPr lvl="3">
              <a:defRPr sz="2000">
                <a:solidFill>
                  <a:srgbClr val="000000"/>
                </a:solidFill>
                <a:latin typeface="Garamond"/>
              </a:defRPr>
            </a:pPr>
            <a:endParaRPr lang="en-US" sz="1200" dirty="0"/>
          </a:p>
          <a:p>
            <a:pPr>
              <a:defRPr sz="2000">
                <a:solidFill>
                  <a:srgbClr val="000000"/>
                </a:solidFill>
                <a:latin typeface="Garamond"/>
              </a:defRPr>
            </a:pPr>
            <a:r>
              <a:rPr lang="en-US" sz="2400" dirty="0"/>
              <a:t>These systems typically have limited analytical capability, as they are designed to answer routine questions using predefined procedures.</a:t>
            </a:r>
          </a:p>
          <a:p>
            <a:pPr lvl="3">
              <a:defRPr sz="2000">
                <a:solidFill>
                  <a:srgbClr val="000000"/>
                </a:solidFill>
                <a:latin typeface="Garamond"/>
              </a:defRPr>
            </a:pPr>
            <a:endParaRPr lang="en-US" sz="1200" dirty="0"/>
          </a:p>
          <a:p>
            <a:pPr>
              <a:defRPr sz="2000">
                <a:solidFill>
                  <a:srgbClr val="000000"/>
                </a:solidFill>
                <a:latin typeface="Garamond"/>
              </a:defRPr>
            </a:pPr>
            <a:r>
              <a:rPr lang="en-US" sz="2400" dirty="0"/>
              <a:t>Example: Walmart’s Retail Link System</a:t>
            </a:r>
          </a:p>
          <a:p>
            <a:pPr lvl="1">
              <a:defRPr sz="2000">
                <a:solidFill>
                  <a:srgbClr val="000000"/>
                </a:solidFill>
                <a:latin typeface="Garamond"/>
              </a:defRPr>
            </a:pPr>
            <a:r>
              <a:rPr lang="en-US" sz="2000" dirty="0"/>
              <a:t>Proprietary MIS developed by Walmart in the 1990s.</a:t>
            </a:r>
          </a:p>
          <a:p>
            <a:pPr lvl="1">
              <a:defRPr sz="2000">
                <a:solidFill>
                  <a:srgbClr val="000000"/>
                </a:solidFill>
                <a:latin typeface="Garamond"/>
              </a:defRPr>
            </a:pPr>
            <a:r>
              <a:rPr lang="en-US" sz="2000" dirty="0"/>
              <a:t>Each customer purchase at checkout feeds into the central database (TPS)</a:t>
            </a:r>
          </a:p>
          <a:p>
            <a:pPr lvl="1">
              <a:defRPr sz="2000">
                <a:solidFill>
                  <a:srgbClr val="000000"/>
                </a:solidFill>
                <a:latin typeface="Garamond"/>
              </a:defRPr>
            </a:pPr>
            <a:r>
              <a:rPr lang="en-US" dirty="0"/>
              <a:t>Retail Link compiles this TPS data into routine reports on sales trends, inventory levels, and stockouts</a:t>
            </a:r>
          </a:p>
          <a:p>
            <a:pPr lvl="1">
              <a:defRPr sz="2000">
                <a:solidFill>
                  <a:srgbClr val="000000"/>
                </a:solidFill>
                <a:latin typeface="Garamond"/>
              </a:defRPr>
            </a:pPr>
            <a:r>
              <a:rPr lang="en-US" sz="2000" dirty="0"/>
              <a:t>Suppliers can log in to view these reports and manage replenishment directly</a:t>
            </a:r>
          </a:p>
          <a:p>
            <a:pPr lvl="1">
              <a:defRPr sz="2000">
                <a:solidFill>
                  <a:srgbClr val="000000"/>
                </a:solidFill>
                <a:latin typeface="Garamond"/>
              </a:defRPr>
            </a:pPr>
            <a:r>
              <a:rPr lang="en-US" sz="2000" dirty="0"/>
              <a:t>Provides middle management with standardized reports that improve inventory control and reduce costs</a:t>
            </a:r>
          </a:p>
        </p:txBody>
      </p:sp>
      <p:sp>
        <p:nvSpPr>
          <p:cNvPr id="4" name="Rectangle 3">
            <a:extLst>
              <a:ext uri="{FF2B5EF4-FFF2-40B4-BE49-F238E27FC236}">
                <a16:creationId xmlns:a16="http://schemas.microsoft.com/office/drawing/2014/main" id="{FD27AAE3-A5A3-115E-4771-0B4F1B782EEA}"/>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A721D47-355B-A861-6459-1C4891F1BAB1}"/>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BI Examples: Management Information Systems</a:t>
            </a:r>
          </a:p>
        </p:txBody>
      </p:sp>
      <p:sp>
        <p:nvSpPr>
          <p:cNvPr id="5" name="Rectangle 4">
            <a:extLst>
              <a:ext uri="{FF2B5EF4-FFF2-40B4-BE49-F238E27FC236}">
                <a16:creationId xmlns:a16="http://schemas.microsoft.com/office/drawing/2014/main" id="{5665CFDD-41A4-8248-586C-BAD6DBCAB248}"/>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2377E021-8AA2-3D06-8220-39B2DC4A9B70}"/>
              </a:ext>
            </a:extLst>
          </p:cNvPr>
          <p:cNvSpPr>
            <a:spLocks noGrp="1"/>
          </p:cNvSpPr>
          <p:nvPr>
            <p:ph type="ftr" sz="quarter" idx="11"/>
          </p:nvPr>
        </p:nvSpPr>
        <p:spPr>
          <a:xfrm>
            <a:off x="-1" y="6503428"/>
            <a:ext cx="2895600" cy="354572"/>
          </a:xfrm>
        </p:spPr>
        <p:txBody>
          <a:bodyPr/>
          <a:lstStyle/>
          <a:p>
            <a:pPr algn="l"/>
            <a:r>
              <a:rPr lang="en-US">
                <a:solidFill>
                  <a:schemeClr val="bg1"/>
                </a:solidFill>
                <a:latin typeface="Garamond" panose="02020404030301010803" pitchFamily="18" charset="0"/>
              </a:rPr>
              <a:t> Management Information Systems</a:t>
            </a:r>
            <a:endParaRPr lang="en-US" dirty="0">
              <a:solidFill>
                <a:schemeClr val="bg1"/>
              </a:solidFill>
              <a:latin typeface="Garamond" panose="02020404030301010803" pitchFamily="18" charset="0"/>
            </a:endParaRPr>
          </a:p>
        </p:txBody>
      </p:sp>
      <p:sp>
        <p:nvSpPr>
          <p:cNvPr id="7" name="Slide Number Placeholder 6">
            <a:extLst>
              <a:ext uri="{FF2B5EF4-FFF2-40B4-BE49-F238E27FC236}">
                <a16:creationId xmlns:a16="http://schemas.microsoft.com/office/drawing/2014/main" id="{692B9E59-817B-0267-6D64-BA3EB60BC875}"/>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18</a:t>
            </a:fld>
            <a:r>
              <a:rPr lang="en-US" b="1" dirty="0">
                <a:solidFill>
                  <a:schemeClr val="bg1"/>
                </a:solidFill>
                <a:latin typeface="Garamond" panose="02020404030301010803" pitchFamily="18" charset="0"/>
              </a:rPr>
              <a:t> </a:t>
            </a:r>
          </a:p>
        </p:txBody>
      </p:sp>
    </p:spTree>
    <p:extLst>
      <p:ext uri="{BB962C8B-B14F-4D97-AF65-F5344CB8AC3E}">
        <p14:creationId xmlns:p14="http://schemas.microsoft.com/office/powerpoint/2010/main" val="2842364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500"/>
                                        <p:tgtEl>
                                          <p:spTgt spid="3">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fade">
                                      <p:cBhvr>
                                        <p:cTn id="4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685EA2-F841-7320-989C-7E975A5C76A9}"/>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56E4E05F-DFA8-8DBB-C3C5-C36CDBCCB45E}"/>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6BA4515-DADF-8444-24A6-DF934A804A8C}"/>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BI Examples: MIS and TPS</a:t>
            </a:r>
          </a:p>
        </p:txBody>
      </p:sp>
      <p:sp>
        <p:nvSpPr>
          <p:cNvPr id="5" name="Rectangle 4">
            <a:extLst>
              <a:ext uri="{FF2B5EF4-FFF2-40B4-BE49-F238E27FC236}">
                <a16:creationId xmlns:a16="http://schemas.microsoft.com/office/drawing/2014/main" id="{E7B0ED11-07DE-645F-D4FE-632BFA179218}"/>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2158149D-A0B0-EF5D-67C1-E9282F116DBD}"/>
              </a:ext>
            </a:extLst>
          </p:cNvPr>
          <p:cNvSpPr>
            <a:spLocks noGrp="1"/>
          </p:cNvSpPr>
          <p:nvPr>
            <p:ph type="ftr" sz="quarter" idx="11"/>
          </p:nvPr>
        </p:nvSpPr>
        <p:spPr>
          <a:xfrm>
            <a:off x="-1" y="6503428"/>
            <a:ext cx="2895600" cy="354572"/>
          </a:xfrm>
        </p:spPr>
        <p:txBody>
          <a:bodyPr/>
          <a:lstStyle/>
          <a:p>
            <a:pPr algn="l"/>
            <a:r>
              <a:rPr lang="en-US">
                <a:solidFill>
                  <a:schemeClr val="bg1"/>
                </a:solidFill>
                <a:latin typeface="Garamond" panose="02020404030301010803" pitchFamily="18" charset="0"/>
              </a:rPr>
              <a:t> Management Information Systems</a:t>
            </a:r>
            <a:endParaRPr lang="en-US" dirty="0">
              <a:solidFill>
                <a:schemeClr val="bg1"/>
              </a:solidFill>
              <a:latin typeface="Garamond" panose="02020404030301010803" pitchFamily="18" charset="0"/>
            </a:endParaRPr>
          </a:p>
        </p:txBody>
      </p:sp>
      <p:sp>
        <p:nvSpPr>
          <p:cNvPr id="7" name="Slide Number Placeholder 6">
            <a:extLst>
              <a:ext uri="{FF2B5EF4-FFF2-40B4-BE49-F238E27FC236}">
                <a16:creationId xmlns:a16="http://schemas.microsoft.com/office/drawing/2014/main" id="{C779A91D-B922-3AFB-4B24-9956787C47D4}"/>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19</a:t>
            </a:fld>
            <a:r>
              <a:rPr lang="en-US" b="1" dirty="0">
                <a:solidFill>
                  <a:schemeClr val="bg1"/>
                </a:solidFill>
                <a:latin typeface="Garamond" panose="02020404030301010803" pitchFamily="18" charset="0"/>
              </a:rPr>
              <a:t> </a:t>
            </a:r>
          </a:p>
        </p:txBody>
      </p:sp>
      <p:pic>
        <p:nvPicPr>
          <p:cNvPr id="8" name="Picture 7" descr="A figure illustrates how the M I S transforms transaction-level data from inventory, production, and accounting into M I S files and provides reports. Long description available in notes, press f6.">
            <a:extLst>
              <a:ext uri="{FF2B5EF4-FFF2-40B4-BE49-F238E27FC236}">
                <a16:creationId xmlns:a16="http://schemas.microsoft.com/office/drawing/2014/main" id="{925DB54C-6AC3-9F4E-D954-C9D2D7133880}"/>
              </a:ext>
            </a:extLst>
          </p:cNvPr>
          <p:cNvPicPr>
            <a:picLocks noChangeAspect="1"/>
          </p:cNvPicPr>
          <p:nvPr/>
        </p:nvPicPr>
        <p:blipFill>
          <a:blip r:embed="rId3"/>
          <a:stretch>
            <a:fillRect/>
          </a:stretch>
        </p:blipFill>
        <p:spPr>
          <a:xfrm>
            <a:off x="1423557" y="1313232"/>
            <a:ext cx="9341708" cy="4800600"/>
          </a:xfrm>
          <a:prstGeom prst="rect">
            <a:avLst/>
          </a:prstGeom>
        </p:spPr>
      </p:pic>
    </p:spTree>
    <p:extLst>
      <p:ext uri="{BB962C8B-B14F-4D97-AF65-F5344CB8AC3E}">
        <p14:creationId xmlns:p14="http://schemas.microsoft.com/office/powerpoint/2010/main" val="4003653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4F3F00-8C8C-AB23-4FD8-758A3E0D5522}"/>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59AF5F0B-9E91-9CF7-E31B-7C1B0EDEBB8C}"/>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8EEC65DE-BF71-E500-DCF0-F48432A79EBD}"/>
              </a:ext>
            </a:extLst>
          </p:cNvPr>
          <p:cNvSpPr txBox="1">
            <a:spLocks/>
          </p:cNvSpPr>
          <p:nvPr/>
        </p:nvSpPr>
        <p:spPr>
          <a:xfrm>
            <a:off x="0" y="0"/>
            <a:ext cx="12188825" cy="92363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sz="4000" b="1">
                <a:solidFill>
                  <a:srgbClr val="FDB913"/>
                </a:solidFill>
                <a:latin typeface="Garamond"/>
              </a:defRPr>
            </a:pPr>
            <a:r>
              <a:rPr lang="en-US" sz="4000" b="1" dirty="0">
                <a:solidFill>
                  <a:schemeClr val="bg1"/>
                </a:solidFill>
                <a:latin typeface="Garamond"/>
              </a:rPr>
              <a:t>  Recap of Chapter 1</a:t>
            </a:r>
          </a:p>
        </p:txBody>
      </p:sp>
      <p:sp>
        <p:nvSpPr>
          <p:cNvPr id="7" name="Rectangle 6">
            <a:extLst>
              <a:ext uri="{FF2B5EF4-FFF2-40B4-BE49-F238E27FC236}">
                <a16:creationId xmlns:a16="http://schemas.microsoft.com/office/drawing/2014/main" id="{A21BF0C7-29D7-FA6A-0C72-BBCEB4148790}"/>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Footer Placeholder 5">
            <a:extLst>
              <a:ext uri="{FF2B5EF4-FFF2-40B4-BE49-F238E27FC236}">
                <a16:creationId xmlns:a16="http://schemas.microsoft.com/office/drawing/2014/main" id="{F0948B46-C0CE-0488-151C-A0FAFB92484D}"/>
              </a:ext>
            </a:extLst>
          </p:cNvPr>
          <p:cNvSpPr>
            <a:spLocks noGrp="1"/>
          </p:cNvSpPr>
          <p:nvPr>
            <p:ph type="ftr" sz="quarter" idx="11"/>
          </p:nvPr>
        </p:nvSpPr>
        <p:spPr>
          <a:xfrm>
            <a:off x="-1" y="6503428"/>
            <a:ext cx="2895600" cy="354572"/>
          </a:xfrm>
        </p:spPr>
        <p:txBody>
          <a:bodyPr/>
          <a:lstStyle/>
          <a:p>
            <a:pPr algn="l"/>
            <a:r>
              <a:rPr lang="en-US" dirty="0">
                <a:solidFill>
                  <a:schemeClr val="bg1"/>
                </a:solidFill>
                <a:latin typeface="Garamond" panose="02020404030301010803" pitchFamily="18" charset="0"/>
              </a:rPr>
              <a:t> Management Information Systems</a:t>
            </a:r>
          </a:p>
        </p:txBody>
      </p:sp>
      <p:sp>
        <p:nvSpPr>
          <p:cNvPr id="9" name="Slide Number Placeholder 6">
            <a:extLst>
              <a:ext uri="{FF2B5EF4-FFF2-40B4-BE49-F238E27FC236}">
                <a16:creationId xmlns:a16="http://schemas.microsoft.com/office/drawing/2014/main" id="{6A19B34A-26DA-74D5-A37E-F125C642102B}"/>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2</a:t>
            </a:fld>
            <a:r>
              <a:rPr lang="en-US" b="1" dirty="0">
                <a:solidFill>
                  <a:schemeClr val="bg1"/>
                </a:solidFill>
                <a:latin typeface="Garamond" panose="02020404030301010803" pitchFamily="18" charset="0"/>
              </a:rPr>
              <a:t> </a:t>
            </a:r>
          </a:p>
        </p:txBody>
      </p:sp>
      <p:sp>
        <p:nvSpPr>
          <p:cNvPr id="14" name="Content Placeholder 2">
            <a:extLst>
              <a:ext uri="{FF2B5EF4-FFF2-40B4-BE49-F238E27FC236}">
                <a16:creationId xmlns:a16="http://schemas.microsoft.com/office/drawing/2014/main" id="{9731B94F-5E90-B616-E3A8-FB65F57B1FEA}"/>
              </a:ext>
            </a:extLst>
          </p:cNvPr>
          <p:cNvSpPr>
            <a:spLocks noGrp="1"/>
          </p:cNvSpPr>
          <p:nvPr>
            <p:ph idx="1"/>
          </p:nvPr>
        </p:nvSpPr>
        <p:spPr>
          <a:xfrm>
            <a:off x="457199" y="1300900"/>
            <a:ext cx="11189855" cy="5081046"/>
          </a:xfrm>
        </p:spPr>
        <p:txBody>
          <a:bodyPr>
            <a:normAutofit lnSpcReduction="10000"/>
          </a:bodyPr>
          <a:lstStyle/>
          <a:p>
            <a:pPr>
              <a:defRPr sz="2000">
                <a:solidFill>
                  <a:srgbClr val="000000"/>
                </a:solidFill>
                <a:latin typeface="Garamond"/>
              </a:defRPr>
            </a:pPr>
            <a:r>
              <a:rPr lang="en-US" altLang="zh-TW" sz="2400" dirty="0"/>
              <a:t>How does IS transform businesses and careers?</a:t>
            </a:r>
          </a:p>
          <a:p>
            <a:pPr lvl="3">
              <a:defRPr sz="2000">
                <a:solidFill>
                  <a:srgbClr val="000000"/>
                </a:solidFill>
                <a:latin typeface="Garamond"/>
              </a:defRPr>
            </a:pPr>
            <a:endParaRPr lang="en-US" altLang="zh-TW" sz="1400" dirty="0"/>
          </a:p>
          <a:p>
            <a:pPr>
              <a:defRPr sz="2000">
                <a:solidFill>
                  <a:srgbClr val="000000"/>
                </a:solidFill>
                <a:latin typeface="Garamond"/>
              </a:defRPr>
            </a:pPr>
            <a:r>
              <a:rPr lang="en-US" altLang="zh-TW" sz="2400" dirty="0"/>
              <a:t>What are the key challenges and opportunities created by new MIS technologies?</a:t>
            </a:r>
          </a:p>
          <a:p>
            <a:pPr lvl="3">
              <a:defRPr sz="2000">
                <a:solidFill>
                  <a:srgbClr val="000000"/>
                </a:solidFill>
                <a:latin typeface="Garamond"/>
              </a:defRPr>
            </a:pPr>
            <a:endParaRPr lang="en-US" altLang="zh-TW" sz="1400" dirty="0"/>
          </a:p>
          <a:p>
            <a:pPr>
              <a:defRPr sz="2000">
                <a:solidFill>
                  <a:srgbClr val="000000"/>
                </a:solidFill>
                <a:latin typeface="Garamond"/>
              </a:defRPr>
            </a:pPr>
            <a:r>
              <a:rPr lang="en-US" altLang="zh-TW" sz="2400" dirty="0"/>
              <a:t>What are the key features of a digital firm?</a:t>
            </a:r>
          </a:p>
          <a:p>
            <a:pPr lvl="3">
              <a:defRPr sz="2000">
                <a:solidFill>
                  <a:srgbClr val="000000"/>
                </a:solidFill>
                <a:latin typeface="Garamond"/>
              </a:defRPr>
            </a:pPr>
            <a:endParaRPr lang="en-US" altLang="zh-TW" sz="1400" dirty="0"/>
          </a:p>
          <a:p>
            <a:pPr>
              <a:defRPr sz="2000">
                <a:solidFill>
                  <a:srgbClr val="000000"/>
                </a:solidFill>
                <a:latin typeface="Garamond"/>
              </a:defRPr>
            </a:pPr>
            <a:r>
              <a:rPr lang="en-US" altLang="zh-TW" sz="2400" dirty="0"/>
              <a:t>What are the business objectives of information systems?</a:t>
            </a:r>
          </a:p>
          <a:p>
            <a:pPr lvl="3">
              <a:defRPr sz="2000">
                <a:solidFill>
                  <a:srgbClr val="000000"/>
                </a:solidFill>
                <a:latin typeface="Garamond"/>
              </a:defRPr>
            </a:pPr>
            <a:endParaRPr lang="en-US" altLang="zh-TW" sz="1400" dirty="0"/>
          </a:p>
          <a:p>
            <a:pPr>
              <a:defRPr sz="2000">
                <a:solidFill>
                  <a:srgbClr val="000000"/>
                </a:solidFill>
                <a:latin typeface="Garamond"/>
              </a:defRPr>
            </a:pPr>
            <a:r>
              <a:rPr lang="en-US" altLang="zh-TW" sz="2400" dirty="0"/>
              <a:t>What is an information system, and how does it work?</a:t>
            </a:r>
          </a:p>
          <a:p>
            <a:pPr lvl="3">
              <a:defRPr sz="2000">
                <a:solidFill>
                  <a:srgbClr val="000000"/>
                </a:solidFill>
                <a:latin typeface="Garamond"/>
              </a:defRPr>
            </a:pPr>
            <a:endParaRPr lang="en-US" altLang="zh-TW" sz="1400" dirty="0"/>
          </a:p>
          <a:p>
            <a:pPr>
              <a:defRPr sz="2000">
                <a:solidFill>
                  <a:srgbClr val="000000"/>
                </a:solidFill>
                <a:latin typeface="Garamond"/>
              </a:defRPr>
            </a:pPr>
            <a:r>
              <a:rPr lang="en-US" altLang="zh-TW" sz="2400" dirty="0"/>
              <a:t>What are the organizational, managerial, and technological dimensions of IS?</a:t>
            </a:r>
          </a:p>
          <a:p>
            <a:pPr lvl="3">
              <a:defRPr sz="2000">
                <a:solidFill>
                  <a:srgbClr val="000000"/>
                </a:solidFill>
                <a:latin typeface="Garamond"/>
              </a:defRPr>
            </a:pPr>
            <a:endParaRPr lang="en-US" altLang="zh-TW" sz="1400" dirty="0"/>
          </a:p>
          <a:p>
            <a:pPr>
              <a:defRPr sz="2000">
                <a:solidFill>
                  <a:srgbClr val="000000"/>
                </a:solidFill>
                <a:latin typeface="Garamond"/>
              </a:defRPr>
            </a:pPr>
            <a:r>
              <a:rPr lang="en-US" altLang="zh-TW" sz="2400" dirty="0"/>
              <a:t>Why are complementary assets important?</a:t>
            </a:r>
          </a:p>
          <a:p>
            <a:pPr lvl="3">
              <a:defRPr sz="2000">
                <a:solidFill>
                  <a:srgbClr val="000000"/>
                </a:solidFill>
                <a:latin typeface="Garamond"/>
              </a:defRPr>
            </a:pPr>
            <a:endParaRPr lang="en-US" altLang="zh-TW" sz="1400" dirty="0"/>
          </a:p>
          <a:p>
            <a:pPr>
              <a:defRPr sz="2000">
                <a:solidFill>
                  <a:srgbClr val="000000"/>
                </a:solidFill>
                <a:latin typeface="Garamond"/>
              </a:defRPr>
            </a:pPr>
            <a:r>
              <a:rPr lang="en-US" altLang="zh-TW" sz="2400" dirty="0"/>
              <a:t>What are the approaches in studying IS?</a:t>
            </a:r>
          </a:p>
        </p:txBody>
      </p:sp>
    </p:spTree>
    <p:extLst>
      <p:ext uri="{BB962C8B-B14F-4D97-AF65-F5344CB8AC3E}">
        <p14:creationId xmlns:p14="http://schemas.microsoft.com/office/powerpoint/2010/main" val="4167212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xEl>
                                              <p:pRg st="2" end="2"/>
                                            </p:txEl>
                                          </p:spTgt>
                                        </p:tgtEl>
                                        <p:attrNameLst>
                                          <p:attrName>style.visibility</p:attrName>
                                        </p:attrNameLst>
                                      </p:cBhvr>
                                      <p:to>
                                        <p:strVal val="visible"/>
                                      </p:to>
                                    </p:set>
                                    <p:animEffect transition="in" filter="fade">
                                      <p:cBhvr>
                                        <p:cTn id="12" dur="500"/>
                                        <p:tgtEl>
                                          <p:spTgt spid="1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xEl>
                                              <p:pRg st="4" end="4"/>
                                            </p:txEl>
                                          </p:spTgt>
                                        </p:tgtEl>
                                        <p:attrNameLst>
                                          <p:attrName>style.visibility</p:attrName>
                                        </p:attrNameLst>
                                      </p:cBhvr>
                                      <p:to>
                                        <p:strVal val="visible"/>
                                      </p:to>
                                    </p:set>
                                    <p:animEffect transition="in" filter="fade">
                                      <p:cBhvr>
                                        <p:cTn id="17" dur="500"/>
                                        <p:tgtEl>
                                          <p:spTgt spid="1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
                                            <p:txEl>
                                              <p:pRg st="6" end="6"/>
                                            </p:txEl>
                                          </p:spTgt>
                                        </p:tgtEl>
                                        <p:attrNameLst>
                                          <p:attrName>style.visibility</p:attrName>
                                        </p:attrNameLst>
                                      </p:cBhvr>
                                      <p:to>
                                        <p:strVal val="visible"/>
                                      </p:to>
                                    </p:set>
                                    <p:animEffect transition="in" filter="fade">
                                      <p:cBhvr>
                                        <p:cTn id="22" dur="500"/>
                                        <p:tgtEl>
                                          <p:spTgt spid="14">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
                                            <p:txEl>
                                              <p:pRg st="8" end="8"/>
                                            </p:txEl>
                                          </p:spTgt>
                                        </p:tgtEl>
                                        <p:attrNameLst>
                                          <p:attrName>style.visibility</p:attrName>
                                        </p:attrNameLst>
                                      </p:cBhvr>
                                      <p:to>
                                        <p:strVal val="visible"/>
                                      </p:to>
                                    </p:set>
                                    <p:animEffect transition="in" filter="fade">
                                      <p:cBhvr>
                                        <p:cTn id="27" dur="500"/>
                                        <p:tgtEl>
                                          <p:spTgt spid="14">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4">
                                            <p:txEl>
                                              <p:pRg st="10" end="10"/>
                                            </p:txEl>
                                          </p:spTgt>
                                        </p:tgtEl>
                                        <p:attrNameLst>
                                          <p:attrName>style.visibility</p:attrName>
                                        </p:attrNameLst>
                                      </p:cBhvr>
                                      <p:to>
                                        <p:strVal val="visible"/>
                                      </p:to>
                                    </p:set>
                                    <p:animEffect transition="in" filter="fade">
                                      <p:cBhvr>
                                        <p:cTn id="32" dur="500"/>
                                        <p:tgtEl>
                                          <p:spTgt spid="14">
                                            <p:txEl>
                                              <p:pRg st="10" end="1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4">
                                            <p:txEl>
                                              <p:pRg st="12" end="12"/>
                                            </p:txEl>
                                          </p:spTgt>
                                        </p:tgtEl>
                                        <p:attrNameLst>
                                          <p:attrName>style.visibility</p:attrName>
                                        </p:attrNameLst>
                                      </p:cBhvr>
                                      <p:to>
                                        <p:strVal val="visible"/>
                                      </p:to>
                                    </p:set>
                                    <p:animEffect transition="in" filter="fade">
                                      <p:cBhvr>
                                        <p:cTn id="37" dur="500"/>
                                        <p:tgtEl>
                                          <p:spTgt spid="14">
                                            <p:txEl>
                                              <p:pRg st="12" end="1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4">
                                            <p:txEl>
                                              <p:pRg st="14" end="14"/>
                                            </p:txEl>
                                          </p:spTgt>
                                        </p:tgtEl>
                                        <p:attrNameLst>
                                          <p:attrName>style.visibility</p:attrName>
                                        </p:attrNameLst>
                                      </p:cBhvr>
                                      <p:to>
                                        <p:strVal val="visible"/>
                                      </p:to>
                                    </p:set>
                                    <p:animEffect transition="in" filter="fade">
                                      <p:cBhvr>
                                        <p:cTn id="42" dur="500"/>
                                        <p:tgtEl>
                                          <p:spTgt spid="14">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E1629A-3B6C-FE36-57F8-E4C752BE6648}"/>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0FA34F-4508-EF52-E0FC-5CAC435484AD}"/>
              </a:ext>
            </a:extLst>
          </p:cNvPr>
          <p:cNvSpPr>
            <a:spLocks noGrp="1"/>
          </p:cNvSpPr>
          <p:nvPr>
            <p:ph idx="1"/>
          </p:nvPr>
        </p:nvSpPr>
        <p:spPr>
          <a:xfrm>
            <a:off x="457199" y="1300900"/>
            <a:ext cx="11189855" cy="5081046"/>
          </a:xfrm>
        </p:spPr>
        <p:txBody>
          <a:bodyPr>
            <a:normAutofit/>
          </a:bodyPr>
          <a:lstStyle/>
          <a:p>
            <a:pPr>
              <a:defRPr sz="2000">
                <a:solidFill>
                  <a:srgbClr val="000000"/>
                </a:solidFill>
                <a:latin typeface="Garamond"/>
              </a:defRPr>
            </a:pPr>
            <a:r>
              <a:rPr lang="en-US" sz="2400" dirty="0"/>
              <a:t>A </a:t>
            </a:r>
            <a:r>
              <a:rPr lang="en-US" sz="2400" b="1" dirty="0"/>
              <a:t>Decision Support System</a:t>
            </a:r>
            <a:r>
              <a:rPr lang="en-US" sz="2400" dirty="0"/>
              <a:t> (DSS) is a type of BI system that combines data with sophisticated analytical models and tools to support decision-making.</a:t>
            </a:r>
          </a:p>
          <a:p>
            <a:pPr lvl="3">
              <a:defRPr sz="2000">
                <a:solidFill>
                  <a:srgbClr val="000000"/>
                </a:solidFill>
                <a:latin typeface="Garamond"/>
              </a:defRPr>
            </a:pPr>
            <a:endParaRPr lang="en-US" sz="1200" dirty="0"/>
          </a:p>
          <a:p>
            <a:pPr>
              <a:defRPr sz="2000">
                <a:solidFill>
                  <a:srgbClr val="000000"/>
                </a:solidFill>
                <a:latin typeface="Garamond"/>
              </a:defRPr>
            </a:pPr>
            <a:r>
              <a:rPr lang="en-US" sz="2400" dirty="0"/>
              <a:t>Examples of questions a DSS can address include:</a:t>
            </a:r>
          </a:p>
          <a:p>
            <a:pPr lvl="1">
              <a:defRPr sz="2000">
                <a:solidFill>
                  <a:srgbClr val="000000"/>
                </a:solidFill>
                <a:latin typeface="Garamond"/>
              </a:defRPr>
            </a:pPr>
            <a:r>
              <a:rPr lang="en-US" sz="2000" dirty="0"/>
              <a:t>What would the firm’s profit margin be if the launch of a new product were delayed by four months?</a:t>
            </a:r>
          </a:p>
          <a:p>
            <a:pPr lvl="1">
              <a:defRPr sz="2000">
                <a:solidFill>
                  <a:srgbClr val="000000"/>
                </a:solidFill>
                <a:latin typeface="Garamond"/>
              </a:defRPr>
            </a:pPr>
            <a:r>
              <a:rPr lang="en-US" sz="2000" dirty="0"/>
              <a:t>How many employees would the firm need to hire to double production within six months?</a:t>
            </a:r>
          </a:p>
          <a:p>
            <a:pPr lvl="3">
              <a:defRPr sz="2000">
                <a:solidFill>
                  <a:srgbClr val="000000"/>
                </a:solidFill>
                <a:latin typeface="Garamond"/>
              </a:defRPr>
            </a:pPr>
            <a:endParaRPr lang="en-US" sz="1200" dirty="0"/>
          </a:p>
          <a:p>
            <a:pPr>
              <a:defRPr sz="2000">
                <a:solidFill>
                  <a:srgbClr val="000000"/>
                </a:solidFill>
                <a:latin typeface="Garamond"/>
              </a:defRPr>
            </a:pPr>
            <a:r>
              <a:rPr lang="en-US" sz="2400" dirty="0"/>
              <a:t>DSS may appear similar to MIS, since both draw on internal data from TPS to generate business insights.</a:t>
            </a:r>
          </a:p>
          <a:p>
            <a:pPr lvl="3">
              <a:defRPr sz="2000">
                <a:solidFill>
                  <a:srgbClr val="000000"/>
                </a:solidFill>
                <a:latin typeface="Garamond"/>
              </a:defRPr>
            </a:pPr>
            <a:endParaRPr lang="en-US" sz="1200" dirty="0"/>
          </a:p>
          <a:p>
            <a:pPr>
              <a:defRPr sz="2000">
                <a:solidFill>
                  <a:srgbClr val="000000"/>
                </a:solidFill>
                <a:latin typeface="Garamond"/>
              </a:defRPr>
            </a:pPr>
            <a:r>
              <a:rPr lang="en-US" sz="2400" dirty="0"/>
              <a:t>However, unlike MIS, DSS also incorporate data from external sources, providing greater flexibility and analytical depth.</a:t>
            </a:r>
          </a:p>
          <a:p>
            <a:pPr lvl="3">
              <a:defRPr sz="2000">
                <a:solidFill>
                  <a:srgbClr val="000000"/>
                </a:solidFill>
                <a:latin typeface="Garamond"/>
              </a:defRPr>
            </a:pPr>
            <a:endParaRPr lang="en-US" sz="1200" dirty="0"/>
          </a:p>
          <a:p>
            <a:pPr>
              <a:defRPr sz="2000">
                <a:solidFill>
                  <a:srgbClr val="000000"/>
                </a:solidFill>
                <a:latin typeface="Garamond"/>
              </a:defRPr>
            </a:pPr>
            <a:endParaRPr lang="en-US" sz="2400" dirty="0"/>
          </a:p>
        </p:txBody>
      </p:sp>
      <p:sp>
        <p:nvSpPr>
          <p:cNvPr id="4" name="Rectangle 3">
            <a:extLst>
              <a:ext uri="{FF2B5EF4-FFF2-40B4-BE49-F238E27FC236}">
                <a16:creationId xmlns:a16="http://schemas.microsoft.com/office/drawing/2014/main" id="{3B643C0D-649A-BBC5-4889-E9BF6A249ABE}"/>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2017539-D668-F2E5-98E0-71E565561645}"/>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BI Examples: Decision Support Systems</a:t>
            </a:r>
          </a:p>
        </p:txBody>
      </p:sp>
      <p:sp>
        <p:nvSpPr>
          <p:cNvPr id="5" name="Rectangle 4">
            <a:extLst>
              <a:ext uri="{FF2B5EF4-FFF2-40B4-BE49-F238E27FC236}">
                <a16:creationId xmlns:a16="http://schemas.microsoft.com/office/drawing/2014/main" id="{80651292-3315-B597-66CE-382D7471FC4D}"/>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2165817E-EA94-EC06-CC9F-FA3DDBB5D9BD}"/>
              </a:ext>
            </a:extLst>
          </p:cNvPr>
          <p:cNvSpPr>
            <a:spLocks noGrp="1"/>
          </p:cNvSpPr>
          <p:nvPr>
            <p:ph type="ftr" sz="quarter" idx="11"/>
          </p:nvPr>
        </p:nvSpPr>
        <p:spPr>
          <a:xfrm>
            <a:off x="-1" y="6503428"/>
            <a:ext cx="2895600" cy="354572"/>
          </a:xfrm>
        </p:spPr>
        <p:txBody>
          <a:bodyPr/>
          <a:lstStyle/>
          <a:p>
            <a:pPr algn="l"/>
            <a:r>
              <a:rPr lang="en-US">
                <a:solidFill>
                  <a:schemeClr val="bg1"/>
                </a:solidFill>
                <a:latin typeface="Garamond" panose="02020404030301010803" pitchFamily="18" charset="0"/>
              </a:rPr>
              <a:t> Management Information Systems</a:t>
            </a:r>
            <a:endParaRPr lang="en-US" dirty="0">
              <a:solidFill>
                <a:schemeClr val="bg1"/>
              </a:solidFill>
              <a:latin typeface="Garamond" panose="02020404030301010803" pitchFamily="18" charset="0"/>
            </a:endParaRPr>
          </a:p>
        </p:txBody>
      </p:sp>
      <p:sp>
        <p:nvSpPr>
          <p:cNvPr id="7" name="Slide Number Placeholder 6">
            <a:extLst>
              <a:ext uri="{FF2B5EF4-FFF2-40B4-BE49-F238E27FC236}">
                <a16:creationId xmlns:a16="http://schemas.microsoft.com/office/drawing/2014/main" id="{7D2B4403-7577-2A75-14EB-56B2B450F74D}"/>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20</a:t>
            </a:fld>
            <a:r>
              <a:rPr lang="en-US" b="1" dirty="0">
                <a:solidFill>
                  <a:schemeClr val="bg1"/>
                </a:solidFill>
                <a:latin typeface="Garamond" panose="02020404030301010803" pitchFamily="18" charset="0"/>
              </a:rPr>
              <a:t> </a:t>
            </a:r>
          </a:p>
        </p:txBody>
      </p:sp>
    </p:spTree>
    <p:extLst>
      <p:ext uri="{BB962C8B-B14F-4D97-AF65-F5344CB8AC3E}">
        <p14:creationId xmlns:p14="http://schemas.microsoft.com/office/powerpoint/2010/main" val="401651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5151F2-2115-58C5-F641-C4BD6F7074D1}"/>
              </a:ext>
            </a:extLst>
          </p:cNvPr>
          <p:cNvSpPr>
            <a:spLocks noGrp="1"/>
          </p:cNvSpPr>
          <p:nvPr>
            <p:ph type="title"/>
          </p:nvPr>
        </p:nvSpPr>
        <p:spPr/>
        <p:txBody>
          <a:bodyPr>
            <a:normAutofit fontScale="90000"/>
          </a:bodyPr>
          <a:lstStyle/>
          <a:p>
            <a:r>
              <a:rPr lang="en-US">
                <a:solidFill>
                  <a:srgbClr val="000000">
                    <a:alpha val="0"/>
                  </a:srgbClr>
                </a:solidFill>
              </a:rPr>
              <a:t>Poll Everywhere multiple choice poll instructions screen
Activity Title: Which of the following best represents the use of a Decision Support System (DSS) rather than a Management Information System (MIS)?
Slide 21</a:t>
            </a:r>
          </a:p>
        </p:txBody>
      </p:sp>
      <p:sp>
        <p:nvSpPr>
          <p:cNvPr id="3" name="Footer Placeholder 2" descr="Poll Everywhere multiple choice poll instructions screen&#10;Activity Title: Which of the following best represents the use of a Decision Support System (DSS) rather than a Management Information System (MIS)?">
            <a:extLst>
              <a:ext uri="{FF2B5EF4-FFF2-40B4-BE49-F238E27FC236}">
                <a16:creationId xmlns:a16="http://schemas.microsoft.com/office/drawing/2014/main" id="{D9ACC1B4-DE52-8BCA-A208-2C8C30710C79}"/>
              </a:ext>
            </a:extLst>
          </p:cNvPr>
          <p:cNvSpPr>
            <a:spLocks noGrp="1"/>
          </p:cNvSpPr>
          <p:nvPr>
            <p:ph type="ftr" sz="quarter" idx="11"/>
          </p:nvPr>
        </p:nvSpPr>
        <p:spPr/>
        <p:txBody>
          <a:bodyPr/>
          <a:lstStyle/>
          <a:p>
            <a:r>
              <a:rPr lang="en-US"/>
              <a:t> Management Information Systems</a:t>
            </a:r>
          </a:p>
        </p:txBody>
      </p:sp>
      <p:sp>
        <p:nvSpPr>
          <p:cNvPr id="4" name="Slide Number Placeholder 3">
            <a:extLst>
              <a:ext uri="{FF2B5EF4-FFF2-40B4-BE49-F238E27FC236}">
                <a16:creationId xmlns:a16="http://schemas.microsoft.com/office/drawing/2014/main" id="{CC291DBC-036A-1A38-F572-74FD42CC5C9B}"/>
              </a:ext>
            </a:extLst>
          </p:cNvPr>
          <p:cNvSpPr>
            <a:spLocks noGrp="1"/>
          </p:cNvSpPr>
          <p:nvPr>
            <p:ph type="sldNum" sz="quarter" idx="12"/>
          </p:nvPr>
        </p:nvSpPr>
        <p:spPr/>
        <p:txBody>
          <a:bodyPr/>
          <a:lstStyle/>
          <a:p>
            <a:fld id="{C1FF6DA9-008F-8B48-92A6-B652298478BF}" type="slidenum">
              <a:rPr lang="en-US" smtClean="0"/>
              <a:t>21</a:t>
            </a:fld>
            <a:endParaRPr lang="en-US"/>
          </a:p>
        </p:txBody>
      </p:sp>
      <p:pic>
        <p:nvPicPr>
          <p:cNvPr id="6" name="Picture 5">
            <a:extLst>
              <a:ext uri="{FF2B5EF4-FFF2-40B4-BE49-F238E27FC236}">
                <a16:creationId xmlns:a16="http://schemas.microsoft.com/office/drawing/2014/main" id="{923EEFFC-A10F-E6DE-9AE1-B5F5952DA69E}"/>
              </a:ext>
            </a:extLst>
          </p:cNvPr>
          <p:cNvPicPr>
            <a:picLocks/>
          </p:cNvPicPr>
          <p:nvPr>
            <p:custDataLst>
              <p:tags r:id="rId1"/>
            </p:custDataLst>
          </p:nvPr>
        </p:nvPicPr>
        <p:blipFill>
          <a:blip r:embed="rId4"/>
          <a:stretch>
            <a:fillRect/>
          </a:stretch>
        </p:blipFill>
        <p:spPr>
          <a:xfrm>
            <a:off x="190500" y="190500"/>
            <a:ext cx="11807825" cy="6477000"/>
          </a:xfrm>
          <a:prstGeom prst="rect">
            <a:avLst/>
          </a:prstGeom>
        </p:spPr>
      </p:pic>
    </p:spTree>
    <p:extLst>
      <p:ext uri="{BB962C8B-B14F-4D97-AF65-F5344CB8AC3E}">
        <p14:creationId xmlns:p14="http://schemas.microsoft.com/office/powerpoint/2010/main" val="14442437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88DAB-E3BA-B88C-BB5D-D75651134650}"/>
              </a:ext>
            </a:extLst>
          </p:cNvPr>
          <p:cNvSpPr>
            <a:spLocks noGrp="1"/>
          </p:cNvSpPr>
          <p:nvPr>
            <p:ph type="title"/>
          </p:nvPr>
        </p:nvSpPr>
        <p:spPr/>
        <p:txBody>
          <a:bodyPr>
            <a:normAutofit fontScale="90000"/>
          </a:bodyPr>
          <a:lstStyle/>
          <a:p>
            <a:r>
              <a:rPr lang="en-US">
                <a:solidFill>
                  <a:srgbClr val="000000">
                    <a:alpha val="0"/>
                  </a:srgbClr>
                </a:solidFill>
              </a:rPr>
              <a:t>Poll Everywhere multiple choice poll chart screen
Activity Title: Which of the following best represents the use of a Decision Support System (DSS) rather than a Management Information System (MIS)?
Slide 23</a:t>
            </a:r>
          </a:p>
        </p:txBody>
      </p:sp>
      <p:sp>
        <p:nvSpPr>
          <p:cNvPr id="3" name="Footer Placeholder 2" descr="Poll Everywhere multiple choice poll chart screen&#10;Activity Title: Which of the following best represents the use of a Decision Support System (DSS) rather than a Management Information System (MIS)?">
            <a:extLst>
              <a:ext uri="{FF2B5EF4-FFF2-40B4-BE49-F238E27FC236}">
                <a16:creationId xmlns:a16="http://schemas.microsoft.com/office/drawing/2014/main" id="{3E33633C-7C1F-C609-86F5-6E6B827826A5}"/>
              </a:ext>
            </a:extLst>
          </p:cNvPr>
          <p:cNvSpPr>
            <a:spLocks noGrp="1"/>
          </p:cNvSpPr>
          <p:nvPr>
            <p:ph type="ftr" sz="quarter" idx="11"/>
          </p:nvPr>
        </p:nvSpPr>
        <p:spPr/>
        <p:txBody>
          <a:bodyPr/>
          <a:lstStyle/>
          <a:p>
            <a:r>
              <a:rPr lang="en-US"/>
              <a:t> Management Information Systems</a:t>
            </a:r>
          </a:p>
        </p:txBody>
      </p:sp>
      <p:sp>
        <p:nvSpPr>
          <p:cNvPr id="4" name="Slide Number Placeholder 3">
            <a:extLst>
              <a:ext uri="{FF2B5EF4-FFF2-40B4-BE49-F238E27FC236}">
                <a16:creationId xmlns:a16="http://schemas.microsoft.com/office/drawing/2014/main" id="{F7828136-3B2D-90B6-71C7-4A76633744F5}"/>
              </a:ext>
            </a:extLst>
          </p:cNvPr>
          <p:cNvSpPr>
            <a:spLocks noGrp="1"/>
          </p:cNvSpPr>
          <p:nvPr>
            <p:ph type="sldNum" sz="quarter" idx="12"/>
          </p:nvPr>
        </p:nvSpPr>
        <p:spPr/>
        <p:txBody>
          <a:bodyPr/>
          <a:lstStyle/>
          <a:p>
            <a:fld id="{C1FF6DA9-008F-8B48-92A6-B652298478BF}" type="slidenum">
              <a:rPr lang="en-US" smtClean="0"/>
              <a:t>22</a:t>
            </a:fld>
            <a:endParaRPr lang="en-US"/>
          </a:p>
        </p:txBody>
      </p:sp>
      <p:pic>
        <p:nvPicPr>
          <p:cNvPr id="6" name="Picture 5">
            <a:extLst>
              <a:ext uri="{FF2B5EF4-FFF2-40B4-BE49-F238E27FC236}">
                <a16:creationId xmlns:a16="http://schemas.microsoft.com/office/drawing/2014/main" id="{20E62378-E50C-11C5-F29C-E2A010BE93F0}"/>
              </a:ext>
            </a:extLst>
          </p:cNvPr>
          <p:cNvPicPr>
            <a:picLocks/>
          </p:cNvPicPr>
          <p:nvPr>
            <p:custDataLst>
              <p:tags r:id="rId1"/>
            </p:custDataLst>
          </p:nvPr>
        </p:nvPicPr>
        <p:blipFill>
          <a:blip r:embed="rId4"/>
          <a:stretch>
            <a:fillRect/>
          </a:stretch>
        </p:blipFill>
        <p:spPr>
          <a:xfrm>
            <a:off x="190500" y="190500"/>
            <a:ext cx="11807825" cy="6477000"/>
          </a:xfrm>
          <a:prstGeom prst="rect">
            <a:avLst/>
          </a:prstGeom>
        </p:spPr>
      </p:pic>
    </p:spTree>
    <p:extLst>
      <p:ext uri="{BB962C8B-B14F-4D97-AF65-F5344CB8AC3E}">
        <p14:creationId xmlns:p14="http://schemas.microsoft.com/office/powerpoint/2010/main" val="36868484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45F43A-879F-809B-95BC-E2260BCA76A2}"/>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AECD495-CE4B-24BD-3FF9-6BF3A93771BE}"/>
              </a:ext>
            </a:extLst>
          </p:cNvPr>
          <p:cNvSpPr>
            <a:spLocks noGrp="1"/>
          </p:cNvSpPr>
          <p:nvPr>
            <p:ph idx="1"/>
          </p:nvPr>
        </p:nvSpPr>
        <p:spPr>
          <a:xfrm>
            <a:off x="457199" y="1300900"/>
            <a:ext cx="11189855" cy="5099900"/>
          </a:xfrm>
        </p:spPr>
        <p:txBody>
          <a:bodyPr>
            <a:normAutofit/>
          </a:bodyPr>
          <a:lstStyle/>
          <a:p>
            <a:pPr>
              <a:defRPr sz="2000">
                <a:solidFill>
                  <a:srgbClr val="000000"/>
                </a:solidFill>
                <a:latin typeface="Garamond"/>
              </a:defRPr>
            </a:pPr>
            <a:r>
              <a:rPr lang="en-US" sz="2400" b="1" dirty="0"/>
              <a:t>Executive Support Systems</a:t>
            </a:r>
            <a:r>
              <a:rPr lang="en-US" sz="2400" dirty="0"/>
              <a:t> (ESS) are information systems designed to help senior managers make nonroutine decisions that require judgment, evaluation, and insight.</a:t>
            </a:r>
          </a:p>
          <a:p>
            <a:pPr lvl="3">
              <a:defRPr sz="2000">
                <a:solidFill>
                  <a:srgbClr val="000000"/>
                </a:solidFill>
                <a:latin typeface="Garamond"/>
              </a:defRPr>
            </a:pPr>
            <a:endParaRPr lang="en-US" sz="1200" dirty="0"/>
          </a:p>
          <a:p>
            <a:pPr>
              <a:defRPr sz="2000">
                <a:solidFill>
                  <a:srgbClr val="000000"/>
                </a:solidFill>
                <a:latin typeface="Garamond"/>
              </a:defRPr>
            </a:pPr>
            <a:r>
              <a:rPr lang="en-US" sz="2400" dirty="0"/>
              <a:t>ESS draws summarized information from MIS and DSS, but also incorporates data about external events such as new tax laws or competitors’ actions.</a:t>
            </a:r>
          </a:p>
          <a:p>
            <a:pPr lvl="3">
              <a:defRPr sz="2000">
                <a:solidFill>
                  <a:srgbClr val="000000"/>
                </a:solidFill>
                <a:latin typeface="Garamond"/>
              </a:defRPr>
            </a:pPr>
            <a:endParaRPr lang="en-US" sz="1200" dirty="0"/>
          </a:p>
          <a:p>
            <a:pPr>
              <a:defRPr sz="2000">
                <a:solidFill>
                  <a:srgbClr val="000000"/>
                </a:solidFill>
                <a:latin typeface="Garamond"/>
              </a:defRPr>
            </a:pPr>
            <a:r>
              <a:rPr lang="en-US" sz="2400" dirty="0"/>
              <a:t>A critical feature of an ESS is ease of use and clarity of display, since executives require quick, intuitive access to the most important data.</a:t>
            </a:r>
          </a:p>
          <a:p>
            <a:pPr lvl="3">
              <a:defRPr sz="2000">
                <a:solidFill>
                  <a:srgbClr val="000000"/>
                </a:solidFill>
                <a:latin typeface="Garamond"/>
              </a:defRPr>
            </a:pPr>
            <a:endParaRPr lang="en-US" sz="1200" dirty="0"/>
          </a:p>
          <a:p>
            <a:pPr>
              <a:defRPr sz="2000">
                <a:solidFill>
                  <a:srgbClr val="000000"/>
                </a:solidFill>
                <a:latin typeface="Garamond"/>
              </a:defRPr>
            </a:pPr>
            <a:r>
              <a:rPr lang="en-US" sz="2400" dirty="0"/>
              <a:t>Information is often delivered through a </a:t>
            </a:r>
            <a:r>
              <a:rPr lang="en-US" sz="2400" b="1" dirty="0"/>
              <a:t>portal</a:t>
            </a:r>
            <a:r>
              <a:rPr lang="en-US" sz="2400" dirty="0"/>
              <a:t>, which is a web interface that presents integrated, personalized business content from multiple sources.</a:t>
            </a:r>
          </a:p>
          <a:p>
            <a:pPr lvl="3">
              <a:defRPr sz="2000">
                <a:solidFill>
                  <a:srgbClr val="000000"/>
                </a:solidFill>
                <a:latin typeface="Garamond"/>
              </a:defRPr>
            </a:pPr>
            <a:endParaRPr lang="en-US" sz="1200" dirty="0"/>
          </a:p>
          <a:p>
            <a:pPr>
              <a:defRPr sz="2000">
                <a:solidFill>
                  <a:srgbClr val="000000"/>
                </a:solidFill>
                <a:latin typeface="Garamond"/>
              </a:defRPr>
            </a:pPr>
            <a:r>
              <a:rPr lang="en-US" sz="2400" b="1" dirty="0"/>
              <a:t>BI dashboards</a:t>
            </a:r>
            <a:r>
              <a:rPr lang="en-US" sz="2400" dirty="0"/>
              <a:t>, which display key performance indicators in the form of graphs and charts on a single screen, are also frequently incorporated into ESS.</a:t>
            </a:r>
          </a:p>
        </p:txBody>
      </p:sp>
      <p:sp>
        <p:nvSpPr>
          <p:cNvPr id="4" name="Rectangle 3">
            <a:extLst>
              <a:ext uri="{FF2B5EF4-FFF2-40B4-BE49-F238E27FC236}">
                <a16:creationId xmlns:a16="http://schemas.microsoft.com/office/drawing/2014/main" id="{0F1945A8-0F6C-E41E-7EB5-5D01EFF1F071}"/>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FC08761-8EAB-6108-F1C7-021E474CD573}"/>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BI Examples: Executive Support Systems</a:t>
            </a:r>
          </a:p>
        </p:txBody>
      </p:sp>
      <p:sp>
        <p:nvSpPr>
          <p:cNvPr id="5" name="Rectangle 4">
            <a:extLst>
              <a:ext uri="{FF2B5EF4-FFF2-40B4-BE49-F238E27FC236}">
                <a16:creationId xmlns:a16="http://schemas.microsoft.com/office/drawing/2014/main" id="{AB0FFDE7-5200-68E8-68EB-1961AC4FDE61}"/>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E35A1C8E-2E1A-F590-94BC-E58543D96654}"/>
              </a:ext>
            </a:extLst>
          </p:cNvPr>
          <p:cNvSpPr>
            <a:spLocks noGrp="1"/>
          </p:cNvSpPr>
          <p:nvPr>
            <p:ph type="ftr" sz="quarter" idx="11"/>
          </p:nvPr>
        </p:nvSpPr>
        <p:spPr>
          <a:xfrm>
            <a:off x="-1" y="6503428"/>
            <a:ext cx="2895600" cy="354572"/>
          </a:xfrm>
        </p:spPr>
        <p:txBody>
          <a:bodyPr/>
          <a:lstStyle/>
          <a:p>
            <a:pPr algn="l"/>
            <a:r>
              <a:rPr lang="en-US">
                <a:solidFill>
                  <a:schemeClr val="bg1"/>
                </a:solidFill>
                <a:latin typeface="Garamond" panose="02020404030301010803" pitchFamily="18" charset="0"/>
              </a:rPr>
              <a:t> Management Information Systems</a:t>
            </a:r>
            <a:endParaRPr lang="en-US" dirty="0">
              <a:solidFill>
                <a:schemeClr val="bg1"/>
              </a:solidFill>
              <a:latin typeface="Garamond" panose="02020404030301010803" pitchFamily="18" charset="0"/>
            </a:endParaRPr>
          </a:p>
        </p:txBody>
      </p:sp>
      <p:sp>
        <p:nvSpPr>
          <p:cNvPr id="7" name="Slide Number Placeholder 6">
            <a:extLst>
              <a:ext uri="{FF2B5EF4-FFF2-40B4-BE49-F238E27FC236}">
                <a16:creationId xmlns:a16="http://schemas.microsoft.com/office/drawing/2014/main" id="{E35BCAAC-B589-501D-4805-E8A269B1DD7D}"/>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23</a:t>
            </a:fld>
            <a:r>
              <a:rPr lang="en-US" b="1" dirty="0">
                <a:solidFill>
                  <a:schemeClr val="bg1"/>
                </a:solidFill>
                <a:latin typeface="Garamond" panose="02020404030301010803" pitchFamily="18" charset="0"/>
              </a:rPr>
              <a:t> </a:t>
            </a:r>
          </a:p>
        </p:txBody>
      </p:sp>
    </p:spTree>
    <p:extLst>
      <p:ext uri="{BB962C8B-B14F-4D97-AF65-F5344CB8AC3E}">
        <p14:creationId xmlns:p14="http://schemas.microsoft.com/office/powerpoint/2010/main" val="1639553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AC42BF-73B0-D3C8-B27B-62856BE1FDA4}"/>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2E326A10-1E76-6673-9515-58F94F466A16}"/>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DD95A83-EE29-15A8-0E5D-560180726346}"/>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BI Example: Sabre Airline Solutions Dashboard</a:t>
            </a:r>
          </a:p>
        </p:txBody>
      </p:sp>
      <p:sp>
        <p:nvSpPr>
          <p:cNvPr id="5" name="Rectangle 4">
            <a:extLst>
              <a:ext uri="{FF2B5EF4-FFF2-40B4-BE49-F238E27FC236}">
                <a16:creationId xmlns:a16="http://schemas.microsoft.com/office/drawing/2014/main" id="{3064792E-F481-6903-3DAD-0F7C2787129E}"/>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FD57E546-3FC5-8D4B-8608-081D0EF69D44}"/>
              </a:ext>
            </a:extLst>
          </p:cNvPr>
          <p:cNvSpPr>
            <a:spLocks noGrp="1"/>
          </p:cNvSpPr>
          <p:nvPr>
            <p:ph type="ftr" sz="quarter" idx="11"/>
          </p:nvPr>
        </p:nvSpPr>
        <p:spPr>
          <a:xfrm>
            <a:off x="-1" y="6503428"/>
            <a:ext cx="2895600" cy="354572"/>
          </a:xfrm>
        </p:spPr>
        <p:txBody>
          <a:bodyPr/>
          <a:lstStyle/>
          <a:p>
            <a:pPr algn="l"/>
            <a:r>
              <a:rPr lang="en-US">
                <a:solidFill>
                  <a:schemeClr val="bg1"/>
                </a:solidFill>
                <a:latin typeface="Garamond" panose="02020404030301010803" pitchFamily="18" charset="0"/>
              </a:rPr>
              <a:t> Management Information Systems</a:t>
            </a:r>
            <a:endParaRPr lang="en-US" dirty="0">
              <a:solidFill>
                <a:schemeClr val="bg1"/>
              </a:solidFill>
              <a:latin typeface="Garamond" panose="02020404030301010803" pitchFamily="18" charset="0"/>
            </a:endParaRPr>
          </a:p>
        </p:txBody>
      </p:sp>
      <p:sp>
        <p:nvSpPr>
          <p:cNvPr id="7" name="Slide Number Placeholder 6">
            <a:extLst>
              <a:ext uri="{FF2B5EF4-FFF2-40B4-BE49-F238E27FC236}">
                <a16:creationId xmlns:a16="http://schemas.microsoft.com/office/drawing/2014/main" id="{F006698C-38B4-7A40-23E1-A835ED23E63C}"/>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24</a:t>
            </a:fld>
            <a:r>
              <a:rPr lang="en-US" b="1" dirty="0">
                <a:solidFill>
                  <a:schemeClr val="bg1"/>
                </a:solidFill>
                <a:latin typeface="Garamond" panose="02020404030301010803" pitchFamily="18" charset="0"/>
              </a:rPr>
              <a:t> </a:t>
            </a:r>
          </a:p>
        </p:txBody>
      </p:sp>
      <p:pic>
        <p:nvPicPr>
          <p:cNvPr id="3" name="Online Media 2" title="Sabre's Dynamic Pricing Solutions">
            <a:hlinkClick r:id="" action="ppaction://media"/>
            <a:extLst>
              <a:ext uri="{FF2B5EF4-FFF2-40B4-BE49-F238E27FC236}">
                <a16:creationId xmlns:a16="http://schemas.microsoft.com/office/drawing/2014/main" id="{6635E613-F9A1-A698-B17F-5018177AD42D}"/>
              </a:ext>
            </a:extLst>
          </p:cNvPr>
          <p:cNvPicPr>
            <a:picLocks noRot="1" noChangeAspect="1"/>
          </p:cNvPicPr>
          <p:nvPr>
            <a:videoFile r:link="rId1"/>
          </p:nvPr>
        </p:nvPicPr>
        <p:blipFill>
          <a:blip r:embed="rId4"/>
          <a:stretch>
            <a:fillRect/>
          </a:stretch>
        </p:blipFill>
        <p:spPr>
          <a:xfrm>
            <a:off x="1239190" y="970332"/>
            <a:ext cx="9710442" cy="5486400"/>
          </a:xfrm>
          <a:prstGeom prst="rect">
            <a:avLst/>
          </a:prstGeom>
        </p:spPr>
      </p:pic>
    </p:spTree>
    <p:extLst>
      <p:ext uri="{BB962C8B-B14F-4D97-AF65-F5344CB8AC3E}">
        <p14:creationId xmlns:p14="http://schemas.microsoft.com/office/powerpoint/2010/main" val="168565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77122C"/>
        </a:solidFill>
        <a:effectLst/>
      </p:bgPr>
    </p:bg>
    <p:spTree>
      <p:nvGrpSpPr>
        <p:cNvPr id="1" name="">
          <a:extLst>
            <a:ext uri="{FF2B5EF4-FFF2-40B4-BE49-F238E27FC236}">
              <a16:creationId xmlns:a16="http://schemas.microsoft.com/office/drawing/2014/main" id="{BE3CEE53-8878-1D7F-E892-0F82F1751B06}"/>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B2DB3F89-8A6D-B119-4352-6FE21C4C57EA}"/>
              </a:ext>
            </a:extLst>
          </p:cNvPr>
          <p:cNvSpPr txBox="1"/>
          <p:nvPr/>
        </p:nvSpPr>
        <p:spPr>
          <a:xfrm>
            <a:off x="-1" y="3044279"/>
            <a:ext cx="12188825" cy="769441"/>
          </a:xfrm>
          <a:prstGeom prst="rect">
            <a:avLst/>
          </a:prstGeom>
          <a:noFill/>
        </p:spPr>
        <p:txBody>
          <a:bodyPr wrap="square">
            <a:spAutoFit/>
          </a:bodyPr>
          <a:lstStyle/>
          <a:p>
            <a:pPr algn="ctr">
              <a:defRPr sz="4000" b="1">
                <a:solidFill>
                  <a:srgbClr val="FDB913"/>
                </a:solidFill>
                <a:latin typeface="Garamond"/>
              </a:defRPr>
            </a:pPr>
            <a:r>
              <a:rPr lang="en-US" sz="4400" dirty="0">
                <a:solidFill>
                  <a:schemeClr val="bg1"/>
                </a:solidFill>
              </a:rPr>
              <a:t>Enterprise Applications</a:t>
            </a:r>
            <a:endParaRPr sz="4400" dirty="0">
              <a:solidFill>
                <a:schemeClr val="bg1"/>
              </a:solidFill>
            </a:endParaRPr>
          </a:p>
        </p:txBody>
      </p:sp>
    </p:spTree>
    <p:extLst>
      <p:ext uri="{BB962C8B-B14F-4D97-AF65-F5344CB8AC3E}">
        <p14:creationId xmlns:p14="http://schemas.microsoft.com/office/powerpoint/2010/main" val="424463634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5A2C31-802B-C304-5862-3F1141EBDFA8}"/>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8CC6859-9F8B-E2D5-2C86-46FF32AE4A4A}"/>
              </a:ext>
            </a:extLst>
          </p:cNvPr>
          <p:cNvSpPr>
            <a:spLocks noGrp="1"/>
          </p:cNvSpPr>
          <p:nvPr>
            <p:ph idx="1"/>
          </p:nvPr>
        </p:nvSpPr>
        <p:spPr>
          <a:xfrm>
            <a:off x="457199" y="1300900"/>
            <a:ext cx="11189855" cy="5099900"/>
          </a:xfrm>
        </p:spPr>
        <p:txBody>
          <a:bodyPr>
            <a:normAutofit/>
          </a:bodyPr>
          <a:lstStyle/>
          <a:p>
            <a:pPr>
              <a:defRPr sz="2000">
                <a:solidFill>
                  <a:srgbClr val="000000"/>
                </a:solidFill>
                <a:latin typeface="Garamond"/>
              </a:defRPr>
            </a:pPr>
            <a:r>
              <a:rPr lang="en-US" sz="2400" dirty="0"/>
              <a:t>How do firms manage the different levels of information systems that are used across various aspects of their operations?</a:t>
            </a:r>
          </a:p>
          <a:p>
            <a:pPr lvl="3">
              <a:defRPr sz="2000">
                <a:solidFill>
                  <a:srgbClr val="000000"/>
                </a:solidFill>
                <a:latin typeface="Garamond"/>
              </a:defRPr>
            </a:pPr>
            <a:endParaRPr lang="en-US" sz="1200" dirty="0"/>
          </a:p>
          <a:p>
            <a:pPr>
              <a:defRPr sz="2000">
                <a:solidFill>
                  <a:srgbClr val="000000"/>
                </a:solidFill>
                <a:latin typeface="Garamond"/>
              </a:defRPr>
            </a:pPr>
            <a:r>
              <a:rPr lang="en-US" sz="2400" dirty="0"/>
              <a:t>One solution is to implement </a:t>
            </a:r>
            <a:r>
              <a:rPr lang="en-US" sz="2400" b="1" dirty="0"/>
              <a:t>Enterprise Applications</a:t>
            </a:r>
            <a:r>
              <a:rPr lang="en-US" sz="2400" dirty="0"/>
              <a:t>:</a:t>
            </a:r>
          </a:p>
          <a:p>
            <a:pPr lvl="1">
              <a:defRPr sz="2000">
                <a:solidFill>
                  <a:srgbClr val="000000"/>
                </a:solidFill>
                <a:latin typeface="Garamond"/>
              </a:defRPr>
            </a:pPr>
            <a:r>
              <a:rPr lang="en-US" sz="2000" dirty="0"/>
              <a:t>Systems that coordinate activities, decisions, and knowledge across functions, levels, and business units</a:t>
            </a:r>
          </a:p>
          <a:p>
            <a:pPr lvl="1">
              <a:defRPr sz="2000">
                <a:solidFill>
                  <a:srgbClr val="000000"/>
                </a:solidFill>
                <a:latin typeface="Garamond"/>
              </a:defRPr>
            </a:pPr>
            <a:r>
              <a:rPr lang="en-US" sz="2000" dirty="0"/>
              <a:t>Span multiple functional areas</a:t>
            </a:r>
          </a:p>
          <a:p>
            <a:pPr lvl="1">
              <a:defRPr sz="2000">
                <a:solidFill>
                  <a:srgbClr val="000000"/>
                </a:solidFill>
                <a:latin typeface="Garamond"/>
              </a:defRPr>
            </a:pPr>
            <a:r>
              <a:rPr lang="en-US" sz="2000" dirty="0"/>
              <a:t>Encompass processes across the entire organization and, in some cases, extend beyond it (to customers, suppliers, and other key partners)</a:t>
            </a:r>
          </a:p>
          <a:p>
            <a:pPr lvl="1">
              <a:defRPr sz="2000">
                <a:solidFill>
                  <a:srgbClr val="000000"/>
                </a:solidFill>
                <a:latin typeface="Garamond"/>
              </a:defRPr>
            </a:pPr>
            <a:r>
              <a:rPr lang="en-US" sz="2000" dirty="0"/>
              <a:t>Serve all levels of management</a:t>
            </a:r>
          </a:p>
          <a:p>
            <a:pPr lvl="1">
              <a:defRPr sz="2000">
                <a:solidFill>
                  <a:srgbClr val="000000"/>
                </a:solidFill>
                <a:latin typeface="Garamond"/>
              </a:defRPr>
            </a:pPr>
            <a:r>
              <a:rPr lang="en-US" sz="2000" dirty="0"/>
              <a:t>Ensure that TPS, MIS, DSS, and ESS work together smoothly</a:t>
            </a:r>
          </a:p>
          <a:p>
            <a:pPr lvl="4">
              <a:defRPr sz="2000">
                <a:solidFill>
                  <a:srgbClr val="000000"/>
                </a:solidFill>
                <a:latin typeface="Garamond"/>
              </a:defRPr>
            </a:pPr>
            <a:endParaRPr lang="en-US" sz="1200" dirty="0"/>
          </a:p>
          <a:p>
            <a:pPr>
              <a:defRPr sz="2000">
                <a:solidFill>
                  <a:srgbClr val="000000"/>
                </a:solidFill>
                <a:latin typeface="Garamond"/>
              </a:defRPr>
            </a:pPr>
            <a:r>
              <a:rPr lang="en-US" sz="2400" dirty="0"/>
              <a:t>There are four major applications: ERP, SCM, CRM, and KMS</a:t>
            </a:r>
          </a:p>
        </p:txBody>
      </p:sp>
      <p:sp>
        <p:nvSpPr>
          <p:cNvPr id="4" name="Rectangle 3">
            <a:extLst>
              <a:ext uri="{FF2B5EF4-FFF2-40B4-BE49-F238E27FC236}">
                <a16:creationId xmlns:a16="http://schemas.microsoft.com/office/drawing/2014/main" id="{2C382C46-20D8-929A-D0F3-3BF5D82C823F}"/>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CCE7F1F-3AD2-D14C-2CCE-47571166E168}"/>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Enterprise Applications</a:t>
            </a:r>
          </a:p>
        </p:txBody>
      </p:sp>
      <p:sp>
        <p:nvSpPr>
          <p:cNvPr id="5" name="Rectangle 4">
            <a:extLst>
              <a:ext uri="{FF2B5EF4-FFF2-40B4-BE49-F238E27FC236}">
                <a16:creationId xmlns:a16="http://schemas.microsoft.com/office/drawing/2014/main" id="{82D27102-EA53-9706-8C05-E13656C29D3E}"/>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80AA0347-5587-1E77-D076-0239D49DD778}"/>
              </a:ext>
            </a:extLst>
          </p:cNvPr>
          <p:cNvSpPr>
            <a:spLocks noGrp="1"/>
          </p:cNvSpPr>
          <p:nvPr>
            <p:ph type="ftr" sz="quarter" idx="11"/>
          </p:nvPr>
        </p:nvSpPr>
        <p:spPr>
          <a:xfrm>
            <a:off x="-1" y="6503428"/>
            <a:ext cx="2895600" cy="354572"/>
          </a:xfrm>
        </p:spPr>
        <p:txBody>
          <a:bodyPr/>
          <a:lstStyle/>
          <a:p>
            <a:pPr algn="l"/>
            <a:r>
              <a:rPr lang="en-US">
                <a:solidFill>
                  <a:schemeClr val="bg1"/>
                </a:solidFill>
                <a:latin typeface="Garamond" panose="02020404030301010803" pitchFamily="18" charset="0"/>
              </a:rPr>
              <a:t> Management Information Systems</a:t>
            </a:r>
            <a:endParaRPr lang="en-US" dirty="0">
              <a:solidFill>
                <a:schemeClr val="bg1"/>
              </a:solidFill>
              <a:latin typeface="Garamond" panose="02020404030301010803" pitchFamily="18" charset="0"/>
            </a:endParaRPr>
          </a:p>
        </p:txBody>
      </p:sp>
      <p:sp>
        <p:nvSpPr>
          <p:cNvPr id="7" name="Slide Number Placeholder 6">
            <a:extLst>
              <a:ext uri="{FF2B5EF4-FFF2-40B4-BE49-F238E27FC236}">
                <a16:creationId xmlns:a16="http://schemas.microsoft.com/office/drawing/2014/main" id="{2EEC47EC-284D-8D54-0979-1BBE53FA2FB3}"/>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26</a:t>
            </a:fld>
            <a:r>
              <a:rPr lang="en-US" b="1" dirty="0">
                <a:solidFill>
                  <a:schemeClr val="bg1"/>
                </a:solidFill>
                <a:latin typeface="Garamond" panose="02020404030301010803" pitchFamily="18" charset="0"/>
              </a:rPr>
              <a:t> </a:t>
            </a:r>
          </a:p>
        </p:txBody>
      </p:sp>
    </p:spTree>
    <p:extLst>
      <p:ext uri="{BB962C8B-B14F-4D97-AF65-F5344CB8AC3E}">
        <p14:creationId xmlns:p14="http://schemas.microsoft.com/office/powerpoint/2010/main" val="2526438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fade">
                                      <p:cBhvr>
                                        <p:cTn id="4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AE3F75-0034-1214-FAB7-20AC9F814893}"/>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AF28641-BF77-2A05-4615-308140359F2C}"/>
              </a:ext>
            </a:extLst>
          </p:cNvPr>
          <p:cNvSpPr>
            <a:spLocks noGrp="1"/>
          </p:cNvSpPr>
          <p:nvPr>
            <p:ph idx="1"/>
          </p:nvPr>
        </p:nvSpPr>
        <p:spPr>
          <a:xfrm>
            <a:off x="457199" y="1300900"/>
            <a:ext cx="11189855" cy="5099900"/>
          </a:xfrm>
        </p:spPr>
        <p:txBody>
          <a:bodyPr>
            <a:normAutofit/>
          </a:bodyPr>
          <a:lstStyle/>
          <a:p>
            <a:pPr>
              <a:defRPr sz="2000">
                <a:solidFill>
                  <a:srgbClr val="000000"/>
                </a:solidFill>
                <a:latin typeface="Garamond"/>
              </a:defRPr>
            </a:pPr>
            <a:r>
              <a:rPr lang="en-US" sz="2400" dirty="0"/>
              <a:t>One of the four components of enterprise applications is the </a:t>
            </a:r>
            <a:r>
              <a:rPr lang="en-US" sz="2400" i="1" dirty="0"/>
              <a:t>Enterprise System</a:t>
            </a:r>
            <a:r>
              <a:rPr lang="en-US" sz="2400" dirty="0"/>
              <a:t>, also known as an </a:t>
            </a:r>
            <a:r>
              <a:rPr lang="en-US" sz="2400" b="1" dirty="0"/>
              <a:t>Enterprise Resource Planning </a:t>
            </a:r>
            <a:r>
              <a:rPr lang="en-US" sz="2400" dirty="0"/>
              <a:t>(ERP) system.</a:t>
            </a:r>
            <a:endParaRPr lang="en-US" sz="2000" dirty="0"/>
          </a:p>
          <a:p>
            <a:pPr lvl="3">
              <a:defRPr sz="2000">
                <a:solidFill>
                  <a:srgbClr val="000000"/>
                </a:solidFill>
                <a:latin typeface="Garamond"/>
              </a:defRPr>
            </a:pPr>
            <a:endParaRPr lang="en-US" sz="1200" dirty="0"/>
          </a:p>
          <a:p>
            <a:pPr>
              <a:defRPr sz="2000">
                <a:solidFill>
                  <a:srgbClr val="000000"/>
                </a:solidFill>
                <a:latin typeface="Garamond"/>
              </a:defRPr>
            </a:pPr>
            <a:r>
              <a:rPr lang="en-US" sz="2400" dirty="0"/>
              <a:t>ERP systems are integrated, enterprise-wide information systems that enable firms to coordinate key business processes across functional areas.</a:t>
            </a:r>
          </a:p>
          <a:p>
            <a:pPr lvl="3">
              <a:defRPr sz="2000">
                <a:solidFill>
                  <a:srgbClr val="000000"/>
                </a:solidFill>
                <a:latin typeface="Garamond"/>
              </a:defRPr>
            </a:pPr>
            <a:endParaRPr lang="en-US" sz="1200" dirty="0"/>
          </a:p>
          <a:p>
            <a:pPr>
              <a:defRPr sz="2000">
                <a:solidFill>
                  <a:srgbClr val="000000"/>
                </a:solidFill>
                <a:latin typeface="Garamond"/>
              </a:defRPr>
            </a:pPr>
            <a:r>
              <a:rPr lang="en-US" sz="2400" dirty="0"/>
              <a:t>Recall the “fulfilling an order” example we covered earlier, how interconnected each business functions are in a modern business.</a:t>
            </a:r>
          </a:p>
          <a:p>
            <a:pPr lvl="3">
              <a:defRPr sz="2000">
                <a:solidFill>
                  <a:srgbClr val="000000"/>
                </a:solidFill>
                <a:latin typeface="Garamond"/>
              </a:defRPr>
            </a:pPr>
            <a:endParaRPr lang="en-US" sz="1200" dirty="0"/>
          </a:p>
          <a:p>
            <a:pPr>
              <a:defRPr sz="2000">
                <a:solidFill>
                  <a:srgbClr val="000000"/>
                </a:solidFill>
                <a:latin typeface="Garamond"/>
              </a:defRPr>
            </a:pPr>
            <a:r>
              <a:rPr lang="en-US" sz="2400" dirty="0"/>
              <a:t>SAP is the global leader in ERP, and its flagship product (SAP ERP) integrates finance, HR, manufacturing, supply chain and more under one roof.</a:t>
            </a:r>
          </a:p>
          <a:p>
            <a:pPr lvl="3">
              <a:defRPr sz="2000">
                <a:solidFill>
                  <a:srgbClr val="000000"/>
                </a:solidFill>
                <a:latin typeface="Garamond"/>
              </a:defRPr>
            </a:pPr>
            <a:endParaRPr lang="en-US" sz="1200" dirty="0"/>
          </a:p>
          <a:p>
            <a:pPr>
              <a:defRPr sz="2000">
                <a:solidFill>
                  <a:srgbClr val="000000"/>
                </a:solidFill>
                <a:latin typeface="Garamond"/>
              </a:defRPr>
            </a:pPr>
            <a:r>
              <a:rPr lang="en-US" sz="2400" dirty="0"/>
              <a:t>In fact, the most valuable company in Germany by market capitalization is SAP, at $313 B.</a:t>
            </a:r>
          </a:p>
          <a:p>
            <a:pPr lvl="1">
              <a:defRPr sz="2000">
                <a:solidFill>
                  <a:srgbClr val="000000"/>
                </a:solidFill>
                <a:latin typeface="Garamond"/>
              </a:defRPr>
            </a:pPr>
            <a:r>
              <a:rPr lang="en-US" sz="2000" dirty="0"/>
              <a:t>Followed by Siemens ($207 B), Deutsche Telekom ($181 B), Allianz ($159 B), and Rheinmetall ($91 B).</a:t>
            </a:r>
          </a:p>
        </p:txBody>
      </p:sp>
      <p:sp>
        <p:nvSpPr>
          <p:cNvPr id="4" name="Rectangle 3">
            <a:extLst>
              <a:ext uri="{FF2B5EF4-FFF2-40B4-BE49-F238E27FC236}">
                <a16:creationId xmlns:a16="http://schemas.microsoft.com/office/drawing/2014/main" id="{32938169-6547-1386-E99A-59476EE22043}"/>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5D9B0FA-F08E-F232-D22B-0561F4705CDE}"/>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Enterprise Resource Planning (ERP) Systems</a:t>
            </a:r>
          </a:p>
        </p:txBody>
      </p:sp>
      <p:sp>
        <p:nvSpPr>
          <p:cNvPr id="5" name="Rectangle 4">
            <a:extLst>
              <a:ext uri="{FF2B5EF4-FFF2-40B4-BE49-F238E27FC236}">
                <a16:creationId xmlns:a16="http://schemas.microsoft.com/office/drawing/2014/main" id="{33952DAA-9347-A382-DE4B-E158CD56DA47}"/>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CC5B768F-6DDA-FB47-016F-156CCA066241}"/>
              </a:ext>
            </a:extLst>
          </p:cNvPr>
          <p:cNvSpPr>
            <a:spLocks noGrp="1"/>
          </p:cNvSpPr>
          <p:nvPr>
            <p:ph type="ftr" sz="quarter" idx="11"/>
          </p:nvPr>
        </p:nvSpPr>
        <p:spPr>
          <a:xfrm>
            <a:off x="-1" y="6503428"/>
            <a:ext cx="2895600" cy="354572"/>
          </a:xfrm>
        </p:spPr>
        <p:txBody>
          <a:bodyPr/>
          <a:lstStyle/>
          <a:p>
            <a:pPr algn="l"/>
            <a:r>
              <a:rPr lang="en-US">
                <a:solidFill>
                  <a:schemeClr val="bg1"/>
                </a:solidFill>
                <a:latin typeface="Garamond" panose="02020404030301010803" pitchFamily="18" charset="0"/>
              </a:rPr>
              <a:t> Management Information Systems</a:t>
            </a:r>
            <a:endParaRPr lang="en-US" dirty="0">
              <a:solidFill>
                <a:schemeClr val="bg1"/>
              </a:solidFill>
              <a:latin typeface="Garamond" panose="02020404030301010803" pitchFamily="18" charset="0"/>
            </a:endParaRPr>
          </a:p>
        </p:txBody>
      </p:sp>
      <p:sp>
        <p:nvSpPr>
          <p:cNvPr id="7" name="Slide Number Placeholder 6">
            <a:extLst>
              <a:ext uri="{FF2B5EF4-FFF2-40B4-BE49-F238E27FC236}">
                <a16:creationId xmlns:a16="http://schemas.microsoft.com/office/drawing/2014/main" id="{EE0E1DBC-0A2F-1366-2202-8ED9BE134876}"/>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27</a:t>
            </a:fld>
            <a:r>
              <a:rPr lang="en-US" b="1" dirty="0">
                <a:solidFill>
                  <a:schemeClr val="bg1"/>
                </a:solidFill>
                <a:latin typeface="Garamond" panose="02020404030301010803" pitchFamily="18" charset="0"/>
              </a:rPr>
              <a:t> </a:t>
            </a:r>
          </a:p>
        </p:txBody>
      </p:sp>
    </p:spTree>
    <p:extLst>
      <p:ext uri="{BB962C8B-B14F-4D97-AF65-F5344CB8AC3E}">
        <p14:creationId xmlns:p14="http://schemas.microsoft.com/office/powerpoint/2010/main" val="3461621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500"/>
                                        <p:tgtEl>
                                          <p:spTgt spid="3">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9" end="9"/>
                                            </p:txEl>
                                          </p:spTgt>
                                        </p:tgtEl>
                                        <p:attrNameLst>
                                          <p:attrName>style.visibility</p:attrName>
                                        </p:attrNameLst>
                                      </p:cBhvr>
                                      <p:to>
                                        <p:strVal val="visible"/>
                                      </p:to>
                                    </p:set>
                                    <p:animEffect transition="in" filter="fade">
                                      <p:cBhvr>
                                        <p:cTn id="3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1FBD6F-C001-927E-2C84-CF0DB09E2B7B}"/>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DCBB3018-F528-5F6B-5D52-E60138283C6E}"/>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12C1100-C58B-94C7-626A-B1316FF3544F}"/>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ERP Showcase: SAP</a:t>
            </a:r>
          </a:p>
        </p:txBody>
      </p:sp>
      <p:sp>
        <p:nvSpPr>
          <p:cNvPr id="5" name="Rectangle 4">
            <a:extLst>
              <a:ext uri="{FF2B5EF4-FFF2-40B4-BE49-F238E27FC236}">
                <a16:creationId xmlns:a16="http://schemas.microsoft.com/office/drawing/2014/main" id="{6DE4AD94-C172-ED75-4DF0-B42017C87132}"/>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98616459-D778-0EFA-D6B0-06F572E91BA5}"/>
              </a:ext>
            </a:extLst>
          </p:cNvPr>
          <p:cNvSpPr>
            <a:spLocks noGrp="1"/>
          </p:cNvSpPr>
          <p:nvPr>
            <p:ph type="ftr" sz="quarter" idx="11"/>
          </p:nvPr>
        </p:nvSpPr>
        <p:spPr>
          <a:xfrm>
            <a:off x="-1" y="6503428"/>
            <a:ext cx="2895600" cy="354572"/>
          </a:xfrm>
        </p:spPr>
        <p:txBody>
          <a:bodyPr/>
          <a:lstStyle/>
          <a:p>
            <a:pPr algn="l"/>
            <a:r>
              <a:rPr lang="en-US">
                <a:solidFill>
                  <a:schemeClr val="bg1"/>
                </a:solidFill>
                <a:latin typeface="Garamond" panose="02020404030301010803" pitchFamily="18" charset="0"/>
              </a:rPr>
              <a:t> Management Information Systems</a:t>
            </a:r>
            <a:endParaRPr lang="en-US" dirty="0">
              <a:solidFill>
                <a:schemeClr val="bg1"/>
              </a:solidFill>
              <a:latin typeface="Garamond" panose="02020404030301010803" pitchFamily="18" charset="0"/>
            </a:endParaRPr>
          </a:p>
        </p:txBody>
      </p:sp>
      <p:sp>
        <p:nvSpPr>
          <p:cNvPr id="7" name="Slide Number Placeholder 6">
            <a:extLst>
              <a:ext uri="{FF2B5EF4-FFF2-40B4-BE49-F238E27FC236}">
                <a16:creationId xmlns:a16="http://schemas.microsoft.com/office/drawing/2014/main" id="{67E7A576-A82A-A09E-DEAE-67D34AAB533C}"/>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28</a:t>
            </a:fld>
            <a:r>
              <a:rPr lang="en-US" b="1" dirty="0">
                <a:solidFill>
                  <a:schemeClr val="bg1"/>
                </a:solidFill>
                <a:latin typeface="Garamond" panose="02020404030301010803" pitchFamily="18" charset="0"/>
              </a:rPr>
              <a:t> </a:t>
            </a:r>
          </a:p>
        </p:txBody>
      </p:sp>
      <p:pic>
        <p:nvPicPr>
          <p:cNvPr id="10" name="Online Media 9" title="How SAP Became the Tech Engine Behind Global Business">
            <a:hlinkClick r:id="" action="ppaction://media"/>
            <a:extLst>
              <a:ext uri="{FF2B5EF4-FFF2-40B4-BE49-F238E27FC236}">
                <a16:creationId xmlns:a16="http://schemas.microsoft.com/office/drawing/2014/main" id="{B9F929A1-4E72-6B87-6F14-CCAD85F779A0}"/>
              </a:ext>
            </a:extLst>
          </p:cNvPr>
          <p:cNvPicPr>
            <a:picLocks noRot="1" noChangeAspect="1"/>
          </p:cNvPicPr>
          <p:nvPr>
            <a:videoFile r:link="rId1"/>
          </p:nvPr>
        </p:nvPicPr>
        <p:blipFill>
          <a:blip r:embed="rId4"/>
          <a:stretch>
            <a:fillRect/>
          </a:stretch>
        </p:blipFill>
        <p:spPr>
          <a:xfrm>
            <a:off x="1239190" y="970332"/>
            <a:ext cx="9710442" cy="5486400"/>
          </a:xfrm>
          <a:prstGeom prst="rect">
            <a:avLst/>
          </a:prstGeom>
        </p:spPr>
      </p:pic>
    </p:spTree>
    <p:extLst>
      <p:ext uri="{BB962C8B-B14F-4D97-AF65-F5344CB8AC3E}">
        <p14:creationId xmlns:p14="http://schemas.microsoft.com/office/powerpoint/2010/main" val="2349927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0"/>
                </p:tgtEl>
              </p:cMediaNode>
            </p:video>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0"/>
                                        </p:tgtEl>
                                      </p:cBhvr>
                                    </p:cmd>
                                  </p:childTnLst>
                                </p:cTn>
                              </p:par>
                            </p:childTnLst>
                          </p:cTn>
                        </p:par>
                      </p:childTnLst>
                    </p:cTn>
                  </p:par>
                </p:childTnLst>
              </p:cTn>
              <p:nextCondLst>
                <p:cond evt="onClick" delay="0">
                  <p:tgtEl>
                    <p:spTgt spid="10"/>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5A9661-FAF4-1113-3897-B62630DFF998}"/>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E43B7C0-ED96-EA9D-FD87-4473F51E8CF3}"/>
              </a:ext>
            </a:extLst>
          </p:cNvPr>
          <p:cNvSpPr>
            <a:spLocks noGrp="1"/>
          </p:cNvSpPr>
          <p:nvPr>
            <p:ph idx="1"/>
          </p:nvPr>
        </p:nvSpPr>
        <p:spPr>
          <a:xfrm>
            <a:off x="457199" y="1300900"/>
            <a:ext cx="11189855" cy="5099900"/>
          </a:xfrm>
        </p:spPr>
        <p:txBody>
          <a:bodyPr>
            <a:normAutofit/>
          </a:bodyPr>
          <a:lstStyle/>
          <a:p>
            <a:pPr>
              <a:defRPr sz="2000">
                <a:solidFill>
                  <a:srgbClr val="000000"/>
                </a:solidFill>
                <a:latin typeface="Garamond"/>
              </a:defRPr>
            </a:pPr>
            <a:r>
              <a:rPr lang="en-US" sz="2400" dirty="0"/>
              <a:t>Another component of an enterprise application are </a:t>
            </a:r>
            <a:r>
              <a:rPr lang="en-US" sz="2400" b="1" dirty="0"/>
              <a:t>Supply Chain Management</a:t>
            </a:r>
            <a:r>
              <a:rPr lang="en-US" sz="2400" dirty="0"/>
              <a:t> (SCM) systems.</a:t>
            </a:r>
          </a:p>
          <a:p>
            <a:pPr lvl="3">
              <a:defRPr sz="2000">
                <a:solidFill>
                  <a:srgbClr val="000000"/>
                </a:solidFill>
                <a:latin typeface="Garamond"/>
              </a:defRPr>
            </a:pPr>
            <a:endParaRPr lang="en-US" sz="1200" dirty="0"/>
          </a:p>
          <a:p>
            <a:pPr>
              <a:defRPr sz="2000">
                <a:solidFill>
                  <a:srgbClr val="000000"/>
                </a:solidFill>
                <a:latin typeface="Garamond"/>
              </a:defRPr>
            </a:pPr>
            <a:r>
              <a:rPr lang="en-US" sz="2400" dirty="0"/>
              <a:t>SCM systems:</a:t>
            </a:r>
          </a:p>
          <a:p>
            <a:pPr lvl="1">
              <a:defRPr sz="2000">
                <a:solidFill>
                  <a:srgbClr val="000000"/>
                </a:solidFill>
                <a:latin typeface="Garamond"/>
              </a:defRPr>
            </a:pPr>
            <a:r>
              <a:rPr lang="en-US" sz="2000" dirty="0"/>
              <a:t>Automate the flow of information between a firm and its suppliers.</a:t>
            </a:r>
          </a:p>
          <a:p>
            <a:pPr lvl="1">
              <a:defRPr sz="2000">
                <a:solidFill>
                  <a:srgbClr val="000000"/>
                </a:solidFill>
                <a:latin typeface="Garamond"/>
              </a:defRPr>
            </a:pPr>
            <a:r>
              <a:rPr lang="en-US" sz="2000" dirty="0"/>
              <a:t>Optimize planning, sourcing, manufacturing, and delivery of goods and services.</a:t>
            </a:r>
          </a:p>
          <a:p>
            <a:pPr lvl="1">
              <a:defRPr sz="2000">
                <a:solidFill>
                  <a:srgbClr val="000000"/>
                </a:solidFill>
                <a:latin typeface="Garamond"/>
              </a:defRPr>
            </a:pPr>
            <a:r>
              <a:rPr lang="en-US" sz="2000" dirty="0"/>
              <a:t>Act as interorganizational systems, managing relationships with suppliers, distributors, and logistics partners.</a:t>
            </a:r>
          </a:p>
          <a:p>
            <a:pPr lvl="1">
              <a:defRPr sz="2000">
                <a:solidFill>
                  <a:srgbClr val="000000"/>
                </a:solidFill>
                <a:latin typeface="Garamond"/>
              </a:defRPr>
            </a:pPr>
            <a:r>
              <a:rPr lang="en-US" sz="2000" dirty="0"/>
              <a:t>Must be designed with the processes of partners and suppliers in mind.</a:t>
            </a:r>
          </a:p>
          <a:p>
            <a:pPr lvl="1">
              <a:defRPr sz="2000">
                <a:solidFill>
                  <a:srgbClr val="000000"/>
                </a:solidFill>
                <a:latin typeface="Garamond"/>
              </a:defRPr>
            </a:pPr>
            <a:r>
              <a:rPr lang="en-US" sz="2000" dirty="0"/>
              <a:t>Increase firm profitability by lowering the costs of moving and making products.</a:t>
            </a:r>
          </a:p>
          <a:p>
            <a:pPr lvl="1">
              <a:defRPr sz="2000">
                <a:solidFill>
                  <a:srgbClr val="000000"/>
                </a:solidFill>
                <a:latin typeface="Garamond"/>
              </a:defRPr>
            </a:pPr>
            <a:r>
              <a:rPr lang="en-US" sz="2000" dirty="0"/>
              <a:t>Goal: deliver the right products to the right place in the shortest time and at the lowest cost.</a:t>
            </a:r>
          </a:p>
          <a:p>
            <a:pPr lvl="4">
              <a:defRPr sz="2000">
                <a:solidFill>
                  <a:srgbClr val="000000"/>
                </a:solidFill>
                <a:latin typeface="Garamond"/>
              </a:defRPr>
            </a:pPr>
            <a:endParaRPr lang="en-US" sz="1200" dirty="0"/>
          </a:p>
          <a:p>
            <a:pPr>
              <a:defRPr sz="2000">
                <a:solidFill>
                  <a:srgbClr val="000000"/>
                </a:solidFill>
                <a:latin typeface="Garamond"/>
              </a:defRPr>
            </a:pPr>
            <a:r>
              <a:rPr lang="en-US" sz="2400" dirty="0"/>
              <a:t>SAP SCM, Oracle SCM Cloud, Infor Supply Chain are some examples of SCM software.</a:t>
            </a:r>
          </a:p>
        </p:txBody>
      </p:sp>
      <p:sp>
        <p:nvSpPr>
          <p:cNvPr id="4" name="Rectangle 3">
            <a:extLst>
              <a:ext uri="{FF2B5EF4-FFF2-40B4-BE49-F238E27FC236}">
                <a16:creationId xmlns:a16="http://schemas.microsoft.com/office/drawing/2014/main" id="{E47CA7B2-9520-E596-C22C-51F1C27D658F}"/>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BFDFE9D-0B3A-5AC8-33A1-79C53E655FBE}"/>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Supply Chain Management (SCM) Systems</a:t>
            </a:r>
          </a:p>
        </p:txBody>
      </p:sp>
      <p:sp>
        <p:nvSpPr>
          <p:cNvPr id="5" name="Rectangle 4">
            <a:extLst>
              <a:ext uri="{FF2B5EF4-FFF2-40B4-BE49-F238E27FC236}">
                <a16:creationId xmlns:a16="http://schemas.microsoft.com/office/drawing/2014/main" id="{DAA0A014-7876-0B0E-1E4E-484A14EA21DC}"/>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EAA8324D-4BE2-6BCB-0B7B-3FAF614FEC03}"/>
              </a:ext>
            </a:extLst>
          </p:cNvPr>
          <p:cNvSpPr>
            <a:spLocks noGrp="1"/>
          </p:cNvSpPr>
          <p:nvPr>
            <p:ph type="ftr" sz="quarter" idx="11"/>
          </p:nvPr>
        </p:nvSpPr>
        <p:spPr>
          <a:xfrm>
            <a:off x="-1" y="6503428"/>
            <a:ext cx="2895600" cy="354572"/>
          </a:xfrm>
        </p:spPr>
        <p:txBody>
          <a:bodyPr/>
          <a:lstStyle/>
          <a:p>
            <a:pPr algn="l"/>
            <a:r>
              <a:rPr lang="en-US">
                <a:solidFill>
                  <a:schemeClr val="bg1"/>
                </a:solidFill>
                <a:latin typeface="Garamond" panose="02020404030301010803" pitchFamily="18" charset="0"/>
              </a:rPr>
              <a:t> Management Information Systems</a:t>
            </a:r>
            <a:endParaRPr lang="en-US" dirty="0">
              <a:solidFill>
                <a:schemeClr val="bg1"/>
              </a:solidFill>
              <a:latin typeface="Garamond" panose="02020404030301010803" pitchFamily="18" charset="0"/>
            </a:endParaRPr>
          </a:p>
        </p:txBody>
      </p:sp>
      <p:sp>
        <p:nvSpPr>
          <p:cNvPr id="7" name="Slide Number Placeholder 6">
            <a:extLst>
              <a:ext uri="{FF2B5EF4-FFF2-40B4-BE49-F238E27FC236}">
                <a16:creationId xmlns:a16="http://schemas.microsoft.com/office/drawing/2014/main" id="{79246AD8-E5ED-63A3-E371-52384E45CC77}"/>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29</a:t>
            </a:fld>
            <a:r>
              <a:rPr lang="en-US" b="1" dirty="0">
                <a:solidFill>
                  <a:schemeClr val="bg1"/>
                </a:solidFill>
                <a:latin typeface="Garamond" panose="02020404030301010803" pitchFamily="18" charset="0"/>
              </a:rPr>
              <a:t> </a:t>
            </a:r>
          </a:p>
        </p:txBody>
      </p:sp>
    </p:spTree>
    <p:extLst>
      <p:ext uri="{BB962C8B-B14F-4D97-AF65-F5344CB8AC3E}">
        <p14:creationId xmlns:p14="http://schemas.microsoft.com/office/powerpoint/2010/main" val="170584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500"/>
                                        <p:tgtEl>
                                          <p:spTgt spid="3">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animEffect transition="in" filter="fade">
                                      <p:cBhvr>
                                        <p:cTn id="47"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77122C"/>
        </a:solidFill>
        <a:effectLst/>
      </p:bgPr>
    </p:bg>
    <p:spTree>
      <p:nvGrpSpPr>
        <p:cNvPr id="1" name=""/>
        <p:cNvGrpSpPr/>
        <p:nvPr/>
      </p:nvGrpSpPr>
      <p:grpSpPr>
        <a:xfrm>
          <a:off x="0" y="0"/>
          <a:ext cx="0" cy="0"/>
          <a:chOff x="0" y="0"/>
          <a:chExt cx="0" cy="0"/>
        </a:xfrm>
      </p:grpSpPr>
      <p:sp>
        <p:nvSpPr>
          <p:cNvPr id="2" name="TextBox 1"/>
          <p:cNvSpPr txBox="1"/>
          <p:nvPr/>
        </p:nvSpPr>
        <p:spPr>
          <a:xfrm>
            <a:off x="0" y="2705725"/>
            <a:ext cx="12188825" cy="1446550"/>
          </a:xfrm>
          <a:prstGeom prst="rect">
            <a:avLst/>
          </a:prstGeom>
          <a:noFill/>
        </p:spPr>
        <p:txBody>
          <a:bodyPr wrap="square">
            <a:spAutoFit/>
          </a:bodyPr>
          <a:lstStyle/>
          <a:p>
            <a:pPr algn="ctr">
              <a:defRPr sz="4000" b="1">
                <a:solidFill>
                  <a:srgbClr val="FDB913"/>
                </a:solidFill>
                <a:latin typeface="Garamond"/>
              </a:defRPr>
            </a:pPr>
            <a:r>
              <a:rPr lang="en-US" sz="4400" dirty="0">
                <a:solidFill>
                  <a:schemeClr val="bg1"/>
                </a:solidFill>
              </a:rPr>
              <a:t>How Business Processes </a:t>
            </a:r>
          </a:p>
          <a:p>
            <a:pPr algn="ctr">
              <a:defRPr sz="4000" b="1">
                <a:solidFill>
                  <a:srgbClr val="FDB913"/>
                </a:solidFill>
                <a:latin typeface="Garamond"/>
              </a:defRPr>
            </a:pPr>
            <a:r>
              <a:rPr lang="en-US" sz="4400" dirty="0">
                <a:solidFill>
                  <a:schemeClr val="bg1"/>
                </a:solidFill>
              </a:rPr>
              <a:t>Relate to Information Systems</a:t>
            </a:r>
            <a:endParaRPr sz="4400" dirty="0">
              <a:solidFill>
                <a:schemeClr val="bg1"/>
              </a:solidFill>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7336F1-CFDF-CC89-BD0E-F100D082D62B}"/>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E096CDE-669A-A212-2473-F02E395A83DC}"/>
              </a:ext>
            </a:extLst>
          </p:cNvPr>
          <p:cNvSpPr>
            <a:spLocks noGrp="1"/>
          </p:cNvSpPr>
          <p:nvPr>
            <p:ph idx="1"/>
          </p:nvPr>
        </p:nvSpPr>
        <p:spPr>
          <a:xfrm>
            <a:off x="457199" y="1300900"/>
            <a:ext cx="11189855" cy="5099900"/>
          </a:xfrm>
        </p:spPr>
        <p:txBody>
          <a:bodyPr>
            <a:normAutofit/>
          </a:bodyPr>
          <a:lstStyle/>
          <a:p>
            <a:pPr>
              <a:defRPr sz="2000">
                <a:solidFill>
                  <a:srgbClr val="000000"/>
                </a:solidFill>
                <a:latin typeface="Garamond"/>
              </a:defRPr>
            </a:pPr>
            <a:r>
              <a:rPr lang="en-US" sz="2400" dirty="0"/>
              <a:t>Dell became famous in the 1990s for its direct-to-consumer model.</a:t>
            </a:r>
          </a:p>
          <a:p>
            <a:pPr lvl="3">
              <a:defRPr sz="2000">
                <a:solidFill>
                  <a:srgbClr val="000000"/>
                </a:solidFill>
                <a:latin typeface="Garamond"/>
              </a:defRPr>
            </a:pPr>
            <a:endParaRPr lang="en-US" sz="1200" dirty="0"/>
          </a:p>
          <a:p>
            <a:pPr>
              <a:defRPr sz="2000">
                <a:solidFill>
                  <a:srgbClr val="000000"/>
                </a:solidFill>
                <a:latin typeface="Garamond"/>
              </a:defRPr>
            </a:pPr>
            <a:r>
              <a:rPr lang="en-US" sz="2400" dirty="0"/>
              <a:t>Customers placed customized orders online or by phone.</a:t>
            </a:r>
          </a:p>
          <a:p>
            <a:pPr lvl="3">
              <a:defRPr sz="2000">
                <a:solidFill>
                  <a:srgbClr val="000000"/>
                </a:solidFill>
                <a:latin typeface="Garamond"/>
              </a:defRPr>
            </a:pPr>
            <a:endParaRPr lang="en-US" sz="1200" dirty="0"/>
          </a:p>
          <a:p>
            <a:pPr>
              <a:defRPr sz="2000">
                <a:solidFill>
                  <a:srgbClr val="000000"/>
                </a:solidFill>
                <a:latin typeface="Garamond"/>
              </a:defRPr>
            </a:pPr>
            <a:r>
              <a:rPr lang="en-US" sz="2400" dirty="0"/>
              <a:t>Dell’s SCM system immediately coordinated with suppliers to source components “just in time.”</a:t>
            </a:r>
          </a:p>
          <a:p>
            <a:pPr lvl="3">
              <a:defRPr sz="2000">
                <a:solidFill>
                  <a:srgbClr val="000000"/>
                </a:solidFill>
                <a:latin typeface="Garamond"/>
              </a:defRPr>
            </a:pPr>
            <a:endParaRPr lang="en-US" sz="1200" dirty="0"/>
          </a:p>
          <a:p>
            <a:pPr>
              <a:defRPr sz="2000">
                <a:solidFill>
                  <a:srgbClr val="000000"/>
                </a:solidFill>
                <a:latin typeface="Garamond"/>
              </a:defRPr>
            </a:pPr>
            <a:r>
              <a:rPr lang="en-US" sz="2400" dirty="0"/>
              <a:t>This minimized inventory costs while ensuring fast assembly and delivery.</a:t>
            </a:r>
          </a:p>
          <a:p>
            <a:pPr lvl="3">
              <a:defRPr sz="2000">
                <a:solidFill>
                  <a:srgbClr val="000000"/>
                </a:solidFill>
                <a:latin typeface="Garamond"/>
              </a:defRPr>
            </a:pPr>
            <a:endParaRPr lang="en-US" sz="1200" dirty="0"/>
          </a:p>
          <a:p>
            <a:pPr>
              <a:defRPr sz="2000">
                <a:solidFill>
                  <a:srgbClr val="000000"/>
                </a:solidFill>
                <a:latin typeface="Garamond"/>
              </a:defRPr>
            </a:pPr>
            <a:r>
              <a:rPr lang="en-US" sz="2400" dirty="0"/>
              <a:t>Dell achieved cost efficiency, reduced waste, and offered consumers personalized products at scale.</a:t>
            </a:r>
          </a:p>
        </p:txBody>
      </p:sp>
      <p:sp>
        <p:nvSpPr>
          <p:cNvPr id="4" name="Rectangle 3">
            <a:extLst>
              <a:ext uri="{FF2B5EF4-FFF2-40B4-BE49-F238E27FC236}">
                <a16:creationId xmlns:a16="http://schemas.microsoft.com/office/drawing/2014/main" id="{7391CC61-C780-567D-6DD6-BB83DD805852}"/>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27ED619-CABE-FF73-003B-068F9558F01C}"/>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SCM Showcase: Dell Inc.</a:t>
            </a:r>
          </a:p>
        </p:txBody>
      </p:sp>
      <p:sp>
        <p:nvSpPr>
          <p:cNvPr id="5" name="Rectangle 4">
            <a:extLst>
              <a:ext uri="{FF2B5EF4-FFF2-40B4-BE49-F238E27FC236}">
                <a16:creationId xmlns:a16="http://schemas.microsoft.com/office/drawing/2014/main" id="{6874719D-5608-5134-C50A-C2C68D630182}"/>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0A014A9F-994D-8F26-74DE-02C7C2C0CB57}"/>
              </a:ext>
            </a:extLst>
          </p:cNvPr>
          <p:cNvSpPr>
            <a:spLocks noGrp="1"/>
          </p:cNvSpPr>
          <p:nvPr>
            <p:ph type="ftr" sz="quarter" idx="11"/>
          </p:nvPr>
        </p:nvSpPr>
        <p:spPr>
          <a:xfrm>
            <a:off x="-1" y="6503428"/>
            <a:ext cx="2895600" cy="354572"/>
          </a:xfrm>
        </p:spPr>
        <p:txBody>
          <a:bodyPr/>
          <a:lstStyle/>
          <a:p>
            <a:pPr algn="l"/>
            <a:r>
              <a:rPr lang="en-US">
                <a:solidFill>
                  <a:schemeClr val="bg1"/>
                </a:solidFill>
                <a:latin typeface="Garamond" panose="02020404030301010803" pitchFamily="18" charset="0"/>
              </a:rPr>
              <a:t> Management Information Systems</a:t>
            </a:r>
            <a:endParaRPr lang="en-US" dirty="0">
              <a:solidFill>
                <a:schemeClr val="bg1"/>
              </a:solidFill>
              <a:latin typeface="Garamond" panose="02020404030301010803" pitchFamily="18" charset="0"/>
            </a:endParaRPr>
          </a:p>
        </p:txBody>
      </p:sp>
      <p:sp>
        <p:nvSpPr>
          <p:cNvPr id="7" name="Slide Number Placeholder 6">
            <a:extLst>
              <a:ext uri="{FF2B5EF4-FFF2-40B4-BE49-F238E27FC236}">
                <a16:creationId xmlns:a16="http://schemas.microsoft.com/office/drawing/2014/main" id="{8F8FFF00-5033-718E-EA41-81EFA8A8CE05}"/>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30</a:t>
            </a:fld>
            <a:r>
              <a:rPr lang="en-US" b="1" dirty="0">
                <a:solidFill>
                  <a:schemeClr val="bg1"/>
                </a:solidFill>
                <a:latin typeface="Garamond" panose="02020404030301010803" pitchFamily="18" charset="0"/>
              </a:rPr>
              <a:t> </a:t>
            </a:r>
          </a:p>
        </p:txBody>
      </p:sp>
    </p:spTree>
    <p:extLst>
      <p:ext uri="{BB962C8B-B14F-4D97-AF65-F5344CB8AC3E}">
        <p14:creationId xmlns:p14="http://schemas.microsoft.com/office/powerpoint/2010/main" val="498198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D1FE00-8692-DAF3-68A2-59590A9BA99C}"/>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3E30B05-B01F-6130-9729-0FC9439B9281}"/>
              </a:ext>
            </a:extLst>
          </p:cNvPr>
          <p:cNvSpPr>
            <a:spLocks noGrp="1"/>
          </p:cNvSpPr>
          <p:nvPr>
            <p:ph idx="1"/>
          </p:nvPr>
        </p:nvSpPr>
        <p:spPr>
          <a:xfrm>
            <a:off x="457199" y="1300900"/>
            <a:ext cx="11189855" cy="5099900"/>
          </a:xfrm>
        </p:spPr>
        <p:txBody>
          <a:bodyPr>
            <a:normAutofit/>
          </a:bodyPr>
          <a:lstStyle/>
          <a:p>
            <a:pPr>
              <a:defRPr sz="2000">
                <a:solidFill>
                  <a:srgbClr val="000000"/>
                </a:solidFill>
                <a:latin typeface="Garamond"/>
              </a:defRPr>
            </a:pPr>
            <a:r>
              <a:rPr lang="en-US" sz="2400" dirty="0"/>
              <a:t>The next component we will discuss are </a:t>
            </a:r>
            <a:r>
              <a:rPr lang="en-US" sz="2400" b="1" dirty="0"/>
              <a:t>Customer Relationship Management</a:t>
            </a:r>
            <a:r>
              <a:rPr lang="en-US" sz="2400" dirty="0"/>
              <a:t> (CRM) systems.</a:t>
            </a:r>
          </a:p>
          <a:p>
            <a:pPr lvl="3">
              <a:defRPr sz="2000">
                <a:solidFill>
                  <a:srgbClr val="000000"/>
                </a:solidFill>
                <a:latin typeface="Garamond"/>
              </a:defRPr>
            </a:pPr>
            <a:endParaRPr lang="en-US" sz="1200" dirty="0"/>
          </a:p>
          <a:p>
            <a:pPr>
              <a:defRPr sz="2000">
                <a:solidFill>
                  <a:srgbClr val="000000"/>
                </a:solidFill>
                <a:latin typeface="Garamond"/>
              </a:defRPr>
            </a:pPr>
            <a:r>
              <a:rPr lang="en-US" sz="2400" dirty="0"/>
              <a:t>CRM systems are information systems that enables a firm to coordinate all business processes that deal with customers.</a:t>
            </a:r>
          </a:p>
          <a:p>
            <a:pPr marL="1371600" lvl="3" indent="0">
              <a:buNone/>
              <a:defRPr sz="2000">
                <a:solidFill>
                  <a:srgbClr val="000000"/>
                </a:solidFill>
                <a:latin typeface="Garamond"/>
              </a:defRPr>
            </a:pPr>
            <a:endParaRPr lang="en-US" sz="1200" dirty="0"/>
          </a:p>
          <a:p>
            <a:pPr>
              <a:defRPr sz="2000">
                <a:solidFill>
                  <a:srgbClr val="000000"/>
                </a:solidFill>
                <a:latin typeface="Garamond"/>
              </a:defRPr>
            </a:pPr>
            <a:r>
              <a:rPr lang="en-US" sz="2400" dirty="0"/>
              <a:t>Salesforce is the global leader, with competition from SAP, Oracle, and Microsoft.</a:t>
            </a:r>
          </a:p>
          <a:p>
            <a:pPr lvl="3">
              <a:defRPr sz="2000">
                <a:solidFill>
                  <a:srgbClr val="000000"/>
                </a:solidFill>
                <a:latin typeface="Garamond"/>
              </a:defRPr>
            </a:pPr>
            <a:endParaRPr lang="en-US" sz="1200" dirty="0"/>
          </a:p>
          <a:p>
            <a:pPr>
              <a:defRPr sz="2000">
                <a:solidFill>
                  <a:srgbClr val="000000"/>
                </a:solidFill>
                <a:latin typeface="Garamond"/>
              </a:defRPr>
            </a:pPr>
            <a:r>
              <a:rPr lang="en-US" sz="2400" dirty="0"/>
              <a:t>Coca-Cola integrated customer data fragmented across 200+ countries under Salesforce CRM to centralize customer insights into a unified platform:</a:t>
            </a:r>
          </a:p>
          <a:p>
            <a:pPr lvl="1">
              <a:defRPr sz="2000">
                <a:solidFill>
                  <a:srgbClr val="000000"/>
                </a:solidFill>
                <a:latin typeface="Garamond"/>
              </a:defRPr>
            </a:pPr>
            <a:r>
              <a:rPr lang="en-US" sz="2000" dirty="0"/>
              <a:t>Real-time data access for sales and service for teams world-wide.</a:t>
            </a:r>
          </a:p>
          <a:p>
            <a:pPr lvl="1">
              <a:defRPr sz="2000">
                <a:solidFill>
                  <a:srgbClr val="000000"/>
                </a:solidFill>
                <a:latin typeface="Garamond"/>
              </a:defRPr>
            </a:pPr>
            <a:r>
              <a:rPr lang="en-US" sz="2000" dirty="0"/>
              <a:t>Better demand forecasting and order tracking.</a:t>
            </a:r>
          </a:p>
          <a:p>
            <a:pPr lvl="1">
              <a:defRPr sz="2000">
                <a:solidFill>
                  <a:srgbClr val="000000"/>
                </a:solidFill>
                <a:latin typeface="Garamond"/>
              </a:defRPr>
            </a:pPr>
            <a:r>
              <a:rPr lang="en-US" sz="2000" dirty="0"/>
              <a:t>Personalized marketing at a global scale.</a:t>
            </a:r>
          </a:p>
        </p:txBody>
      </p:sp>
      <p:sp>
        <p:nvSpPr>
          <p:cNvPr id="4" name="Rectangle 3">
            <a:extLst>
              <a:ext uri="{FF2B5EF4-FFF2-40B4-BE49-F238E27FC236}">
                <a16:creationId xmlns:a16="http://schemas.microsoft.com/office/drawing/2014/main" id="{CA8DC78E-A681-46C9-95D0-135F2F5B67F7}"/>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FC43217-18CD-64C4-B5D6-F5A910E36059}"/>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Customer Relationship Management (CRM) Systems</a:t>
            </a:r>
          </a:p>
        </p:txBody>
      </p:sp>
      <p:sp>
        <p:nvSpPr>
          <p:cNvPr id="5" name="Rectangle 4">
            <a:extLst>
              <a:ext uri="{FF2B5EF4-FFF2-40B4-BE49-F238E27FC236}">
                <a16:creationId xmlns:a16="http://schemas.microsoft.com/office/drawing/2014/main" id="{6BDA4C07-4384-0992-A42C-F3D95402312E}"/>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8189C96F-1F07-421F-2DDD-C5BD1D6881F9}"/>
              </a:ext>
            </a:extLst>
          </p:cNvPr>
          <p:cNvSpPr>
            <a:spLocks noGrp="1"/>
          </p:cNvSpPr>
          <p:nvPr>
            <p:ph type="ftr" sz="quarter" idx="11"/>
          </p:nvPr>
        </p:nvSpPr>
        <p:spPr>
          <a:xfrm>
            <a:off x="-1" y="6503428"/>
            <a:ext cx="2895600" cy="354572"/>
          </a:xfrm>
        </p:spPr>
        <p:txBody>
          <a:bodyPr/>
          <a:lstStyle/>
          <a:p>
            <a:pPr algn="l"/>
            <a:r>
              <a:rPr lang="en-US">
                <a:solidFill>
                  <a:schemeClr val="bg1"/>
                </a:solidFill>
                <a:latin typeface="Garamond" panose="02020404030301010803" pitchFamily="18" charset="0"/>
              </a:rPr>
              <a:t> Management Information Systems</a:t>
            </a:r>
            <a:endParaRPr lang="en-US" dirty="0">
              <a:solidFill>
                <a:schemeClr val="bg1"/>
              </a:solidFill>
              <a:latin typeface="Garamond" panose="02020404030301010803" pitchFamily="18" charset="0"/>
            </a:endParaRPr>
          </a:p>
        </p:txBody>
      </p:sp>
      <p:sp>
        <p:nvSpPr>
          <p:cNvPr id="7" name="Slide Number Placeholder 6">
            <a:extLst>
              <a:ext uri="{FF2B5EF4-FFF2-40B4-BE49-F238E27FC236}">
                <a16:creationId xmlns:a16="http://schemas.microsoft.com/office/drawing/2014/main" id="{61075244-DE68-71B7-3BC6-38549D9FB8D6}"/>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31</a:t>
            </a:fld>
            <a:r>
              <a:rPr lang="en-US" b="1" dirty="0">
                <a:solidFill>
                  <a:schemeClr val="bg1"/>
                </a:solidFill>
                <a:latin typeface="Garamond" panose="02020404030301010803" pitchFamily="18" charset="0"/>
              </a:rPr>
              <a:t> </a:t>
            </a:r>
          </a:p>
        </p:txBody>
      </p:sp>
    </p:spTree>
    <p:extLst>
      <p:ext uri="{BB962C8B-B14F-4D97-AF65-F5344CB8AC3E}">
        <p14:creationId xmlns:p14="http://schemas.microsoft.com/office/powerpoint/2010/main" val="4057253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500"/>
                                        <p:tgtEl>
                                          <p:spTgt spid="3">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Effect transition="in" filter="fade">
                                      <p:cBhvr>
                                        <p:cTn id="3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462B7A-D3C2-1A22-7027-0D84305A9183}"/>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DBF2D96C-33CB-DC6B-9939-34CFA516539E}"/>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A4256A0-920A-2F57-05B4-B45B686D759B}"/>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CRM Showcase: Salesforce &amp; Coca-Cola</a:t>
            </a:r>
          </a:p>
        </p:txBody>
      </p:sp>
      <p:sp>
        <p:nvSpPr>
          <p:cNvPr id="5" name="Rectangle 4">
            <a:extLst>
              <a:ext uri="{FF2B5EF4-FFF2-40B4-BE49-F238E27FC236}">
                <a16:creationId xmlns:a16="http://schemas.microsoft.com/office/drawing/2014/main" id="{9F732616-9E8F-7D0F-A086-6ABE3543F8B0}"/>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708535DD-CE05-A23C-4A59-6BDE5179022B}"/>
              </a:ext>
            </a:extLst>
          </p:cNvPr>
          <p:cNvSpPr>
            <a:spLocks noGrp="1"/>
          </p:cNvSpPr>
          <p:nvPr>
            <p:ph type="ftr" sz="quarter" idx="11"/>
          </p:nvPr>
        </p:nvSpPr>
        <p:spPr>
          <a:xfrm>
            <a:off x="-1" y="6503428"/>
            <a:ext cx="2895600" cy="354572"/>
          </a:xfrm>
        </p:spPr>
        <p:txBody>
          <a:bodyPr/>
          <a:lstStyle/>
          <a:p>
            <a:pPr algn="l"/>
            <a:r>
              <a:rPr lang="en-US">
                <a:solidFill>
                  <a:schemeClr val="bg1"/>
                </a:solidFill>
                <a:latin typeface="Garamond" panose="02020404030301010803" pitchFamily="18" charset="0"/>
              </a:rPr>
              <a:t> Management Information Systems</a:t>
            </a:r>
            <a:endParaRPr lang="en-US" dirty="0">
              <a:solidFill>
                <a:schemeClr val="bg1"/>
              </a:solidFill>
              <a:latin typeface="Garamond" panose="02020404030301010803" pitchFamily="18" charset="0"/>
            </a:endParaRPr>
          </a:p>
        </p:txBody>
      </p:sp>
      <p:sp>
        <p:nvSpPr>
          <p:cNvPr id="7" name="Slide Number Placeholder 6">
            <a:extLst>
              <a:ext uri="{FF2B5EF4-FFF2-40B4-BE49-F238E27FC236}">
                <a16:creationId xmlns:a16="http://schemas.microsoft.com/office/drawing/2014/main" id="{E9088BBC-D186-4F12-1BB8-BC2518363330}"/>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32</a:t>
            </a:fld>
            <a:r>
              <a:rPr lang="en-US" b="1" dirty="0">
                <a:solidFill>
                  <a:schemeClr val="bg1"/>
                </a:solidFill>
                <a:latin typeface="Garamond" panose="02020404030301010803" pitchFamily="18" charset="0"/>
              </a:rPr>
              <a:t> </a:t>
            </a:r>
          </a:p>
        </p:txBody>
      </p:sp>
      <p:pic>
        <p:nvPicPr>
          <p:cNvPr id="3" name="Online Media 2" title="Coca Cola Customer Experience Salesforce CRM">
            <a:hlinkClick r:id="" action="ppaction://media"/>
            <a:extLst>
              <a:ext uri="{FF2B5EF4-FFF2-40B4-BE49-F238E27FC236}">
                <a16:creationId xmlns:a16="http://schemas.microsoft.com/office/drawing/2014/main" id="{F769806E-8784-950D-D426-B25FF564E65B}"/>
              </a:ext>
            </a:extLst>
          </p:cNvPr>
          <p:cNvPicPr>
            <a:picLocks noRot="1" noChangeAspect="1"/>
          </p:cNvPicPr>
          <p:nvPr>
            <a:videoFile r:link="rId1"/>
          </p:nvPr>
        </p:nvPicPr>
        <p:blipFill>
          <a:blip r:embed="rId4"/>
          <a:stretch>
            <a:fillRect/>
          </a:stretch>
        </p:blipFill>
        <p:spPr>
          <a:xfrm>
            <a:off x="1239190" y="970332"/>
            <a:ext cx="9710442" cy="5486400"/>
          </a:xfrm>
          <a:prstGeom prst="rect">
            <a:avLst/>
          </a:prstGeom>
        </p:spPr>
      </p:pic>
    </p:spTree>
    <p:extLst>
      <p:ext uri="{BB962C8B-B14F-4D97-AF65-F5344CB8AC3E}">
        <p14:creationId xmlns:p14="http://schemas.microsoft.com/office/powerpoint/2010/main" val="3682835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2C0F43-D89C-E7EB-1AE1-8C5A132BC79D}"/>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6103078-7239-00F0-C873-7F39636E98FD}"/>
              </a:ext>
            </a:extLst>
          </p:cNvPr>
          <p:cNvSpPr>
            <a:spLocks noGrp="1"/>
          </p:cNvSpPr>
          <p:nvPr>
            <p:ph idx="1"/>
          </p:nvPr>
        </p:nvSpPr>
        <p:spPr>
          <a:xfrm>
            <a:off x="457199" y="1300900"/>
            <a:ext cx="11189855" cy="5099900"/>
          </a:xfrm>
        </p:spPr>
        <p:txBody>
          <a:bodyPr>
            <a:normAutofit/>
          </a:bodyPr>
          <a:lstStyle/>
          <a:p>
            <a:pPr>
              <a:defRPr sz="2000">
                <a:solidFill>
                  <a:srgbClr val="000000"/>
                </a:solidFill>
                <a:latin typeface="Garamond"/>
              </a:defRPr>
            </a:pPr>
            <a:r>
              <a:rPr lang="en-US" sz="2400" dirty="0"/>
              <a:t>The final component we will discuss are </a:t>
            </a:r>
            <a:r>
              <a:rPr lang="en-US" sz="2400" b="1" dirty="0"/>
              <a:t>Knowledge Management Systems</a:t>
            </a:r>
            <a:r>
              <a:rPr lang="en-US" sz="2400" dirty="0"/>
              <a:t> (KMS).</a:t>
            </a:r>
          </a:p>
          <a:p>
            <a:pPr lvl="3">
              <a:defRPr sz="2000">
                <a:solidFill>
                  <a:srgbClr val="000000"/>
                </a:solidFill>
                <a:latin typeface="Garamond"/>
              </a:defRPr>
            </a:pPr>
            <a:endParaRPr lang="en-US" sz="1200" dirty="0"/>
          </a:p>
          <a:p>
            <a:pPr>
              <a:defRPr sz="2000">
                <a:solidFill>
                  <a:srgbClr val="000000"/>
                </a:solidFill>
                <a:latin typeface="Garamond"/>
              </a:defRPr>
            </a:pPr>
            <a:r>
              <a:rPr lang="en-US" sz="2400" dirty="0"/>
              <a:t>KMS are information systems that support the creation, capture, storage, and dissemination of firm expertise and knowledge.</a:t>
            </a:r>
          </a:p>
          <a:p>
            <a:pPr lvl="1">
              <a:defRPr sz="2000">
                <a:solidFill>
                  <a:srgbClr val="000000"/>
                </a:solidFill>
                <a:latin typeface="Garamond"/>
              </a:defRPr>
            </a:pPr>
            <a:r>
              <a:rPr lang="en-US" sz="2000" dirty="0"/>
              <a:t>Collect relevant knowledge and experience in the firm</a:t>
            </a:r>
          </a:p>
          <a:p>
            <a:pPr lvl="1">
              <a:defRPr sz="2000">
                <a:solidFill>
                  <a:srgbClr val="000000"/>
                </a:solidFill>
                <a:latin typeface="Garamond"/>
              </a:defRPr>
            </a:pPr>
            <a:r>
              <a:rPr lang="en-US" sz="2000" dirty="0"/>
              <a:t>Links to external sources of knowledge</a:t>
            </a:r>
          </a:p>
          <a:p>
            <a:pPr lvl="1">
              <a:defRPr sz="2000">
                <a:solidFill>
                  <a:srgbClr val="000000"/>
                </a:solidFill>
                <a:latin typeface="Garamond"/>
              </a:defRPr>
            </a:pPr>
            <a:r>
              <a:rPr lang="en-US" sz="2000" dirty="0"/>
              <a:t>Makes that knowledge available wherever and whenever it is needed to improve business processes and management decisions</a:t>
            </a:r>
          </a:p>
          <a:p>
            <a:pPr lvl="3">
              <a:defRPr sz="2000">
                <a:solidFill>
                  <a:srgbClr val="000000"/>
                </a:solidFill>
                <a:latin typeface="Garamond"/>
              </a:defRPr>
            </a:pPr>
            <a:endParaRPr lang="en-US" sz="1200" dirty="0"/>
          </a:p>
          <a:p>
            <a:pPr>
              <a:defRPr sz="2000">
                <a:solidFill>
                  <a:srgbClr val="000000"/>
                </a:solidFill>
                <a:latin typeface="Garamond"/>
              </a:defRPr>
            </a:pPr>
            <a:r>
              <a:rPr lang="en-US" sz="2400" dirty="0"/>
              <a:t>Examples may include:</a:t>
            </a:r>
          </a:p>
          <a:p>
            <a:pPr lvl="1">
              <a:defRPr sz="2000">
                <a:solidFill>
                  <a:srgbClr val="000000"/>
                </a:solidFill>
                <a:latin typeface="Garamond"/>
              </a:defRPr>
            </a:pPr>
            <a:r>
              <a:rPr lang="en-US" sz="2000" dirty="0"/>
              <a:t>Microsoft SharePoint: Document management and team collaboration.</a:t>
            </a:r>
          </a:p>
          <a:p>
            <a:pPr lvl="1">
              <a:defRPr sz="2000">
                <a:solidFill>
                  <a:srgbClr val="000000"/>
                </a:solidFill>
                <a:latin typeface="Garamond"/>
              </a:defRPr>
            </a:pPr>
            <a:r>
              <a:rPr lang="en-US" sz="2000" dirty="0"/>
              <a:t>Google Workspace (G Suite): Cloud-based suite for collaborative knowledge sharing.</a:t>
            </a:r>
          </a:p>
          <a:p>
            <a:pPr lvl="1">
              <a:defRPr sz="2000">
                <a:solidFill>
                  <a:srgbClr val="000000"/>
                </a:solidFill>
                <a:latin typeface="Garamond"/>
              </a:defRPr>
            </a:pPr>
            <a:r>
              <a:rPr lang="en-US" sz="2000" dirty="0"/>
              <a:t>Notion: Increasingly adopted for flexible team knowledge management.</a:t>
            </a:r>
          </a:p>
        </p:txBody>
      </p:sp>
      <p:sp>
        <p:nvSpPr>
          <p:cNvPr id="4" name="Rectangle 3">
            <a:extLst>
              <a:ext uri="{FF2B5EF4-FFF2-40B4-BE49-F238E27FC236}">
                <a16:creationId xmlns:a16="http://schemas.microsoft.com/office/drawing/2014/main" id="{B551D621-A85F-64B5-D321-68739A306701}"/>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19ADBB4-6EFC-ED3E-F965-58645D171BAB}"/>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Knowledge Management Systems (KMS)</a:t>
            </a:r>
          </a:p>
        </p:txBody>
      </p:sp>
      <p:sp>
        <p:nvSpPr>
          <p:cNvPr id="5" name="Rectangle 4">
            <a:extLst>
              <a:ext uri="{FF2B5EF4-FFF2-40B4-BE49-F238E27FC236}">
                <a16:creationId xmlns:a16="http://schemas.microsoft.com/office/drawing/2014/main" id="{71C26537-50EF-FB02-2726-6B830E4E0D24}"/>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627CFF33-4B22-491E-9C5A-AB62C1BF3C8F}"/>
              </a:ext>
            </a:extLst>
          </p:cNvPr>
          <p:cNvSpPr>
            <a:spLocks noGrp="1"/>
          </p:cNvSpPr>
          <p:nvPr>
            <p:ph type="ftr" sz="quarter" idx="11"/>
          </p:nvPr>
        </p:nvSpPr>
        <p:spPr>
          <a:xfrm>
            <a:off x="-1" y="6503428"/>
            <a:ext cx="2895600" cy="354572"/>
          </a:xfrm>
        </p:spPr>
        <p:txBody>
          <a:bodyPr/>
          <a:lstStyle/>
          <a:p>
            <a:pPr algn="l"/>
            <a:r>
              <a:rPr lang="en-US">
                <a:solidFill>
                  <a:schemeClr val="bg1"/>
                </a:solidFill>
                <a:latin typeface="Garamond" panose="02020404030301010803" pitchFamily="18" charset="0"/>
              </a:rPr>
              <a:t> Management Information Systems</a:t>
            </a:r>
            <a:endParaRPr lang="en-US" dirty="0">
              <a:solidFill>
                <a:schemeClr val="bg1"/>
              </a:solidFill>
              <a:latin typeface="Garamond" panose="02020404030301010803" pitchFamily="18" charset="0"/>
            </a:endParaRPr>
          </a:p>
        </p:txBody>
      </p:sp>
      <p:sp>
        <p:nvSpPr>
          <p:cNvPr id="7" name="Slide Number Placeholder 6">
            <a:extLst>
              <a:ext uri="{FF2B5EF4-FFF2-40B4-BE49-F238E27FC236}">
                <a16:creationId xmlns:a16="http://schemas.microsoft.com/office/drawing/2014/main" id="{E60E8712-4766-0F57-9A1B-AE26AA3B0289}"/>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33</a:t>
            </a:fld>
            <a:r>
              <a:rPr lang="en-US" b="1" dirty="0">
                <a:solidFill>
                  <a:schemeClr val="bg1"/>
                </a:solidFill>
                <a:latin typeface="Garamond" panose="02020404030301010803" pitchFamily="18" charset="0"/>
              </a:rPr>
              <a:t> </a:t>
            </a:r>
          </a:p>
        </p:txBody>
      </p:sp>
    </p:spTree>
    <p:extLst>
      <p:ext uri="{BB962C8B-B14F-4D97-AF65-F5344CB8AC3E}">
        <p14:creationId xmlns:p14="http://schemas.microsoft.com/office/powerpoint/2010/main" val="602262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500"/>
                                        <p:tgtEl>
                                          <p:spTgt spid="3">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fade">
                                      <p:cBhvr>
                                        <p:cTn id="42" dur="500"/>
                                        <p:tgtEl>
                                          <p:spTgt spid="3">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animEffect transition="in" filter="fade">
                                      <p:cBhvr>
                                        <p:cTn id="47"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E943F4-8BF9-9E21-6C0A-69511C1A1C5E}"/>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6BBA04FD-D3EC-595F-4624-749F5EDDDBDD}"/>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27E8711-4BA1-5394-8CB0-99E7BEBC2F8D}"/>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KMS Showcase: NASA’s LLIS</a:t>
            </a:r>
          </a:p>
        </p:txBody>
      </p:sp>
      <p:sp>
        <p:nvSpPr>
          <p:cNvPr id="5" name="Rectangle 4">
            <a:extLst>
              <a:ext uri="{FF2B5EF4-FFF2-40B4-BE49-F238E27FC236}">
                <a16:creationId xmlns:a16="http://schemas.microsoft.com/office/drawing/2014/main" id="{36A9DBBC-A52D-3A3B-8048-4E88185DDBC2}"/>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B39B3FFB-B259-CF94-FA5C-40989F72013C}"/>
              </a:ext>
            </a:extLst>
          </p:cNvPr>
          <p:cNvSpPr>
            <a:spLocks noGrp="1"/>
          </p:cNvSpPr>
          <p:nvPr>
            <p:ph type="ftr" sz="quarter" idx="11"/>
          </p:nvPr>
        </p:nvSpPr>
        <p:spPr>
          <a:xfrm>
            <a:off x="-1" y="6503428"/>
            <a:ext cx="2895600" cy="354572"/>
          </a:xfrm>
        </p:spPr>
        <p:txBody>
          <a:bodyPr/>
          <a:lstStyle/>
          <a:p>
            <a:pPr algn="l"/>
            <a:r>
              <a:rPr lang="en-US">
                <a:solidFill>
                  <a:schemeClr val="bg1"/>
                </a:solidFill>
                <a:latin typeface="Garamond" panose="02020404030301010803" pitchFamily="18" charset="0"/>
              </a:rPr>
              <a:t> Management Information Systems</a:t>
            </a:r>
            <a:endParaRPr lang="en-US" dirty="0">
              <a:solidFill>
                <a:schemeClr val="bg1"/>
              </a:solidFill>
              <a:latin typeface="Garamond" panose="02020404030301010803" pitchFamily="18" charset="0"/>
            </a:endParaRPr>
          </a:p>
        </p:txBody>
      </p:sp>
      <p:sp>
        <p:nvSpPr>
          <p:cNvPr id="7" name="Slide Number Placeholder 6">
            <a:extLst>
              <a:ext uri="{FF2B5EF4-FFF2-40B4-BE49-F238E27FC236}">
                <a16:creationId xmlns:a16="http://schemas.microsoft.com/office/drawing/2014/main" id="{C4C4628E-A4D5-97D8-663F-CA353F161CCA}"/>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34</a:t>
            </a:fld>
            <a:r>
              <a:rPr lang="en-US" b="1" dirty="0">
                <a:solidFill>
                  <a:schemeClr val="bg1"/>
                </a:solidFill>
                <a:latin typeface="Garamond" panose="02020404030301010803" pitchFamily="18" charset="0"/>
              </a:rPr>
              <a:t> </a:t>
            </a:r>
          </a:p>
        </p:txBody>
      </p:sp>
      <p:pic>
        <p:nvPicPr>
          <p:cNvPr id="8" name="Online Media 7" title="Podcast Episode 68: Lessons Learned Information System">
            <a:hlinkClick r:id="" action="ppaction://media"/>
            <a:extLst>
              <a:ext uri="{FF2B5EF4-FFF2-40B4-BE49-F238E27FC236}">
                <a16:creationId xmlns:a16="http://schemas.microsoft.com/office/drawing/2014/main" id="{1DF75D67-A1BD-2B5B-EC1D-8E4639AE5E44}"/>
              </a:ext>
            </a:extLst>
          </p:cNvPr>
          <p:cNvPicPr>
            <a:picLocks noRot="1" noChangeAspect="1"/>
          </p:cNvPicPr>
          <p:nvPr>
            <a:videoFile r:link="rId1"/>
          </p:nvPr>
        </p:nvPicPr>
        <p:blipFill>
          <a:blip r:embed="rId4"/>
          <a:stretch>
            <a:fillRect/>
          </a:stretch>
        </p:blipFill>
        <p:spPr>
          <a:xfrm>
            <a:off x="1239190" y="970332"/>
            <a:ext cx="9710442" cy="5486400"/>
          </a:xfrm>
          <a:prstGeom prst="rect">
            <a:avLst/>
          </a:prstGeom>
        </p:spPr>
      </p:pic>
    </p:spTree>
    <p:extLst>
      <p:ext uri="{BB962C8B-B14F-4D97-AF65-F5344CB8AC3E}">
        <p14:creationId xmlns:p14="http://schemas.microsoft.com/office/powerpoint/2010/main" val="3424172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027CCD-99F5-650E-C199-0FF8644C5402}"/>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8BE664A9-05F0-F0DF-E31F-340060019C07}"/>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CEBFE7A-BE87-E4F8-6883-1ECA3EC58440}"/>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Enterprise Applications Overview</a:t>
            </a:r>
          </a:p>
        </p:txBody>
      </p:sp>
      <p:sp>
        <p:nvSpPr>
          <p:cNvPr id="5" name="Rectangle 4">
            <a:extLst>
              <a:ext uri="{FF2B5EF4-FFF2-40B4-BE49-F238E27FC236}">
                <a16:creationId xmlns:a16="http://schemas.microsoft.com/office/drawing/2014/main" id="{69D7FBE5-9099-1F6E-9638-02C39ADD59CD}"/>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FAD1DBE0-0F6F-989B-7FD9-CA91798D57B7}"/>
              </a:ext>
            </a:extLst>
          </p:cNvPr>
          <p:cNvSpPr>
            <a:spLocks noGrp="1"/>
          </p:cNvSpPr>
          <p:nvPr>
            <p:ph type="ftr" sz="quarter" idx="11"/>
          </p:nvPr>
        </p:nvSpPr>
        <p:spPr>
          <a:xfrm>
            <a:off x="-1" y="6503428"/>
            <a:ext cx="2895600" cy="354572"/>
          </a:xfrm>
        </p:spPr>
        <p:txBody>
          <a:bodyPr/>
          <a:lstStyle/>
          <a:p>
            <a:pPr algn="l"/>
            <a:r>
              <a:rPr lang="en-US">
                <a:solidFill>
                  <a:schemeClr val="bg1"/>
                </a:solidFill>
                <a:latin typeface="Garamond" panose="02020404030301010803" pitchFamily="18" charset="0"/>
              </a:rPr>
              <a:t> Management Information Systems</a:t>
            </a:r>
            <a:endParaRPr lang="en-US" dirty="0">
              <a:solidFill>
                <a:schemeClr val="bg1"/>
              </a:solidFill>
              <a:latin typeface="Garamond" panose="02020404030301010803" pitchFamily="18" charset="0"/>
            </a:endParaRPr>
          </a:p>
        </p:txBody>
      </p:sp>
      <p:sp>
        <p:nvSpPr>
          <p:cNvPr id="7" name="Slide Number Placeholder 6">
            <a:extLst>
              <a:ext uri="{FF2B5EF4-FFF2-40B4-BE49-F238E27FC236}">
                <a16:creationId xmlns:a16="http://schemas.microsoft.com/office/drawing/2014/main" id="{163A95AA-6847-1C23-9DEF-9CF040D0DE08}"/>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35</a:t>
            </a:fld>
            <a:r>
              <a:rPr lang="en-US" b="1" dirty="0">
                <a:solidFill>
                  <a:schemeClr val="bg1"/>
                </a:solidFill>
                <a:latin typeface="Garamond" panose="02020404030301010803" pitchFamily="18" charset="0"/>
              </a:rPr>
              <a:t> </a:t>
            </a:r>
          </a:p>
        </p:txBody>
      </p:sp>
      <p:sp>
        <p:nvSpPr>
          <p:cNvPr id="9" name="Content Placeholder 2">
            <a:extLst>
              <a:ext uri="{FF2B5EF4-FFF2-40B4-BE49-F238E27FC236}">
                <a16:creationId xmlns:a16="http://schemas.microsoft.com/office/drawing/2014/main" id="{70EB4158-BBB7-6D93-4E69-57627AF72D73}"/>
              </a:ext>
            </a:extLst>
          </p:cNvPr>
          <p:cNvSpPr txBox="1">
            <a:spLocks/>
          </p:cNvSpPr>
          <p:nvPr/>
        </p:nvSpPr>
        <p:spPr>
          <a:xfrm>
            <a:off x="6160654" y="1300900"/>
            <a:ext cx="5486400" cy="5081046"/>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defRPr sz="2000">
                <a:solidFill>
                  <a:srgbClr val="000000"/>
                </a:solidFill>
                <a:latin typeface="Garamond"/>
              </a:defRPr>
            </a:pPr>
            <a:r>
              <a:rPr lang="en-US" altLang="zh-TW" sz="2000" dirty="0">
                <a:solidFill>
                  <a:srgbClr val="000000"/>
                </a:solidFill>
                <a:latin typeface="Garamond"/>
              </a:rPr>
              <a:t>Enterprise Applications: Systems that coordinate activities, processes, and information across functions and levels of a firm.</a:t>
            </a:r>
          </a:p>
          <a:p>
            <a:pPr lvl="4">
              <a:defRPr sz="2000">
                <a:solidFill>
                  <a:srgbClr val="000000"/>
                </a:solidFill>
                <a:latin typeface="Garamond"/>
              </a:defRPr>
            </a:pPr>
            <a:endParaRPr lang="en-US" altLang="zh-TW" sz="1000" dirty="0">
              <a:solidFill>
                <a:srgbClr val="000000"/>
              </a:solidFill>
              <a:latin typeface="Garamond"/>
            </a:endParaRPr>
          </a:p>
          <a:p>
            <a:pPr>
              <a:defRPr sz="2000">
                <a:solidFill>
                  <a:srgbClr val="000000"/>
                </a:solidFill>
                <a:latin typeface="Garamond"/>
              </a:defRPr>
            </a:pPr>
            <a:r>
              <a:rPr lang="en-US" altLang="zh-TW" sz="2000" dirty="0">
                <a:solidFill>
                  <a:srgbClr val="000000"/>
                </a:solidFill>
                <a:latin typeface="Garamond"/>
              </a:rPr>
              <a:t>ERP: Integrates internal business processes across functions into a single system. </a:t>
            </a:r>
          </a:p>
          <a:p>
            <a:pPr lvl="3">
              <a:defRPr sz="2000">
                <a:solidFill>
                  <a:srgbClr val="000000"/>
                </a:solidFill>
                <a:latin typeface="Garamond"/>
              </a:defRPr>
            </a:pPr>
            <a:endParaRPr lang="en-US" altLang="zh-TW" sz="1000" dirty="0">
              <a:solidFill>
                <a:srgbClr val="000000"/>
              </a:solidFill>
              <a:latin typeface="Garamond"/>
            </a:endParaRPr>
          </a:p>
          <a:p>
            <a:pPr>
              <a:defRPr sz="2000">
                <a:solidFill>
                  <a:srgbClr val="000000"/>
                </a:solidFill>
                <a:latin typeface="Garamond"/>
              </a:defRPr>
            </a:pPr>
            <a:r>
              <a:rPr lang="en-US" altLang="zh-TW" sz="2000" dirty="0">
                <a:solidFill>
                  <a:srgbClr val="000000"/>
                </a:solidFill>
                <a:latin typeface="Garamond"/>
              </a:rPr>
              <a:t>SCM: Manages the flow of goods, information, and relationships with suppliers and partners.</a:t>
            </a:r>
          </a:p>
          <a:p>
            <a:pPr lvl="3">
              <a:defRPr sz="2000">
                <a:solidFill>
                  <a:srgbClr val="000000"/>
                </a:solidFill>
                <a:latin typeface="Garamond"/>
              </a:defRPr>
            </a:pPr>
            <a:endParaRPr lang="en-US" altLang="zh-TW" sz="1000" dirty="0">
              <a:solidFill>
                <a:srgbClr val="000000"/>
              </a:solidFill>
              <a:latin typeface="Garamond"/>
            </a:endParaRPr>
          </a:p>
          <a:p>
            <a:pPr>
              <a:defRPr sz="2000">
                <a:solidFill>
                  <a:srgbClr val="000000"/>
                </a:solidFill>
                <a:latin typeface="Garamond"/>
              </a:defRPr>
            </a:pPr>
            <a:r>
              <a:rPr lang="en-US" altLang="zh-TW" sz="2000" dirty="0">
                <a:solidFill>
                  <a:srgbClr val="000000"/>
                </a:solidFill>
                <a:latin typeface="Garamond"/>
              </a:rPr>
              <a:t>CRM: Focuses on managing a firm’s interactions with current and potential customers.</a:t>
            </a:r>
          </a:p>
          <a:p>
            <a:pPr lvl="3">
              <a:defRPr sz="2000">
                <a:solidFill>
                  <a:srgbClr val="000000"/>
                </a:solidFill>
                <a:latin typeface="Garamond"/>
              </a:defRPr>
            </a:pPr>
            <a:endParaRPr lang="en-US" altLang="zh-TW" sz="1000" dirty="0">
              <a:solidFill>
                <a:srgbClr val="000000"/>
              </a:solidFill>
              <a:latin typeface="Garamond"/>
            </a:endParaRPr>
          </a:p>
          <a:p>
            <a:pPr>
              <a:defRPr sz="2000">
                <a:solidFill>
                  <a:srgbClr val="000000"/>
                </a:solidFill>
                <a:latin typeface="Garamond"/>
              </a:defRPr>
            </a:pPr>
            <a:r>
              <a:rPr lang="en-US" altLang="zh-TW" sz="2000" dirty="0">
                <a:solidFill>
                  <a:srgbClr val="000000"/>
                </a:solidFill>
                <a:latin typeface="Garamond"/>
              </a:rPr>
              <a:t>KMS: Captures, organizes, and shares an organization’s knowledge and expertise.</a:t>
            </a:r>
          </a:p>
        </p:txBody>
      </p:sp>
      <p:pic>
        <p:nvPicPr>
          <p:cNvPr id="8" name="Picture 7" descr="A pyramid diagram shows the classification scheme of architectures and their important functional areas. Long description available in notes, press f6.">
            <a:extLst>
              <a:ext uri="{FF2B5EF4-FFF2-40B4-BE49-F238E27FC236}">
                <a16:creationId xmlns:a16="http://schemas.microsoft.com/office/drawing/2014/main" id="{E204693F-B5E2-77C0-8195-84B2BB993430}"/>
              </a:ext>
            </a:extLst>
          </p:cNvPr>
          <p:cNvPicPr>
            <a:picLocks noChangeAspect="1"/>
          </p:cNvPicPr>
          <p:nvPr/>
        </p:nvPicPr>
        <p:blipFill>
          <a:blip r:embed="rId3"/>
          <a:stretch>
            <a:fillRect/>
          </a:stretch>
        </p:blipFill>
        <p:spPr>
          <a:xfrm>
            <a:off x="541771" y="1300900"/>
            <a:ext cx="4849091" cy="4572000"/>
          </a:xfrm>
          <a:prstGeom prst="rect">
            <a:avLst/>
          </a:prstGeom>
        </p:spPr>
      </p:pic>
    </p:spTree>
    <p:extLst>
      <p:ext uri="{BB962C8B-B14F-4D97-AF65-F5344CB8AC3E}">
        <p14:creationId xmlns:p14="http://schemas.microsoft.com/office/powerpoint/2010/main" val="2446669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animEffect transition="in" filter="fade">
                                      <p:cBhvr>
                                        <p:cTn id="15" dur="500"/>
                                        <p:tgtEl>
                                          <p:spTgt spid="9">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9">
                                            <p:txEl>
                                              <p:pRg st="4" end="4"/>
                                            </p:txEl>
                                          </p:spTgt>
                                        </p:tgtEl>
                                        <p:attrNameLst>
                                          <p:attrName>style.visibility</p:attrName>
                                        </p:attrNameLst>
                                      </p:cBhvr>
                                      <p:to>
                                        <p:strVal val="visible"/>
                                      </p:to>
                                    </p:set>
                                    <p:animEffect transition="in" filter="fade">
                                      <p:cBhvr>
                                        <p:cTn id="20" dur="500"/>
                                        <p:tgtEl>
                                          <p:spTgt spid="9">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9">
                                            <p:txEl>
                                              <p:pRg st="6" end="6"/>
                                            </p:txEl>
                                          </p:spTgt>
                                        </p:tgtEl>
                                        <p:attrNameLst>
                                          <p:attrName>style.visibility</p:attrName>
                                        </p:attrNameLst>
                                      </p:cBhvr>
                                      <p:to>
                                        <p:strVal val="visible"/>
                                      </p:to>
                                    </p:set>
                                    <p:animEffect transition="in" filter="fade">
                                      <p:cBhvr>
                                        <p:cTn id="25" dur="500"/>
                                        <p:tgtEl>
                                          <p:spTgt spid="9">
                                            <p:txEl>
                                              <p:pRg st="6" end="6"/>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9">
                                            <p:txEl>
                                              <p:pRg st="8" end="8"/>
                                            </p:txEl>
                                          </p:spTgt>
                                        </p:tgtEl>
                                        <p:attrNameLst>
                                          <p:attrName>style.visibility</p:attrName>
                                        </p:attrNameLst>
                                      </p:cBhvr>
                                      <p:to>
                                        <p:strVal val="visible"/>
                                      </p:to>
                                    </p:set>
                                    <p:animEffect transition="in" filter="fade">
                                      <p:cBhvr>
                                        <p:cTn id="30" dur="500"/>
                                        <p:tgtEl>
                                          <p:spTgt spid="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E787CB-A709-2B6D-8518-8D54A93BF321}"/>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5F0EBE39-83B9-7D6A-9412-95D1E2D1EE85}"/>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2B96E30-6639-5093-D648-D0A07DC0675E}"/>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Intranets and Extranets</a:t>
            </a:r>
          </a:p>
        </p:txBody>
      </p:sp>
      <p:sp>
        <p:nvSpPr>
          <p:cNvPr id="5" name="Rectangle 4">
            <a:extLst>
              <a:ext uri="{FF2B5EF4-FFF2-40B4-BE49-F238E27FC236}">
                <a16:creationId xmlns:a16="http://schemas.microsoft.com/office/drawing/2014/main" id="{091277E7-7BC1-AB41-4815-068F452D052C}"/>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A4C56015-0ED8-7FE1-7C9A-2A9DA530572F}"/>
              </a:ext>
            </a:extLst>
          </p:cNvPr>
          <p:cNvSpPr>
            <a:spLocks noGrp="1"/>
          </p:cNvSpPr>
          <p:nvPr>
            <p:ph type="ftr" sz="quarter" idx="11"/>
          </p:nvPr>
        </p:nvSpPr>
        <p:spPr>
          <a:xfrm>
            <a:off x="-1" y="6503428"/>
            <a:ext cx="2895600" cy="354572"/>
          </a:xfrm>
        </p:spPr>
        <p:txBody>
          <a:bodyPr/>
          <a:lstStyle/>
          <a:p>
            <a:pPr algn="l"/>
            <a:r>
              <a:rPr lang="en-US">
                <a:solidFill>
                  <a:schemeClr val="bg1"/>
                </a:solidFill>
                <a:latin typeface="Garamond" panose="02020404030301010803" pitchFamily="18" charset="0"/>
              </a:rPr>
              <a:t> Management Information Systems</a:t>
            </a:r>
            <a:endParaRPr lang="en-US" dirty="0">
              <a:solidFill>
                <a:schemeClr val="bg1"/>
              </a:solidFill>
              <a:latin typeface="Garamond" panose="02020404030301010803" pitchFamily="18" charset="0"/>
            </a:endParaRPr>
          </a:p>
        </p:txBody>
      </p:sp>
      <p:sp>
        <p:nvSpPr>
          <p:cNvPr id="7" name="Slide Number Placeholder 6">
            <a:extLst>
              <a:ext uri="{FF2B5EF4-FFF2-40B4-BE49-F238E27FC236}">
                <a16:creationId xmlns:a16="http://schemas.microsoft.com/office/drawing/2014/main" id="{B89B13A0-9765-7EBD-7215-427AEDCCF257}"/>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36</a:t>
            </a:fld>
            <a:r>
              <a:rPr lang="en-US" b="1" dirty="0">
                <a:solidFill>
                  <a:schemeClr val="bg1"/>
                </a:solidFill>
                <a:latin typeface="Garamond" panose="02020404030301010803" pitchFamily="18" charset="0"/>
              </a:rPr>
              <a:t> </a:t>
            </a:r>
          </a:p>
        </p:txBody>
      </p:sp>
      <p:sp>
        <p:nvSpPr>
          <p:cNvPr id="3" name="Content Placeholder 2">
            <a:extLst>
              <a:ext uri="{FF2B5EF4-FFF2-40B4-BE49-F238E27FC236}">
                <a16:creationId xmlns:a16="http://schemas.microsoft.com/office/drawing/2014/main" id="{4138A15E-9AB2-3577-BC5F-5685F2C0BD06}"/>
              </a:ext>
            </a:extLst>
          </p:cNvPr>
          <p:cNvSpPr>
            <a:spLocks noGrp="1"/>
          </p:cNvSpPr>
          <p:nvPr>
            <p:ph idx="1"/>
          </p:nvPr>
        </p:nvSpPr>
        <p:spPr>
          <a:xfrm>
            <a:off x="457199" y="1300900"/>
            <a:ext cx="11189855" cy="5099900"/>
          </a:xfrm>
        </p:spPr>
        <p:txBody>
          <a:bodyPr>
            <a:normAutofit/>
          </a:bodyPr>
          <a:lstStyle/>
          <a:p>
            <a:pPr>
              <a:defRPr sz="2000">
                <a:solidFill>
                  <a:srgbClr val="000000"/>
                </a:solidFill>
                <a:latin typeface="Garamond"/>
              </a:defRPr>
            </a:pPr>
            <a:r>
              <a:rPr lang="en-US" sz="2400" dirty="0"/>
              <a:t>Intranets and Extranets can be cheaper alternatives to Enterprise Applications.</a:t>
            </a:r>
          </a:p>
          <a:p>
            <a:pPr lvl="3">
              <a:defRPr sz="2000">
                <a:solidFill>
                  <a:srgbClr val="000000"/>
                </a:solidFill>
                <a:latin typeface="Garamond"/>
              </a:defRPr>
            </a:pPr>
            <a:endParaRPr lang="en-US" sz="1200" dirty="0"/>
          </a:p>
          <a:p>
            <a:pPr>
              <a:defRPr sz="2000">
                <a:solidFill>
                  <a:srgbClr val="000000"/>
                </a:solidFill>
                <a:latin typeface="Garamond"/>
              </a:defRPr>
            </a:pPr>
            <a:r>
              <a:rPr lang="en-US" sz="2400" dirty="0"/>
              <a:t>An </a:t>
            </a:r>
            <a:r>
              <a:rPr lang="en-US" sz="2400" b="1" dirty="0"/>
              <a:t>Intranet</a:t>
            </a:r>
            <a:r>
              <a:rPr lang="en-US" sz="2400" dirty="0"/>
              <a:t> is a private, internal network that uses internet technologies to provide employees within an organization access to information, resources, and collaboration.</a:t>
            </a:r>
          </a:p>
          <a:p>
            <a:pPr lvl="3">
              <a:defRPr sz="2000">
                <a:solidFill>
                  <a:srgbClr val="000000"/>
                </a:solidFill>
                <a:latin typeface="Garamond"/>
              </a:defRPr>
            </a:pPr>
            <a:endParaRPr lang="en-US" sz="1200" dirty="0"/>
          </a:p>
          <a:p>
            <a:pPr>
              <a:defRPr sz="2000">
                <a:solidFill>
                  <a:srgbClr val="000000"/>
                </a:solidFill>
                <a:latin typeface="Garamond"/>
              </a:defRPr>
            </a:pPr>
            <a:r>
              <a:rPr lang="en-US" sz="2400" dirty="0"/>
              <a:t>An </a:t>
            </a:r>
            <a:r>
              <a:rPr lang="en-US" sz="2400" b="1" dirty="0"/>
              <a:t>Extranet</a:t>
            </a:r>
            <a:r>
              <a:rPr lang="en-US" sz="2400" dirty="0"/>
              <a:t> is an extension of an intranet that allows authorized outsiders (suppliers, partners, or customers) to securely access parts of the organization’s information system.</a:t>
            </a:r>
          </a:p>
          <a:p>
            <a:pPr lvl="3">
              <a:defRPr sz="2000">
                <a:solidFill>
                  <a:srgbClr val="000000"/>
                </a:solidFill>
                <a:latin typeface="Garamond"/>
              </a:defRPr>
            </a:pPr>
            <a:endParaRPr lang="en-US" sz="1200" dirty="0"/>
          </a:p>
          <a:p>
            <a:pPr>
              <a:defRPr sz="2000">
                <a:solidFill>
                  <a:srgbClr val="000000"/>
                </a:solidFill>
                <a:latin typeface="Garamond"/>
              </a:defRPr>
            </a:pPr>
            <a:r>
              <a:rPr lang="en-US" sz="2400" dirty="0"/>
              <a:t>Example: Marigold (formerly CM Group)</a:t>
            </a:r>
          </a:p>
          <a:p>
            <a:pPr lvl="1">
              <a:defRPr sz="2000">
                <a:solidFill>
                  <a:srgbClr val="000000"/>
                </a:solidFill>
                <a:latin typeface="Garamond"/>
              </a:defRPr>
            </a:pPr>
            <a:r>
              <a:rPr lang="en-US" sz="2000" dirty="0"/>
              <a:t>Marketing technology company with 900+ employees across four continents</a:t>
            </a:r>
          </a:p>
          <a:p>
            <a:pPr lvl="1">
              <a:defRPr sz="2000">
                <a:solidFill>
                  <a:srgbClr val="000000"/>
                </a:solidFill>
                <a:latin typeface="Garamond"/>
              </a:defRPr>
            </a:pPr>
            <a:r>
              <a:rPr lang="en-US" sz="2000" dirty="0"/>
              <a:t>Faced challenges with fragmented communication tools</a:t>
            </a:r>
          </a:p>
          <a:p>
            <a:pPr lvl="1">
              <a:defRPr sz="2000">
                <a:solidFill>
                  <a:srgbClr val="000000"/>
                </a:solidFill>
                <a:latin typeface="Garamond"/>
              </a:defRPr>
            </a:pPr>
            <a:r>
              <a:rPr lang="en-US" sz="2000" dirty="0"/>
              <a:t>Adopted a unified intranet to improve information sharing and collaboration</a:t>
            </a:r>
          </a:p>
          <a:p>
            <a:pPr lvl="1">
              <a:defRPr sz="2000">
                <a:solidFill>
                  <a:srgbClr val="000000"/>
                </a:solidFill>
                <a:latin typeface="Garamond"/>
              </a:defRPr>
            </a:pPr>
            <a:r>
              <a:rPr lang="en-US" sz="2000" dirty="0"/>
              <a:t>Achieved stronger collaboration, streamlined document management, and higher employee engagement.</a:t>
            </a:r>
          </a:p>
        </p:txBody>
      </p:sp>
    </p:spTree>
    <p:extLst>
      <p:ext uri="{BB962C8B-B14F-4D97-AF65-F5344CB8AC3E}">
        <p14:creationId xmlns:p14="http://schemas.microsoft.com/office/powerpoint/2010/main" val="2760932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500"/>
                                        <p:tgtEl>
                                          <p:spTgt spid="3">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Effect transition="in" filter="fade">
                                      <p:cBhvr>
                                        <p:cTn id="37" dur="500"/>
                                        <p:tgtEl>
                                          <p:spTgt spid="3">
                                            <p:txEl>
                                              <p:pRg st="9" end="9"/>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10" end="10"/>
                                            </p:txEl>
                                          </p:spTgt>
                                        </p:tgtEl>
                                        <p:attrNameLst>
                                          <p:attrName>style.visibility</p:attrName>
                                        </p:attrNameLst>
                                      </p:cBhvr>
                                      <p:to>
                                        <p:strVal val="visible"/>
                                      </p:to>
                                    </p:set>
                                    <p:animEffect transition="in" filter="fade">
                                      <p:cBhvr>
                                        <p:cTn id="42"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77122C"/>
        </a:solidFill>
        <a:effectLst/>
      </p:bgPr>
    </p:bg>
    <p:spTree>
      <p:nvGrpSpPr>
        <p:cNvPr id="1" name="">
          <a:extLst>
            <a:ext uri="{FF2B5EF4-FFF2-40B4-BE49-F238E27FC236}">
              <a16:creationId xmlns:a16="http://schemas.microsoft.com/office/drawing/2014/main" id="{71C78449-6BB1-3825-78FE-9117CC7FA38D}"/>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A2D69236-01AE-C7F1-27B1-22EABFF372E0}"/>
              </a:ext>
            </a:extLst>
          </p:cNvPr>
          <p:cNvSpPr txBox="1"/>
          <p:nvPr/>
        </p:nvSpPr>
        <p:spPr>
          <a:xfrm>
            <a:off x="-1" y="2705725"/>
            <a:ext cx="12188825" cy="1446550"/>
          </a:xfrm>
          <a:prstGeom prst="rect">
            <a:avLst/>
          </a:prstGeom>
          <a:noFill/>
        </p:spPr>
        <p:txBody>
          <a:bodyPr wrap="square">
            <a:spAutoFit/>
          </a:bodyPr>
          <a:lstStyle/>
          <a:p>
            <a:pPr algn="ctr">
              <a:defRPr sz="4000" b="1">
                <a:solidFill>
                  <a:srgbClr val="FDB913"/>
                </a:solidFill>
                <a:latin typeface="Garamond"/>
              </a:defRPr>
            </a:pPr>
            <a:r>
              <a:rPr lang="en-US" sz="4400" dirty="0">
                <a:solidFill>
                  <a:schemeClr val="bg1"/>
                </a:solidFill>
              </a:rPr>
              <a:t>Collaboration and</a:t>
            </a:r>
          </a:p>
          <a:p>
            <a:pPr algn="ctr">
              <a:defRPr sz="4000" b="1">
                <a:solidFill>
                  <a:srgbClr val="FDB913"/>
                </a:solidFill>
                <a:latin typeface="Garamond"/>
              </a:defRPr>
            </a:pPr>
            <a:r>
              <a:rPr lang="en-US" sz="4400" dirty="0">
                <a:solidFill>
                  <a:schemeClr val="bg1"/>
                </a:solidFill>
              </a:rPr>
              <a:t>Social Business Systems</a:t>
            </a:r>
            <a:endParaRPr sz="4400" dirty="0">
              <a:solidFill>
                <a:schemeClr val="bg1"/>
              </a:solidFill>
            </a:endParaRPr>
          </a:p>
        </p:txBody>
      </p:sp>
    </p:spTree>
    <p:extLst>
      <p:ext uri="{BB962C8B-B14F-4D97-AF65-F5344CB8AC3E}">
        <p14:creationId xmlns:p14="http://schemas.microsoft.com/office/powerpoint/2010/main" val="2827472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45A971-63D2-2FFC-8A4D-82A643A68FEF}"/>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E6EAE3F7-A83D-80BE-493F-DD7C5223E829}"/>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993820A-90BC-2A72-9116-9ABCF9FF52F7}"/>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Collaboration</a:t>
            </a:r>
          </a:p>
        </p:txBody>
      </p:sp>
      <p:sp>
        <p:nvSpPr>
          <p:cNvPr id="5" name="Rectangle 4">
            <a:extLst>
              <a:ext uri="{FF2B5EF4-FFF2-40B4-BE49-F238E27FC236}">
                <a16:creationId xmlns:a16="http://schemas.microsoft.com/office/drawing/2014/main" id="{B84BD9A5-D7BE-7C58-BEAE-433D3ADC895A}"/>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8A40B5F8-2306-385E-974A-FCD6429BCCAF}"/>
              </a:ext>
            </a:extLst>
          </p:cNvPr>
          <p:cNvSpPr>
            <a:spLocks noGrp="1"/>
          </p:cNvSpPr>
          <p:nvPr>
            <p:ph type="ftr" sz="quarter" idx="11"/>
          </p:nvPr>
        </p:nvSpPr>
        <p:spPr>
          <a:xfrm>
            <a:off x="-1" y="6503428"/>
            <a:ext cx="2895600" cy="354572"/>
          </a:xfrm>
        </p:spPr>
        <p:txBody>
          <a:bodyPr/>
          <a:lstStyle/>
          <a:p>
            <a:pPr algn="l"/>
            <a:r>
              <a:rPr lang="en-US">
                <a:solidFill>
                  <a:schemeClr val="bg1"/>
                </a:solidFill>
                <a:latin typeface="Garamond" panose="02020404030301010803" pitchFamily="18" charset="0"/>
              </a:rPr>
              <a:t> Management Information Systems</a:t>
            </a:r>
            <a:endParaRPr lang="en-US" dirty="0">
              <a:solidFill>
                <a:schemeClr val="bg1"/>
              </a:solidFill>
              <a:latin typeface="Garamond" panose="02020404030301010803" pitchFamily="18" charset="0"/>
            </a:endParaRPr>
          </a:p>
        </p:txBody>
      </p:sp>
      <p:sp>
        <p:nvSpPr>
          <p:cNvPr id="7" name="Slide Number Placeholder 6">
            <a:extLst>
              <a:ext uri="{FF2B5EF4-FFF2-40B4-BE49-F238E27FC236}">
                <a16:creationId xmlns:a16="http://schemas.microsoft.com/office/drawing/2014/main" id="{F1C17C58-A0E2-2CD0-7518-9ED05C733C84}"/>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38</a:t>
            </a:fld>
            <a:r>
              <a:rPr lang="en-US" b="1" dirty="0">
                <a:solidFill>
                  <a:schemeClr val="bg1"/>
                </a:solidFill>
                <a:latin typeface="Garamond" panose="02020404030301010803" pitchFamily="18" charset="0"/>
              </a:rPr>
              <a:t> </a:t>
            </a:r>
          </a:p>
        </p:txBody>
      </p:sp>
      <p:sp>
        <p:nvSpPr>
          <p:cNvPr id="3" name="Content Placeholder 2">
            <a:extLst>
              <a:ext uri="{FF2B5EF4-FFF2-40B4-BE49-F238E27FC236}">
                <a16:creationId xmlns:a16="http://schemas.microsoft.com/office/drawing/2014/main" id="{0AD95634-1E2A-A80B-9922-68524588A0E7}"/>
              </a:ext>
            </a:extLst>
          </p:cNvPr>
          <p:cNvSpPr>
            <a:spLocks noGrp="1"/>
          </p:cNvSpPr>
          <p:nvPr>
            <p:ph idx="1"/>
          </p:nvPr>
        </p:nvSpPr>
        <p:spPr>
          <a:xfrm>
            <a:off x="457199" y="1300900"/>
            <a:ext cx="11189855" cy="5099900"/>
          </a:xfrm>
        </p:spPr>
        <p:txBody>
          <a:bodyPr>
            <a:normAutofit/>
          </a:bodyPr>
          <a:lstStyle/>
          <a:p>
            <a:pPr>
              <a:defRPr sz="2000">
                <a:solidFill>
                  <a:srgbClr val="000000"/>
                </a:solidFill>
                <a:latin typeface="Garamond"/>
              </a:defRPr>
            </a:pPr>
            <a:r>
              <a:rPr lang="en-US" sz="2400" b="1" dirty="0"/>
              <a:t>Collaboration</a:t>
            </a:r>
            <a:r>
              <a:rPr lang="en-US" sz="2400" dirty="0"/>
              <a:t> is defined as working with others to achieve shared and explicit goals.</a:t>
            </a:r>
          </a:p>
          <a:p>
            <a:pPr lvl="1">
              <a:defRPr sz="2000">
                <a:solidFill>
                  <a:srgbClr val="000000"/>
                </a:solidFill>
                <a:latin typeface="Garamond"/>
              </a:defRPr>
            </a:pPr>
            <a:r>
              <a:rPr lang="en-US" sz="2000" dirty="0"/>
              <a:t>It focuses on accomplishing a task or mission</a:t>
            </a:r>
          </a:p>
          <a:p>
            <a:pPr lvl="1">
              <a:defRPr sz="2000">
                <a:solidFill>
                  <a:srgbClr val="000000"/>
                </a:solidFill>
                <a:latin typeface="Garamond"/>
              </a:defRPr>
            </a:pPr>
            <a:r>
              <a:rPr lang="en-US" sz="2000" dirty="0"/>
              <a:t>Typically occurs within organizations as well as between them</a:t>
            </a:r>
          </a:p>
          <a:p>
            <a:pPr lvl="1">
              <a:defRPr sz="2000">
                <a:solidFill>
                  <a:srgbClr val="000000"/>
                </a:solidFill>
                <a:latin typeface="Garamond"/>
              </a:defRPr>
            </a:pPr>
            <a:r>
              <a:rPr lang="en-US" sz="2000" dirty="0"/>
              <a:t>Can be either short-lived or long-term in nature</a:t>
            </a:r>
          </a:p>
          <a:p>
            <a:pPr lvl="1">
              <a:defRPr sz="2000">
                <a:solidFill>
                  <a:srgbClr val="000000"/>
                </a:solidFill>
                <a:latin typeface="Garamond"/>
              </a:defRPr>
            </a:pPr>
            <a:r>
              <a:rPr lang="en-US" sz="2000" dirty="0"/>
              <a:t>May involve bilateral or multilateral relationships</a:t>
            </a:r>
          </a:p>
          <a:p>
            <a:pPr lvl="3">
              <a:defRPr sz="2000">
                <a:solidFill>
                  <a:srgbClr val="000000"/>
                </a:solidFill>
                <a:latin typeface="Garamond"/>
              </a:defRPr>
            </a:pPr>
            <a:endParaRPr lang="en-US" sz="1200" dirty="0"/>
          </a:p>
          <a:p>
            <a:pPr>
              <a:defRPr sz="2000">
                <a:solidFill>
                  <a:srgbClr val="000000"/>
                </a:solidFill>
                <a:latin typeface="Garamond"/>
              </a:defRPr>
            </a:pPr>
            <a:r>
              <a:rPr lang="en-US" sz="2400" dirty="0"/>
              <a:t>The importance of collaboration is ever growing as the business landscape changes.</a:t>
            </a:r>
          </a:p>
          <a:p>
            <a:pPr lvl="1">
              <a:defRPr sz="2000">
                <a:solidFill>
                  <a:srgbClr val="000000"/>
                </a:solidFill>
                <a:latin typeface="Garamond"/>
              </a:defRPr>
            </a:pPr>
            <a:r>
              <a:rPr lang="en-US" sz="2000" dirty="0"/>
              <a:t>Changing nature of work</a:t>
            </a:r>
          </a:p>
          <a:p>
            <a:pPr lvl="1">
              <a:defRPr sz="2000">
                <a:solidFill>
                  <a:srgbClr val="000000"/>
                </a:solidFill>
                <a:latin typeface="Garamond"/>
              </a:defRPr>
            </a:pPr>
            <a:r>
              <a:rPr lang="en-US" sz="2000" dirty="0"/>
              <a:t>Growth of professional work</a:t>
            </a:r>
          </a:p>
          <a:p>
            <a:pPr lvl="1">
              <a:defRPr sz="2000">
                <a:solidFill>
                  <a:srgbClr val="000000"/>
                </a:solidFill>
                <a:latin typeface="Garamond"/>
              </a:defRPr>
            </a:pPr>
            <a:r>
              <a:rPr lang="en-US" sz="2000" dirty="0"/>
              <a:t>Changing organization of the firm</a:t>
            </a:r>
          </a:p>
          <a:p>
            <a:pPr lvl="1">
              <a:defRPr sz="2000">
                <a:solidFill>
                  <a:srgbClr val="000000"/>
                </a:solidFill>
                <a:latin typeface="Garamond"/>
              </a:defRPr>
            </a:pPr>
            <a:r>
              <a:rPr lang="en-US" sz="2000" dirty="0"/>
              <a:t>Changing scopes of the firm</a:t>
            </a:r>
          </a:p>
          <a:p>
            <a:pPr lvl="1">
              <a:defRPr sz="2000">
                <a:solidFill>
                  <a:srgbClr val="000000"/>
                </a:solidFill>
                <a:latin typeface="Garamond"/>
              </a:defRPr>
            </a:pPr>
            <a:r>
              <a:rPr lang="en-US" sz="2000" dirty="0"/>
              <a:t>Growing emphasis on innovation</a:t>
            </a:r>
          </a:p>
          <a:p>
            <a:pPr lvl="1">
              <a:defRPr sz="2000">
                <a:solidFill>
                  <a:srgbClr val="000000"/>
                </a:solidFill>
                <a:latin typeface="Garamond"/>
              </a:defRPr>
            </a:pPr>
            <a:r>
              <a:rPr lang="en-US" sz="2000" dirty="0"/>
              <a:t>Changing culture of work and business</a:t>
            </a:r>
          </a:p>
        </p:txBody>
      </p:sp>
    </p:spTree>
    <p:extLst>
      <p:ext uri="{BB962C8B-B14F-4D97-AF65-F5344CB8AC3E}">
        <p14:creationId xmlns:p14="http://schemas.microsoft.com/office/powerpoint/2010/main" val="3969347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500"/>
                                        <p:tgtEl>
                                          <p:spTgt spid="3">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fade">
                                      <p:cBhvr>
                                        <p:cTn id="47" dur="500"/>
                                        <p:tgtEl>
                                          <p:spTgt spid="3">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
                                            <p:txEl>
                                              <p:pRg st="10" end="10"/>
                                            </p:txEl>
                                          </p:spTgt>
                                        </p:tgtEl>
                                        <p:attrNameLst>
                                          <p:attrName>style.visibility</p:attrName>
                                        </p:attrNameLst>
                                      </p:cBhvr>
                                      <p:to>
                                        <p:strVal val="visible"/>
                                      </p:to>
                                    </p:set>
                                    <p:animEffect transition="in" filter="fade">
                                      <p:cBhvr>
                                        <p:cTn id="52" dur="500"/>
                                        <p:tgtEl>
                                          <p:spTgt spid="3">
                                            <p:txEl>
                                              <p:pRg st="10" end="1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
                                            <p:txEl>
                                              <p:pRg st="11" end="11"/>
                                            </p:txEl>
                                          </p:spTgt>
                                        </p:tgtEl>
                                        <p:attrNameLst>
                                          <p:attrName>style.visibility</p:attrName>
                                        </p:attrNameLst>
                                      </p:cBhvr>
                                      <p:to>
                                        <p:strVal val="visible"/>
                                      </p:to>
                                    </p:set>
                                    <p:animEffect transition="in" filter="fade">
                                      <p:cBhvr>
                                        <p:cTn id="57" dur="500"/>
                                        <p:tgtEl>
                                          <p:spTgt spid="3">
                                            <p:txEl>
                                              <p:pRg st="11" end="11"/>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3">
                                            <p:txEl>
                                              <p:pRg st="12" end="12"/>
                                            </p:txEl>
                                          </p:spTgt>
                                        </p:tgtEl>
                                        <p:attrNameLst>
                                          <p:attrName>style.visibility</p:attrName>
                                        </p:attrNameLst>
                                      </p:cBhvr>
                                      <p:to>
                                        <p:strVal val="visible"/>
                                      </p:to>
                                    </p:set>
                                    <p:animEffect transition="in" filter="fade">
                                      <p:cBhvr>
                                        <p:cTn id="62"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B1E3E1-D4E6-24FE-F2D5-E43E21ED9AB4}"/>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2DFA9980-F5EC-AC81-7C89-10FAD1EFD6B4}"/>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AEF29F4-83E3-CE93-7D18-709CEAE8483B}"/>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Collaboration</a:t>
            </a:r>
          </a:p>
        </p:txBody>
      </p:sp>
      <p:sp>
        <p:nvSpPr>
          <p:cNvPr id="5" name="Rectangle 4">
            <a:extLst>
              <a:ext uri="{FF2B5EF4-FFF2-40B4-BE49-F238E27FC236}">
                <a16:creationId xmlns:a16="http://schemas.microsoft.com/office/drawing/2014/main" id="{6BD8C226-7AC4-06CE-208D-8823D9684D71}"/>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CCABF2B0-5232-4B05-9FA7-BAD567029F8F}"/>
              </a:ext>
            </a:extLst>
          </p:cNvPr>
          <p:cNvSpPr>
            <a:spLocks noGrp="1"/>
          </p:cNvSpPr>
          <p:nvPr>
            <p:ph type="ftr" sz="quarter" idx="11"/>
          </p:nvPr>
        </p:nvSpPr>
        <p:spPr>
          <a:xfrm>
            <a:off x="-1" y="6503428"/>
            <a:ext cx="2895600" cy="354572"/>
          </a:xfrm>
        </p:spPr>
        <p:txBody>
          <a:bodyPr/>
          <a:lstStyle/>
          <a:p>
            <a:pPr algn="l"/>
            <a:r>
              <a:rPr lang="en-US">
                <a:solidFill>
                  <a:schemeClr val="bg1"/>
                </a:solidFill>
                <a:latin typeface="Garamond" panose="02020404030301010803" pitchFamily="18" charset="0"/>
              </a:rPr>
              <a:t> Management Information Systems</a:t>
            </a:r>
            <a:endParaRPr lang="en-US" dirty="0">
              <a:solidFill>
                <a:schemeClr val="bg1"/>
              </a:solidFill>
              <a:latin typeface="Garamond" panose="02020404030301010803" pitchFamily="18" charset="0"/>
            </a:endParaRPr>
          </a:p>
        </p:txBody>
      </p:sp>
      <p:sp>
        <p:nvSpPr>
          <p:cNvPr id="7" name="Slide Number Placeholder 6">
            <a:extLst>
              <a:ext uri="{FF2B5EF4-FFF2-40B4-BE49-F238E27FC236}">
                <a16:creationId xmlns:a16="http://schemas.microsoft.com/office/drawing/2014/main" id="{F6249808-D12A-D613-B021-FC1504B025F9}"/>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39</a:t>
            </a:fld>
            <a:r>
              <a:rPr lang="en-US" b="1" dirty="0">
                <a:solidFill>
                  <a:schemeClr val="bg1"/>
                </a:solidFill>
                <a:latin typeface="Garamond" panose="02020404030301010803" pitchFamily="18" charset="0"/>
              </a:rPr>
              <a:t> </a:t>
            </a:r>
          </a:p>
        </p:txBody>
      </p:sp>
      <p:sp>
        <p:nvSpPr>
          <p:cNvPr id="3" name="Content Placeholder 2">
            <a:extLst>
              <a:ext uri="{FF2B5EF4-FFF2-40B4-BE49-F238E27FC236}">
                <a16:creationId xmlns:a16="http://schemas.microsoft.com/office/drawing/2014/main" id="{E998881D-BD63-B28C-3CCE-AFAE084AF9C3}"/>
              </a:ext>
            </a:extLst>
          </p:cNvPr>
          <p:cNvSpPr>
            <a:spLocks noGrp="1"/>
          </p:cNvSpPr>
          <p:nvPr>
            <p:ph idx="1"/>
          </p:nvPr>
        </p:nvSpPr>
        <p:spPr>
          <a:xfrm>
            <a:off x="457199" y="1300900"/>
            <a:ext cx="11189855" cy="5099900"/>
          </a:xfrm>
        </p:spPr>
        <p:txBody>
          <a:bodyPr>
            <a:normAutofit/>
          </a:bodyPr>
          <a:lstStyle/>
          <a:p>
            <a:pPr>
              <a:defRPr sz="2000">
                <a:solidFill>
                  <a:srgbClr val="000000"/>
                </a:solidFill>
                <a:latin typeface="Garamond"/>
              </a:defRPr>
            </a:pPr>
            <a:r>
              <a:rPr lang="en-US" sz="2400" dirty="0"/>
              <a:t>Changing Nature of Work</a:t>
            </a:r>
          </a:p>
          <a:p>
            <a:pPr lvl="1">
              <a:defRPr sz="2000">
                <a:solidFill>
                  <a:srgbClr val="000000"/>
                </a:solidFill>
                <a:latin typeface="Garamond"/>
              </a:defRPr>
            </a:pPr>
            <a:r>
              <a:rPr lang="en-US" sz="2000" dirty="0"/>
              <a:t>Traditionally, each stage in the production process occurred independently of the others.</a:t>
            </a:r>
          </a:p>
          <a:p>
            <a:pPr lvl="1">
              <a:defRPr sz="2000">
                <a:solidFill>
                  <a:srgbClr val="000000"/>
                </a:solidFill>
                <a:latin typeface="Garamond"/>
              </a:defRPr>
            </a:pPr>
            <a:r>
              <a:rPr lang="en-US" sz="2000" dirty="0"/>
              <a:t>Now, jobs of all kinds require much closer coordination.</a:t>
            </a:r>
          </a:p>
          <a:p>
            <a:pPr lvl="3">
              <a:defRPr sz="2000">
                <a:solidFill>
                  <a:srgbClr val="000000"/>
                </a:solidFill>
                <a:latin typeface="Garamond"/>
              </a:defRPr>
            </a:pPr>
            <a:endParaRPr lang="en-US" sz="600" dirty="0"/>
          </a:p>
          <a:p>
            <a:pPr>
              <a:defRPr sz="2000">
                <a:solidFill>
                  <a:srgbClr val="000000"/>
                </a:solidFill>
                <a:latin typeface="Garamond"/>
              </a:defRPr>
            </a:pPr>
            <a:r>
              <a:rPr lang="en-US" sz="2400" dirty="0"/>
              <a:t>Growth of Professional Work</a:t>
            </a:r>
          </a:p>
          <a:p>
            <a:pPr lvl="1">
              <a:defRPr sz="2000">
                <a:solidFill>
                  <a:srgbClr val="000000"/>
                </a:solidFill>
                <a:latin typeface="Garamond"/>
              </a:defRPr>
            </a:pPr>
            <a:r>
              <a:rPr lang="en-US" sz="2000" dirty="0"/>
              <a:t>“Interaction” jobs tend to be professional jobs that require close coordination and collaboration.</a:t>
            </a:r>
          </a:p>
          <a:p>
            <a:pPr lvl="1">
              <a:defRPr sz="2000">
                <a:solidFill>
                  <a:srgbClr val="000000"/>
                </a:solidFill>
                <a:latin typeface="Garamond"/>
              </a:defRPr>
            </a:pPr>
            <a:r>
              <a:rPr lang="en-US" sz="2000" dirty="0"/>
              <a:t>Each actor brings specialized expertise, and all actors must collaborate to solve problems.</a:t>
            </a:r>
          </a:p>
          <a:p>
            <a:pPr lvl="4">
              <a:defRPr sz="2000">
                <a:solidFill>
                  <a:srgbClr val="000000"/>
                </a:solidFill>
                <a:latin typeface="Garamond"/>
              </a:defRPr>
            </a:pPr>
            <a:endParaRPr lang="en-US" sz="600" i="1" dirty="0"/>
          </a:p>
          <a:p>
            <a:pPr>
              <a:defRPr sz="2000">
                <a:solidFill>
                  <a:srgbClr val="000000"/>
                </a:solidFill>
                <a:latin typeface="Garamond"/>
              </a:defRPr>
            </a:pPr>
            <a:r>
              <a:rPr lang="en-US" sz="2400" dirty="0"/>
              <a:t>Changing Organization of the Firm</a:t>
            </a:r>
          </a:p>
          <a:p>
            <a:pPr lvl="1">
              <a:defRPr sz="2000">
                <a:solidFill>
                  <a:srgbClr val="000000"/>
                </a:solidFill>
                <a:latin typeface="Garamond"/>
              </a:defRPr>
            </a:pPr>
            <a:r>
              <a:rPr lang="en-US" sz="2000" dirty="0"/>
              <a:t>Traditionally, managers organized work in a hierarchical fashion with limited flexibility for workers.</a:t>
            </a:r>
          </a:p>
          <a:p>
            <a:pPr lvl="1">
              <a:defRPr sz="2000">
                <a:solidFill>
                  <a:srgbClr val="000000"/>
                </a:solidFill>
                <a:latin typeface="Garamond"/>
              </a:defRPr>
            </a:pPr>
            <a:r>
              <a:rPr lang="en-US" sz="2000" dirty="0"/>
              <a:t>Now, jobs are typically organized in groups or teams, with more flexibility granted to individuals.</a:t>
            </a:r>
          </a:p>
        </p:txBody>
      </p:sp>
    </p:spTree>
    <p:extLst>
      <p:ext uri="{BB962C8B-B14F-4D97-AF65-F5344CB8AC3E}">
        <p14:creationId xmlns:p14="http://schemas.microsoft.com/office/powerpoint/2010/main" val="2029981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500"/>
                                        <p:tgtEl>
                                          <p:spTgt spid="3">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fade">
                                      <p:cBhvr>
                                        <p:cTn id="42" dur="500"/>
                                        <p:tgtEl>
                                          <p:spTgt spid="3">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animEffect transition="in" filter="fade">
                                      <p:cBhvr>
                                        <p:cTn id="47"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47CE89-301A-70F1-4260-6BE7F3ECF59F}"/>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F155BD8-8A9D-C759-E57B-798D3259D94E}"/>
              </a:ext>
            </a:extLst>
          </p:cNvPr>
          <p:cNvSpPr>
            <a:spLocks noGrp="1"/>
          </p:cNvSpPr>
          <p:nvPr>
            <p:ph idx="1"/>
          </p:nvPr>
        </p:nvSpPr>
        <p:spPr>
          <a:xfrm>
            <a:off x="457199" y="1300900"/>
            <a:ext cx="11189855" cy="5081046"/>
          </a:xfrm>
        </p:spPr>
        <p:txBody>
          <a:bodyPr>
            <a:normAutofit/>
          </a:bodyPr>
          <a:lstStyle/>
          <a:p>
            <a:pPr>
              <a:defRPr sz="2000">
                <a:solidFill>
                  <a:srgbClr val="000000"/>
                </a:solidFill>
                <a:latin typeface="Garamond"/>
              </a:defRPr>
            </a:pPr>
            <a:r>
              <a:rPr lang="en-US" altLang="zh-TW" sz="2400" dirty="0"/>
              <a:t>Recap: Business Processes refer to…</a:t>
            </a:r>
          </a:p>
          <a:p>
            <a:pPr lvl="1">
              <a:defRPr sz="2000">
                <a:solidFill>
                  <a:srgbClr val="000000"/>
                </a:solidFill>
                <a:latin typeface="Garamond"/>
              </a:defRPr>
            </a:pPr>
            <a:r>
              <a:rPr lang="en-US" altLang="zh-TW" sz="2000" dirty="0"/>
              <a:t>The way work is organized, coordinated, and focused to produce a valuable product or service.</a:t>
            </a:r>
          </a:p>
          <a:p>
            <a:pPr lvl="1">
              <a:defRPr sz="2000">
                <a:solidFill>
                  <a:srgbClr val="000000"/>
                </a:solidFill>
                <a:latin typeface="Garamond"/>
              </a:defRPr>
            </a:pPr>
            <a:r>
              <a:rPr lang="en-US" altLang="zh-TW" sz="2000" dirty="0"/>
              <a:t>The collection of activities required to create that product or service.</a:t>
            </a:r>
          </a:p>
          <a:p>
            <a:pPr lvl="4">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Business processes are supported by flows of material, information, and knowledge among participants.</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The overall performance of an organization largely depends on how well its business processes are designed and coordinated.</a:t>
            </a:r>
          </a:p>
          <a:p>
            <a:pPr lvl="1">
              <a:defRPr sz="2000">
                <a:solidFill>
                  <a:srgbClr val="000000"/>
                </a:solidFill>
                <a:latin typeface="Garamond"/>
              </a:defRPr>
            </a:pPr>
            <a:r>
              <a:rPr lang="en-US" altLang="zh-TW" sz="2000" dirty="0"/>
              <a:t>Done well, they are essential assets</a:t>
            </a:r>
          </a:p>
          <a:p>
            <a:pPr lvl="1">
              <a:defRPr sz="2000">
                <a:solidFill>
                  <a:srgbClr val="000000"/>
                </a:solidFill>
                <a:latin typeface="Garamond"/>
              </a:defRPr>
            </a:pPr>
            <a:r>
              <a:rPr lang="en-US" altLang="zh-TW" sz="2000" dirty="0"/>
              <a:t>Poorly designed processes can become liabilities</a:t>
            </a:r>
          </a:p>
          <a:p>
            <a:pPr lvl="3">
              <a:defRPr sz="2000">
                <a:solidFill>
                  <a:srgbClr val="000000"/>
                </a:solidFill>
                <a:latin typeface="Garamond"/>
              </a:defRPr>
            </a:pPr>
            <a:endParaRPr lang="en-US" altLang="zh-TW" sz="1200" dirty="0"/>
          </a:p>
        </p:txBody>
      </p:sp>
      <p:sp>
        <p:nvSpPr>
          <p:cNvPr id="4" name="Rectangle 3">
            <a:extLst>
              <a:ext uri="{FF2B5EF4-FFF2-40B4-BE49-F238E27FC236}">
                <a16:creationId xmlns:a16="http://schemas.microsoft.com/office/drawing/2014/main" id="{EB7F8D10-BDB6-A3B1-C66D-3AAD06B37E30}"/>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D11ED87-11C7-E07A-360C-C69F65EDD607}"/>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Understanding the Business Process</a:t>
            </a:r>
          </a:p>
        </p:txBody>
      </p:sp>
      <p:sp>
        <p:nvSpPr>
          <p:cNvPr id="5" name="Rectangle 4">
            <a:extLst>
              <a:ext uri="{FF2B5EF4-FFF2-40B4-BE49-F238E27FC236}">
                <a16:creationId xmlns:a16="http://schemas.microsoft.com/office/drawing/2014/main" id="{E8DA463A-E4AE-D67D-E769-807CD9E18906}"/>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AD2F9F19-8B6A-699A-698A-67E99D9D88AA}"/>
              </a:ext>
            </a:extLst>
          </p:cNvPr>
          <p:cNvSpPr>
            <a:spLocks noGrp="1"/>
          </p:cNvSpPr>
          <p:nvPr>
            <p:ph type="ftr" sz="quarter" idx="11"/>
          </p:nvPr>
        </p:nvSpPr>
        <p:spPr>
          <a:xfrm>
            <a:off x="-1" y="6503428"/>
            <a:ext cx="2895600" cy="354572"/>
          </a:xfrm>
        </p:spPr>
        <p:txBody>
          <a:bodyPr/>
          <a:lstStyle/>
          <a:p>
            <a:pPr algn="l"/>
            <a:r>
              <a:rPr lang="en-US">
                <a:solidFill>
                  <a:schemeClr val="bg1"/>
                </a:solidFill>
                <a:latin typeface="Garamond" panose="02020404030301010803" pitchFamily="18" charset="0"/>
              </a:rPr>
              <a:t> Management Information Systems</a:t>
            </a:r>
            <a:endParaRPr lang="en-US" dirty="0">
              <a:solidFill>
                <a:schemeClr val="bg1"/>
              </a:solidFill>
              <a:latin typeface="Garamond" panose="02020404030301010803" pitchFamily="18" charset="0"/>
            </a:endParaRPr>
          </a:p>
        </p:txBody>
      </p:sp>
      <p:sp>
        <p:nvSpPr>
          <p:cNvPr id="7" name="Slide Number Placeholder 6">
            <a:extLst>
              <a:ext uri="{FF2B5EF4-FFF2-40B4-BE49-F238E27FC236}">
                <a16:creationId xmlns:a16="http://schemas.microsoft.com/office/drawing/2014/main" id="{E92A4FA5-9191-0EBF-702D-330CA4BD6763}"/>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4</a:t>
            </a:fld>
            <a:r>
              <a:rPr lang="en-US" b="1" dirty="0">
                <a:solidFill>
                  <a:schemeClr val="bg1"/>
                </a:solidFill>
                <a:latin typeface="Garamond" panose="02020404030301010803" pitchFamily="18" charset="0"/>
              </a:rPr>
              <a:t> </a:t>
            </a:r>
          </a:p>
        </p:txBody>
      </p:sp>
    </p:spTree>
    <p:extLst>
      <p:ext uri="{BB962C8B-B14F-4D97-AF65-F5344CB8AC3E}">
        <p14:creationId xmlns:p14="http://schemas.microsoft.com/office/powerpoint/2010/main" val="2478314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FB7371-8950-29BE-5751-238E068B98AF}"/>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7449FB1A-C67D-61B2-02E4-D4B38103624D}"/>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FF34DA0-77B0-CEC5-C8AF-11BD5CE3E7A6}"/>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Collaboration</a:t>
            </a:r>
          </a:p>
        </p:txBody>
      </p:sp>
      <p:sp>
        <p:nvSpPr>
          <p:cNvPr id="5" name="Rectangle 4">
            <a:extLst>
              <a:ext uri="{FF2B5EF4-FFF2-40B4-BE49-F238E27FC236}">
                <a16:creationId xmlns:a16="http://schemas.microsoft.com/office/drawing/2014/main" id="{8DCB3718-06B5-2B77-0ACD-B194B8B09322}"/>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44586286-44F7-7446-3914-17F1428E2948}"/>
              </a:ext>
            </a:extLst>
          </p:cNvPr>
          <p:cNvSpPr>
            <a:spLocks noGrp="1"/>
          </p:cNvSpPr>
          <p:nvPr>
            <p:ph type="ftr" sz="quarter" idx="11"/>
          </p:nvPr>
        </p:nvSpPr>
        <p:spPr>
          <a:xfrm>
            <a:off x="-1" y="6503428"/>
            <a:ext cx="2895600" cy="354572"/>
          </a:xfrm>
        </p:spPr>
        <p:txBody>
          <a:bodyPr/>
          <a:lstStyle/>
          <a:p>
            <a:pPr algn="l"/>
            <a:r>
              <a:rPr lang="en-US">
                <a:solidFill>
                  <a:schemeClr val="bg1"/>
                </a:solidFill>
                <a:latin typeface="Garamond" panose="02020404030301010803" pitchFamily="18" charset="0"/>
              </a:rPr>
              <a:t> Management Information Systems</a:t>
            </a:r>
            <a:endParaRPr lang="en-US" dirty="0">
              <a:solidFill>
                <a:schemeClr val="bg1"/>
              </a:solidFill>
              <a:latin typeface="Garamond" panose="02020404030301010803" pitchFamily="18" charset="0"/>
            </a:endParaRPr>
          </a:p>
        </p:txBody>
      </p:sp>
      <p:sp>
        <p:nvSpPr>
          <p:cNvPr id="7" name="Slide Number Placeholder 6">
            <a:extLst>
              <a:ext uri="{FF2B5EF4-FFF2-40B4-BE49-F238E27FC236}">
                <a16:creationId xmlns:a16="http://schemas.microsoft.com/office/drawing/2014/main" id="{A76646AF-6D9E-1820-BCDC-61091E3DBB41}"/>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40</a:t>
            </a:fld>
            <a:r>
              <a:rPr lang="en-US" b="1" dirty="0">
                <a:solidFill>
                  <a:schemeClr val="bg1"/>
                </a:solidFill>
                <a:latin typeface="Garamond" panose="02020404030301010803" pitchFamily="18" charset="0"/>
              </a:rPr>
              <a:t> </a:t>
            </a:r>
          </a:p>
        </p:txBody>
      </p:sp>
      <p:sp>
        <p:nvSpPr>
          <p:cNvPr id="3" name="Content Placeholder 2">
            <a:extLst>
              <a:ext uri="{FF2B5EF4-FFF2-40B4-BE49-F238E27FC236}">
                <a16:creationId xmlns:a16="http://schemas.microsoft.com/office/drawing/2014/main" id="{11716B6F-16B7-85FC-B710-A9D0D959D24D}"/>
              </a:ext>
            </a:extLst>
          </p:cNvPr>
          <p:cNvSpPr>
            <a:spLocks noGrp="1"/>
          </p:cNvSpPr>
          <p:nvPr>
            <p:ph idx="1"/>
          </p:nvPr>
        </p:nvSpPr>
        <p:spPr>
          <a:xfrm>
            <a:off x="457199" y="1300900"/>
            <a:ext cx="11189855" cy="5099900"/>
          </a:xfrm>
        </p:spPr>
        <p:txBody>
          <a:bodyPr>
            <a:normAutofit/>
          </a:bodyPr>
          <a:lstStyle/>
          <a:p>
            <a:pPr>
              <a:defRPr sz="2000">
                <a:solidFill>
                  <a:srgbClr val="000000"/>
                </a:solidFill>
                <a:latin typeface="Garamond"/>
              </a:defRPr>
            </a:pPr>
            <a:r>
              <a:rPr lang="en-US" sz="2400" dirty="0"/>
              <a:t>Changing Scopes of the Firm</a:t>
            </a:r>
          </a:p>
          <a:p>
            <a:pPr lvl="1">
              <a:defRPr sz="2000">
                <a:solidFill>
                  <a:srgbClr val="000000"/>
                </a:solidFill>
                <a:latin typeface="Garamond"/>
              </a:defRPr>
            </a:pPr>
            <a:r>
              <a:rPr lang="en-US" sz="2000" dirty="0"/>
              <a:t>Traditionally, firms heavily relied on serving their immediate vicinity or within country boundaries.</a:t>
            </a:r>
          </a:p>
          <a:p>
            <a:pPr lvl="1">
              <a:defRPr sz="2000">
                <a:solidFill>
                  <a:srgbClr val="000000"/>
                </a:solidFill>
                <a:latin typeface="Garamond"/>
              </a:defRPr>
            </a:pPr>
            <a:r>
              <a:rPr lang="en-US" sz="2000" dirty="0"/>
              <a:t>Now, multinational firms must coordinate efforts on a global scale.</a:t>
            </a:r>
          </a:p>
          <a:p>
            <a:pPr lvl="3">
              <a:defRPr sz="2000">
                <a:solidFill>
                  <a:srgbClr val="000000"/>
                </a:solidFill>
                <a:latin typeface="Garamond"/>
              </a:defRPr>
            </a:pPr>
            <a:endParaRPr lang="en-US" sz="1200" dirty="0"/>
          </a:p>
          <a:p>
            <a:pPr>
              <a:defRPr sz="2000">
                <a:solidFill>
                  <a:srgbClr val="000000"/>
                </a:solidFill>
                <a:latin typeface="Garamond"/>
              </a:defRPr>
            </a:pPr>
            <a:r>
              <a:rPr lang="en-US" sz="2400" dirty="0"/>
              <a:t>Growing Emphasis on Innovation</a:t>
            </a:r>
          </a:p>
          <a:p>
            <a:pPr lvl="1">
              <a:defRPr sz="2000">
                <a:solidFill>
                  <a:srgbClr val="000000"/>
                </a:solidFill>
                <a:latin typeface="Garamond"/>
              </a:defRPr>
            </a:pPr>
            <a:r>
              <a:rPr lang="en-US" sz="2000" dirty="0"/>
              <a:t>Innovation is often viewed as a work of a single brilliant individual (e.g. Steve Jobs, Bill Gates, </a:t>
            </a:r>
            <a:r>
              <a:rPr lang="en-US" sz="2000" dirty="0" err="1"/>
              <a:t>etc</a:t>
            </a:r>
            <a:r>
              <a:rPr lang="en-US" sz="2000" dirty="0"/>
              <a:t>)</a:t>
            </a:r>
          </a:p>
          <a:p>
            <a:pPr lvl="1">
              <a:defRPr sz="2000">
                <a:solidFill>
                  <a:srgbClr val="000000"/>
                </a:solidFill>
                <a:latin typeface="Garamond"/>
              </a:defRPr>
            </a:pPr>
            <a:r>
              <a:rPr lang="en-US" sz="2000" dirty="0"/>
              <a:t>In reality, most innovation comes from collaborative efforts of many talented individuals.</a:t>
            </a:r>
          </a:p>
          <a:p>
            <a:pPr marL="1371600" lvl="3" indent="0">
              <a:buNone/>
              <a:defRPr sz="2000">
                <a:solidFill>
                  <a:srgbClr val="000000"/>
                </a:solidFill>
                <a:latin typeface="Garamond"/>
              </a:defRPr>
            </a:pPr>
            <a:endParaRPr lang="en-US" sz="1200" dirty="0"/>
          </a:p>
          <a:p>
            <a:pPr>
              <a:defRPr sz="2000">
                <a:solidFill>
                  <a:srgbClr val="000000"/>
                </a:solidFill>
                <a:latin typeface="Garamond"/>
              </a:defRPr>
            </a:pPr>
            <a:r>
              <a:rPr lang="en-US" sz="2400" dirty="0"/>
              <a:t>Changing Culture of Work and Business</a:t>
            </a:r>
          </a:p>
          <a:p>
            <a:pPr lvl="1">
              <a:defRPr sz="2000">
                <a:solidFill>
                  <a:srgbClr val="000000"/>
                </a:solidFill>
                <a:latin typeface="Garamond"/>
              </a:defRPr>
            </a:pPr>
            <a:r>
              <a:rPr lang="en-US" sz="2000" dirty="0"/>
              <a:t>Research shows that diverse teams are more productive than individuals working on their own.</a:t>
            </a:r>
            <a:endParaRPr lang="en-US" sz="2000" i="1" dirty="0"/>
          </a:p>
          <a:p>
            <a:pPr>
              <a:defRPr sz="2000">
                <a:solidFill>
                  <a:srgbClr val="000000"/>
                </a:solidFill>
                <a:latin typeface="Garamond"/>
              </a:defRPr>
            </a:pPr>
            <a:endParaRPr lang="en-US" sz="2400" dirty="0"/>
          </a:p>
        </p:txBody>
      </p:sp>
    </p:spTree>
    <p:extLst>
      <p:ext uri="{BB962C8B-B14F-4D97-AF65-F5344CB8AC3E}">
        <p14:creationId xmlns:p14="http://schemas.microsoft.com/office/powerpoint/2010/main" val="1048081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500"/>
                                        <p:tgtEl>
                                          <p:spTgt spid="3">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fade">
                                      <p:cBhvr>
                                        <p:cTn id="4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1EA932-10E4-2C10-5745-CA15DCE65CD3}"/>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F3555787-730A-A248-9E14-574BB84D3D7C}"/>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CF18F42-6602-153D-189E-28B0A597C6D8}"/>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Social Business</a:t>
            </a:r>
          </a:p>
        </p:txBody>
      </p:sp>
      <p:sp>
        <p:nvSpPr>
          <p:cNvPr id="5" name="Rectangle 4">
            <a:extLst>
              <a:ext uri="{FF2B5EF4-FFF2-40B4-BE49-F238E27FC236}">
                <a16:creationId xmlns:a16="http://schemas.microsoft.com/office/drawing/2014/main" id="{5D4647D3-919B-EEFD-0965-22F12BFAF43E}"/>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0140DCBE-3161-998C-8E2B-8BF57AA535D2}"/>
              </a:ext>
            </a:extLst>
          </p:cNvPr>
          <p:cNvSpPr>
            <a:spLocks noGrp="1"/>
          </p:cNvSpPr>
          <p:nvPr>
            <p:ph type="ftr" sz="quarter" idx="11"/>
          </p:nvPr>
        </p:nvSpPr>
        <p:spPr>
          <a:xfrm>
            <a:off x="-1" y="6503428"/>
            <a:ext cx="2895600" cy="354572"/>
          </a:xfrm>
        </p:spPr>
        <p:txBody>
          <a:bodyPr/>
          <a:lstStyle/>
          <a:p>
            <a:pPr algn="l"/>
            <a:r>
              <a:rPr lang="en-US">
                <a:solidFill>
                  <a:schemeClr val="bg1"/>
                </a:solidFill>
                <a:latin typeface="Garamond" panose="02020404030301010803" pitchFamily="18" charset="0"/>
              </a:rPr>
              <a:t> Management Information Systems</a:t>
            </a:r>
            <a:endParaRPr lang="en-US" dirty="0">
              <a:solidFill>
                <a:schemeClr val="bg1"/>
              </a:solidFill>
              <a:latin typeface="Garamond" panose="02020404030301010803" pitchFamily="18" charset="0"/>
            </a:endParaRPr>
          </a:p>
        </p:txBody>
      </p:sp>
      <p:sp>
        <p:nvSpPr>
          <p:cNvPr id="7" name="Slide Number Placeholder 6">
            <a:extLst>
              <a:ext uri="{FF2B5EF4-FFF2-40B4-BE49-F238E27FC236}">
                <a16:creationId xmlns:a16="http://schemas.microsoft.com/office/drawing/2014/main" id="{B5B61EDF-A40B-7D02-3766-095A28997601}"/>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41</a:t>
            </a:fld>
            <a:r>
              <a:rPr lang="en-US" b="1" dirty="0">
                <a:solidFill>
                  <a:schemeClr val="bg1"/>
                </a:solidFill>
                <a:latin typeface="Garamond" panose="02020404030301010803" pitchFamily="18" charset="0"/>
              </a:rPr>
              <a:t> </a:t>
            </a:r>
          </a:p>
        </p:txBody>
      </p:sp>
      <p:sp>
        <p:nvSpPr>
          <p:cNvPr id="3" name="Content Placeholder 2">
            <a:extLst>
              <a:ext uri="{FF2B5EF4-FFF2-40B4-BE49-F238E27FC236}">
                <a16:creationId xmlns:a16="http://schemas.microsoft.com/office/drawing/2014/main" id="{45F9CD35-7CBA-D2AC-3D5F-F7C0F3B545F9}"/>
              </a:ext>
            </a:extLst>
          </p:cNvPr>
          <p:cNvSpPr>
            <a:spLocks noGrp="1"/>
          </p:cNvSpPr>
          <p:nvPr>
            <p:ph idx="1"/>
          </p:nvPr>
        </p:nvSpPr>
        <p:spPr>
          <a:xfrm>
            <a:off x="457199" y="1300900"/>
            <a:ext cx="11189855" cy="5099900"/>
          </a:xfrm>
        </p:spPr>
        <p:txBody>
          <a:bodyPr>
            <a:normAutofit/>
          </a:bodyPr>
          <a:lstStyle/>
          <a:p>
            <a:pPr>
              <a:defRPr sz="2000">
                <a:solidFill>
                  <a:srgbClr val="000000"/>
                </a:solidFill>
                <a:latin typeface="Garamond"/>
              </a:defRPr>
            </a:pPr>
            <a:r>
              <a:rPr lang="en-US" sz="2400" dirty="0"/>
              <a:t>Many firms today enhance and encourage collaboration by embracing </a:t>
            </a:r>
            <a:r>
              <a:rPr lang="en-US" sz="2400" b="1" dirty="0"/>
              <a:t>Social Business</a:t>
            </a:r>
            <a:r>
              <a:rPr lang="en-US" sz="2400" dirty="0"/>
              <a:t>.</a:t>
            </a:r>
          </a:p>
          <a:p>
            <a:pPr lvl="3">
              <a:defRPr sz="2000">
                <a:solidFill>
                  <a:srgbClr val="000000"/>
                </a:solidFill>
                <a:latin typeface="Garamond"/>
              </a:defRPr>
            </a:pPr>
            <a:endParaRPr lang="en-US" sz="1200" dirty="0"/>
          </a:p>
          <a:p>
            <a:pPr>
              <a:defRPr sz="2000">
                <a:solidFill>
                  <a:srgbClr val="000000"/>
                </a:solidFill>
                <a:latin typeface="Garamond"/>
              </a:defRPr>
            </a:pPr>
            <a:r>
              <a:rPr lang="en-US" sz="2400" dirty="0"/>
              <a:t>Social business refers to the use of social networking platforms, as well as internal corporate tools, to engage employees, customers, and suppliers.</a:t>
            </a:r>
          </a:p>
          <a:p>
            <a:pPr lvl="3">
              <a:defRPr sz="2000">
                <a:solidFill>
                  <a:srgbClr val="000000"/>
                </a:solidFill>
                <a:latin typeface="Garamond"/>
              </a:defRPr>
            </a:pPr>
            <a:endParaRPr lang="en-US" sz="1200" dirty="0"/>
          </a:p>
          <a:p>
            <a:pPr>
              <a:defRPr sz="2000">
                <a:solidFill>
                  <a:srgbClr val="000000"/>
                </a:solidFill>
                <a:latin typeface="Garamond"/>
              </a:defRPr>
            </a:pPr>
            <a:r>
              <a:rPr lang="en-US" sz="2400" dirty="0"/>
              <a:t>The goal is to deepen interactions and improve information sharing and decision-making.</a:t>
            </a:r>
          </a:p>
          <a:p>
            <a:pPr lvl="1">
              <a:defRPr sz="2000">
                <a:solidFill>
                  <a:srgbClr val="000000"/>
                </a:solidFill>
                <a:latin typeface="Garamond"/>
              </a:defRPr>
            </a:pPr>
            <a:r>
              <a:rPr lang="en-US" sz="2000" dirty="0"/>
              <a:t>Social business fosters continued conversations between customers, suppliers, employees, management, and other stakeholders, strengthening relationships and increasing emotional involvement with the firm.</a:t>
            </a:r>
          </a:p>
          <a:p>
            <a:pPr lvl="3">
              <a:defRPr sz="2000">
                <a:solidFill>
                  <a:srgbClr val="000000"/>
                </a:solidFill>
                <a:latin typeface="Garamond"/>
              </a:defRPr>
            </a:pPr>
            <a:endParaRPr lang="en-US" sz="1200" dirty="0"/>
          </a:p>
          <a:p>
            <a:pPr>
              <a:defRPr sz="2000">
                <a:solidFill>
                  <a:srgbClr val="000000"/>
                </a:solidFill>
                <a:latin typeface="Garamond"/>
              </a:defRPr>
            </a:pPr>
            <a:r>
              <a:rPr lang="en-US" sz="2400" dirty="0"/>
              <a:t>Effective social business requires a high degree of information transparency for conversations and feedback to be truly useful.</a:t>
            </a:r>
          </a:p>
          <a:p>
            <a:pPr lvl="3">
              <a:defRPr sz="2000">
                <a:solidFill>
                  <a:srgbClr val="000000"/>
                </a:solidFill>
                <a:latin typeface="Garamond"/>
              </a:defRPr>
            </a:pPr>
            <a:endParaRPr lang="en-US" sz="1200" dirty="0"/>
          </a:p>
          <a:p>
            <a:pPr>
              <a:defRPr sz="2000">
                <a:solidFill>
                  <a:srgbClr val="000000"/>
                </a:solidFill>
                <a:latin typeface="Garamond"/>
              </a:defRPr>
            </a:pPr>
            <a:r>
              <a:rPr lang="en-US" sz="2400" dirty="0"/>
              <a:t>When implemented well, it can drive operational efficiency, spark innovation, and accelerate decision-making.</a:t>
            </a:r>
          </a:p>
        </p:txBody>
      </p:sp>
    </p:spTree>
    <p:extLst>
      <p:ext uri="{BB962C8B-B14F-4D97-AF65-F5344CB8AC3E}">
        <p14:creationId xmlns:p14="http://schemas.microsoft.com/office/powerpoint/2010/main" val="3821652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9" end="9"/>
                                            </p:txEl>
                                          </p:spTgt>
                                        </p:tgtEl>
                                        <p:attrNameLst>
                                          <p:attrName>style.visibility</p:attrName>
                                        </p:attrNameLst>
                                      </p:cBhvr>
                                      <p:to>
                                        <p:strVal val="visible"/>
                                      </p:to>
                                    </p:set>
                                    <p:animEffect transition="in" filter="fade">
                                      <p:cBhvr>
                                        <p:cTn id="3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AC0424-6A53-5C52-8AC8-9E8875B65A81}"/>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CFEAD75D-8D94-D3FA-E32D-AF96114FA946}"/>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26DCBAE-1AF4-B31F-6FCE-9C2E27C8C24E}"/>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Social Business Showcase: “My Starbucks Idea”</a:t>
            </a:r>
          </a:p>
        </p:txBody>
      </p:sp>
      <p:sp>
        <p:nvSpPr>
          <p:cNvPr id="5" name="Rectangle 4">
            <a:extLst>
              <a:ext uri="{FF2B5EF4-FFF2-40B4-BE49-F238E27FC236}">
                <a16:creationId xmlns:a16="http://schemas.microsoft.com/office/drawing/2014/main" id="{E16CCE5E-FB09-E61F-16D1-978379F021F1}"/>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2D8511D0-4214-2A5C-F673-E5C2A1CC80B8}"/>
              </a:ext>
            </a:extLst>
          </p:cNvPr>
          <p:cNvSpPr>
            <a:spLocks noGrp="1"/>
          </p:cNvSpPr>
          <p:nvPr>
            <p:ph type="ftr" sz="quarter" idx="11"/>
          </p:nvPr>
        </p:nvSpPr>
        <p:spPr>
          <a:xfrm>
            <a:off x="-1" y="6503428"/>
            <a:ext cx="2895600" cy="354572"/>
          </a:xfrm>
        </p:spPr>
        <p:txBody>
          <a:bodyPr/>
          <a:lstStyle/>
          <a:p>
            <a:pPr algn="l"/>
            <a:r>
              <a:rPr lang="en-US">
                <a:solidFill>
                  <a:schemeClr val="bg1"/>
                </a:solidFill>
                <a:latin typeface="Garamond" panose="02020404030301010803" pitchFamily="18" charset="0"/>
              </a:rPr>
              <a:t> Management Information Systems</a:t>
            </a:r>
            <a:endParaRPr lang="en-US" dirty="0">
              <a:solidFill>
                <a:schemeClr val="bg1"/>
              </a:solidFill>
              <a:latin typeface="Garamond" panose="02020404030301010803" pitchFamily="18" charset="0"/>
            </a:endParaRPr>
          </a:p>
        </p:txBody>
      </p:sp>
      <p:sp>
        <p:nvSpPr>
          <p:cNvPr id="7" name="Slide Number Placeholder 6">
            <a:extLst>
              <a:ext uri="{FF2B5EF4-FFF2-40B4-BE49-F238E27FC236}">
                <a16:creationId xmlns:a16="http://schemas.microsoft.com/office/drawing/2014/main" id="{233E1C12-D59B-4983-2020-05140AF06F39}"/>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42</a:t>
            </a:fld>
            <a:r>
              <a:rPr lang="en-US" b="1" dirty="0">
                <a:solidFill>
                  <a:schemeClr val="bg1"/>
                </a:solidFill>
                <a:latin typeface="Garamond" panose="02020404030301010803" pitchFamily="18" charset="0"/>
              </a:rPr>
              <a:t> </a:t>
            </a:r>
          </a:p>
        </p:txBody>
      </p:sp>
      <p:sp>
        <p:nvSpPr>
          <p:cNvPr id="9" name="Content Placeholder 2">
            <a:extLst>
              <a:ext uri="{FF2B5EF4-FFF2-40B4-BE49-F238E27FC236}">
                <a16:creationId xmlns:a16="http://schemas.microsoft.com/office/drawing/2014/main" id="{2330DA99-2D98-9C49-EA85-D4E023B4C203}"/>
              </a:ext>
            </a:extLst>
          </p:cNvPr>
          <p:cNvSpPr txBox="1">
            <a:spLocks/>
          </p:cNvSpPr>
          <p:nvPr/>
        </p:nvSpPr>
        <p:spPr>
          <a:xfrm>
            <a:off x="7729870" y="1300900"/>
            <a:ext cx="3917184" cy="5081046"/>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defRPr sz="2000">
                <a:solidFill>
                  <a:srgbClr val="000000"/>
                </a:solidFill>
                <a:latin typeface="Garamond"/>
              </a:defRPr>
            </a:pPr>
            <a:r>
              <a:rPr lang="en-US" altLang="zh-TW" sz="2400" dirty="0">
                <a:solidFill>
                  <a:srgbClr val="000000"/>
                </a:solidFill>
                <a:latin typeface="Garamond"/>
              </a:rPr>
              <a:t>Launched in 2008 and ran for approximately five years.</a:t>
            </a:r>
          </a:p>
          <a:p>
            <a:pPr>
              <a:defRPr sz="2000">
                <a:solidFill>
                  <a:srgbClr val="000000"/>
                </a:solidFill>
                <a:latin typeface="Garamond"/>
              </a:defRPr>
            </a:pPr>
            <a:endParaRPr lang="en-US" altLang="zh-TW" sz="1200" dirty="0">
              <a:solidFill>
                <a:srgbClr val="000000"/>
              </a:solidFill>
              <a:latin typeface="Garamond"/>
            </a:endParaRPr>
          </a:p>
          <a:p>
            <a:pPr>
              <a:defRPr sz="2000">
                <a:solidFill>
                  <a:srgbClr val="000000"/>
                </a:solidFill>
                <a:latin typeface="Garamond"/>
              </a:defRPr>
            </a:pPr>
            <a:r>
              <a:rPr lang="en-US" altLang="zh-TW" sz="2400" dirty="0">
                <a:solidFill>
                  <a:srgbClr val="000000"/>
                </a:solidFill>
                <a:latin typeface="Garamond"/>
              </a:rPr>
              <a:t>Gathered more than 150,000 customer ideas and over 2 million votes on submitted ideas.</a:t>
            </a:r>
          </a:p>
          <a:p>
            <a:pPr lvl="3">
              <a:defRPr sz="2000">
                <a:solidFill>
                  <a:srgbClr val="000000"/>
                </a:solidFill>
                <a:latin typeface="Garamond"/>
              </a:defRPr>
            </a:pPr>
            <a:endParaRPr lang="en-US" altLang="zh-TW" sz="1200" dirty="0">
              <a:solidFill>
                <a:srgbClr val="000000"/>
              </a:solidFill>
              <a:latin typeface="Garamond"/>
            </a:endParaRPr>
          </a:p>
          <a:p>
            <a:pPr>
              <a:defRPr sz="2000">
                <a:solidFill>
                  <a:srgbClr val="000000"/>
                </a:solidFill>
                <a:latin typeface="Garamond"/>
              </a:defRPr>
            </a:pPr>
            <a:r>
              <a:rPr lang="en-US" altLang="zh-TW" sz="2400" dirty="0">
                <a:solidFill>
                  <a:srgbClr val="000000"/>
                </a:solidFill>
                <a:latin typeface="Garamond"/>
              </a:rPr>
              <a:t>Implemented 277 ideas, including:</a:t>
            </a:r>
          </a:p>
          <a:p>
            <a:pPr lvl="1">
              <a:defRPr sz="2000">
                <a:solidFill>
                  <a:srgbClr val="000000"/>
                </a:solidFill>
                <a:latin typeface="Garamond"/>
              </a:defRPr>
            </a:pPr>
            <a:r>
              <a:rPr lang="en-US" altLang="zh-TW" sz="2000" dirty="0">
                <a:solidFill>
                  <a:srgbClr val="000000"/>
                </a:solidFill>
                <a:latin typeface="Garamond"/>
              </a:rPr>
              <a:t>Free in-store Wi-Fi</a:t>
            </a:r>
          </a:p>
          <a:p>
            <a:pPr lvl="1">
              <a:defRPr sz="2000">
                <a:solidFill>
                  <a:srgbClr val="000000"/>
                </a:solidFill>
                <a:latin typeface="Garamond"/>
              </a:defRPr>
            </a:pPr>
            <a:r>
              <a:rPr lang="en-US" altLang="zh-TW" sz="2000" dirty="0">
                <a:solidFill>
                  <a:srgbClr val="000000"/>
                </a:solidFill>
                <a:latin typeface="Garamond"/>
              </a:rPr>
              <a:t>New drink flavors</a:t>
            </a:r>
          </a:p>
          <a:p>
            <a:pPr lvl="1">
              <a:defRPr sz="2000">
                <a:solidFill>
                  <a:srgbClr val="000000"/>
                </a:solidFill>
                <a:latin typeface="Garamond"/>
              </a:defRPr>
            </a:pPr>
            <a:r>
              <a:rPr lang="en-US" altLang="zh-TW" sz="2000" dirty="0">
                <a:solidFill>
                  <a:srgbClr val="000000"/>
                </a:solidFill>
                <a:latin typeface="Garamond"/>
              </a:rPr>
              <a:t>Cake pops</a:t>
            </a:r>
          </a:p>
          <a:p>
            <a:pPr lvl="1">
              <a:defRPr sz="2000">
                <a:solidFill>
                  <a:srgbClr val="000000"/>
                </a:solidFill>
                <a:latin typeface="Garamond"/>
              </a:defRPr>
            </a:pPr>
            <a:r>
              <a:rPr lang="en-US" altLang="zh-TW" sz="2000" dirty="0">
                <a:solidFill>
                  <a:srgbClr val="000000"/>
                </a:solidFill>
                <a:latin typeface="Garamond"/>
              </a:rPr>
              <a:t>…and more</a:t>
            </a:r>
          </a:p>
        </p:txBody>
      </p:sp>
      <p:pic>
        <p:nvPicPr>
          <p:cNvPr id="1030" name="Picture 6">
            <a:extLst>
              <a:ext uri="{FF2B5EF4-FFF2-40B4-BE49-F238E27FC236}">
                <a16:creationId xmlns:a16="http://schemas.microsoft.com/office/drawing/2014/main" id="{77E76026-0EB1-2F07-E8CB-12757B0D43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771" y="1300900"/>
            <a:ext cx="7061004"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4833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030"/>
                                        </p:tgtEl>
                                        <p:attrNameLst>
                                          <p:attrName>style.visibility</p:attrName>
                                        </p:attrNameLst>
                                      </p:cBhvr>
                                      <p:to>
                                        <p:strVal val="visible"/>
                                      </p:to>
                                    </p:set>
                                    <p:animEffect transition="in" filter="fade">
                                      <p:cBhvr>
                                        <p:cTn id="10" dur="500"/>
                                        <p:tgtEl>
                                          <p:spTgt spid="103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animEffect transition="in" filter="fade">
                                      <p:cBhvr>
                                        <p:cTn id="15" dur="500"/>
                                        <p:tgtEl>
                                          <p:spTgt spid="9">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9">
                                            <p:txEl>
                                              <p:pRg st="4" end="4"/>
                                            </p:txEl>
                                          </p:spTgt>
                                        </p:tgtEl>
                                        <p:attrNameLst>
                                          <p:attrName>style.visibility</p:attrName>
                                        </p:attrNameLst>
                                      </p:cBhvr>
                                      <p:to>
                                        <p:strVal val="visible"/>
                                      </p:to>
                                    </p:set>
                                    <p:animEffect transition="in" filter="fade">
                                      <p:cBhvr>
                                        <p:cTn id="20" dur="500"/>
                                        <p:tgtEl>
                                          <p:spTgt spid="9">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9">
                                            <p:txEl>
                                              <p:pRg st="5" end="5"/>
                                            </p:txEl>
                                          </p:spTgt>
                                        </p:tgtEl>
                                        <p:attrNameLst>
                                          <p:attrName>style.visibility</p:attrName>
                                        </p:attrNameLst>
                                      </p:cBhvr>
                                      <p:to>
                                        <p:strVal val="visible"/>
                                      </p:to>
                                    </p:set>
                                    <p:animEffect transition="in" filter="fade">
                                      <p:cBhvr>
                                        <p:cTn id="25" dur="500"/>
                                        <p:tgtEl>
                                          <p:spTgt spid="9">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9">
                                            <p:txEl>
                                              <p:pRg st="6" end="6"/>
                                            </p:txEl>
                                          </p:spTgt>
                                        </p:tgtEl>
                                        <p:attrNameLst>
                                          <p:attrName>style.visibility</p:attrName>
                                        </p:attrNameLst>
                                      </p:cBhvr>
                                      <p:to>
                                        <p:strVal val="visible"/>
                                      </p:to>
                                    </p:set>
                                    <p:animEffect transition="in" filter="fade">
                                      <p:cBhvr>
                                        <p:cTn id="30" dur="500"/>
                                        <p:tgtEl>
                                          <p:spTgt spid="9">
                                            <p:txEl>
                                              <p:pRg st="6" end="6"/>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9">
                                            <p:txEl>
                                              <p:pRg st="7" end="7"/>
                                            </p:txEl>
                                          </p:spTgt>
                                        </p:tgtEl>
                                        <p:attrNameLst>
                                          <p:attrName>style.visibility</p:attrName>
                                        </p:attrNameLst>
                                      </p:cBhvr>
                                      <p:to>
                                        <p:strVal val="visible"/>
                                      </p:to>
                                    </p:set>
                                    <p:animEffect transition="in" filter="fade">
                                      <p:cBhvr>
                                        <p:cTn id="35" dur="500"/>
                                        <p:tgtEl>
                                          <p:spTgt spid="9">
                                            <p:txEl>
                                              <p:pRg st="7" end="7"/>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9">
                                            <p:txEl>
                                              <p:pRg st="8" end="8"/>
                                            </p:txEl>
                                          </p:spTgt>
                                        </p:tgtEl>
                                        <p:attrNameLst>
                                          <p:attrName>style.visibility</p:attrName>
                                        </p:attrNameLst>
                                      </p:cBhvr>
                                      <p:to>
                                        <p:strVal val="visible"/>
                                      </p:to>
                                    </p:set>
                                    <p:animEffect transition="in" filter="fade">
                                      <p:cBhvr>
                                        <p:cTn id="40" dur="500"/>
                                        <p:tgtEl>
                                          <p:spTgt spid="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160F3B-3E68-BBEF-0B2D-B70B4EB7450A}"/>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B8E66608-2FDE-460A-885A-99699B6C650A}"/>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CDEDB68-BE98-C8E3-EC4E-97F698E469CD}"/>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Social Business Showcase: “My Starbucks Idea”</a:t>
            </a:r>
          </a:p>
        </p:txBody>
      </p:sp>
      <p:sp>
        <p:nvSpPr>
          <p:cNvPr id="5" name="Rectangle 4">
            <a:extLst>
              <a:ext uri="{FF2B5EF4-FFF2-40B4-BE49-F238E27FC236}">
                <a16:creationId xmlns:a16="http://schemas.microsoft.com/office/drawing/2014/main" id="{7B16A8F0-3870-E7D1-6897-FD017A384FD7}"/>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D5DFDD72-3304-82F5-8579-BFE5EC7DD8C7}"/>
              </a:ext>
            </a:extLst>
          </p:cNvPr>
          <p:cNvSpPr>
            <a:spLocks noGrp="1"/>
          </p:cNvSpPr>
          <p:nvPr>
            <p:ph type="ftr" sz="quarter" idx="11"/>
          </p:nvPr>
        </p:nvSpPr>
        <p:spPr>
          <a:xfrm>
            <a:off x="-1" y="6503428"/>
            <a:ext cx="2895600" cy="354572"/>
          </a:xfrm>
        </p:spPr>
        <p:txBody>
          <a:bodyPr/>
          <a:lstStyle/>
          <a:p>
            <a:pPr algn="l"/>
            <a:r>
              <a:rPr lang="en-US">
                <a:solidFill>
                  <a:schemeClr val="bg1"/>
                </a:solidFill>
                <a:latin typeface="Garamond" panose="02020404030301010803" pitchFamily="18" charset="0"/>
              </a:rPr>
              <a:t> Management Information Systems</a:t>
            </a:r>
            <a:endParaRPr lang="en-US" dirty="0">
              <a:solidFill>
                <a:schemeClr val="bg1"/>
              </a:solidFill>
              <a:latin typeface="Garamond" panose="02020404030301010803" pitchFamily="18" charset="0"/>
            </a:endParaRPr>
          </a:p>
        </p:txBody>
      </p:sp>
      <p:sp>
        <p:nvSpPr>
          <p:cNvPr id="7" name="Slide Number Placeholder 6">
            <a:extLst>
              <a:ext uri="{FF2B5EF4-FFF2-40B4-BE49-F238E27FC236}">
                <a16:creationId xmlns:a16="http://schemas.microsoft.com/office/drawing/2014/main" id="{60EBC966-C0BB-61FE-3201-4FABC6859BD7}"/>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43</a:t>
            </a:fld>
            <a:r>
              <a:rPr lang="en-US" b="1" dirty="0">
                <a:solidFill>
                  <a:schemeClr val="bg1"/>
                </a:solidFill>
                <a:latin typeface="Garamond" panose="02020404030301010803" pitchFamily="18" charset="0"/>
              </a:rPr>
              <a:t> </a:t>
            </a:r>
          </a:p>
        </p:txBody>
      </p:sp>
      <p:sp>
        <p:nvSpPr>
          <p:cNvPr id="3" name="Content Placeholder 2">
            <a:extLst>
              <a:ext uri="{FF2B5EF4-FFF2-40B4-BE49-F238E27FC236}">
                <a16:creationId xmlns:a16="http://schemas.microsoft.com/office/drawing/2014/main" id="{5E1611FB-23BE-986E-0C46-2F65A33DCAFD}"/>
              </a:ext>
            </a:extLst>
          </p:cNvPr>
          <p:cNvSpPr>
            <a:spLocks noGrp="1"/>
          </p:cNvSpPr>
          <p:nvPr>
            <p:ph idx="1"/>
          </p:nvPr>
        </p:nvSpPr>
        <p:spPr>
          <a:xfrm>
            <a:off x="457199" y="1300900"/>
            <a:ext cx="11189855" cy="5099900"/>
          </a:xfrm>
        </p:spPr>
        <p:txBody>
          <a:bodyPr>
            <a:normAutofit/>
          </a:bodyPr>
          <a:lstStyle/>
          <a:p>
            <a:pPr>
              <a:defRPr sz="2000">
                <a:solidFill>
                  <a:srgbClr val="000000"/>
                </a:solidFill>
                <a:latin typeface="Garamond"/>
              </a:defRPr>
            </a:pPr>
            <a:r>
              <a:rPr lang="en-US" sz="2400" dirty="0"/>
              <a:t>Customer Engagement</a:t>
            </a:r>
          </a:p>
          <a:p>
            <a:pPr lvl="1">
              <a:defRPr sz="2000">
                <a:solidFill>
                  <a:srgbClr val="000000"/>
                </a:solidFill>
                <a:latin typeface="Garamond"/>
              </a:defRPr>
            </a:pPr>
            <a:r>
              <a:rPr lang="en-US" sz="2000" dirty="0"/>
              <a:t>Millions of users participated, making it one of the largest brand-customer collaborations of its time.</a:t>
            </a:r>
          </a:p>
          <a:p>
            <a:pPr lvl="3">
              <a:defRPr sz="2000">
                <a:solidFill>
                  <a:srgbClr val="000000"/>
                </a:solidFill>
                <a:latin typeface="Garamond"/>
              </a:defRPr>
            </a:pPr>
            <a:endParaRPr lang="en-US" sz="1200" dirty="0"/>
          </a:p>
          <a:p>
            <a:pPr>
              <a:defRPr sz="2000">
                <a:solidFill>
                  <a:srgbClr val="000000"/>
                </a:solidFill>
                <a:latin typeface="Garamond"/>
              </a:defRPr>
            </a:pPr>
            <a:r>
              <a:rPr lang="en-US" sz="2400" dirty="0"/>
              <a:t>Implemented Ideas</a:t>
            </a:r>
          </a:p>
          <a:p>
            <a:pPr lvl="1">
              <a:defRPr sz="2000">
                <a:solidFill>
                  <a:srgbClr val="000000"/>
                </a:solidFill>
                <a:latin typeface="Garamond"/>
              </a:defRPr>
            </a:pPr>
            <a:r>
              <a:rPr lang="en-US" sz="2000" dirty="0"/>
              <a:t>Examples included free Wi-Fi in stores, new drink flavors (like the Pumpkin Spice Latte tweaks), and eco-friendly practices (reusable cup discounts).</a:t>
            </a:r>
          </a:p>
          <a:p>
            <a:pPr lvl="3">
              <a:defRPr sz="2000">
                <a:solidFill>
                  <a:srgbClr val="000000"/>
                </a:solidFill>
                <a:latin typeface="Garamond"/>
              </a:defRPr>
            </a:pPr>
            <a:endParaRPr lang="en-US" sz="1200" dirty="0"/>
          </a:p>
          <a:p>
            <a:pPr>
              <a:defRPr sz="2000">
                <a:solidFill>
                  <a:srgbClr val="000000"/>
                </a:solidFill>
                <a:latin typeface="Garamond"/>
              </a:defRPr>
            </a:pPr>
            <a:r>
              <a:rPr lang="en-US" sz="2400" dirty="0"/>
              <a:t>Brand Loyalty</a:t>
            </a:r>
          </a:p>
          <a:p>
            <a:pPr lvl="1">
              <a:defRPr sz="2000">
                <a:solidFill>
                  <a:srgbClr val="000000"/>
                </a:solidFill>
                <a:latin typeface="Garamond"/>
              </a:defRPr>
            </a:pPr>
            <a:r>
              <a:rPr lang="en-US" sz="2000" dirty="0"/>
              <a:t>Customers felt their voices mattered, which deepened trust and emotional attachment to the brand.</a:t>
            </a:r>
          </a:p>
          <a:p>
            <a:pPr lvl="3">
              <a:defRPr sz="2000">
                <a:solidFill>
                  <a:srgbClr val="000000"/>
                </a:solidFill>
                <a:latin typeface="Garamond"/>
              </a:defRPr>
            </a:pPr>
            <a:endParaRPr lang="en-US" sz="1200" dirty="0"/>
          </a:p>
          <a:p>
            <a:pPr>
              <a:defRPr sz="2000">
                <a:solidFill>
                  <a:srgbClr val="000000"/>
                </a:solidFill>
                <a:latin typeface="Garamond"/>
              </a:defRPr>
            </a:pPr>
            <a:r>
              <a:rPr lang="en-US" sz="2400" dirty="0"/>
              <a:t>However, engaging the internet exposes firms to the risk of opening decision-making too widely to the public without adequate guardrails.</a:t>
            </a:r>
          </a:p>
          <a:p>
            <a:pPr lvl="3">
              <a:defRPr sz="2000">
                <a:solidFill>
                  <a:srgbClr val="000000"/>
                </a:solidFill>
                <a:latin typeface="Garamond"/>
              </a:defRPr>
            </a:pPr>
            <a:endParaRPr lang="en-US" sz="1200" dirty="0"/>
          </a:p>
        </p:txBody>
      </p:sp>
    </p:spTree>
    <p:extLst>
      <p:ext uri="{BB962C8B-B14F-4D97-AF65-F5344CB8AC3E}">
        <p14:creationId xmlns:p14="http://schemas.microsoft.com/office/powerpoint/2010/main" val="393267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Effect transition="in" filter="fade">
                                      <p:cBhvr>
                                        <p:cTn id="3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C6CB64-EC6B-2EB6-BF2A-3FD02F8D7060}"/>
              </a:ext>
            </a:extLst>
          </p:cNvPr>
          <p:cNvSpPr>
            <a:spLocks noGrp="1"/>
          </p:cNvSpPr>
          <p:nvPr>
            <p:ph type="title"/>
          </p:nvPr>
        </p:nvSpPr>
        <p:spPr/>
        <p:txBody>
          <a:bodyPr>
            <a:normAutofit fontScale="90000"/>
          </a:bodyPr>
          <a:lstStyle/>
          <a:p>
            <a:r>
              <a:rPr lang="en-US">
                <a:solidFill>
                  <a:srgbClr val="000000">
                    <a:alpha val="0"/>
                  </a:srgbClr>
                </a:solidFill>
              </a:rPr>
              <a:t>Poll Everywhere multiple choice poll instructions screen
Activity Title: Vote for the most inspirational name for the new polar research ship.
Slide 44</a:t>
            </a:r>
          </a:p>
        </p:txBody>
      </p:sp>
      <p:sp>
        <p:nvSpPr>
          <p:cNvPr id="3" name="Footer Placeholder 2" descr="Poll Everywhere multiple choice poll instructions screen&#10;Activity Title: Vote for the most inspirational name for the new polar research ship.">
            <a:extLst>
              <a:ext uri="{FF2B5EF4-FFF2-40B4-BE49-F238E27FC236}">
                <a16:creationId xmlns:a16="http://schemas.microsoft.com/office/drawing/2014/main" id="{A5599C33-4E88-12C0-CC6E-8AA730F24687}"/>
              </a:ext>
            </a:extLst>
          </p:cNvPr>
          <p:cNvSpPr>
            <a:spLocks noGrp="1"/>
          </p:cNvSpPr>
          <p:nvPr>
            <p:ph type="ftr" sz="quarter" idx="11"/>
          </p:nvPr>
        </p:nvSpPr>
        <p:spPr/>
        <p:txBody>
          <a:bodyPr/>
          <a:lstStyle/>
          <a:p>
            <a:r>
              <a:rPr lang="en-US"/>
              <a:t> Management Information Systems</a:t>
            </a:r>
          </a:p>
        </p:txBody>
      </p:sp>
      <p:sp>
        <p:nvSpPr>
          <p:cNvPr id="4" name="Slide Number Placeholder 3">
            <a:extLst>
              <a:ext uri="{FF2B5EF4-FFF2-40B4-BE49-F238E27FC236}">
                <a16:creationId xmlns:a16="http://schemas.microsoft.com/office/drawing/2014/main" id="{49523489-FD2A-D40D-6A30-40AEC9C58437}"/>
              </a:ext>
            </a:extLst>
          </p:cNvPr>
          <p:cNvSpPr>
            <a:spLocks noGrp="1"/>
          </p:cNvSpPr>
          <p:nvPr>
            <p:ph type="sldNum" sz="quarter" idx="12"/>
          </p:nvPr>
        </p:nvSpPr>
        <p:spPr/>
        <p:txBody>
          <a:bodyPr/>
          <a:lstStyle/>
          <a:p>
            <a:fld id="{C1FF6DA9-008F-8B48-92A6-B652298478BF}" type="slidenum">
              <a:rPr lang="en-US" smtClean="0"/>
              <a:t>44</a:t>
            </a:fld>
            <a:endParaRPr lang="en-US"/>
          </a:p>
        </p:txBody>
      </p:sp>
      <p:pic>
        <p:nvPicPr>
          <p:cNvPr id="6" name="Picture 5">
            <a:extLst>
              <a:ext uri="{FF2B5EF4-FFF2-40B4-BE49-F238E27FC236}">
                <a16:creationId xmlns:a16="http://schemas.microsoft.com/office/drawing/2014/main" id="{1DC7E67F-59E5-78CB-7EA6-A2F6EADB0F54}"/>
              </a:ext>
            </a:extLst>
          </p:cNvPr>
          <p:cNvPicPr>
            <a:picLocks/>
          </p:cNvPicPr>
          <p:nvPr>
            <p:custDataLst>
              <p:tags r:id="rId1"/>
            </p:custDataLst>
          </p:nvPr>
        </p:nvPicPr>
        <p:blipFill>
          <a:blip r:embed="rId4"/>
          <a:stretch>
            <a:fillRect/>
          </a:stretch>
        </p:blipFill>
        <p:spPr>
          <a:xfrm>
            <a:off x="190500" y="190500"/>
            <a:ext cx="11807825" cy="6477000"/>
          </a:xfrm>
          <a:prstGeom prst="rect">
            <a:avLst/>
          </a:prstGeom>
        </p:spPr>
      </p:pic>
    </p:spTree>
    <p:extLst>
      <p:ext uri="{BB962C8B-B14F-4D97-AF65-F5344CB8AC3E}">
        <p14:creationId xmlns:p14="http://schemas.microsoft.com/office/powerpoint/2010/main" val="224741535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F845A-40FF-44F2-5712-C04E5B951CF9}"/>
              </a:ext>
            </a:extLst>
          </p:cNvPr>
          <p:cNvSpPr>
            <a:spLocks noGrp="1"/>
          </p:cNvSpPr>
          <p:nvPr>
            <p:ph type="title"/>
          </p:nvPr>
        </p:nvSpPr>
        <p:spPr/>
        <p:txBody>
          <a:bodyPr>
            <a:normAutofit fontScale="90000"/>
          </a:bodyPr>
          <a:lstStyle/>
          <a:p>
            <a:r>
              <a:rPr lang="en-US">
                <a:solidFill>
                  <a:srgbClr val="000000">
                    <a:alpha val="0"/>
                  </a:srgbClr>
                </a:solidFill>
              </a:rPr>
              <a:t>Poll Everywhere multiple choice poll chart screen
Activity Title: Vote for the most inspirational name for the new polar research ship.
Slide 46</a:t>
            </a:r>
          </a:p>
        </p:txBody>
      </p:sp>
      <p:sp>
        <p:nvSpPr>
          <p:cNvPr id="3" name="Footer Placeholder 2" descr="Poll Everywhere multiple choice poll chart screen&#10;Activity Title: Vote for the most inspirational name for the new polar research ship.">
            <a:extLst>
              <a:ext uri="{FF2B5EF4-FFF2-40B4-BE49-F238E27FC236}">
                <a16:creationId xmlns:a16="http://schemas.microsoft.com/office/drawing/2014/main" id="{140CE68D-9FBA-63F1-4A7A-F9076AA11B93}"/>
              </a:ext>
            </a:extLst>
          </p:cNvPr>
          <p:cNvSpPr>
            <a:spLocks noGrp="1"/>
          </p:cNvSpPr>
          <p:nvPr>
            <p:ph type="ftr" sz="quarter" idx="11"/>
          </p:nvPr>
        </p:nvSpPr>
        <p:spPr/>
        <p:txBody>
          <a:bodyPr/>
          <a:lstStyle/>
          <a:p>
            <a:r>
              <a:rPr lang="en-US"/>
              <a:t> Management Information Systems</a:t>
            </a:r>
          </a:p>
        </p:txBody>
      </p:sp>
      <p:sp>
        <p:nvSpPr>
          <p:cNvPr id="4" name="Slide Number Placeholder 3">
            <a:extLst>
              <a:ext uri="{FF2B5EF4-FFF2-40B4-BE49-F238E27FC236}">
                <a16:creationId xmlns:a16="http://schemas.microsoft.com/office/drawing/2014/main" id="{C6B9ABF1-9966-E779-6E9C-7F234A0F93D1}"/>
              </a:ext>
            </a:extLst>
          </p:cNvPr>
          <p:cNvSpPr>
            <a:spLocks noGrp="1"/>
          </p:cNvSpPr>
          <p:nvPr>
            <p:ph type="sldNum" sz="quarter" idx="12"/>
          </p:nvPr>
        </p:nvSpPr>
        <p:spPr/>
        <p:txBody>
          <a:bodyPr/>
          <a:lstStyle/>
          <a:p>
            <a:fld id="{C1FF6DA9-008F-8B48-92A6-B652298478BF}" type="slidenum">
              <a:rPr lang="en-US" smtClean="0"/>
              <a:t>45</a:t>
            </a:fld>
            <a:endParaRPr lang="en-US"/>
          </a:p>
        </p:txBody>
      </p:sp>
      <p:pic>
        <p:nvPicPr>
          <p:cNvPr id="6" name="Picture 5">
            <a:extLst>
              <a:ext uri="{FF2B5EF4-FFF2-40B4-BE49-F238E27FC236}">
                <a16:creationId xmlns:a16="http://schemas.microsoft.com/office/drawing/2014/main" id="{DF553325-7B50-64F7-CEAD-C2006DB923FE}"/>
              </a:ext>
            </a:extLst>
          </p:cNvPr>
          <p:cNvPicPr>
            <a:picLocks/>
          </p:cNvPicPr>
          <p:nvPr>
            <p:custDataLst>
              <p:tags r:id="rId1"/>
            </p:custDataLst>
          </p:nvPr>
        </p:nvPicPr>
        <p:blipFill>
          <a:blip r:embed="rId4"/>
          <a:stretch>
            <a:fillRect/>
          </a:stretch>
        </p:blipFill>
        <p:spPr>
          <a:xfrm>
            <a:off x="190500" y="190500"/>
            <a:ext cx="11807825" cy="6477000"/>
          </a:xfrm>
          <a:prstGeom prst="rect">
            <a:avLst/>
          </a:prstGeom>
        </p:spPr>
      </p:pic>
    </p:spTree>
    <p:extLst>
      <p:ext uri="{BB962C8B-B14F-4D97-AF65-F5344CB8AC3E}">
        <p14:creationId xmlns:p14="http://schemas.microsoft.com/office/powerpoint/2010/main" val="153392608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E211AA-D41F-0F6C-73E8-BEB86D9ADEBE}"/>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07B22BA5-3E75-DDA5-3981-66B63A2D436F}"/>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DF6BD73-F80C-5D88-5D6A-BDCBA689D2C5}"/>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RRS Boaty </a:t>
            </a:r>
            <a:r>
              <a:rPr lang="en-US" sz="4000" dirty="0" err="1">
                <a:solidFill>
                  <a:schemeClr val="bg1"/>
                </a:solidFill>
              </a:rPr>
              <a:t>McBoatface</a:t>
            </a:r>
            <a:r>
              <a:rPr lang="en-US" sz="4000" dirty="0">
                <a:solidFill>
                  <a:schemeClr val="bg1"/>
                </a:solidFill>
              </a:rPr>
              <a:t>?</a:t>
            </a:r>
          </a:p>
        </p:txBody>
      </p:sp>
      <p:sp>
        <p:nvSpPr>
          <p:cNvPr id="5" name="Rectangle 4">
            <a:extLst>
              <a:ext uri="{FF2B5EF4-FFF2-40B4-BE49-F238E27FC236}">
                <a16:creationId xmlns:a16="http://schemas.microsoft.com/office/drawing/2014/main" id="{60BD5229-BF10-FE09-DB66-82BB106AF077}"/>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873F6405-7DBA-B12A-7F4E-014B977EB546}"/>
              </a:ext>
            </a:extLst>
          </p:cNvPr>
          <p:cNvSpPr>
            <a:spLocks noGrp="1"/>
          </p:cNvSpPr>
          <p:nvPr>
            <p:ph type="ftr" sz="quarter" idx="11"/>
          </p:nvPr>
        </p:nvSpPr>
        <p:spPr>
          <a:xfrm>
            <a:off x="-1" y="6503428"/>
            <a:ext cx="2895600" cy="354572"/>
          </a:xfrm>
        </p:spPr>
        <p:txBody>
          <a:bodyPr/>
          <a:lstStyle/>
          <a:p>
            <a:pPr algn="l"/>
            <a:r>
              <a:rPr lang="en-US">
                <a:solidFill>
                  <a:schemeClr val="bg1"/>
                </a:solidFill>
                <a:latin typeface="Garamond" panose="02020404030301010803" pitchFamily="18" charset="0"/>
              </a:rPr>
              <a:t> Management Information Systems</a:t>
            </a:r>
            <a:endParaRPr lang="en-US" dirty="0">
              <a:solidFill>
                <a:schemeClr val="bg1"/>
              </a:solidFill>
              <a:latin typeface="Garamond" panose="02020404030301010803" pitchFamily="18" charset="0"/>
            </a:endParaRPr>
          </a:p>
        </p:txBody>
      </p:sp>
      <p:sp>
        <p:nvSpPr>
          <p:cNvPr id="7" name="Slide Number Placeholder 6">
            <a:extLst>
              <a:ext uri="{FF2B5EF4-FFF2-40B4-BE49-F238E27FC236}">
                <a16:creationId xmlns:a16="http://schemas.microsoft.com/office/drawing/2014/main" id="{CD583874-74BF-3A21-AB66-6774EF4695F4}"/>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46</a:t>
            </a:fld>
            <a:r>
              <a:rPr lang="en-US" b="1" dirty="0">
                <a:solidFill>
                  <a:schemeClr val="bg1"/>
                </a:solidFill>
                <a:latin typeface="Garamond" panose="02020404030301010803" pitchFamily="18" charset="0"/>
              </a:rPr>
              <a:t> </a:t>
            </a:r>
          </a:p>
        </p:txBody>
      </p:sp>
      <p:pic>
        <p:nvPicPr>
          <p:cNvPr id="2052" name="Picture 4" descr="50 Pence - Elizabeth II (Boaty McBoatface) - British Antarctic Territory –  Numista">
            <a:extLst>
              <a:ext uri="{FF2B5EF4-FFF2-40B4-BE49-F238E27FC236}">
                <a16:creationId xmlns:a16="http://schemas.microsoft.com/office/drawing/2014/main" id="{1742B2B0-CDAE-E89F-9F48-001D7AE24EE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39694" b="8771"/>
          <a:stretch>
            <a:fillRect/>
          </a:stretch>
        </p:blipFill>
        <p:spPr bwMode="auto">
          <a:xfrm>
            <a:off x="541771" y="1210949"/>
            <a:ext cx="5090125" cy="5005166"/>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B06594EC-27A6-A9C9-B2F2-8BE8A2A4AE92}"/>
              </a:ext>
            </a:extLst>
          </p:cNvPr>
          <p:cNvSpPr txBox="1">
            <a:spLocks/>
          </p:cNvSpPr>
          <p:nvPr/>
        </p:nvSpPr>
        <p:spPr>
          <a:xfrm>
            <a:off x="5932967" y="1300900"/>
            <a:ext cx="5714087" cy="5081046"/>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defRPr sz="2000">
                <a:solidFill>
                  <a:srgbClr val="000000"/>
                </a:solidFill>
                <a:latin typeface="Garamond"/>
              </a:defRPr>
            </a:pPr>
            <a:r>
              <a:rPr lang="en-US" altLang="zh-TW" sz="2400" dirty="0">
                <a:solidFill>
                  <a:srgbClr val="000000"/>
                </a:solidFill>
                <a:latin typeface="Garamond"/>
              </a:rPr>
              <a:t>31% of all votes went to Boaty </a:t>
            </a:r>
            <a:r>
              <a:rPr lang="en-US" altLang="zh-TW" sz="2400" dirty="0" err="1">
                <a:solidFill>
                  <a:srgbClr val="000000"/>
                </a:solidFill>
                <a:latin typeface="Garamond"/>
              </a:rPr>
              <a:t>McBoatface</a:t>
            </a:r>
            <a:r>
              <a:rPr lang="en-US" altLang="zh-TW" sz="2400" dirty="0">
                <a:solidFill>
                  <a:srgbClr val="000000"/>
                </a:solidFill>
                <a:latin typeface="Garamond"/>
              </a:rPr>
              <a:t>.</a:t>
            </a:r>
          </a:p>
          <a:p>
            <a:pPr lvl="3">
              <a:defRPr sz="2000">
                <a:solidFill>
                  <a:srgbClr val="000000"/>
                </a:solidFill>
                <a:latin typeface="Garamond"/>
              </a:defRPr>
            </a:pPr>
            <a:endParaRPr lang="en-US" altLang="zh-TW" sz="1200" dirty="0">
              <a:solidFill>
                <a:srgbClr val="000000"/>
              </a:solidFill>
              <a:latin typeface="Garamond"/>
            </a:endParaRPr>
          </a:p>
          <a:p>
            <a:pPr>
              <a:defRPr sz="2000">
                <a:solidFill>
                  <a:srgbClr val="000000"/>
                </a:solidFill>
                <a:latin typeface="Garamond"/>
              </a:defRPr>
            </a:pPr>
            <a:r>
              <a:rPr lang="en-US" altLang="zh-TW" sz="2400" dirty="0">
                <a:solidFill>
                  <a:srgbClr val="000000"/>
                </a:solidFill>
                <a:latin typeface="Garamond"/>
              </a:rPr>
              <a:t>Other options that garnered many votes:</a:t>
            </a:r>
          </a:p>
          <a:p>
            <a:pPr lvl="1">
              <a:defRPr sz="2000">
                <a:solidFill>
                  <a:srgbClr val="000000"/>
                </a:solidFill>
                <a:latin typeface="Garamond"/>
              </a:defRPr>
            </a:pPr>
            <a:r>
              <a:rPr lang="en-US" altLang="zh-TW" sz="2000" dirty="0">
                <a:solidFill>
                  <a:srgbClr val="000000"/>
                </a:solidFill>
                <a:latin typeface="Garamond"/>
              </a:rPr>
              <a:t>RRS It’s Bloody Cold Here</a:t>
            </a:r>
          </a:p>
          <a:p>
            <a:pPr lvl="1">
              <a:defRPr sz="2000">
                <a:solidFill>
                  <a:srgbClr val="000000"/>
                </a:solidFill>
                <a:latin typeface="Garamond"/>
              </a:defRPr>
            </a:pPr>
            <a:r>
              <a:rPr lang="en-US" altLang="zh-TW" sz="2000" dirty="0">
                <a:solidFill>
                  <a:srgbClr val="000000"/>
                </a:solidFill>
                <a:latin typeface="Garamond"/>
              </a:rPr>
              <a:t>RRS Usain Boat</a:t>
            </a:r>
          </a:p>
          <a:p>
            <a:pPr lvl="1">
              <a:defRPr sz="2000">
                <a:solidFill>
                  <a:srgbClr val="000000"/>
                </a:solidFill>
                <a:latin typeface="Garamond"/>
              </a:defRPr>
            </a:pPr>
            <a:r>
              <a:rPr lang="en-US" altLang="zh-TW" sz="2000" dirty="0">
                <a:solidFill>
                  <a:srgbClr val="000000"/>
                </a:solidFill>
                <a:latin typeface="Garamond"/>
              </a:rPr>
              <a:t>RRS What Iceberg?</a:t>
            </a:r>
          </a:p>
          <a:p>
            <a:pPr lvl="1">
              <a:defRPr sz="2000">
                <a:solidFill>
                  <a:srgbClr val="000000"/>
                </a:solidFill>
                <a:latin typeface="Garamond"/>
              </a:defRPr>
            </a:pPr>
            <a:r>
              <a:rPr lang="en-US" altLang="zh-TW" sz="2000" dirty="0">
                <a:solidFill>
                  <a:srgbClr val="000000"/>
                </a:solidFill>
                <a:latin typeface="Garamond"/>
              </a:rPr>
              <a:t>RRS </a:t>
            </a:r>
            <a:r>
              <a:rPr lang="en-US" altLang="zh-TW" sz="2000" dirty="0" err="1">
                <a:solidFill>
                  <a:srgbClr val="000000"/>
                </a:solidFill>
                <a:latin typeface="Garamond"/>
              </a:rPr>
              <a:t>Boatimus</a:t>
            </a:r>
            <a:r>
              <a:rPr lang="en-US" altLang="zh-TW" sz="2000" dirty="0">
                <a:solidFill>
                  <a:srgbClr val="000000"/>
                </a:solidFill>
                <a:latin typeface="Garamond"/>
              </a:rPr>
              <a:t> Prime</a:t>
            </a:r>
          </a:p>
          <a:p>
            <a:pPr lvl="1">
              <a:defRPr sz="2000">
                <a:solidFill>
                  <a:srgbClr val="000000"/>
                </a:solidFill>
                <a:latin typeface="Garamond"/>
              </a:defRPr>
            </a:pPr>
            <a:r>
              <a:rPr lang="en-US" altLang="zh-TW" sz="2000" dirty="0">
                <a:solidFill>
                  <a:srgbClr val="000000"/>
                </a:solidFill>
                <a:latin typeface="Garamond"/>
              </a:rPr>
              <a:t>…and many more silly suggestions</a:t>
            </a:r>
          </a:p>
          <a:p>
            <a:pPr lvl="3">
              <a:defRPr sz="2000">
                <a:solidFill>
                  <a:srgbClr val="000000"/>
                </a:solidFill>
                <a:latin typeface="Garamond"/>
              </a:defRPr>
            </a:pPr>
            <a:endParaRPr lang="en-US" altLang="zh-TW" sz="1200" dirty="0">
              <a:solidFill>
                <a:srgbClr val="000000"/>
              </a:solidFill>
              <a:latin typeface="Garamond"/>
            </a:endParaRPr>
          </a:p>
          <a:p>
            <a:pPr>
              <a:defRPr sz="2000">
                <a:solidFill>
                  <a:srgbClr val="000000"/>
                </a:solidFill>
                <a:latin typeface="Garamond"/>
              </a:defRPr>
            </a:pPr>
            <a:r>
              <a:rPr lang="en-US" altLang="zh-TW" sz="2400" dirty="0">
                <a:solidFill>
                  <a:srgbClr val="000000"/>
                </a:solidFill>
                <a:latin typeface="Garamond"/>
              </a:rPr>
              <a:t>But the NERC decided to name the vessel RRS Sir David Attenborough.</a:t>
            </a:r>
          </a:p>
          <a:p>
            <a:pPr lvl="3">
              <a:defRPr sz="2000">
                <a:solidFill>
                  <a:srgbClr val="000000"/>
                </a:solidFill>
                <a:latin typeface="Garamond"/>
              </a:defRPr>
            </a:pPr>
            <a:endParaRPr lang="en-US" altLang="zh-TW" sz="1200" dirty="0">
              <a:solidFill>
                <a:srgbClr val="000000"/>
              </a:solidFill>
              <a:latin typeface="Garamond"/>
            </a:endParaRPr>
          </a:p>
          <a:p>
            <a:pPr>
              <a:defRPr sz="2000">
                <a:solidFill>
                  <a:srgbClr val="000000"/>
                </a:solidFill>
                <a:latin typeface="Garamond"/>
              </a:defRPr>
            </a:pPr>
            <a:r>
              <a:rPr lang="en-US" altLang="zh-TW" sz="2400" dirty="0">
                <a:solidFill>
                  <a:srgbClr val="000000"/>
                </a:solidFill>
                <a:latin typeface="Garamond"/>
              </a:rPr>
              <a:t>Firms should be careful when engaging the internet.</a:t>
            </a:r>
          </a:p>
        </p:txBody>
      </p:sp>
    </p:spTree>
    <p:extLst>
      <p:ext uri="{BB962C8B-B14F-4D97-AF65-F5344CB8AC3E}">
        <p14:creationId xmlns:p14="http://schemas.microsoft.com/office/powerpoint/2010/main" val="3972103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fade">
                                      <p:cBhvr>
                                        <p:cTn id="7" dur="500"/>
                                        <p:tgtEl>
                                          <p:spTgt spid="2052"/>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500"/>
                                        <p:tgtEl>
                                          <p:spTgt spid="3">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animEffect transition="in" filter="fade">
                                      <p:cBhvr>
                                        <p:cTn id="40" dur="500"/>
                                        <p:tgtEl>
                                          <p:spTgt spid="3">
                                            <p:txEl>
                                              <p:pRg st="7" end="7"/>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3">
                                            <p:txEl>
                                              <p:pRg st="9" end="9"/>
                                            </p:txEl>
                                          </p:spTgt>
                                        </p:tgtEl>
                                        <p:attrNameLst>
                                          <p:attrName>style.visibility</p:attrName>
                                        </p:attrNameLst>
                                      </p:cBhvr>
                                      <p:to>
                                        <p:strVal val="visible"/>
                                      </p:to>
                                    </p:set>
                                    <p:animEffect transition="in" filter="fade">
                                      <p:cBhvr>
                                        <p:cTn id="45" dur="500"/>
                                        <p:tgtEl>
                                          <p:spTgt spid="3">
                                            <p:txEl>
                                              <p:pRg st="9" end="9"/>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3">
                                            <p:txEl>
                                              <p:pRg st="11" end="11"/>
                                            </p:txEl>
                                          </p:spTgt>
                                        </p:tgtEl>
                                        <p:attrNameLst>
                                          <p:attrName>style.visibility</p:attrName>
                                        </p:attrNameLst>
                                      </p:cBhvr>
                                      <p:to>
                                        <p:strVal val="visible"/>
                                      </p:to>
                                    </p:set>
                                    <p:animEffect transition="in" filter="fade">
                                      <p:cBhvr>
                                        <p:cTn id="50"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FB6BC7-FC55-648E-F714-E26F97400E17}"/>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8552D2DE-1009-840F-9395-D7F642248B64}"/>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0524737-2D37-9654-4CFC-BC255CC441AA}"/>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Björn Borg’s “Weapons of Mass Seduction”</a:t>
            </a:r>
          </a:p>
        </p:txBody>
      </p:sp>
      <p:sp>
        <p:nvSpPr>
          <p:cNvPr id="5" name="Rectangle 4">
            <a:extLst>
              <a:ext uri="{FF2B5EF4-FFF2-40B4-BE49-F238E27FC236}">
                <a16:creationId xmlns:a16="http://schemas.microsoft.com/office/drawing/2014/main" id="{95CD094E-9170-FE5A-172C-193B66DA69B8}"/>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B24311C1-66C5-C830-2B21-1A94C8213AEF}"/>
              </a:ext>
            </a:extLst>
          </p:cNvPr>
          <p:cNvSpPr>
            <a:spLocks noGrp="1"/>
          </p:cNvSpPr>
          <p:nvPr>
            <p:ph type="ftr" sz="quarter" idx="11"/>
          </p:nvPr>
        </p:nvSpPr>
        <p:spPr>
          <a:xfrm>
            <a:off x="-1" y="6503428"/>
            <a:ext cx="2895600" cy="354572"/>
          </a:xfrm>
        </p:spPr>
        <p:txBody>
          <a:bodyPr/>
          <a:lstStyle/>
          <a:p>
            <a:pPr algn="l"/>
            <a:r>
              <a:rPr lang="en-US">
                <a:solidFill>
                  <a:schemeClr val="bg1"/>
                </a:solidFill>
                <a:latin typeface="Garamond" panose="02020404030301010803" pitchFamily="18" charset="0"/>
              </a:rPr>
              <a:t> Management Information Systems</a:t>
            </a:r>
            <a:endParaRPr lang="en-US" dirty="0">
              <a:solidFill>
                <a:schemeClr val="bg1"/>
              </a:solidFill>
              <a:latin typeface="Garamond" panose="02020404030301010803" pitchFamily="18" charset="0"/>
            </a:endParaRPr>
          </a:p>
        </p:txBody>
      </p:sp>
      <p:sp>
        <p:nvSpPr>
          <p:cNvPr id="7" name="Slide Number Placeholder 6">
            <a:extLst>
              <a:ext uri="{FF2B5EF4-FFF2-40B4-BE49-F238E27FC236}">
                <a16:creationId xmlns:a16="http://schemas.microsoft.com/office/drawing/2014/main" id="{12CA5641-22F5-49BE-F7A7-9DFB52F9044C}"/>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47</a:t>
            </a:fld>
            <a:r>
              <a:rPr lang="en-US" b="1" dirty="0">
                <a:solidFill>
                  <a:schemeClr val="bg1"/>
                </a:solidFill>
                <a:latin typeface="Garamond" panose="02020404030301010803" pitchFamily="18" charset="0"/>
              </a:rPr>
              <a:t> </a:t>
            </a:r>
          </a:p>
        </p:txBody>
      </p:sp>
      <p:pic>
        <p:nvPicPr>
          <p:cNvPr id="5122" name="Picture 2" descr="The fashion label with sex appeal! - OriginalSteps.com">
            <a:extLst>
              <a:ext uri="{FF2B5EF4-FFF2-40B4-BE49-F238E27FC236}">
                <a16:creationId xmlns:a16="http://schemas.microsoft.com/office/drawing/2014/main" id="{A9E0AC7B-C488-A28B-084A-D15FC35A5E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4224" y="970332"/>
            <a:ext cx="8420374"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3975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AEEF1-FC3E-E199-5446-7F48575F368D}"/>
              </a:ext>
            </a:extLst>
          </p:cNvPr>
          <p:cNvSpPr>
            <a:spLocks noGrp="1"/>
          </p:cNvSpPr>
          <p:nvPr>
            <p:ph type="title"/>
          </p:nvPr>
        </p:nvSpPr>
        <p:spPr/>
        <p:txBody>
          <a:bodyPr>
            <a:normAutofit fontScale="90000"/>
          </a:bodyPr>
          <a:lstStyle/>
          <a:p>
            <a:r>
              <a:rPr lang="en-US">
                <a:solidFill>
                  <a:srgbClr val="000000">
                    <a:alpha val="0"/>
                  </a:srgbClr>
                </a:solidFill>
              </a:rPr>
              <a:t>Poll Everywhere clickable image activity
Activity Title: Vote for the city/region in need of weapons of mass seduction!
Slide 48</a:t>
            </a:r>
          </a:p>
        </p:txBody>
      </p:sp>
      <p:sp>
        <p:nvSpPr>
          <p:cNvPr id="3" name="Footer Placeholder 2" descr="Poll Everywhere clickable image activity&#10;Activity Title: Vote for the city/region in need of weapons of mass seduction!">
            <a:extLst>
              <a:ext uri="{FF2B5EF4-FFF2-40B4-BE49-F238E27FC236}">
                <a16:creationId xmlns:a16="http://schemas.microsoft.com/office/drawing/2014/main" id="{BEF2F3B9-CAE2-329C-19FC-A22AF6255477}"/>
              </a:ext>
            </a:extLst>
          </p:cNvPr>
          <p:cNvSpPr>
            <a:spLocks noGrp="1"/>
          </p:cNvSpPr>
          <p:nvPr>
            <p:ph type="ftr" sz="quarter" idx="11"/>
          </p:nvPr>
        </p:nvSpPr>
        <p:spPr/>
        <p:txBody>
          <a:bodyPr/>
          <a:lstStyle/>
          <a:p>
            <a:r>
              <a:rPr lang="en-US"/>
              <a:t> Management Information Systems</a:t>
            </a:r>
          </a:p>
        </p:txBody>
      </p:sp>
      <p:sp>
        <p:nvSpPr>
          <p:cNvPr id="4" name="Slide Number Placeholder 3">
            <a:extLst>
              <a:ext uri="{FF2B5EF4-FFF2-40B4-BE49-F238E27FC236}">
                <a16:creationId xmlns:a16="http://schemas.microsoft.com/office/drawing/2014/main" id="{E02422D2-F7F8-4A95-F153-604292E15381}"/>
              </a:ext>
            </a:extLst>
          </p:cNvPr>
          <p:cNvSpPr>
            <a:spLocks noGrp="1"/>
          </p:cNvSpPr>
          <p:nvPr>
            <p:ph type="sldNum" sz="quarter" idx="12"/>
          </p:nvPr>
        </p:nvSpPr>
        <p:spPr/>
        <p:txBody>
          <a:bodyPr/>
          <a:lstStyle/>
          <a:p>
            <a:fld id="{C1FF6DA9-008F-8B48-92A6-B652298478BF}" type="slidenum">
              <a:rPr lang="en-US" smtClean="0"/>
              <a:t>48</a:t>
            </a:fld>
            <a:endParaRPr lang="en-US"/>
          </a:p>
        </p:txBody>
      </p:sp>
      <p:pic>
        <p:nvPicPr>
          <p:cNvPr id="6" name="Picture 5">
            <a:extLst>
              <a:ext uri="{FF2B5EF4-FFF2-40B4-BE49-F238E27FC236}">
                <a16:creationId xmlns:a16="http://schemas.microsoft.com/office/drawing/2014/main" id="{0F7036E4-50AF-F914-4884-2217C7128482}"/>
              </a:ext>
            </a:extLst>
          </p:cNvPr>
          <p:cNvPicPr>
            <a:picLocks/>
          </p:cNvPicPr>
          <p:nvPr>
            <p:custDataLst>
              <p:tags r:id="rId1"/>
            </p:custDataLst>
          </p:nvPr>
        </p:nvPicPr>
        <p:blipFill>
          <a:blip r:embed="rId4"/>
          <a:stretch>
            <a:fillRect/>
          </a:stretch>
        </p:blipFill>
        <p:spPr>
          <a:xfrm>
            <a:off x="190500" y="190500"/>
            <a:ext cx="11798300" cy="6477000"/>
          </a:xfrm>
          <a:prstGeom prst="rect">
            <a:avLst/>
          </a:prstGeom>
        </p:spPr>
      </p:pic>
    </p:spTree>
    <p:extLst>
      <p:ext uri="{BB962C8B-B14F-4D97-AF65-F5344CB8AC3E}">
        <p14:creationId xmlns:p14="http://schemas.microsoft.com/office/powerpoint/2010/main" val="382068368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1BC775-9921-1620-3DE7-2A0819D088AB}"/>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5ED2A58B-D02F-45CD-11D0-311A73444FD7}"/>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9DA4A76-AE62-4489-BE13-F5D2A6047D18}"/>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Björn Borg’s “Weapons of Mass Seduction”</a:t>
            </a:r>
          </a:p>
        </p:txBody>
      </p:sp>
      <p:sp>
        <p:nvSpPr>
          <p:cNvPr id="5" name="Rectangle 4">
            <a:extLst>
              <a:ext uri="{FF2B5EF4-FFF2-40B4-BE49-F238E27FC236}">
                <a16:creationId xmlns:a16="http://schemas.microsoft.com/office/drawing/2014/main" id="{8290D695-D076-8643-DB77-B31C73E30522}"/>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9E2164A6-AC94-BE59-A3B7-A88282A1D08F}"/>
              </a:ext>
            </a:extLst>
          </p:cNvPr>
          <p:cNvSpPr>
            <a:spLocks noGrp="1"/>
          </p:cNvSpPr>
          <p:nvPr>
            <p:ph type="ftr" sz="quarter" idx="11"/>
          </p:nvPr>
        </p:nvSpPr>
        <p:spPr>
          <a:xfrm>
            <a:off x="-1" y="6503428"/>
            <a:ext cx="2895600" cy="354572"/>
          </a:xfrm>
        </p:spPr>
        <p:txBody>
          <a:bodyPr/>
          <a:lstStyle/>
          <a:p>
            <a:pPr algn="l"/>
            <a:r>
              <a:rPr lang="en-US">
                <a:solidFill>
                  <a:schemeClr val="bg1"/>
                </a:solidFill>
                <a:latin typeface="Garamond" panose="02020404030301010803" pitchFamily="18" charset="0"/>
              </a:rPr>
              <a:t> Management Information Systems</a:t>
            </a:r>
            <a:endParaRPr lang="en-US" dirty="0">
              <a:solidFill>
                <a:schemeClr val="bg1"/>
              </a:solidFill>
              <a:latin typeface="Garamond" panose="02020404030301010803" pitchFamily="18" charset="0"/>
            </a:endParaRPr>
          </a:p>
        </p:txBody>
      </p:sp>
      <p:sp>
        <p:nvSpPr>
          <p:cNvPr id="7" name="Slide Number Placeholder 6">
            <a:extLst>
              <a:ext uri="{FF2B5EF4-FFF2-40B4-BE49-F238E27FC236}">
                <a16:creationId xmlns:a16="http://schemas.microsoft.com/office/drawing/2014/main" id="{4A229994-61F0-59A2-6781-6E5F181092E8}"/>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49</a:t>
            </a:fld>
            <a:r>
              <a:rPr lang="en-US" b="1" dirty="0">
                <a:solidFill>
                  <a:schemeClr val="bg1"/>
                </a:solidFill>
                <a:latin typeface="Garamond" panose="02020404030301010803" pitchFamily="18" charset="0"/>
              </a:rPr>
              <a:t> </a:t>
            </a:r>
          </a:p>
        </p:txBody>
      </p:sp>
      <p:pic>
        <p:nvPicPr>
          <p:cNvPr id="4098" name="Picture 2" descr="SOUTH KOREA LOVE BOMBS NORTHERN NEIGHBOUR - Björn Borg">
            <a:extLst>
              <a:ext uri="{FF2B5EF4-FFF2-40B4-BE49-F238E27FC236}">
                <a16:creationId xmlns:a16="http://schemas.microsoft.com/office/drawing/2014/main" id="{27C26492-8D9F-8360-06D5-7FD043A653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4255" y="970332"/>
            <a:ext cx="11400312"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9593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A545F7-7349-76F1-272B-2678BAC48C23}"/>
            </a:ext>
          </a:extLst>
        </p:cNvPr>
        <p:cNvGrpSpPr/>
        <p:nvPr/>
      </p:nvGrpSpPr>
      <p:grpSpPr>
        <a:xfrm>
          <a:off x="0" y="0"/>
          <a:ext cx="0" cy="0"/>
          <a:chOff x="0" y="0"/>
          <a:chExt cx="0" cy="0"/>
        </a:xfrm>
      </p:grpSpPr>
      <p:graphicFrame>
        <p:nvGraphicFramePr>
          <p:cNvPr id="8" name="Content Placeholder 7">
            <a:extLst>
              <a:ext uri="{FF2B5EF4-FFF2-40B4-BE49-F238E27FC236}">
                <a16:creationId xmlns:a16="http://schemas.microsoft.com/office/drawing/2014/main" id="{007369B2-6C40-21B2-E13F-68551CDC5DE5}"/>
              </a:ext>
            </a:extLst>
          </p:cNvPr>
          <p:cNvGraphicFramePr>
            <a:graphicFrameLocks noGrp="1"/>
          </p:cNvGraphicFramePr>
          <p:nvPr>
            <p:ph idx="1"/>
            <p:extLst>
              <p:ext uri="{D42A27DB-BD31-4B8C-83A1-F6EECF244321}">
                <p14:modId xmlns:p14="http://schemas.microsoft.com/office/powerpoint/2010/main" val="2978998176"/>
              </p:ext>
            </p:extLst>
          </p:nvPr>
        </p:nvGraphicFramePr>
        <p:xfrm>
          <a:off x="1979611" y="1799771"/>
          <a:ext cx="8229600" cy="4028440"/>
        </p:xfrm>
        <a:graphic>
          <a:graphicData uri="http://schemas.openxmlformats.org/drawingml/2006/table">
            <a:tbl>
              <a:tblPr firstRow="1" bandRow="1">
                <a:tableStyleId>{5C22544A-7EE6-4342-B048-85BDC9FD1C3A}</a:tableStyleId>
              </a:tblPr>
              <a:tblGrid>
                <a:gridCol w="2944368">
                  <a:extLst>
                    <a:ext uri="{9D8B030D-6E8A-4147-A177-3AD203B41FA5}">
                      <a16:colId xmlns:a16="http://schemas.microsoft.com/office/drawing/2014/main" val="2387890532"/>
                    </a:ext>
                  </a:extLst>
                </a:gridCol>
                <a:gridCol w="5285232">
                  <a:extLst>
                    <a:ext uri="{9D8B030D-6E8A-4147-A177-3AD203B41FA5}">
                      <a16:colId xmlns:a16="http://schemas.microsoft.com/office/drawing/2014/main" val="3952291820"/>
                    </a:ext>
                  </a:extLst>
                </a:gridCol>
              </a:tblGrid>
              <a:tr h="370840">
                <a:tc>
                  <a:txBody>
                    <a:bodyPr/>
                    <a:lstStyle/>
                    <a:p>
                      <a:r>
                        <a:rPr lang="en-US" dirty="0">
                          <a:latin typeface="Garamond" panose="02020404030301010803" pitchFamily="18" charset="0"/>
                        </a:rPr>
                        <a:t>Functional Area</a:t>
                      </a:r>
                    </a:p>
                  </a:txBody>
                  <a:tcPr>
                    <a:solidFill>
                      <a:srgbClr val="77122C"/>
                    </a:solidFill>
                  </a:tcPr>
                </a:tc>
                <a:tc>
                  <a:txBody>
                    <a:bodyPr/>
                    <a:lstStyle/>
                    <a:p>
                      <a:r>
                        <a:rPr lang="en-US" dirty="0">
                          <a:latin typeface="Garamond" panose="02020404030301010803" pitchFamily="18" charset="0"/>
                        </a:rPr>
                        <a:t>Business Process</a:t>
                      </a:r>
                    </a:p>
                  </a:txBody>
                  <a:tcPr>
                    <a:solidFill>
                      <a:srgbClr val="77122C"/>
                    </a:solidFill>
                  </a:tcPr>
                </a:tc>
                <a:extLst>
                  <a:ext uri="{0D108BD9-81ED-4DB2-BD59-A6C34878D82A}">
                    <a16:rowId xmlns:a16="http://schemas.microsoft.com/office/drawing/2014/main" val="3641092192"/>
                  </a:ext>
                </a:extLst>
              </a:tr>
              <a:tr h="370840">
                <a:tc>
                  <a:txBody>
                    <a:bodyPr/>
                    <a:lstStyle/>
                    <a:p>
                      <a:r>
                        <a:rPr lang="en-US" dirty="0">
                          <a:latin typeface="Garamond" panose="02020404030301010803" pitchFamily="18" charset="0"/>
                        </a:rPr>
                        <a:t>Manufacturing &amp; Production</a:t>
                      </a:r>
                    </a:p>
                  </a:txBody>
                  <a:tcPr/>
                </a:tc>
                <a:tc>
                  <a:txBody>
                    <a:bodyPr/>
                    <a:lstStyle/>
                    <a:p>
                      <a:pPr marL="285750" indent="-285750">
                        <a:buFontTx/>
                        <a:buChar char="-"/>
                      </a:pPr>
                      <a:r>
                        <a:rPr lang="en-US" dirty="0">
                          <a:latin typeface="Garamond" panose="02020404030301010803" pitchFamily="18" charset="0"/>
                        </a:rPr>
                        <a:t>Assembling the product</a:t>
                      </a:r>
                    </a:p>
                    <a:p>
                      <a:pPr marL="285750" indent="-285750">
                        <a:buFontTx/>
                        <a:buChar char="-"/>
                      </a:pPr>
                      <a:r>
                        <a:rPr lang="en-US" dirty="0">
                          <a:latin typeface="Garamond" panose="02020404030301010803" pitchFamily="18" charset="0"/>
                        </a:rPr>
                        <a:t>Quality checks</a:t>
                      </a:r>
                    </a:p>
                    <a:p>
                      <a:pPr marL="285750" indent="-285750">
                        <a:buFontTx/>
                        <a:buChar char="-"/>
                      </a:pPr>
                      <a:r>
                        <a:rPr lang="en-US" dirty="0">
                          <a:latin typeface="Garamond" panose="02020404030301010803" pitchFamily="18" charset="0"/>
                        </a:rPr>
                        <a:t>Producing bills of materials</a:t>
                      </a:r>
                    </a:p>
                  </a:txBody>
                  <a:tcPr/>
                </a:tc>
                <a:extLst>
                  <a:ext uri="{0D108BD9-81ED-4DB2-BD59-A6C34878D82A}">
                    <a16:rowId xmlns:a16="http://schemas.microsoft.com/office/drawing/2014/main" val="1511411718"/>
                  </a:ext>
                </a:extLst>
              </a:tr>
              <a:tr h="370840">
                <a:tc>
                  <a:txBody>
                    <a:bodyPr/>
                    <a:lstStyle/>
                    <a:p>
                      <a:r>
                        <a:rPr lang="en-US" dirty="0">
                          <a:latin typeface="Garamond" panose="02020404030301010803" pitchFamily="18" charset="0"/>
                        </a:rPr>
                        <a:t>Sales &amp; Marketing</a:t>
                      </a:r>
                    </a:p>
                  </a:txBody>
                  <a:tcPr/>
                </a:tc>
                <a:tc>
                  <a:txBody>
                    <a:bodyPr/>
                    <a:lstStyle/>
                    <a:p>
                      <a:pPr marL="285750" indent="-285750">
                        <a:buFontTx/>
                        <a:buChar char="-"/>
                      </a:pPr>
                      <a:r>
                        <a:rPr lang="en-US" dirty="0">
                          <a:latin typeface="Garamond" panose="02020404030301010803" pitchFamily="18" charset="0"/>
                        </a:rPr>
                        <a:t>Identifying customers</a:t>
                      </a:r>
                    </a:p>
                    <a:p>
                      <a:pPr marL="285750" indent="-285750">
                        <a:buFontTx/>
                        <a:buChar char="-"/>
                      </a:pPr>
                      <a:r>
                        <a:rPr lang="en-US" dirty="0">
                          <a:latin typeface="Garamond" panose="02020404030301010803" pitchFamily="18" charset="0"/>
                        </a:rPr>
                        <a:t>Making customers aware of the firm’s product</a:t>
                      </a:r>
                    </a:p>
                    <a:p>
                      <a:pPr marL="285750" indent="-285750">
                        <a:buFontTx/>
                        <a:buChar char="-"/>
                      </a:pPr>
                      <a:r>
                        <a:rPr lang="en-US" dirty="0">
                          <a:latin typeface="Garamond" panose="02020404030301010803" pitchFamily="18" charset="0"/>
                        </a:rPr>
                        <a:t>Selling the product</a:t>
                      </a:r>
                    </a:p>
                  </a:txBody>
                  <a:tcPr/>
                </a:tc>
                <a:extLst>
                  <a:ext uri="{0D108BD9-81ED-4DB2-BD59-A6C34878D82A}">
                    <a16:rowId xmlns:a16="http://schemas.microsoft.com/office/drawing/2014/main" val="693626088"/>
                  </a:ext>
                </a:extLst>
              </a:tr>
              <a:tr h="370840">
                <a:tc>
                  <a:txBody>
                    <a:bodyPr/>
                    <a:lstStyle/>
                    <a:p>
                      <a:r>
                        <a:rPr lang="en-US" dirty="0">
                          <a:latin typeface="Garamond" panose="02020404030301010803" pitchFamily="18" charset="0"/>
                        </a:rPr>
                        <a:t>Finance &amp; Accounting</a:t>
                      </a:r>
                    </a:p>
                  </a:txBody>
                  <a:tcPr/>
                </a:tc>
                <a:tc>
                  <a:txBody>
                    <a:bodyPr/>
                    <a:lstStyle/>
                    <a:p>
                      <a:pPr marL="285750" indent="-285750">
                        <a:buFontTx/>
                        <a:buChar char="-"/>
                      </a:pPr>
                      <a:r>
                        <a:rPr lang="en-US" dirty="0">
                          <a:latin typeface="Garamond" panose="02020404030301010803" pitchFamily="18" charset="0"/>
                        </a:rPr>
                        <a:t>Paying creditors</a:t>
                      </a:r>
                    </a:p>
                    <a:p>
                      <a:pPr marL="285750" indent="-285750">
                        <a:buFontTx/>
                        <a:buChar char="-"/>
                      </a:pPr>
                      <a:r>
                        <a:rPr lang="en-US" dirty="0">
                          <a:latin typeface="Garamond" panose="02020404030301010803" pitchFamily="18" charset="0"/>
                        </a:rPr>
                        <a:t>Creating financial statements</a:t>
                      </a:r>
                    </a:p>
                    <a:p>
                      <a:pPr marL="285750" indent="-285750">
                        <a:buFontTx/>
                        <a:buChar char="-"/>
                      </a:pPr>
                      <a:r>
                        <a:rPr lang="en-US" dirty="0">
                          <a:latin typeface="Garamond" panose="02020404030301010803" pitchFamily="18" charset="0"/>
                        </a:rPr>
                        <a:t>Managing cash accounts</a:t>
                      </a:r>
                    </a:p>
                  </a:txBody>
                  <a:tcPr/>
                </a:tc>
                <a:extLst>
                  <a:ext uri="{0D108BD9-81ED-4DB2-BD59-A6C34878D82A}">
                    <a16:rowId xmlns:a16="http://schemas.microsoft.com/office/drawing/2014/main" val="611297328"/>
                  </a:ext>
                </a:extLst>
              </a:tr>
              <a:tr h="370840">
                <a:tc>
                  <a:txBody>
                    <a:bodyPr/>
                    <a:lstStyle/>
                    <a:p>
                      <a:r>
                        <a:rPr lang="en-US" dirty="0">
                          <a:latin typeface="Garamond" panose="02020404030301010803" pitchFamily="18" charset="0"/>
                        </a:rPr>
                        <a:t>Human Resources</a:t>
                      </a:r>
                    </a:p>
                  </a:txBody>
                  <a:tcPr/>
                </a:tc>
                <a:tc>
                  <a:txBody>
                    <a:bodyPr/>
                    <a:lstStyle/>
                    <a:p>
                      <a:pPr marL="285750" indent="-285750">
                        <a:buFontTx/>
                        <a:buChar char="-"/>
                      </a:pPr>
                      <a:r>
                        <a:rPr lang="en-US" dirty="0">
                          <a:latin typeface="Garamond" panose="02020404030301010803" pitchFamily="18" charset="0"/>
                        </a:rPr>
                        <a:t>Hiring employees</a:t>
                      </a:r>
                    </a:p>
                    <a:p>
                      <a:pPr marL="285750" indent="-285750">
                        <a:buFontTx/>
                        <a:buChar char="-"/>
                      </a:pPr>
                      <a:r>
                        <a:rPr lang="en-US" dirty="0">
                          <a:latin typeface="Garamond" panose="02020404030301010803" pitchFamily="18" charset="0"/>
                        </a:rPr>
                        <a:t>Evaluating employees’ performance</a:t>
                      </a:r>
                    </a:p>
                    <a:p>
                      <a:pPr marL="285750" indent="-285750">
                        <a:buFontTx/>
                        <a:buChar char="-"/>
                      </a:pPr>
                      <a:r>
                        <a:rPr lang="en-US" dirty="0">
                          <a:latin typeface="Garamond" panose="02020404030301010803" pitchFamily="18" charset="0"/>
                        </a:rPr>
                        <a:t>Enrolling employees in benefit plans</a:t>
                      </a:r>
                    </a:p>
                  </a:txBody>
                  <a:tcPr/>
                </a:tc>
                <a:extLst>
                  <a:ext uri="{0D108BD9-81ED-4DB2-BD59-A6C34878D82A}">
                    <a16:rowId xmlns:a16="http://schemas.microsoft.com/office/drawing/2014/main" val="1466160607"/>
                  </a:ext>
                </a:extLst>
              </a:tr>
            </a:tbl>
          </a:graphicData>
        </a:graphic>
      </p:graphicFrame>
      <p:sp>
        <p:nvSpPr>
          <p:cNvPr id="4" name="Rectangle 3">
            <a:extLst>
              <a:ext uri="{FF2B5EF4-FFF2-40B4-BE49-F238E27FC236}">
                <a16:creationId xmlns:a16="http://schemas.microsoft.com/office/drawing/2014/main" id="{34CA3EDF-8E12-5220-44B2-3DC57C03F0F1}"/>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9357FED-B932-D011-83EC-99F950FEFC2F}"/>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Understanding the Business Process</a:t>
            </a:r>
          </a:p>
        </p:txBody>
      </p:sp>
      <p:sp>
        <p:nvSpPr>
          <p:cNvPr id="5" name="Rectangle 4">
            <a:extLst>
              <a:ext uri="{FF2B5EF4-FFF2-40B4-BE49-F238E27FC236}">
                <a16:creationId xmlns:a16="http://schemas.microsoft.com/office/drawing/2014/main" id="{C566A950-AA1C-24A7-14D7-34720504C930}"/>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F880676F-5F87-31DE-41B4-E11546A84BCA}"/>
              </a:ext>
            </a:extLst>
          </p:cNvPr>
          <p:cNvSpPr>
            <a:spLocks noGrp="1"/>
          </p:cNvSpPr>
          <p:nvPr>
            <p:ph type="ftr" sz="quarter" idx="11"/>
          </p:nvPr>
        </p:nvSpPr>
        <p:spPr>
          <a:xfrm>
            <a:off x="-1" y="6503428"/>
            <a:ext cx="2895600" cy="354572"/>
          </a:xfrm>
        </p:spPr>
        <p:txBody>
          <a:bodyPr/>
          <a:lstStyle/>
          <a:p>
            <a:pPr algn="l"/>
            <a:r>
              <a:rPr lang="en-US">
                <a:solidFill>
                  <a:schemeClr val="bg1"/>
                </a:solidFill>
                <a:latin typeface="Garamond" panose="02020404030301010803" pitchFamily="18" charset="0"/>
              </a:rPr>
              <a:t> Management Information Systems</a:t>
            </a:r>
            <a:endParaRPr lang="en-US" dirty="0">
              <a:solidFill>
                <a:schemeClr val="bg1"/>
              </a:solidFill>
              <a:latin typeface="Garamond" panose="02020404030301010803" pitchFamily="18" charset="0"/>
            </a:endParaRPr>
          </a:p>
        </p:txBody>
      </p:sp>
      <p:sp>
        <p:nvSpPr>
          <p:cNvPr id="7" name="Slide Number Placeholder 6">
            <a:extLst>
              <a:ext uri="{FF2B5EF4-FFF2-40B4-BE49-F238E27FC236}">
                <a16:creationId xmlns:a16="http://schemas.microsoft.com/office/drawing/2014/main" id="{6094DF06-F90E-5E04-83E3-FE9CC677549F}"/>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5</a:t>
            </a:fld>
            <a:r>
              <a:rPr lang="en-US" b="1" dirty="0">
                <a:solidFill>
                  <a:schemeClr val="bg1"/>
                </a:solidFill>
                <a:latin typeface="Garamond" panose="02020404030301010803" pitchFamily="18" charset="0"/>
              </a:rPr>
              <a:t> </a:t>
            </a:r>
          </a:p>
        </p:txBody>
      </p:sp>
      <p:sp>
        <p:nvSpPr>
          <p:cNvPr id="9" name="Content Placeholder 2">
            <a:extLst>
              <a:ext uri="{FF2B5EF4-FFF2-40B4-BE49-F238E27FC236}">
                <a16:creationId xmlns:a16="http://schemas.microsoft.com/office/drawing/2014/main" id="{E256ACFC-C42A-A8C3-E3EF-33F21D4331C5}"/>
              </a:ext>
            </a:extLst>
          </p:cNvPr>
          <p:cNvSpPr txBox="1">
            <a:spLocks/>
          </p:cNvSpPr>
          <p:nvPr/>
        </p:nvSpPr>
        <p:spPr>
          <a:xfrm>
            <a:off x="457199" y="1300900"/>
            <a:ext cx="11189855" cy="5081046"/>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defRPr sz="2000">
                <a:solidFill>
                  <a:srgbClr val="000000"/>
                </a:solidFill>
                <a:latin typeface="Garamond"/>
              </a:defRPr>
            </a:pPr>
            <a:r>
              <a:rPr lang="en-US" altLang="zh-TW" sz="2400" dirty="0">
                <a:solidFill>
                  <a:srgbClr val="000000"/>
                </a:solidFill>
                <a:latin typeface="Garamond"/>
              </a:rPr>
              <a:t>Many business processes fall within distinct functional areas.</a:t>
            </a:r>
          </a:p>
          <a:p>
            <a:pPr>
              <a:defRPr sz="2000">
                <a:solidFill>
                  <a:srgbClr val="000000"/>
                </a:solidFill>
                <a:latin typeface="Garamond"/>
              </a:defRPr>
            </a:pPr>
            <a:endParaRPr lang="en-US" altLang="zh-TW" sz="2400" dirty="0">
              <a:solidFill>
                <a:srgbClr val="000000"/>
              </a:solidFill>
              <a:latin typeface="Garamond"/>
            </a:endParaRPr>
          </a:p>
          <a:p>
            <a:pPr>
              <a:defRPr sz="2000">
                <a:solidFill>
                  <a:srgbClr val="000000"/>
                </a:solidFill>
                <a:latin typeface="Garamond"/>
              </a:defRPr>
            </a:pPr>
            <a:endParaRPr lang="en-US" altLang="zh-TW" sz="1600" dirty="0">
              <a:solidFill>
                <a:srgbClr val="000000"/>
              </a:solidFill>
              <a:latin typeface="Garamond"/>
            </a:endParaRPr>
          </a:p>
          <a:p>
            <a:pPr>
              <a:defRPr sz="2000">
                <a:solidFill>
                  <a:srgbClr val="000000"/>
                </a:solidFill>
                <a:latin typeface="Garamond"/>
              </a:defRPr>
            </a:pPr>
            <a:endParaRPr lang="en-US" altLang="zh-TW" sz="1600" dirty="0">
              <a:solidFill>
                <a:srgbClr val="000000"/>
              </a:solidFill>
              <a:latin typeface="Garamond"/>
            </a:endParaRPr>
          </a:p>
          <a:p>
            <a:pPr>
              <a:defRPr sz="2000">
                <a:solidFill>
                  <a:srgbClr val="000000"/>
                </a:solidFill>
                <a:latin typeface="Garamond"/>
              </a:defRPr>
            </a:pPr>
            <a:endParaRPr lang="en-US" altLang="zh-TW" sz="2400" dirty="0">
              <a:solidFill>
                <a:srgbClr val="000000"/>
              </a:solidFill>
              <a:latin typeface="Garamond"/>
            </a:endParaRPr>
          </a:p>
          <a:p>
            <a:pPr>
              <a:defRPr sz="2000">
                <a:solidFill>
                  <a:srgbClr val="000000"/>
                </a:solidFill>
                <a:latin typeface="Garamond"/>
              </a:defRPr>
            </a:pPr>
            <a:endParaRPr lang="en-US" altLang="zh-TW" sz="2400" dirty="0">
              <a:solidFill>
                <a:srgbClr val="000000"/>
              </a:solidFill>
              <a:latin typeface="Garamond"/>
            </a:endParaRPr>
          </a:p>
          <a:p>
            <a:pPr>
              <a:defRPr sz="2000">
                <a:solidFill>
                  <a:srgbClr val="000000"/>
                </a:solidFill>
                <a:latin typeface="Garamond"/>
              </a:defRPr>
            </a:pPr>
            <a:endParaRPr lang="en-US" altLang="zh-TW" sz="2400" dirty="0">
              <a:solidFill>
                <a:srgbClr val="000000"/>
              </a:solidFill>
              <a:latin typeface="Garamond"/>
            </a:endParaRPr>
          </a:p>
          <a:p>
            <a:pPr>
              <a:defRPr sz="2000">
                <a:solidFill>
                  <a:srgbClr val="000000"/>
                </a:solidFill>
                <a:latin typeface="Garamond"/>
              </a:defRPr>
            </a:pPr>
            <a:endParaRPr lang="en-US" altLang="zh-TW" sz="2400" dirty="0">
              <a:solidFill>
                <a:srgbClr val="000000"/>
              </a:solidFill>
              <a:latin typeface="Garamond"/>
            </a:endParaRPr>
          </a:p>
          <a:p>
            <a:pPr>
              <a:defRPr sz="2000">
                <a:solidFill>
                  <a:srgbClr val="000000"/>
                </a:solidFill>
                <a:latin typeface="Garamond"/>
              </a:defRPr>
            </a:pPr>
            <a:endParaRPr lang="en-US" altLang="zh-TW" sz="2400" dirty="0">
              <a:solidFill>
                <a:srgbClr val="000000"/>
              </a:solidFill>
              <a:latin typeface="Garamond"/>
            </a:endParaRPr>
          </a:p>
          <a:p>
            <a:pPr>
              <a:defRPr sz="2000">
                <a:solidFill>
                  <a:srgbClr val="000000"/>
                </a:solidFill>
                <a:latin typeface="Garamond"/>
              </a:defRPr>
            </a:pPr>
            <a:endParaRPr lang="en-US" altLang="zh-TW" sz="2400" dirty="0">
              <a:solidFill>
                <a:srgbClr val="000000"/>
              </a:solidFill>
              <a:latin typeface="Garamond"/>
            </a:endParaRPr>
          </a:p>
          <a:p>
            <a:pPr>
              <a:defRPr sz="2000">
                <a:solidFill>
                  <a:srgbClr val="000000"/>
                </a:solidFill>
                <a:latin typeface="Garamond"/>
              </a:defRPr>
            </a:pPr>
            <a:endParaRPr lang="en-US" altLang="zh-TW" sz="2400" dirty="0">
              <a:solidFill>
                <a:srgbClr val="000000"/>
              </a:solidFill>
              <a:latin typeface="Garamond"/>
            </a:endParaRPr>
          </a:p>
          <a:p>
            <a:pPr>
              <a:defRPr sz="2000">
                <a:solidFill>
                  <a:srgbClr val="000000"/>
                </a:solidFill>
                <a:latin typeface="Garamond"/>
              </a:defRPr>
            </a:pPr>
            <a:r>
              <a:rPr lang="en-US" altLang="zh-TW" sz="2400" dirty="0">
                <a:solidFill>
                  <a:srgbClr val="000000"/>
                </a:solidFill>
                <a:latin typeface="Garamond"/>
              </a:rPr>
              <a:t>At the same time, some processes cut across multiple functional areas.</a:t>
            </a:r>
          </a:p>
        </p:txBody>
      </p:sp>
    </p:spTree>
    <p:extLst>
      <p:ext uri="{BB962C8B-B14F-4D97-AF65-F5344CB8AC3E}">
        <p14:creationId xmlns:p14="http://schemas.microsoft.com/office/powerpoint/2010/main" val="1432542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11" end="11"/>
                                            </p:txEl>
                                          </p:spTgt>
                                        </p:tgtEl>
                                        <p:attrNameLst>
                                          <p:attrName>style.visibility</p:attrName>
                                        </p:attrNameLst>
                                      </p:cBhvr>
                                      <p:to>
                                        <p:strVal val="visible"/>
                                      </p:to>
                                    </p:set>
                                    <p:animEffect transition="in" filter="fade">
                                      <p:cBhvr>
                                        <p:cTn id="17" dur="500"/>
                                        <p:tgtEl>
                                          <p:spTgt spid="9">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845C3A-9266-4B59-038B-09E4FD0CD39A}"/>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E9FCC63D-A87F-5293-8816-F0198052051A}"/>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000FDCB-98D5-C4E1-6833-E776679EBC65}"/>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Björn Borg’s “Weapons of Mass Seduction”</a:t>
            </a:r>
          </a:p>
        </p:txBody>
      </p:sp>
      <p:sp>
        <p:nvSpPr>
          <p:cNvPr id="5" name="Rectangle 4">
            <a:extLst>
              <a:ext uri="{FF2B5EF4-FFF2-40B4-BE49-F238E27FC236}">
                <a16:creationId xmlns:a16="http://schemas.microsoft.com/office/drawing/2014/main" id="{925C87EC-DCCC-28D4-A1A1-D37F0DA6534B}"/>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695A6097-DC9E-2A1A-EC6B-759891843495}"/>
              </a:ext>
            </a:extLst>
          </p:cNvPr>
          <p:cNvSpPr>
            <a:spLocks noGrp="1"/>
          </p:cNvSpPr>
          <p:nvPr>
            <p:ph type="ftr" sz="quarter" idx="11"/>
          </p:nvPr>
        </p:nvSpPr>
        <p:spPr>
          <a:xfrm>
            <a:off x="-1" y="6503428"/>
            <a:ext cx="2895600" cy="354572"/>
          </a:xfrm>
        </p:spPr>
        <p:txBody>
          <a:bodyPr/>
          <a:lstStyle/>
          <a:p>
            <a:pPr algn="l"/>
            <a:r>
              <a:rPr lang="en-US">
                <a:solidFill>
                  <a:schemeClr val="bg1"/>
                </a:solidFill>
                <a:latin typeface="Garamond" panose="02020404030301010803" pitchFamily="18" charset="0"/>
              </a:rPr>
              <a:t> Management Information Systems</a:t>
            </a:r>
            <a:endParaRPr lang="en-US" dirty="0">
              <a:solidFill>
                <a:schemeClr val="bg1"/>
              </a:solidFill>
              <a:latin typeface="Garamond" panose="02020404030301010803" pitchFamily="18" charset="0"/>
            </a:endParaRPr>
          </a:p>
        </p:txBody>
      </p:sp>
      <p:sp>
        <p:nvSpPr>
          <p:cNvPr id="7" name="Slide Number Placeholder 6">
            <a:extLst>
              <a:ext uri="{FF2B5EF4-FFF2-40B4-BE49-F238E27FC236}">
                <a16:creationId xmlns:a16="http://schemas.microsoft.com/office/drawing/2014/main" id="{8ADEB927-AE85-634F-650C-A4B0ED46C194}"/>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50</a:t>
            </a:fld>
            <a:r>
              <a:rPr lang="en-US" b="1" dirty="0">
                <a:solidFill>
                  <a:schemeClr val="bg1"/>
                </a:solidFill>
                <a:latin typeface="Garamond" panose="02020404030301010803" pitchFamily="18" charset="0"/>
              </a:rPr>
              <a:t> </a:t>
            </a:r>
          </a:p>
        </p:txBody>
      </p:sp>
      <p:pic>
        <p:nvPicPr>
          <p:cNvPr id="6150" name="Picture 6" descr="Så smusslade Björn Borg in underkläder i Nordkorea - Resumé">
            <a:extLst>
              <a:ext uri="{FF2B5EF4-FFF2-40B4-BE49-F238E27FC236}">
                <a16:creationId xmlns:a16="http://schemas.microsoft.com/office/drawing/2014/main" id="{1DDD49E3-3F19-9EB4-F7D2-333F6FFC11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8373" y="970332"/>
            <a:ext cx="9752076"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8221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150"/>
                                        </p:tgtEl>
                                        <p:attrNameLst>
                                          <p:attrName>style.visibility</p:attrName>
                                        </p:attrNameLst>
                                      </p:cBhvr>
                                      <p:to>
                                        <p:strVal val="visible"/>
                                      </p:to>
                                    </p:set>
                                    <p:animEffect transition="in" filter="fade">
                                      <p:cBhvr>
                                        <p:cTn id="7" dur="500"/>
                                        <p:tgtEl>
                                          <p:spTgt spid="61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50533A-BD80-90C6-723E-8F2B7248549F}"/>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E213C171-0709-D25A-FDB1-8F50E66628B9}"/>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FD942E2-3BF0-5F17-213F-C3DAFAB8EF1E}"/>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Social Business</a:t>
            </a:r>
          </a:p>
        </p:txBody>
      </p:sp>
      <p:sp>
        <p:nvSpPr>
          <p:cNvPr id="5" name="Rectangle 4">
            <a:extLst>
              <a:ext uri="{FF2B5EF4-FFF2-40B4-BE49-F238E27FC236}">
                <a16:creationId xmlns:a16="http://schemas.microsoft.com/office/drawing/2014/main" id="{251173F2-DDCE-3C72-8F1E-A155544B2673}"/>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0E35E056-329E-547F-6D49-2522C674A491}"/>
              </a:ext>
            </a:extLst>
          </p:cNvPr>
          <p:cNvSpPr>
            <a:spLocks noGrp="1"/>
          </p:cNvSpPr>
          <p:nvPr>
            <p:ph type="ftr" sz="quarter" idx="11"/>
          </p:nvPr>
        </p:nvSpPr>
        <p:spPr>
          <a:xfrm>
            <a:off x="-1" y="6503428"/>
            <a:ext cx="2895600" cy="354572"/>
          </a:xfrm>
        </p:spPr>
        <p:txBody>
          <a:bodyPr/>
          <a:lstStyle/>
          <a:p>
            <a:pPr algn="l"/>
            <a:r>
              <a:rPr lang="en-US">
                <a:solidFill>
                  <a:schemeClr val="bg1"/>
                </a:solidFill>
                <a:latin typeface="Garamond" panose="02020404030301010803" pitchFamily="18" charset="0"/>
              </a:rPr>
              <a:t> Management Information Systems</a:t>
            </a:r>
            <a:endParaRPr lang="en-US" dirty="0">
              <a:solidFill>
                <a:schemeClr val="bg1"/>
              </a:solidFill>
              <a:latin typeface="Garamond" panose="02020404030301010803" pitchFamily="18" charset="0"/>
            </a:endParaRPr>
          </a:p>
        </p:txBody>
      </p:sp>
      <p:sp>
        <p:nvSpPr>
          <p:cNvPr id="7" name="Slide Number Placeholder 6">
            <a:extLst>
              <a:ext uri="{FF2B5EF4-FFF2-40B4-BE49-F238E27FC236}">
                <a16:creationId xmlns:a16="http://schemas.microsoft.com/office/drawing/2014/main" id="{E05A1297-25BF-DABC-8135-07B04ACD5B60}"/>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51</a:t>
            </a:fld>
            <a:r>
              <a:rPr lang="en-US" b="1" dirty="0">
                <a:solidFill>
                  <a:schemeClr val="bg1"/>
                </a:solidFill>
                <a:latin typeface="Garamond" panose="02020404030301010803" pitchFamily="18" charset="0"/>
              </a:rPr>
              <a:t> </a:t>
            </a:r>
          </a:p>
        </p:txBody>
      </p:sp>
      <p:sp>
        <p:nvSpPr>
          <p:cNvPr id="3" name="Content Placeholder 2">
            <a:extLst>
              <a:ext uri="{FF2B5EF4-FFF2-40B4-BE49-F238E27FC236}">
                <a16:creationId xmlns:a16="http://schemas.microsoft.com/office/drawing/2014/main" id="{06262F87-1D5D-412A-E03F-8531A0CA87E1}"/>
              </a:ext>
            </a:extLst>
          </p:cNvPr>
          <p:cNvSpPr>
            <a:spLocks noGrp="1"/>
          </p:cNvSpPr>
          <p:nvPr>
            <p:ph idx="1"/>
          </p:nvPr>
        </p:nvSpPr>
        <p:spPr>
          <a:xfrm>
            <a:off x="457199" y="1300900"/>
            <a:ext cx="11189855" cy="5099900"/>
          </a:xfrm>
        </p:spPr>
        <p:txBody>
          <a:bodyPr>
            <a:normAutofit/>
          </a:bodyPr>
          <a:lstStyle/>
          <a:p>
            <a:pPr>
              <a:defRPr sz="2000">
                <a:solidFill>
                  <a:srgbClr val="000000"/>
                </a:solidFill>
                <a:latin typeface="Garamond"/>
              </a:defRPr>
            </a:pPr>
            <a:r>
              <a:rPr lang="en-US" sz="2400" dirty="0"/>
              <a:t>Some commonly used applications (with some examples) of social business include:</a:t>
            </a:r>
          </a:p>
          <a:p>
            <a:pPr lvl="1">
              <a:defRPr sz="2000">
                <a:solidFill>
                  <a:srgbClr val="000000"/>
                </a:solidFill>
                <a:latin typeface="Garamond"/>
              </a:defRPr>
            </a:pPr>
            <a:r>
              <a:rPr lang="en-US" sz="2000" dirty="0"/>
              <a:t>Social networks: LinkedIn, Facebook</a:t>
            </a:r>
          </a:p>
          <a:p>
            <a:pPr lvl="1">
              <a:defRPr sz="2000">
                <a:solidFill>
                  <a:srgbClr val="000000"/>
                </a:solidFill>
                <a:latin typeface="Garamond"/>
              </a:defRPr>
            </a:pPr>
            <a:r>
              <a:rPr lang="en-US" sz="2000" dirty="0"/>
              <a:t>Crowdsourcing: Starbucks’ </a:t>
            </a:r>
            <a:r>
              <a:rPr lang="en-US" sz="2000" i="1" dirty="0"/>
              <a:t>My Starbucks Idea</a:t>
            </a:r>
            <a:r>
              <a:rPr lang="en-US" sz="2000" dirty="0"/>
              <a:t>, Dell’s </a:t>
            </a:r>
            <a:r>
              <a:rPr lang="en-US" sz="2000" i="1" dirty="0" err="1"/>
              <a:t>IdeaStorm</a:t>
            </a:r>
            <a:endParaRPr lang="en-US" sz="2000" i="1" dirty="0"/>
          </a:p>
          <a:p>
            <a:pPr lvl="1">
              <a:defRPr sz="2000">
                <a:solidFill>
                  <a:srgbClr val="000000"/>
                </a:solidFill>
                <a:latin typeface="Garamond"/>
              </a:defRPr>
            </a:pPr>
            <a:r>
              <a:rPr lang="en-US" sz="2000" dirty="0"/>
              <a:t>Shared workplaces: Slack, Microsoft Teams</a:t>
            </a:r>
          </a:p>
          <a:p>
            <a:pPr lvl="1">
              <a:defRPr sz="2000">
                <a:solidFill>
                  <a:srgbClr val="000000"/>
                </a:solidFill>
                <a:latin typeface="Garamond"/>
              </a:defRPr>
            </a:pPr>
            <a:r>
              <a:rPr lang="en-US" sz="2000" dirty="0"/>
              <a:t>Blogs and wikis: WordPress, Wikipedia</a:t>
            </a:r>
          </a:p>
          <a:p>
            <a:pPr lvl="1">
              <a:defRPr sz="2000">
                <a:solidFill>
                  <a:srgbClr val="000000"/>
                </a:solidFill>
                <a:latin typeface="Garamond"/>
              </a:defRPr>
            </a:pPr>
            <a:r>
              <a:rPr lang="en-US" sz="2000" dirty="0"/>
              <a:t>Social commerce: Facebook Marketplace, Etsy</a:t>
            </a:r>
          </a:p>
          <a:p>
            <a:pPr lvl="1">
              <a:defRPr sz="2000">
                <a:solidFill>
                  <a:srgbClr val="000000"/>
                </a:solidFill>
                <a:latin typeface="Garamond"/>
              </a:defRPr>
            </a:pPr>
            <a:r>
              <a:rPr lang="en-US" sz="2000" dirty="0"/>
              <a:t>File sharing: Dropbox, Google Drive</a:t>
            </a:r>
          </a:p>
          <a:p>
            <a:pPr lvl="1">
              <a:defRPr sz="2000">
                <a:solidFill>
                  <a:srgbClr val="000000"/>
                </a:solidFill>
                <a:latin typeface="Garamond"/>
              </a:defRPr>
            </a:pPr>
            <a:r>
              <a:rPr lang="en-US" sz="2000" dirty="0"/>
              <a:t>Social marketing: Nike’s </a:t>
            </a:r>
            <a:r>
              <a:rPr lang="en-US" sz="2000" i="1" dirty="0"/>
              <a:t>#JustDoIt</a:t>
            </a:r>
            <a:r>
              <a:rPr lang="en-US" sz="2000" dirty="0"/>
              <a:t>, Coca-Cola’s </a:t>
            </a:r>
            <a:r>
              <a:rPr lang="en-US" sz="2000" i="1" dirty="0"/>
              <a:t>Share a Coke</a:t>
            </a:r>
          </a:p>
          <a:p>
            <a:pPr lvl="1">
              <a:defRPr sz="2000">
                <a:solidFill>
                  <a:srgbClr val="000000"/>
                </a:solidFill>
                <a:latin typeface="Garamond"/>
              </a:defRPr>
            </a:pPr>
            <a:r>
              <a:rPr lang="en-US" sz="2000" dirty="0"/>
              <a:t>Communities: Reddit forums, SAP Community Network</a:t>
            </a:r>
          </a:p>
          <a:p>
            <a:pPr lvl="3">
              <a:defRPr sz="2000">
                <a:solidFill>
                  <a:srgbClr val="000000"/>
                </a:solidFill>
                <a:latin typeface="Garamond"/>
              </a:defRPr>
            </a:pPr>
            <a:endParaRPr lang="en-US" sz="1200" dirty="0"/>
          </a:p>
          <a:p>
            <a:pPr>
              <a:defRPr sz="2000">
                <a:solidFill>
                  <a:srgbClr val="000000"/>
                </a:solidFill>
                <a:latin typeface="Garamond"/>
              </a:defRPr>
            </a:pPr>
            <a:r>
              <a:rPr lang="en-US" sz="2400" dirty="0"/>
              <a:t>The general consensus, supported by academic research, is that firms that are more collaborative tend to be more successful.</a:t>
            </a:r>
          </a:p>
          <a:p>
            <a:pPr>
              <a:defRPr sz="2000">
                <a:solidFill>
                  <a:srgbClr val="000000"/>
                </a:solidFill>
                <a:latin typeface="Garamond"/>
              </a:defRPr>
            </a:pPr>
            <a:endParaRPr lang="en-US" sz="2400" dirty="0"/>
          </a:p>
        </p:txBody>
      </p:sp>
    </p:spTree>
    <p:extLst>
      <p:ext uri="{BB962C8B-B14F-4D97-AF65-F5344CB8AC3E}">
        <p14:creationId xmlns:p14="http://schemas.microsoft.com/office/powerpoint/2010/main" val="3884167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
                                            <p:txEl>
                                              <p:pRg st="10" end="10"/>
                                            </p:txEl>
                                          </p:spTgt>
                                        </p:tgtEl>
                                        <p:attrNameLst>
                                          <p:attrName>style.visibility</p:attrName>
                                        </p:attrNameLst>
                                      </p:cBhvr>
                                      <p:to>
                                        <p:strVal val="visible"/>
                                      </p:to>
                                    </p:set>
                                    <p:animEffect transition="in" filter="fade">
                                      <p:cBhvr>
                                        <p:cTn id="52"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C5BE13-74F0-86D8-CB86-0BD9BAF568FF}"/>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519AB60B-6E16-FC8C-5AFD-41A76E4E3901}"/>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DC7726F-CC0F-27F5-70F8-B53C7CD980E2}"/>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Caveats of Collaboration</a:t>
            </a:r>
          </a:p>
        </p:txBody>
      </p:sp>
      <p:sp>
        <p:nvSpPr>
          <p:cNvPr id="5" name="Rectangle 4">
            <a:extLst>
              <a:ext uri="{FF2B5EF4-FFF2-40B4-BE49-F238E27FC236}">
                <a16:creationId xmlns:a16="http://schemas.microsoft.com/office/drawing/2014/main" id="{64157957-6E35-6DA0-9029-FA4A48300069}"/>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AD2B9814-09DA-AC42-0E09-B2F0A388E8AF}"/>
              </a:ext>
            </a:extLst>
          </p:cNvPr>
          <p:cNvSpPr>
            <a:spLocks noGrp="1"/>
          </p:cNvSpPr>
          <p:nvPr>
            <p:ph type="ftr" sz="quarter" idx="11"/>
          </p:nvPr>
        </p:nvSpPr>
        <p:spPr>
          <a:xfrm>
            <a:off x="-1" y="6503428"/>
            <a:ext cx="2895600" cy="354572"/>
          </a:xfrm>
        </p:spPr>
        <p:txBody>
          <a:bodyPr/>
          <a:lstStyle/>
          <a:p>
            <a:pPr algn="l"/>
            <a:r>
              <a:rPr lang="en-US">
                <a:solidFill>
                  <a:schemeClr val="bg1"/>
                </a:solidFill>
                <a:latin typeface="Garamond" panose="02020404030301010803" pitchFamily="18" charset="0"/>
              </a:rPr>
              <a:t> Management Information Systems</a:t>
            </a:r>
            <a:endParaRPr lang="en-US" dirty="0">
              <a:solidFill>
                <a:schemeClr val="bg1"/>
              </a:solidFill>
              <a:latin typeface="Garamond" panose="02020404030301010803" pitchFamily="18" charset="0"/>
            </a:endParaRPr>
          </a:p>
        </p:txBody>
      </p:sp>
      <p:sp>
        <p:nvSpPr>
          <p:cNvPr id="7" name="Slide Number Placeholder 6">
            <a:extLst>
              <a:ext uri="{FF2B5EF4-FFF2-40B4-BE49-F238E27FC236}">
                <a16:creationId xmlns:a16="http://schemas.microsoft.com/office/drawing/2014/main" id="{11D0D3D9-018E-F578-BB95-9375AD950775}"/>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52</a:t>
            </a:fld>
            <a:r>
              <a:rPr lang="en-US" b="1" dirty="0">
                <a:solidFill>
                  <a:schemeClr val="bg1"/>
                </a:solidFill>
                <a:latin typeface="Garamond" panose="02020404030301010803" pitchFamily="18" charset="0"/>
              </a:rPr>
              <a:t> </a:t>
            </a:r>
          </a:p>
        </p:txBody>
      </p:sp>
      <p:sp>
        <p:nvSpPr>
          <p:cNvPr id="3" name="Content Placeholder 2">
            <a:extLst>
              <a:ext uri="{FF2B5EF4-FFF2-40B4-BE49-F238E27FC236}">
                <a16:creationId xmlns:a16="http://schemas.microsoft.com/office/drawing/2014/main" id="{E149797F-3829-CA84-4F34-718A2313BD34}"/>
              </a:ext>
            </a:extLst>
          </p:cNvPr>
          <p:cNvSpPr>
            <a:spLocks noGrp="1"/>
          </p:cNvSpPr>
          <p:nvPr>
            <p:ph idx="1"/>
          </p:nvPr>
        </p:nvSpPr>
        <p:spPr>
          <a:xfrm>
            <a:off x="6772940" y="1300900"/>
            <a:ext cx="4874114" cy="5099900"/>
          </a:xfrm>
        </p:spPr>
        <p:txBody>
          <a:bodyPr>
            <a:normAutofit/>
          </a:bodyPr>
          <a:lstStyle/>
          <a:p>
            <a:pPr>
              <a:defRPr sz="2000">
                <a:solidFill>
                  <a:srgbClr val="000000"/>
                </a:solidFill>
                <a:latin typeface="Garamond"/>
              </a:defRPr>
            </a:pPr>
            <a:r>
              <a:rPr lang="en-US" sz="2400" dirty="0"/>
              <a:t>Yet, many firms that claim to be collaboration-oriented still fail to meet their goals.</a:t>
            </a:r>
          </a:p>
          <a:p>
            <a:pPr lvl="3">
              <a:defRPr sz="2000">
                <a:solidFill>
                  <a:srgbClr val="000000"/>
                </a:solidFill>
                <a:latin typeface="Garamond"/>
              </a:defRPr>
            </a:pPr>
            <a:endParaRPr lang="en-US" sz="1200" dirty="0"/>
          </a:p>
          <a:p>
            <a:pPr>
              <a:defRPr sz="2000">
                <a:solidFill>
                  <a:srgbClr val="000000"/>
                </a:solidFill>
                <a:latin typeface="Garamond"/>
              </a:defRPr>
            </a:pPr>
            <a:r>
              <a:rPr lang="en-US" sz="2400" dirty="0"/>
              <a:t>True collaboration requires both:</a:t>
            </a:r>
          </a:p>
          <a:p>
            <a:pPr lvl="1">
              <a:defRPr sz="2000">
                <a:solidFill>
                  <a:srgbClr val="000000"/>
                </a:solidFill>
                <a:latin typeface="Garamond"/>
              </a:defRPr>
            </a:pPr>
            <a:r>
              <a:rPr lang="en-US" sz="2000" dirty="0"/>
              <a:t>Technology: The tools that enable coordination and information sharing.</a:t>
            </a:r>
          </a:p>
          <a:p>
            <a:pPr lvl="1">
              <a:defRPr sz="2000">
                <a:solidFill>
                  <a:srgbClr val="000000"/>
                </a:solidFill>
                <a:latin typeface="Garamond"/>
              </a:defRPr>
            </a:pPr>
            <a:r>
              <a:rPr lang="en-US" sz="2000" dirty="0"/>
              <a:t>Capability: The values, practices, and structures that support openness and teamwork.</a:t>
            </a:r>
          </a:p>
        </p:txBody>
      </p:sp>
      <p:pic>
        <p:nvPicPr>
          <p:cNvPr id="8" name="Picture 7" descr="A flow diagram explains how collaboration capability and technology affect the firm’s performance. Long description available in notes, press f6.">
            <a:extLst>
              <a:ext uri="{FF2B5EF4-FFF2-40B4-BE49-F238E27FC236}">
                <a16:creationId xmlns:a16="http://schemas.microsoft.com/office/drawing/2014/main" id="{E4DAEDB2-D6C8-FB25-45A6-D1DD04B52365}"/>
              </a:ext>
            </a:extLst>
          </p:cNvPr>
          <p:cNvPicPr>
            <a:picLocks noChangeAspect="1"/>
          </p:cNvPicPr>
          <p:nvPr/>
        </p:nvPicPr>
        <p:blipFill>
          <a:blip r:embed="rId3"/>
          <a:stretch>
            <a:fillRect/>
          </a:stretch>
        </p:blipFill>
        <p:spPr>
          <a:xfrm>
            <a:off x="541771" y="1356094"/>
            <a:ext cx="5809673" cy="4572000"/>
          </a:xfrm>
          <a:prstGeom prst="rect">
            <a:avLst/>
          </a:prstGeom>
        </p:spPr>
      </p:pic>
    </p:spTree>
    <p:extLst>
      <p:ext uri="{BB962C8B-B14F-4D97-AF65-F5344CB8AC3E}">
        <p14:creationId xmlns:p14="http://schemas.microsoft.com/office/powerpoint/2010/main" val="4194809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BB27AD-A6D5-8C88-5F6E-CF325A77726E}"/>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F8F0475E-65DF-C2CF-8AAB-CC8902331134}"/>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C978863-F50A-0EAB-7A27-2F0CBB945DD9}"/>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Collaboration Tools</a:t>
            </a:r>
          </a:p>
        </p:txBody>
      </p:sp>
      <p:sp>
        <p:nvSpPr>
          <p:cNvPr id="5" name="Rectangle 4">
            <a:extLst>
              <a:ext uri="{FF2B5EF4-FFF2-40B4-BE49-F238E27FC236}">
                <a16:creationId xmlns:a16="http://schemas.microsoft.com/office/drawing/2014/main" id="{DFA43B8C-A787-214E-28D4-12B2F453653F}"/>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EE7A378F-90AA-6C48-42A6-F7DDDFA3DFDB}"/>
              </a:ext>
            </a:extLst>
          </p:cNvPr>
          <p:cNvSpPr>
            <a:spLocks noGrp="1"/>
          </p:cNvSpPr>
          <p:nvPr>
            <p:ph type="ftr" sz="quarter" idx="11"/>
          </p:nvPr>
        </p:nvSpPr>
        <p:spPr>
          <a:xfrm>
            <a:off x="-1" y="6503428"/>
            <a:ext cx="2895600" cy="354572"/>
          </a:xfrm>
        </p:spPr>
        <p:txBody>
          <a:bodyPr/>
          <a:lstStyle/>
          <a:p>
            <a:pPr algn="l"/>
            <a:r>
              <a:rPr lang="en-US">
                <a:solidFill>
                  <a:schemeClr val="bg1"/>
                </a:solidFill>
                <a:latin typeface="Garamond" panose="02020404030301010803" pitchFamily="18" charset="0"/>
              </a:rPr>
              <a:t> Management Information Systems</a:t>
            </a:r>
            <a:endParaRPr lang="en-US" dirty="0">
              <a:solidFill>
                <a:schemeClr val="bg1"/>
              </a:solidFill>
              <a:latin typeface="Garamond" panose="02020404030301010803" pitchFamily="18" charset="0"/>
            </a:endParaRPr>
          </a:p>
        </p:txBody>
      </p:sp>
      <p:sp>
        <p:nvSpPr>
          <p:cNvPr id="7" name="Slide Number Placeholder 6">
            <a:extLst>
              <a:ext uri="{FF2B5EF4-FFF2-40B4-BE49-F238E27FC236}">
                <a16:creationId xmlns:a16="http://schemas.microsoft.com/office/drawing/2014/main" id="{8E815AB0-BB9C-0591-C2A7-D33A47F66C6B}"/>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53</a:t>
            </a:fld>
            <a:r>
              <a:rPr lang="en-US" b="1" dirty="0">
                <a:solidFill>
                  <a:schemeClr val="bg1"/>
                </a:solidFill>
                <a:latin typeface="Garamond" panose="02020404030301010803" pitchFamily="18" charset="0"/>
              </a:rPr>
              <a:t> </a:t>
            </a:r>
          </a:p>
        </p:txBody>
      </p:sp>
      <p:sp>
        <p:nvSpPr>
          <p:cNvPr id="3" name="Content Placeholder 2">
            <a:extLst>
              <a:ext uri="{FF2B5EF4-FFF2-40B4-BE49-F238E27FC236}">
                <a16:creationId xmlns:a16="http://schemas.microsoft.com/office/drawing/2014/main" id="{D3F3FDFF-11C5-87B5-97AA-2CF845706EDF}"/>
              </a:ext>
            </a:extLst>
          </p:cNvPr>
          <p:cNvSpPr>
            <a:spLocks noGrp="1"/>
          </p:cNvSpPr>
          <p:nvPr>
            <p:ph idx="1"/>
          </p:nvPr>
        </p:nvSpPr>
        <p:spPr>
          <a:xfrm>
            <a:off x="457199" y="1300900"/>
            <a:ext cx="11189855" cy="5099900"/>
          </a:xfrm>
        </p:spPr>
        <p:txBody>
          <a:bodyPr>
            <a:normAutofit/>
          </a:bodyPr>
          <a:lstStyle/>
          <a:p>
            <a:pPr>
              <a:defRPr sz="2000">
                <a:solidFill>
                  <a:srgbClr val="000000"/>
                </a:solidFill>
                <a:latin typeface="Garamond"/>
              </a:defRPr>
            </a:pPr>
            <a:r>
              <a:rPr lang="en-US" sz="2400" dirty="0"/>
              <a:t>There are various tools that are used to enable collaboration, some expensive, but others are available online for free.</a:t>
            </a:r>
          </a:p>
          <a:p>
            <a:pPr lvl="3">
              <a:defRPr sz="2000">
                <a:solidFill>
                  <a:srgbClr val="000000"/>
                </a:solidFill>
                <a:latin typeface="Garamond"/>
              </a:defRPr>
            </a:pPr>
            <a:endParaRPr lang="en-US" sz="1200" dirty="0"/>
          </a:p>
          <a:p>
            <a:pPr>
              <a:defRPr sz="2000">
                <a:solidFill>
                  <a:srgbClr val="000000"/>
                </a:solidFill>
                <a:latin typeface="Garamond"/>
              </a:defRPr>
            </a:pPr>
            <a:r>
              <a:rPr lang="en-US" sz="2400" dirty="0"/>
              <a:t>Email and Instant Messaging</a:t>
            </a:r>
          </a:p>
          <a:p>
            <a:pPr lvl="3">
              <a:defRPr sz="2000">
                <a:solidFill>
                  <a:srgbClr val="000000"/>
                </a:solidFill>
                <a:latin typeface="Garamond"/>
              </a:defRPr>
            </a:pPr>
            <a:endParaRPr lang="en-US" sz="1200" dirty="0"/>
          </a:p>
          <a:p>
            <a:pPr>
              <a:defRPr sz="2000">
                <a:solidFill>
                  <a:srgbClr val="000000"/>
                </a:solidFill>
                <a:latin typeface="Garamond"/>
              </a:defRPr>
            </a:pPr>
            <a:r>
              <a:rPr lang="en-US" sz="2400" dirty="0"/>
              <a:t>Collaboration Platforms</a:t>
            </a:r>
          </a:p>
          <a:p>
            <a:pPr lvl="1">
              <a:defRPr sz="2000">
                <a:solidFill>
                  <a:srgbClr val="000000"/>
                </a:solidFill>
                <a:latin typeface="Garamond"/>
              </a:defRPr>
            </a:pPr>
            <a:r>
              <a:rPr lang="en-US" sz="2000" dirty="0"/>
              <a:t>Virtual Meeting Systems</a:t>
            </a:r>
          </a:p>
          <a:p>
            <a:pPr lvl="1">
              <a:defRPr sz="2000">
                <a:solidFill>
                  <a:srgbClr val="000000"/>
                </a:solidFill>
                <a:latin typeface="Garamond"/>
              </a:defRPr>
            </a:pPr>
            <a:r>
              <a:rPr lang="en-US" sz="2000" dirty="0"/>
              <a:t>Cloud Collaboration Services</a:t>
            </a:r>
          </a:p>
          <a:p>
            <a:pPr lvl="3">
              <a:defRPr sz="2000">
                <a:solidFill>
                  <a:srgbClr val="000000"/>
                </a:solidFill>
                <a:latin typeface="Garamond"/>
              </a:defRPr>
            </a:pPr>
            <a:endParaRPr lang="en-US" sz="1200" dirty="0"/>
          </a:p>
          <a:p>
            <a:pPr>
              <a:defRPr sz="2000">
                <a:solidFill>
                  <a:srgbClr val="000000"/>
                </a:solidFill>
                <a:latin typeface="Garamond"/>
              </a:defRPr>
            </a:pPr>
            <a:r>
              <a:rPr lang="en-US" sz="2400" dirty="0"/>
              <a:t>Human-AI Collaboration</a:t>
            </a:r>
          </a:p>
          <a:p>
            <a:pPr lvl="1">
              <a:defRPr sz="2000">
                <a:solidFill>
                  <a:srgbClr val="000000"/>
                </a:solidFill>
                <a:latin typeface="Garamond"/>
              </a:defRPr>
            </a:pPr>
            <a:r>
              <a:rPr lang="en-US" sz="2000" dirty="0"/>
              <a:t>Interactions between humans and AI systems.</a:t>
            </a:r>
          </a:p>
          <a:p>
            <a:pPr lvl="1">
              <a:defRPr sz="2000">
                <a:solidFill>
                  <a:srgbClr val="000000"/>
                </a:solidFill>
                <a:latin typeface="Garamond"/>
              </a:defRPr>
            </a:pPr>
            <a:r>
              <a:rPr lang="en-US" sz="2000" dirty="0"/>
              <a:t>Combine their respective complementary strengths to achieve goals.</a:t>
            </a:r>
          </a:p>
        </p:txBody>
      </p:sp>
    </p:spTree>
    <p:extLst>
      <p:ext uri="{BB962C8B-B14F-4D97-AF65-F5344CB8AC3E}">
        <p14:creationId xmlns:p14="http://schemas.microsoft.com/office/powerpoint/2010/main" val="2110150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500"/>
                                        <p:tgtEl>
                                          <p:spTgt spid="3">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Effect transition="in" filter="fade">
                                      <p:cBhvr>
                                        <p:cTn id="37" dur="500"/>
                                        <p:tgtEl>
                                          <p:spTgt spid="3">
                                            <p:txEl>
                                              <p:pRg st="9" end="9"/>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10" end="10"/>
                                            </p:txEl>
                                          </p:spTgt>
                                        </p:tgtEl>
                                        <p:attrNameLst>
                                          <p:attrName>style.visibility</p:attrName>
                                        </p:attrNameLst>
                                      </p:cBhvr>
                                      <p:to>
                                        <p:strVal val="visible"/>
                                      </p:to>
                                    </p:set>
                                    <p:animEffect transition="in" filter="fade">
                                      <p:cBhvr>
                                        <p:cTn id="42"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DB4636-1CC0-5A36-7AA8-D1580A22E3FB}"/>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1ADF5469-998F-1B47-02F2-E3C28C2AF2DB}"/>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E533701-06BD-8937-2EE1-140B16128966}"/>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Social Business Tools</a:t>
            </a:r>
          </a:p>
        </p:txBody>
      </p:sp>
      <p:sp>
        <p:nvSpPr>
          <p:cNvPr id="5" name="Rectangle 4">
            <a:extLst>
              <a:ext uri="{FF2B5EF4-FFF2-40B4-BE49-F238E27FC236}">
                <a16:creationId xmlns:a16="http://schemas.microsoft.com/office/drawing/2014/main" id="{10A85A6E-239A-C8F9-5120-F0E41C49830E}"/>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33308BEF-4EE9-E01B-8F40-8B798160C77A}"/>
              </a:ext>
            </a:extLst>
          </p:cNvPr>
          <p:cNvSpPr>
            <a:spLocks noGrp="1"/>
          </p:cNvSpPr>
          <p:nvPr>
            <p:ph type="ftr" sz="quarter" idx="11"/>
          </p:nvPr>
        </p:nvSpPr>
        <p:spPr>
          <a:xfrm>
            <a:off x="-1" y="6503428"/>
            <a:ext cx="2895600" cy="354572"/>
          </a:xfrm>
        </p:spPr>
        <p:txBody>
          <a:bodyPr/>
          <a:lstStyle/>
          <a:p>
            <a:pPr algn="l"/>
            <a:r>
              <a:rPr lang="en-US">
                <a:solidFill>
                  <a:schemeClr val="bg1"/>
                </a:solidFill>
                <a:latin typeface="Garamond" panose="02020404030301010803" pitchFamily="18" charset="0"/>
              </a:rPr>
              <a:t> Management Information Systems</a:t>
            </a:r>
            <a:endParaRPr lang="en-US" dirty="0">
              <a:solidFill>
                <a:schemeClr val="bg1"/>
              </a:solidFill>
              <a:latin typeface="Garamond" panose="02020404030301010803" pitchFamily="18" charset="0"/>
            </a:endParaRPr>
          </a:p>
        </p:txBody>
      </p:sp>
      <p:sp>
        <p:nvSpPr>
          <p:cNvPr id="7" name="Slide Number Placeholder 6">
            <a:extLst>
              <a:ext uri="{FF2B5EF4-FFF2-40B4-BE49-F238E27FC236}">
                <a16:creationId xmlns:a16="http://schemas.microsoft.com/office/drawing/2014/main" id="{63C8519F-888A-9765-2CCB-7DA756CEABBF}"/>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54</a:t>
            </a:fld>
            <a:r>
              <a:rPr lang="en-US" b="1" dirty="0">
                <a:solidFill>
                  <a:schemeClr val="bg1"/>
                </a:solidFill>
                <a:latin typeface="Garamond" panose="02020404030301010803" pitchFamily="18" charset="0"/>
              </a:rPr>
              <a:t> </a:t>
            </a:r>
          </a:p>
        </p:txBody>
      </p:sp>
      <p:sp>
        <p:nvSpPr>
          <p:cNvPr id="3" name="Content Placeholder 2">
            <a:extLst>
              <a:ext uri="{FF2B5EF4-FFF2-40B4-BE49-F238E27FC236}">
                <a16:creationId xmlns:a16="http://schemas.microsoft.com/office/drawing/2014/main" id="{B877B595-5497-6E15-92EA-57CD71BB797E}"/>
              </a:ext>
            </a:extLst>
          </p:cNvPr>
          <p:cNvSpPr>
            <a:spLocks noGrp="1"/>
          </p:cNvSpPr>
          <p:nvPr>
            <p:ph idx="1"/>
          </p:nvPr>
        </p:nvSpPr>
        <p:spPr>
          <a:xfrm>
            <a:off x="457199" y="1300900"/>
            <a:ext cx="11189855" cy="5099900"/>
          </a:xfrm>
        </p:spPr>
        <p:txBody>
          <a:bodyPr>
            <a:normAutofit/>
          </a:bodyPr>
          <a:lstStyle/>
          <a:p>
            <a:pPr>
              <a:defRPr sz="2000">
                <a:solidFill>
                  <a:srgbClr val="000000"/>
                </a:solidFill>
                <a:latin typeface="Garamond"/>
              </a:defRPr>
            </a:pPr>
            <a:r>
              <a:rPr lang="en-US" sz="2400" dirty="0"/>
              <a:t>Tools for collaboration can be used to support social business, but there are also specialized tools designed for this purpose.</a:t>
            </a:r>
          </a:p>
          <a:p>
            <a:pPr lvl="3">
              <a:defRPr sz="2000">
                <a:solidFill>
                  <a:srgbClr val="000000"/>
                </a:solidFill>
                <a:latin typeface="Garamond"/>
              </a:defRPr>
            </a:pPr>
            <a:endParaRPr lang="en-US" sz="1200" dirty="0"/>
          </a:p>
          <a:p>
            <a:pPr>
              <a:defRPr sz="2000">
                <a:solidFill>
                  <a:srgbClr val="000000"/>
                </a:solidFill>
                <a:latin typeface="Garamond"/>
              </a:defRPr>
            </a:pPr>
            <a:r>
              <a:rPr lang="en-US" sz="2400" dirty="0"/>
              <a:t>Enterprise Social Networking Tools</a:t>
            </a:r>
          </a:p>
          <a:p>
            <a:pPr lvl="1">
              <a:defRPr sz="2000">
                <a:solidFill>
                  <a:srgbClr val="000000"/>
                </a:solidFill>
                <a:latin typeface="Garamond"/>
              </a:defRPr>
            </a:pPr>
            <a:r>
              <a:rPr lang="en-US" sz="2000" dirty="0"/>
              <a:t>These tools create business value by connecting members of an organization through features such as:</a:t>
            </a:r>
          </a:p>
          <a:p>
            <a:pPr lvl="2">
              <a:defRPr sz="2000">
                <a:solidFill>
                  <a:srgbClr val="000000"/>
                </a:solidFill>
                <a:latin typeface="Garamond"/>
              </a:defRPr>
            </a:pPr>
            <a:r>
              <a:rPr lang="en-US" sz="1600" dirty="0"/>
              <a:t>Profiles: Share member information, interests, and specialties.</a:t>
            </a:r>
          </a:p>
          <a:p>
            <a:pPr lvl="2">
              <a:defRPr sz="2000">
                <a:solidFill>
                  <a:srgbClr val="000000"/>
                </a:solidFill>
                <a:latin typeface="Garamond"/>
              </a:defRPr>
            </a:pPr>
            <a:r>
              <a:rPr lang="en-US" sz="1600" dirty="0"/>
              <a:t>Content Sharing: Store, manage, and distribute content.</a:t>
            </a:r>
          </a:p>
          <a:p>
            <a:pPr lvl="2">
              <a:defRPr sz="2000">
                <a:solidFill>
                  <a:srgbClr val="000000"/>
                </a:solidFill>
                <a:latin typeface="Garamond"/>
              </a:defRPr>
            </a:pPr>
            <a:r>
              <a:rPr lang="en-US" sz="1600" dirty="0"/>
              <a:t>Feeds and Notifications: Provide real-time updates and announcements.</a:t>
            </a:r>
          </a:p>
          <a:p>
            <a:pPr lvl="2">
              <a:defRPr sz="2000">
                <a:solidFill>
                  <a:srgbClr val="000000"/>
                </a:solidFill>
                <a:latin typeface="Garamond"/>
              </a:defRPr>
            </a:pPr>
            <a:r>
              <a:rPr lang="en-US" sz="1600" dirty="0"/>
              <a:t>Groups and Team Workspaces: Collaborate and coordinate on projects.</a:t>
            </a:r>
          </a:p>
          <a:p>
            <a:pPr lvl="2">
              <a:defRPr sz="2000">
                <a:solidFill>
                  <a:srgbClr val="000000"/>
                </a:solidFill>
                <a:latin typeface="Garamond"/>
              </a:defRPr>
            </a:pPr>
            <a:r>
              <a:rPr lang="en-US" sz="1600" dirty="0"/>
              <a:t>Tagging and Social Bookmarking: Organize, classify, and indicate preferences.</a:t>
            </a:r>
          </a:p>
          <a:p>
            <a:pPr lvl="2">
              <a:defRPr sz="2000">
                <a:solidFill>
                  <a:srgbClr val="000000"/>
                </a:solidFill>
                <a:latin typeface="Garamond"/>
              </a:defRPr>
            </a:pPr>
            <a:r>
              <a:rPr lang="en-US" sz="1600" dirty="0"/>
              <a:t>Permissions and Privacy: Secure sensitive information within the right circles.</a:t>
            </a:r>
          </a:p>
          <a:p>
            <a:pPr lvl="1">
              <a:defRPr sz="2000">
                <a:solidFill>
                  <a:srgbClr val="000000"/>
                </a:solidFill>
                <a:latin typeface="Garamond"/>
              </a:defRPr>
            </a:pPr>
            <a:r>
              <a:rPr lang="en-US" sz="2000" i="1" dirty="0"/>
              <a:t>e.g. Salesforce Chatter, Microsoft Viva Engage, etc.</a:t>
            </a:r>
          </a:p>
          <a:p>
            <a:pPr lvl="3">
              <a:defRPr sz="2000">
                <a:solidFill>
                  <a:srgbClr val="000000"/>
                </a:solidFill>
                <a:latin typeface="Garamond"/>
              </a:defRPr>
            </a:pPr>
            <a:endParaRPr lang="en-US" sz="1200" dirty="0"/>
          </a:p>
          <a:p>
            <a:pPr>
              <a:defRPr sz="2000">
                <a:solidFill>
                  <a:srgbClr val="000000"/>
                </a:solidFill>
                <a:latin typeface="Garamond"/>
              </a:defRPr>
            </a:pPr>
            <a:r>
              <a:rPr lang="en-US" sz="2400" dirty="0"/>
              <a:t>Virtual Worlds</a:t>
            </a:r>
          </a:p>
          <a:p>
            <a:pPr lvl="1">
              <a:defRPr sz="2000">
                <a:solidFill>
                  <a:srgbClr val="000000"/>
                </a:solidFill>
                <a:latin typeface="Garamond"/>
              </a:defRPr>
            </a:pPr>
            <a:r>
              <a:rPr lang="en-US" sz="2000" dirty="0"/>
              <a:t>Online 3D environments populated by avatars that allow interaction, training, and simulation.</a:t>
            </a:r>
          </a:p>
        </p:txBody>
      </p:sp>
    </p:spTree>
    <p:extLst>
      <p:ext uri="{BB962C8B-B14F-4D97-AF65-F5344CB8AC3E}">
        <p14:creationId xmlns:p14="http://schemas.microsoft.com/office/powerpoint/2010/main" val="1490314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500"/>
                                        <p:tgtEl>
                                          <p:spTgt spid="3">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fade">
                                      <p:cBhvr>
                                        <p:cTn id="47" dur="500"/>
                                        <p:tgtEl>
                                          <p:spTgt spid="3">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
                                            <p:txEl>
                                              <p:pRg st="10" end="10"/>
                                            </p:txEl>
                                          </p:spTgt>
                                        </p:tgtEl>
                                        <p:attrNameLst>
                                          <p:attrName>style.visibility</p:attrName>
                                        </p:attrNameLst>
                                      </p:cBhvr>
                                      <p:to>
                                        <p:strVal val="visible"/>
                                      </p:to>
                                    </p:set>
                                    <p:animEffect transition="in" filter="fade">
                                      <p:cBhvr>
                                        <p:cTn id="52" dur="500"/>
                                        <p:tgtEl>
                                          <p:spTgt spid="3">
                                            <p:txEl>
                                              <p:pRg st="10" end="1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
                                            <p:txEl>
                                              <p:pRg st="12" end="12"/>
                                            </p:txEl>
                                          </p:spTgt>
                                        </p:tgtEl>
                                        <p:attrNameLst>
                                          <p:attrName>style.visibility</p:attrName>
                                        </p:attrNameLst>
                                      </p:cBhvr>
                                      <p:to>
                                        <p:strVal val="visible"/>
                                      </p:to>
                                    </p:set>
                                    <p:animEffect transition="in" filter="fade">
                                      <p:cBhvr>
                                        <p:cTn id="57" dur="500"/>
                                        <p:tgtEl>
                                          <p:spTgt spid="3">
                                            <p:txEl>
                                              <p:pRg st="12" end="12"/>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3">
                                            <p:txEl>
                                              <p:pRg st="13" end="13"/>
                                            </p:txEl>
                                          </p:spTgt>
                                        </p:tgtEl>
                                        <p:attrNameLst>
                                          <p:attrName>style.visibility</p:attrName>
                                        </p:attrNameLst>
                                      </p:cBhvr>
                                      <p:to>
                                        <p:strVal val="visible"/>
                                      </p:to>
                                    </p:set>
                                    <p:animEffect transition="in" filter="fade">
                                      <p:cBhvr>
                                        <p:cTn id="62"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4E3C79-79A1-9AFA-C64C-79862819F1C8}"/>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EF446ABE-41D0-48A1-B3A5-E5170420009D}"/>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F5DF9E-44A8-030A-B082-A81EEB88812F}"/>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Social Business Tools: Accenture’s Virtual Offices</a:t>
            </a:r>
          </a:p>
        </p:txBody>
      </p:sp>
      <p:sp>
        <p:nvSpPr>
          <p:cNvPr id="5" name="Rectangle 4">
            <a:extLst>
              <a:ext uri="{FF2B5EF4-FFF2-40B4-BE49-F238E27FC236}">
                <a16:creationId xmlns:a16="http://schemas.microsoft.com/office/drawing/2014/main" id="{5BB7D18C-3125-F061-D5CA-1340C4CF1AA6}"/>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A5CE2FC4-7698-8ECB-5593-417EC9029368}"/>
              </a:ext>
            </a:extLst>
          </p:cNvPr>
          <p:cNvSpPr>
            <a:spLocks noGrp="1"/>
          </p:cNvSpPr>
          <p:nvPr>
            <p:ph type="ftr" sz="quarter" idx="11"/>
          </p:nvPr>
        </p:nvSpPr>
        <p:spPr>
          <a:xfrm>
            <a:off x="-1" y="6503428"/>
            <a:ext cx="2895600" cy="354572"/>
          </a:xfrm>
        </p:spPr>
        <p:txBody>
          <a:bodyPr/>
          <a:lstStyle/>
          <a:p>
            <a:pPr algn="l"/>
            <a:r>
              <a:rPr lang="en-US">
                <a:solidFill>
                  <a:schemeClr val="bg1"/>
                </a:solidFill>
                <a:latin typeface="Garamond" panose="02020404030301010803" pitchFamily="18" charset="0"/>
              </a:rPr>
              <a:t> Management Information Systems</a:t>
            </a:r>
            <a:endParaRPr lang="en-US" dirty="0">
              <a:solidFill>
                <a:schemeClr val="bg1"/>
              </a:solidFill>
              <a:latin typeface="Garamond" panose="02020404030301010803" pitchFamily="18" charset="0"/>
            </a:endParaRPr>
          </a:p>
        </p:txBody>
      </p:sp>
      <p:sp>
        <p:nvSpPr>
          <p:cNvPr id="7" name="Slide Number Placeholder 6">
            <a:extLst>
              <a:ext uri="{FF2B5EF4-FFF2-40B4-BE49-F238E27FC236}">
                <a16:creationId xmlns:a16="http://schemas.microsoft.com/office/drawing/2014/main" id="{FB7BFF3E-8C85-1ABE-0980-D9710EA65C47}"/>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55</a:t>
            </a:fld>
            <a:r>
              <a:rPr lang="en-US" b="1" dirty="0">
                <a:solidFill>
                  <a:schemeClr val="bg1"/>
                </a:solidFill>
                <a:latin typeface="Garamond" panose="02020404030301010803" pitchFamily="18" charset="0"/>
              </a:rPr>
              <a:t> </a:t>
            </a:r>
          </a:p>
        </p:txBody>
      </p:sp>
      <p:pic>
        <p:nvPicPr>
          <p:cNvPr id="10" name="Online Media 9" title="Get a glimpse of the metaverse capabilities at Accenture">
            <a:hlinkClick r:id="" action="ppaction://media"/>
            <a:extLst>
              <a:ext uri="{FF2B5EF4-FFF2-40B4-BE49-F238E27FC236}">
                <a16:creationId xmlns:a16="http://schemas.microsoft.com/office/drawing/2014/main" id="{DFC9FC67-0D4C-A4FF-1BC6-1A0522776582}"/>
              </a:ext>
            </a:extLst>
          </p:cNvPr>
          <p:cNvPicPr>
            <a:picLocks noRot="1" noChangeAspect="1"/>
          </p:cNvPicPr>
          <p:nvPr>
            <a:videoFile r:link="rId1"/>
          </p:nvPr>
        </p:nvPicPr>
        <p:blipFill>
          <a:blip r:embed="rId4"/>
          <a:stretch>
            <a:fillRect/>
          </a:stretch>
        </p:blipFill>
        <p:spPr>
          <a:xfrm>
            <a:off x="1239190" y="970332"/>
            <a:ext cx="9710442" cy="5486400"/>
          </a:xfrm>
          <a:prstGeom prst="rect">
            <a:avLst/>
          </a:prstGeom>
        </p:spPr>
      </p:pic>
    </p:spTree>
    <p:extLst>
      <p:ext uri="{BB962C8B-B14F-4D97-AF65-F5344CB8AC3E}">
        <p14:creationId xmlns:p14="http://schemas.microsoft.com/office/powerpoint/2010/main" val="832056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0"/>
                </p:tgtEl>
              </p:cMediaNode>
            </p:video>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0"/>
                                        </p:tgtEl>
                                      </p:cBhvr>
                                    </p:cmd>
                                  </p:childTnLst>
                                </p:cTn>
                              </p:par>
                            </p:childTnLst>
                          </p:cTn>
                        </p:par>
                      </p:childTnLst>
                    </p:cTn>
                  </p:par>
                </p:childTnLst>
              </p:cTn>
              <p:nextCondLst>
                <p:cond evt="onClick" delay="0">
                  <p:tgtEl>
                    <p:spTgt spid="10"/>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D3DEDA-8E14-C674-9367-BCFA23E87A35}"/>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22A8BC45-1F3A-C366-9655-A55DCCB25DD5}"/>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30AA158-E8A3-4879-119B-527E65422BAC}"/>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Social Business Tools: Accenture’s Virtual Offices</a:t>
            </a:r>
          </a:p>
        </p:txBody>
      </p:sp>
      <p:sp>
        <p:nvSpPr>
          <p:cNvPr id="5" name="Rectangle 4">
            <a:extLst>
              <a:ext uri="{FF2B5EF4-FFF2-40B4-BE49-F238E27FC236}">
                <a16:creationId xmlns:a16="http://schemas.microsoft.com/office/drawing/2014/main" id="{E35D8826-B64A-FB21-4588-81E1F02251A9}"/>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B83DB521-BF02-8DDB-9EF8-CD7A7214A137}"/>
              </a:ext>
            </a:extLst>
          </p:cNvPr>
          <p:cNvSpPr>
            <a:spLocks noGrp="1"/>
          </p:cNvSpPr>
          <p:nvPr>
            <p:ph type="ftr" sz="quarter" idx="11"/>
          </p:nvPr>
        </p:nvSpPr>
        <p:spPr>
          <a:xfrm>
            <a:off x="-1" y="6503428"/>
            <a:ext cx="2895600" cy="354572"/>
          </a:xfrm>
        </p:spPr>
        <p:txBody>
          <a:bodyPr/>
          <a:lstStyle/>
          <a:p>
            <a:pPr algn="l"/>
            <a:r>
              <a:rPr lang="en-US">
                <a:solidFill>
                  <a:schemeClr val="bg1"/>
                </a:solidFill>
                <a:latin typeface="Garamond" panose="02020404030301010803" pitchFamily="18" charset="0"/>
              </a:rPr>
              <a:t> Management Information Systems</a:t>
            </a:r>
            <a:endParaRPr lang="en-US" dirty="0">
              <a:solidFill>
                <a:schemeClr val="bg1"/>
              </a:solidFill>
              <a:latin typeface="Garamond" panose="02020404030301010803" pitchFamily="18" charset="0"/>
            </a:endParaRPr>
          </a:p>
        </p:txBody>
      </p:sp>
      <p:sp>
        <p:nvSpPr>
          <p:cNvPr id="7" name="Slide Number Placeholder 6">
            <a:extLst>
              <a:ext uri="{FF2B5EF4-FFF2-40B4-BE49-F238E27FC236}">
                <a16:creationId xmlns:a16="http://schemas.microsoft.com/office/drawing/2014/main" id="{6DCA5537-9081-BAD9-0B2D-DDEB84BC334B}"/>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56</a:t>
            </a:fld>
            <a:r>
              <a:rPr lang="en-US" b="1" dirty="0">
                <a:solidFill>
                  <a:schemeClr val="bg1"/>
                </a:solidFill>
                <a:latin typeface="Garamond" panose="02020404030301010803" pitchFamily="18" charset="0"/>
              </a:rPr>
              <a:t> </a:t>
            </a:r>
          </a:p>
        </p:txBody>
      </p:sp>
      <p:sp>
        <p:nvSpPr>
          <p:cNvPr id="3" name="Content Placeholder 2">
            <a:extLst>
              <a:ext uri="{FF2B5EF4-FFF2-40B4-BE49-F238E27FC236}">
                <a16:creationId xmlns:a16="http://schemas.microsoft.com/office/drawing/2014/main" id="{B7354932-795C-6D0F-DA1E-55B2ABFAB689}"/>
              </a:ext>
            </a:extLst>
          </p:cNvPr>
          <p:cNvSpPr>
            <a:spLocks noGrp="1"/>
          </p:cNvSpPr>
          <p:nvPr>
            <p:ph idx="1"/>
          </p:nvPr>
        </p:nvSpPr>
        <p:spPr>
          <a:xfrm>
            <a:off x="457199" y="1300900"/>
            <a:ext cx="11189855" cy="5099900"/>
          </a:xfrm>
        </p:spPr>
        <p:txBody>
          <a:bodyPr>
            <a:normAutofit/>
          </a:bodyPr>
          <a:lstStyle/>
          <a:p>
            <a:pPr>
              <a:defRPr sz="2000">
                <a:solidFill>
                  <a:srgbClr val="000000"/>
                </a:solidFill>
                <a:latin typeface="Garamond"/>
              </a:defRPr>
            </a:pPr>
            <a:r>
              <a:rPr lang="en-US" sz="2400" dirty="0"/>
              <a:t>To support onboarding, Accenture created a virtual campus called </a:t>
            </a:r>
            <a:r>
              <a:rPr lang="en-US" sz="2400" i="1" dirty="0"/>
              <a:t>the Nth Floor</a:t>
            </a:r>
            <a:r>
              <a:rPr lang="en-US" sz="2400" dirty="0"/>
              <a:t>.</a:t>
            </a:r>
          </a:p>
          <a:p>
            <a:pPr lvl="3">
              <a:defRPr sz="2000">
                <a:solidFill>
                  <a:srgbClr val="000000"/>
                </a:solidFill>
                <a:latin typeface="Garamond"/>
              </a:defRPr>
            </a:pPr>
            <a:endParaRPr lang="en-US" sz="1200" dirty="0"/>
          </a:p>
          <a:p>
            <a:pPr>
              <a:defRPr sz="2000">
                <a:solidFill>
                  <a:srgbClr val="000000"/>
                </a:solidFill>
                <a:latin typeface="Garamond"/>
              </a:defRPr>
            </a:pPr>
            <a:r>
              <a:rPr lang="en-US" sz="2400" dirty="0"/>
              <a:t>Employees, represented by avatars, could walk around virtual offices, attend training, meet colleagues, and collaborate in simulated environments.</a:t>
            </a:r>
          </a:p>
          <a:p>
            <a:pPr lvl="3">
              <a:defRPr sz="2000">
                <a:solidFill>
                  <a:srgbClr val="000000"/>
                </a:solidFill>
                <a:latin typeface="Garamond"/>
              </a:defRPr>
            </a:pPr>
            <a:endParaRPr lang="en-US" sz="1200" dirty="0"/>
          </a:p>
          <a:p>
            <a:pPr>
              <a:defRPr sz="2000">
                <a:solidFill>
                  <a:srgbClr val="000000"/>
                </a:solidFill>
                <a:latin typeface="Garamond"/>
              </a:defRPr>
            </a:pPr>
            <a:r>
              <a:rPr lang="en-US" sz="2400" dirty="0"/>
              <a:t>By 2022, Accenture had distributed tens of thousands of VR headsets to new hires globally to enable access.</a:t>
            </a:r>
          </a:p>
          <a:p>
            <a:pPr lvl="3">
              <a:defRPr sz="2000">
                <a:solidFill>
                  <a:srgbClr val="000000"/>
                </a:solidFill>
                <a:latin typeface="Garamond"/>
              </a:defRPr>
            </a:pPr>
            <a:endParaRPr lang="en-US" sz="1200" dirty="0"/>
          </a:p>
          <a:p>
            <a:pPr>
              <a:defRPr sz="2000">
                <a:solidFill>
                  <a:srgbClr val="000000"/>
                </a:solidFill>
                <a:latin typeface="Garamond"/>
              </a:defRPr>
            </a:pPr>
            <a:r>
              <a:rPr lang="en-US" sz="2400" dirty="0"/>
              <a:t>Helped onboard over 150,000 employees in a shared virtual space, reducing isolation and fostering a sense of culture and community across global offices.</a:t>
            </a:r>
          </a:p>
          <a:p>
            <a:pPr lvl="3">
              <a:defRPr sz="2000">
                <a:solidFill>
                  <a:srgbClr val="000000"/>
                </a:solidFill>
                <a:latin typeface="Garamond"/>
              </a:defRPr>
            </a:pPr>
            <a:endParaRPr lang="en-US" sz="1200" dirty="0"/>
          </a:p>
          <a:p>
            <a:pPr>
              <a:defRPr sz="2000">
                <a:solidFill>
                  <a:srgbClr val="000000"/>
                </a:solidFill>
                <a:latin typeface="Garamond"/>
              </a:defRPr>
            </a:pPr>
            <a:r>
              <a:rPr lang="en-US" sz="2400" dirty="0"/>
              <a:t>Firms experiment with immersive technologies to extend collaboration beyond traditional digital tools.</a:t>
            </a:r>
          </a:p>
        </p:txBody>
      </p:sp>
    </p:spTree>
    <p:extLst>
      <p:ext uri="{BB962C8B-B14F-4D97-AF65-F5344CB8AC3E}">
        <p14:creationId xmlns:p14="http://schemas.microsoft.com/office/powerpoint/2010/main" val="869059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C7FAC9-9C73-F19D-7590-1B3BC563E68A}"/>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D4F30DF3-F544-355F-DD5B-7C7BAFBAE32D}"/>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59ED710-8C2B-6AB7-AEB5-568F390C7B69}"/>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Evaluating Collaboration and Social Business Tools</a:t>
            </a:r>
          </a:p>
        </p:txBody>
      </p:sp>
      <p:sp>
        <p:nvSpPr>
          <p:cNvPr id="5" name="Rectangle 4">
            <a:extLst>
              <a:ext uri="{FF2B5EF4-FFF2-40B4-BE49-F238E27FC236}">
                <a16:creationId xmlns:a16="http://schemas.microsoft.com/office/drawing/2014/main" id="{A9A06A1C-0B7A-51D5-22A5-B94332EA434B}"/>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704AC2E2-B72B-784F-BC02-0D614A6B1E73}"/>
              </a:ext>
            </a:extLst>
          </p:cNvPr>
          <p:cNvSpPr>
            <a:spLocks noGrp="1"/>
          </p:cNvSpPr>
          <p:nvPr>
            <p:ph type="ftr" sz="quarter" idx="11"/>
          </p:nvPr>
        </p:nvSpPr>
        <p:spPr>
          <a:xfrm>
            <a:off x="-1" y="6503428"/>
            <a:ext cx="2895600" cy="354572"/>
          </a:xfrm>
        </p:spPr>
        <p:txBody>
          <a:bodyPr/>
          <a:lstStyle/>
          <a:p>
            <a:pPr algn="l"/>
            <a:r>
              <a:rPr lang="en-US">
                <a:solidFill>
                  <a:schemeClr val="bg1"/>
                </a:solidFill>
                <a:latin typeface="Garamond" panose="02020404030301010803" pitchFamily="18" charset="0"/>
              </a:rPr>
              <a:t> Management Information Systems</a:t>
            </a:r>
            <a:endParaRPr lang="en-US" dirty="0">
              <a:solidFill>
                <a:schemeClr val="bg1"/>
              </a:solidFill>
              <a:latin typeface="Garamond" panose="02020404030301010803" pitchFamily="18" charset="0"/>
            </a:endParaRPr>
          </a:p>
        </p:txBody>
      </p:sp>
      <p:sp>
        <p:nvSpPr>
          <p:cNvPr id="7" name="Slide Number Placeholder 6">
            <a:extLst>
              <a:ext uri="{FF2B5EF4-FFF2-40B4-BE49-F238E27FC236}">
                <a16:creationId xmlns:a16="http://schemas.microsoft.com/office/drawing/2014/main" id="{E9AF0E58-D4DB-E924-67B8-87987D61753B}"/>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57</a:t>
            </a:fld>
            <a:r>
              <a:rPr lang="en-US" b="1" dirty="0">
                <a:solidFill>
                  <a:schemeClr val="bg1"/>
                </a:solidFill>
                <a:latin typeface="Garamond" panose="02020404030301010803" pitchFamily="18" charset="0"/>
              </a:rPr>
              <a:t> </a:t>
            </a:r>
          </a:p>
        </p:txBody>
      </p:sp>
      <p:sp>
        <p:nvSpPr>
          <p:cNvPr id="3" name="Content Placeholder 2">
            <a:extLst>
              <a:ext uri="{FF2B5EF4-FFF2-40B4-BE49-F238E27FC236}">
                <a16:creationId xmlns:a16="http://schemas.microsoft.com/office/drawing/2014/main" id="{60F85AD0-69C6-6472-F17A-50B160218DB4}"/>
              </a:ext>
            </a:extLst>
          </p:cNvPr>
          <p:cNvSpPr>
            <a:spLocks noGrp="1"/>
          </p:cNvSpPr>
          <p:nvPr>
            <p:ph idx="1"/>
          </p:nvPr>
        </p:nvSpPr>
        <p:spPr>
          <a:xfrm>
            <a:off x="6674177" y="1300900"/>
            <a:ext cx="4972877" cy="5099900"/>
          </a:xfrm>
        </p:spPr>
        <p:txBody>
          <a:bodyPr>
            <a:normAutofit/>
          </a:bodyPr>
          <a:lstStyle/>
          <a:p>
            <a:pPr>
              <a:defRPr sz="2000">
                <a:solidFill>
                  <a:srgbClr val="000000"/>
                </a:solidFill>
                <a:latin typeface="Garamond"/>
              </a:defRPr>
            </a:pPr>
            <a:r>
              <a:rPr lang="en-US" sz="2400" dirty="0"/>
              <a:t>With so many tools available, how can a manager choose the right one for their firm?</a:t>
            </a:r>
          </a:p>
          <a:p>
            <a:pPr>
              <a:defRPr sz="2000">
                <a:solidFill>
                  <a:srgbClr val="000000"/>
                </a:solidFill>
                <a:latin typeface="Garamond"/>
              </a:defRPr>
            </a:pPr>
            <a:endParaRPr lang="en-US" sz="1200" dirty="0"/>
          </a:p>
          <a:p>
            <a:pPr>
              <a:defRPr sz="2000">
                <a:solidFill>
                  <a:srgbClr val="000000"/>
                </a:solidFill>
                <a:latin typeface="Garamond"/>
              </a:defRPr>
            </a:pPr>
            <a:r>
              <a:rPr lang="en-US" sz="2400" dirty="0"/>
              <a:t>The Time/Space Collaboration Tool Matrix provides a framework to begin evaluating which tools best fit the firm’s needs.</a:t>
            </a:r>
          </a:p>
          <a:p>
            <a:pPr>
              <a:defRPr sz="2000">
                <a:solidFill>
                  <a:srgbClr val="000000"/>
                </a:solidFill>
                <a:latin typeface="Garamond"/>
              </a:defRPr>
            </a:pPr>
            <a:endParaRPr lang="en-US" sz="1200" dirty="0"/>
          </a:p>
          <a:p>
            <a:pPr>
              <a:defRPr sz="2000">
                <a:solidFill>
                  <a:srgbClr val="000000"/>
                </a:solidFill>
                <a:latin typeface="Garamond"/>
              </a:defRPr>
            </a:pPr>
            <a:r>
              <a:rPr lang="en-US" sz="2400" dirty="0"/>
              <a:t>For example, coordinating between offices in Chicago and Singapore may make videoconferencing difficult, suggesting the need for asynchronous collaboration tools.</a:t>
            </a:r>
          </a:p>
        </p:txBody>
      </p:sp>
      <p:pic>
        <p:nvPicPr>
          <p:cNvPr id="8" name="Picture 7" descr="A 2 by 2 matrix explains the time-space collaboration and social tool. Long description available in notes, press f6.">
            <a:extLst>
              <a:ext uri="{FF2B5EF4-FFF2-40B4-BE49-F238E27FC236}">
                <a16:creationId xmlns:a16="http://schemas.microsoft.com/office/drawing/2014/main" id="{B99875AA-4503-1A7C-C364-569D51B673AF}"/>
              </a:ext>
            </a:extLst>
          </p:cNvPr>
          <p:cNvPicPr>
            <a:picLocks noChangeAspect="1"/>
          </p:cNvPicPr>
          <p:nvPr/>
        </p:nvPicPr>
        <p:blipFill>
          <a:blip r:embed="rId3"/>
          <a:stretch>
            <a:fillRect/>
          </a:stretch>
        </p:blipFill>
        <p:spPr>
          <a:xfrm>
            <a:off x="541771" y="1356094"/>
            <a:ext cx="6029325" cy="4714875"/>
          </a:xfrm>
          <a:prstGeom prst="rect">
            <a:avLst/>
          </a:prstGeom>
        </p:spPr>
      </p:pic>
    </p:spTree>
    <p:extLst>
      <p:ext uri="{BB962C8B-B14F-4D97-AF65-F5344CB8AC3E}">
        <p14:creationId xmlns:p14="http://schemas.microsoft.com/office/powerpoint/2010/main" val="3456484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5EEB90-B3DE-42AE-F8FA-FA7D80BCC777}"/>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BE44CBDB-073A-7C06-2AE2-32814B749E2E}"/>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5120215-6F22-85CE-FAAA-9B0FFB39FF90}"/>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Evaluating Collaboration and Social Business Tools</a:t>
            </a:r>
          </a:p>
        </p:txBody>
      </p:sp>
      <p:sp>
        <p:nvSpPr>
          <p:cNvPr id="5" name="Rectangle 4">
            <a:extLst>
              <a:ext uri="{FF2B5EF4-FFF2-40B4-BE49-F238E27FC236}">
                <a16:creationId xmlns:a16="http://schemas.microsoft.com/office/drawing/2014/main" id="{BC5B6B9C-4FBD-1AD1-9D12-089E4ADF0651}"/>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1CACAC33-4166-6D83-6E1A-6935834C1ED1}"/>
              </a:ext>
            </a:extLst>
          </p:cNvPr>
          <p:cNvSpPr>
            <a:spLocks noGrp="1"/>
          </p:cNvSpPr>
          <p:nvPr>
            <p:ph type="ftr" sz="quarter" idx="11"/>
          </p:nvPr>
        </p:nvSpPr>
        <p:spPr>
          <a:xfrm>
            <a:off x="-1" y="6503428"/>
            <a:ext cx="2895600" cy="354572"/>
          </a:xfrm>
        </p:spPr>
        <p:txBody>
          <a:bodyPr/>
          <a:lstStyle/>
          <a:p>
            <a:pPr algn="l"/>
            <a:r>
              <a:rPr lang="en-US">
                <a:solidFill>
                  <a:schemeClr val="bg1"/>
                </a:solidFill>
                <a:latin typeface="Garamond" panose="02020404030301010803" pitchFamily="18" charset="0"/>
              </a:rPr>
              <a:t> Management Information Systems</a:t>
            </a:r>
            <a:endParaRPr lang="en-US" dirty="0">
              <a:solidFill>
                <a:schemeClr val="bg1"/>
              </a:solidFill>
              <a:latin typeface="Garamond" panose="02020404030301010803" pitchFamily="18" charset="0"/>
            </a:endParaRPr>
          </a:p>
        </p:txBody>
      </p:sp>
      <p:sp>
        <p:nvSpPr>
          <p:cNvPr id="7" name="Slide Number Placeholder 6">
            <a:extLst>
              <a:ext uri="{FF2B5EF4-FFF2-40B4-BE49-F238E27FC236}">
                <a16:creationId xmlns:a16="http://schemas.microsoft.com/office/drawing/2014/main" id="{D34E8973-DC41-1978-656E-364481AFF0C4}"/>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58</a:t>
            </a:fld>
            <a:r>
              <a:rPr lang="en-US" b="1" dirty="0">
                <a:solidFill>
                  <a:schemeClr val="bg1"/>
                </a:solidFill>
                <a:latin typeface="Garamond" panose="02020404030301010803" pitchFamily="18" charset="0"/>
              </a:rPr>
              <a:t> </a:t>
            </a:r>
          </a:p>
        </p:txBody>
      </p:sp>
      <p:sp>
        <p:nvSpPr>
          <p:cNvPr id="3" name="Content Placeholder 2">
            <a:extLst>
              <a:ext uri="{FF2B5EF4-FFF2-40B4-BE49-F238E27FC236}">
                <a16:creationId xmlns:a16="http://schemas.microsoft.com/office/drawing/2014/main" id="{959F88F4-D670-C033-4BE9-36C6A91134F6}"/>
              </a:ext>
            </a:extLst>
          </p:cNvPr>
          <p:cNvSpPr>
            <a:spLocks noGrp="1"/>
          </p:cNvSpPr>
          <p:nvPr>
            <p:ph idx="1"/>
          </p:nvPr>
        </p:nvSpPr>
        <p:spPr>
          <a:xfrm>
            <a:off x="457199" y="1300900"/>
            <a:ext cx="11189855" cy="5099900"/>
          </a:xfrm>
        </p:spPr>
        <p:txBody>
          <a:bodyPr>
            <a:normAutofit/>
          </a:bodyPr>
          <a:lstStyle/>
          <a:p>
            <a:pPr>
              <a:defRPr sz="2000">
                <a:solidFill>
                  <a:srgbClr val="000000"/>
                </a:solidFill>
                <a:latin typeface="Garamond"/>
              </a:defRPr>
            </a:pPr>
            <a:r>
              <a:rPr lang="en-US" sz="2400" dirty="0"/>
              <a:t>Six steps in evaluating software tools:</a:t>
            </a:r>
          </a:p>
          <a:p>
            <a:pPr marL="857250" lvl="1" indent="-457200">
              <a:buFont typeface="+mj-lt"/>
              <a:buAutoNum type="arabicPeriod"/>
              <a:defRPr sz="2000">
                <a:solidFill>
                  <a:srgbClr val="000000"/>
                </a:solidFill>
                <a:latin typeface="Garamond"/>
              </a:defRPr>
            </a:pPr>
            <a:r>
              <a:rPr lang="en-US" sz="2000" dirty="0"/>
              <a:t>Identify your firm’s collaboration challenges</a:t>
            </a:r>
            <a:endParaRPr lang="en-US" sz="800" dirty="0"/>
          </a:p>
          <a:p>
            <a:pPr marL="857250" lvl="1" indent="-457200">
              <a:buFont typeface="+mj-lt"/>
              <a:buAutoNum type="arabicPeriod"/>
              <a:defRPr sz="2000">
                <a:solidFill>
                  <a:srgbClr val="000000"/>
                </a:solidFill>
                <a:latin typeface="Garamond"/>
              </a:defRPr>
            </a:pPr>
            <a:r>
              <a:rPr lang="en-US" sz="2000" dirty="0"/>
              <a:t>Identify what kinds of solutions are available</a:t>
            </a:r>
            <a:endParaRPr lang="en-US" sz="800" dirty="0"/>
          </a:p>
          <a:p>
            <a:pPr marL="857250" lvl="1" indent="-457200">
              <a:buFont typeface="+mj-lt"/>
              <a:buAutoNum type="arabicPeriod"/>
              <a:defRPr sz="2000">
                <a:solidFill>
                  <a:srgbClr val="000000"/>
                </a:solidFill>
                <a:latin typeface="Garamond"/>
              </a:defRPr>
            </a:pPr>
            <a:r>
              <a:rPr lang="en-US" sz="2000" dirty="0"/>
              <a:t>Analyze available products’ cost and benefits</a:t>
            </a:r>
            <a:endParaRPr lang="en-US" sz="800" dirty="0"/>
          </a:p>
          <a:p>
            <a:pPr marL="857250" lvl="1" indent="-457200">
              <a:buFont typeface="+mj-lt"/>
              <a:buAutoNum type="arabicPeriod"/>
              <a:defRPr sz="2000">
                <a:solidFill>
                  <a:srgbClr val="000000"/>
                </a:solidFill>
                <a:latin typeface="Garamond"/>
              </a:defRPr>
            </a:pPr>
            <a:r>
              <a:rPr lang="en-US" sz="2000" dirty="0"/>
              <a:t>Evaluate security risks</a:t>
            </a:r>
            <a:endParaRPr lang="en-US" sz="800" dirty="0"/>
          </a:p>
          <a:p>
            <a:pPr marL="857250" lvl="1" indent="-457200">
              <a:buFont typeface="+mj-lt"/>
              <a:buAutoNum type="arabicPeriod"/>
              <a:defRPr sz="2000">
                <a:solidFill>
                  <a:srgbClr val="000000"/>
                </a:solidFill>
                <a:latin typeface="Garamond"/>
              </a:defRPr>
            </a:pPr>
            <a:r>
              <a:rPr lang="en-US" sz="2000" dirty="0"/>
              <a:t>Consult users for implementation and training issues</a:t>
            </a:r>
            <a:endParaRPr lang="en-US" sz="800" dirty="0"/>
          </a:p>
          <a:p>
            <a:pPr marL="857250" lvl="1" indent="-457200">
              <a:buFont typeface="+mj-lt"/>
              <a:buAutoNum type="arabicPeriod"/>
              <a:defRPr sz="2000">
                <a:solidFill>
                  <a:srgbClr val="000000"/>
                </a:solidFill>
                <a:latin typeface="Garamond"/>
              </a:defRPr>
            </a:pPr>
            <a:r>
              <a:rPr lang="en-US" sz="2000" dirty="0"/>
              <a:t>Evaluate product vendors</a:t>
            </a:r>
          </a:p>
          <a:p>
            <a:pPr marL="1714500" lvl="3" indent="-457200">
              <a:buFont typeface="+mj-lt"/>
              <a:buAutoNum type="arabicPeriod"/>
              <a:defRPr sz="2000">
                <a:solidFill>
                  <a:srgbClr val="000000"/>
                </a:solidFill>
                <a:latin typeface="Garamond"/>
              </a:defRPr>
            </a:pPr>
            <a:endParaRPr lang="en-US" sz="1200" dirty="0"/>
          </a:p>
          <a:p>
            <a:pPr>
              <a:defRPr sz="2000">
                <a:solidFill>
                  <a:srgbClr val="000000"/>
                </a:solidFill>
                <a:latin typeface="Garamond"/>
              </a:defRPr>
            </a:pPr>
            <a:r>
              <a:rPr lang="en-US" sz="2400" dirty="0"/>
              <a:t>In addition to selecting the right tools for collaboration, organizations must also ensure that the necessary knowledge for collaboration, decision-making, and ongoing operations is readily available.</a:t>
            </a:r>
          </a:p>
        </p:txBody>
      </p:sp>
    </p:spTree>
    <p:extLst>
      <p:ext uri="{BB962C8B-B14F-4D97-AF65-F5344CB8AC3E}">
        <p14:creationId xmlns:p14="http://schemas.microsoft.com/office/powerpoint/2010/main" val="1808838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77122C"/>
        </a:solidFill>
        <a:effectLst/>
      </p:bgPr>
    </p:bg>
    <p:spTree>
      <p:nvGrpSpPr>
        <p:cNvPr id="1" name="">
          <a:extLst>
            <a:ext uri="{FF2B5EF4-FFF2-40B4-BE49-F238E27FC236}">
              <a16:creationId xmlns:a16="http://schemas.microsoft.com/office/drawing/2014/main" id="{DBB67E5A-BE4F-FC9F-7FBE-655B16E81EB4}"/>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4E2AC02E-7E96-BDAD-9152-5AFAE86372EF}"/>
              </a:ext>
            </a:extLst>
          </p:cNvPr>
          <p:cNvSpPr txBox="1"/>
          <p:nvPr/>
        </p:nvSpPr>
        <p:spPr>
          <a:xfrm>
            <a:off x="-1" y="3044279"/>
            <a:ext cx="12188825" cy="769441"/>
          </a:xfrm>
          <a:prstGeom prst="rect">
            <a:avLst/>
          </a:prstGeom>
          <a:noFill/>
        </p:spPr>
        <p:txBody>
          <a:bodyPr wrap="square">
            <a:spAutoFit/>
          </a:bodyPr>
          <a:lstStyle/>
          <a:p>
            <a:pPr algn="ctr">
              <a:defRPr sz="4000" b="1">
                <a:solidFill>
                  <a:srgbClr val="FDB913"/>
                </a:solidFill>
                <a:latin typeface="Garamond"/>
              </a:defRPr>
            </a:pPr>
            <a:r>
              <a:rPr lang="en-US" sz="4400" dirty="0">
                <a:solidFill>
                  <a:schemeClr val="bg1"/>
                </a:solidFill>
              </a:rPr>
              <a:t>Knowledge Management Systems</a:t>
            </a:r>
            <a:endParaRPr sz="4400" dirty="0">
              <a:solidFill>
                <a:schemeClr val="bg1"/>
              </a:solidFill>
            </a:endParaRPr>
          </a:p>
        </p:txBody>
      </p:sp>
    </p:spTree>
    <p:extLst>
      <p:ext uri="{BB962C8B-B14F-4D97-AF65-F5344CB8AC3E}">
        <p14:creationId xmlns:p14="http://schemas.microsoft.com/office/powerpoint/2010/main" val="121690934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FF65EF-F31D-71C8-EA33-24F2D6DC7A17}"/>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A0DD0B2E-DE6C-3985-60C9-A94065C24FE1}"/>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B326E23-AA38-327B-AF16-1C9B058D4D5A}"/>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Understanding the Business Process</a:t>
            </a:r>
          </a:p>
        </p:txBody>
      </p:sp>
      <p:sp>
        <p:nvSpPr>
          <p:cNvPr id="5" name="Rectangle 4">
            <a:extLst>
              <a:ext uri="{FF2B5EF4-FFF2-40B4-BE49-F238E27FC236}">
                <a16:creationId xmlns:a16="http://schemas.microsoft.com/office/drawing/2014/main" id="{EA6EB3B8-CA88-A5E2-2349-E17353E85062}"/>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CCE50E1E-3A41-F90D-A4A2-07251F827917}"/>
              </a:ext>
            </a:extLst>
          </p:cNvPr>
          <p:cNvSpPr>
            <a:spLocks noGrp="1"/>
          </p:cNvSpPr>
          <p:nvPr>
            <p:ph type="ftr" sz="quarter" idx="11"/>
          </p:nvPr>
        </p:nvSpPr>
        <p:spPr>
          <a:xfrm>
            <a:off x="-1" y="6503428"/>
            <a:ext cx="2895600" cy="354572"/>
          </a:xfrm>
        </p:spPr>
        <p:txBody>
          <a:bodyPr/>
          <a:lstStyle/>
          <a:p>
            <a:pPr algn="l"/>
            <a:r>
              <a:rPr lang="en-US">
                <a:solidFill>
                  <a:schemeClr val="bg1"/>
                </a:solidFill>
                <a:latin typeface="Garamond" panose="02020404030301010803" pitchFamily="18" charset="0"/>
              </a:rPr>
              <a:t> Management Information Systems</a:t>
            </a:r>
            <a:endParaRPr lang="en-US" dirty="0">
              <a:solidFill>
                <a:schemeClr val="bg1"/>
              </a:solidFill>
              <a:latin typeface="Garamond" panose="02020404030301010803" pitchFamily="18" charset="0"/>
            </a:endParaRPr>
          </a:p>
        </p:txBody>
      </p:sp>
      <p:sp>
        <p:nvSpPr>
          <p:cNvPr id="7" name="Slide Number Placeholder 6">
            <a:extLst>
              <a:ext uri="{FF2B5EF4-FFF2-40B4-BE49-F238E27FC236}">
                <a16:creationId xmlns:a16="http://schemas.microsoft.com/office/drawing/2014/main" id="{599983EA-1817-62A4-542E-45D2633BC997}"/>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6</a:t>
            </a:fld>
            <a:r>
              <a:rPr lang="en-US" b="1" dirty="0">
                <a:solidFill>
                  <a:schemeClr val="bg1"/>
                </a:solidFill>
                <a:latin typeface="Garamond" panose="02020404030301010803" pitchFamily="18" charset="0"/>
              </a:rPr>
              <a:t> </a:t>
            </a:r>
          </a:p>
        </p:txBody>
      </p:sp>
      <p:sp>
        <p:nvSpPr>
          <p:cNvPr id="9" name="Content Placeholder 2">
            <a:extLst>
              <a:ext uri="{FF2B5EF4-FFF2-40B4-BE49-F238E27FC236}">
                <a16:creationId xmlns:a16="http://schemas.microsoft.com/office/drawing/2014/main" id="{C9C27C04-833A-8BB7-687A-3B92B49F3788}"/>
              </a:ext>
            </a:extLst>
          </p:cNvPr>
          <p:cNvSpPr txBox="1">
            <a:spLocks/>
          </p:cNvSpPr>
          <p:nvPr/>
        </p:nvSpPr>
        <p:spPr>
          <a:xfrm>
            <a:off x="7690716" y="1300900"/>
            <a:ext cx="3956338" cy="5081046"/>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defRPr sz="2000">
                <a:solidFill>
                  <a:srgbClr val="000000"/>
                </a:solidFill>
                <a:latin typeface="Garamond"/>
              </a:defRPr>
            </a:pPr>
            <a:r>
              <a:rPr lang="en-US" altLang="zh-TW" sz="2400" dirty="0">
                <a:solidFill>
                  <a:srgbClr val="000000"/>
                </a:solidFill>
                <a:latin typeface="Garamond"/>
              </a:rPr>
              <a:t>Consider the process of filling a customer order.</a:t>
            </a:r>
            <a:endParaRPr lang="en-US" altLang="zh-TW" sz="1200" dirty="0">
              <a:solidFill>
                <a:srgbClr val="000000"/>
              </a:solidFill>
              <a:latin typeface="Garamond"/>
            </a:endParaRPr>
          </a:p>
          <a:p>
            <a:pPr marL="914400" lvl="1" indent="-457200">
              <a:buFont typeface="+mj-lt"/>
              <a:buAutoNum type="arabicPeriod"/>
              <a:defRPr sz="2000">
                <a:solidFill>
                  <a:srgbClr val="000000"/>
                </a:solidFill>
                <a:latin typeface="Garamond"/>
              </a:defRPr>
            </a:pPr>
            <a:r>
              <a:rPr lang="en-US" altLang="zh-TW" sz="2000" dirty="0">
                <a:solidFill>
                  <a:srgbClr val="000000"/>
                </a:solidFill>
                <a:latin typeface="Garamond"/>
              </a:rPr>
              <a:t>Sales receives the order.</a:t>
            </a:r>
            <a:endParaRPr lang="en-US" altLang="zh-TW" sz="1200" dirty="0">
              <a:solidFill>
                <a:srgbClr val="000000"/>
              </a:solidFill>
              <a:latin typeface="Garamond"/>
            </a:endParaRPr>
          </a:p>
          <a:p>
            <a:pPr marL="914400" lvl="1" indent="-457200">
              <a:buFont typeface="+mj-lt"/>
              <a:buAutoNum type="arabicPeriod"/>
              <a:defRPr sz="2000">
                <a:solidFill>
                  <a:srgbClr val="000000"/>
                </a:solidFill>
                <a:latin typeface="Garamond"/>
              </a:defRPr>
            </a:pPr>
            <a:r>
              <a:rPr lang="en-US" altLang="zh-TW" sz="2000" dirty="0">
                <a:solidFill>
                  <a:srgbClr val="000000"/>
                </a:solidFill>
                <a:latin typeface="Garamond"/>
              </a:rPr>
              <a:t>Accounting verifies that the customer is creditworthy.</a:t>
            </a:r>
          </a:p>
          <a:p>
            <a:pPr marL="914400" lvl="1" indent="-457200">
              <a:buFont typeface="+mj-lt"/>
              <a:buAutoNum type="arabicPeriod"/>
              <a:defRPr sz="2000">
                <a:solidFill>
                  <a:srgbClr val="000000"/>
                </a:solidFill>
                <a:latin typeface="Garamond"/>
              </a:defRPr>
            </a:pPr>
            <a:r>
              <a:rPr lang="en-US" altLang="zh-TW" sz="2000" dirty="0">
                <a:solidFill>
                  <a:srgbClr val="000000"/>
                </a:solidFill>
                <a:latin typeface="Garamond"/>
              </a:rPr>
              <a:t>Production produces and ships the product.</a:t>
            </a:r>
            <a:endParaRPr lang="en-US" altLang="zh-TW" sz="1200" dirty="0">
              <a:solidFill>
                <a:srgbClr val="000000"/>
              </a:solidFill>
              <a:latin typeface="Garamond"/>
            </a:endParaRPr>
          </a:p>
          <a:p>
            <a:pPr marL="914400" lvl="1" indent="-457200">
              <a:buFont typeface="+mj-lt"/>
              <a:buAutoNum type="arabicPeriod"/>
              <a:defRPr sz="2000">
                <a:solidFill>
                  <a:srgbClr val="000000"/>
                </a:solidFill>
                <a:latin typeface="Garamond"/>
              </a:defRPr>
            </a:pPr>
            <a:r>
              <a:rPr lang="en-US" altLang="zh-TW" sz="2000" dirty="0">
                <a:solidFill>
                  <a:srgbClr val="000000"/>
                </a:solidFill>
                <a:latin typeface="Garamond"/>
              </a:rPr>
              <a:t>Sales and Accounting are notified for follow-up.</a:t>
            </a:r>
          </a:p>
          <a:p>
            <a:pPr marL="914400" lvl="1" indent="-457200">
              <a:buFont typeface="+mj-lt"/>
              <a:buAutoNum type="arabicPeriod"/>
              <a:defRPr sz="2000">
                <a:solidFill>
                  <a:srgbClr val="000000"/>
                </a:solidFill>
                <a:latin typeface="Garamond"/>
              </a:defRPr>
            </a:pPr>
            <a:r>
              <a:rPr lang="en-US" altLang="zh-TW" sz="2000" dirty="0">
                <a:solidFill>
                  <a:srgbClr val="000000"/>
                </a:solidFill>
                <a:latin typeface="Garamond"/>
              </a:rPr>
              <a:t>Accounting generates a bill or invoice.</a:t>
            </a:r>
          </a:p>
          <a:p>
            <a:pPr marL="914400" lvl="1" indent="-457200">
              <a:buFont typeface="+mj-lt"/>
              <a:buAutoNum type="arabicPeriod"/>
              <a:defRPr sz="2000">
                <a:solidFill>
                  <a:srgbClr val="000000"/>
                </a:solidFill>
                <a:latin typeface="Garamond"/>
              </a:defRPr>
            </a:pPr>
            <a:r>
              <a:rPr lang="en-US" altLang="zh-TW" sz="2000" dirty="0">
                <a:solidFill>
                  <a:srgbClr val="000000"/>
                </a:solidFill>
                <a:latin typeface="Garamond"/>
              </a:rPr>
              <a:t>Sales follows up with Q&amp;A.</a:t>
            </a:r>
          </a:p>
        </p:txBody>
      </p:sp>
      <p:pic>
        <p:nvPicPr>
          <p:cNvPr id="11" name="Picture 10" descr="An illustration explains the process followed to fulfil customer orders. Long description available in notes, press f6.">
            <a:extLst>
              <a:ext uri="{FF2B5EF4-FFF2-40B4-BE49-F238E27FC236}">
                <a16:creationId xmlns:a16="http://schemas.microsoft.com/office/drawing/2014/main" id="{4871ED33-3A10-8F35-015D-C40FD2B60E84}"/>
              </a:ext>
            </a:extLst>
          </p:cNvPr>
          <p:cNvPicPr>
            <a:picLocks noChangeAspect="1"/>
          </p:cNvPicPr>
          <p:nvPr/>
        </p:nvPicPr>
        <p:blipFill>
          <a:blip r:embed="rId3"/>
          <a:stretch>
            <a:fillRect/>
          </a:stretch>
        </p:blipFill>
        <p:spPr>
          <a:xfrm>
            <a:off x="541771" y="1300900"/>
            <a:ext cx="7148945" cy="4572000"/>
          </a:xfrm>
          <a:prstGeom prst="rect">
            <a:avLst/>
          </a:prstGeom>
        </p:spPr>
      </p:pic>
    </p:spTree>
    <p:extLst>
      <p:ext uri="{BB962C8B-B14F-4D97-AF65-F5344CB8AC3E}">
        <p14:creationId xmlns:p14="http://schemas.microsoft.com/office/powerpoint/2010/main" val="2329825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9">
                                            <p:txEl>
                                              <p:pRg st="1" end="1"/>
                                            </p:txEl>
                                          </p:spTgt>
                                        </p:tgtEl>
                                        <p:attrNameLst>
                                          <p:attrName>style.visibility</p:attrName>
                                        </p:attrNameLst>
                                      </p:cBhvr>
                                      <p:to>
                                        <p:strVal val="visible"/>
                                      </p:to>
                                    </p:set>
                                    <p:animEffect transition="in" filter="fade">
                                      <p:cBhvr>
                                        <p:cTn id="15" dur="500"/>
                                        <p:tgtEl>
                                          <p:spTgt spid="9">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9">
                                            <p:txEl>
                                              <p:pRg st="3" end="3"/>
                                            </p:txEl>
                                          </p:spTgt>
                                        </p:tgtEl>
                                        <p:attrNameLst>
                                          <p:attrName>style.visibility</p:attrName>
                                        </p:attrNameLst>
                                      </p:cBhvr>
                                      <p:to>
                                        <p:strVal val="visible"/>
                                      </p:to>
                                    </p:set>
                                    <p:animEffect transition="in" filter="fade">
                                      <p:cBhvr>
                                        <p:cTn id="25" dur="500"/>
                                        <p:tgtEl>
                                          <p:spTgt spid="9">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9">
                                            <p:txEl>
                                              <p:pRg st="4" end="4"/>
                                            </p:txEl>
                                          </p:spTgt>
                                        </p:tgtEl>
                                        <p:attrNameLst>
                                          <p:attrName>style.visibility</p:attrName>
                                        </p:attrNameLst>
                                      </p:cBhvr>
                                      <p:to>
                                        <p:strVal val="visible"/>
                                      </p:to>
                                    </p:set>
                                    <p:animEffect transition="in" filter="fade">
                                      <p:cBhvr>
                                        <p:cTn id="30" dur="500"/>
                                        <p:tgtEl>
                                          <p:spTgt spid="9">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9">
                                            <p:txEl>
                                              <p:pRg st="5" end="5"/>
                                            </p:txEl>
                                          </p:spTgt>
                                        </p:tgtEl>
                                        <p:attrNameLst>
                                          <p:attrName>style.visibility</p:attrName>
                                        </p:attrNameLst>
                                      </p:cBhvr>
                                      <p:to>
                                        <p:strVal val="visible"/>
                                      </p:to>
                                    </p:set>
                                    <p:animEffect transition="in" filter="fade">
                                      <p:cBhvr>
                                        <p:cTn id="35" dur="500"/>
                                        <p:tgtEl>
                                          <p:spTgt spid="9">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9">
                                            <p:txEl>
                                              <p:pRg st="6" end="6"/>
                                            </p:txEl>
                                          </p:spTgt>
                                        </p:tgtEl>
                                        <p:attrNameLst>
                                          <p:attrName>style.visibility</p:attrName>
                                        </p:attrNameLst>
                                      </p:cBhvr>
                                      <p:to>
                                        <p:strVal val="visible"/>
                                      </p:to>
                                    </p:set>
                                    <p:animEffect transition="in" filter="fade">
                                      <p:cBhvr>
                                        <p:cTn id="40" dur="500"/>
                                        <p:tgtEl>
                                          <p:spTgt spid="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2940EA-C7EA-BAFD-F4D4-035D9B4F18BB}"/>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E2B87AA4-948C-A72E-9769-86A2618972BD}"/>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39B54BE-69C6-A04C-F1FA-D978CFB9DA76}"/>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Knowledge Management</a:t>
            </a:r>
          </a:p>
        </p:txBody>
      </p:sp>
      <p:sp>
        <p:nvSpPr>
          <p:cNvPr id="5" name="Rectangle 4">
            <a:extLst>
              <a:ext uri="{FF2B5EF4-FFF2-40B4-BE49-F238E27FC236}">
                <a16:creationId xmlns:a16="http://schemas.microsoft.com/office/drawing/2014/main" id="{DD35C6DE-7ED8-4C5F-9644-59432DF5B1E0}"/>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19D4DBDD-09D8-1179-FF50-21F1FCD21309}"/>
              </a:ext>
            </a:extLst>
          </p:cNvPr>
          <p:cNvSpPr>
            <a:spLocks noGrp="1"/>
          </p:cNvSpPr>
          <p:nvPr>
            <p:ph type="ftr" sz="quarter" idx="11"/>
          </p:nvPr>
        </p:nvSpPr>
        <p:spPr>
          <a:xfrm>
            <a:off x="-1" y="6503428"/>
            <a:ext cx="2895600" cy="354572"/>
          </a:xfrm>
        </p:spPr>
        <p:txBody>
          <a:bodyPr/>
          <a:lstStyle/>
          <a:p>
            <a:pPr algn="l"/>
            <a:r>
              <a:rPr lang="en-US">
                <a:solidFill>
                  <a:schemeClr val="bg1"/>
                </a:solidFill>
                <a:latin typeface="Garamond" panose="02020404030301010803" pitchFamily="18" charset="0"/>
              </a:rPr>
              <a:t> Management Information Systems</a:t>
            </a:r>
            <a:endParaRPr lang="en-US" dirty="0">
              <a:solidFill>
                <a:schemeClr val="bg1"/>
              </a:solidFill>
              <a:latin typeface="Garamond" panose="02020404030301010803" pitchFamily="18" charset="0"/>
            </a:endParaRPr>
          </a:p>
        </p:txBody>
      </p:sp>
      <p:sp>
        <p:nvSpPr>
          <p:cNvPr id="7" name="Slide Number Placeholder 6">
            <a:extLst>
              <a:ext uri="{FF2B5EF4-FFF2-40B4-BE49-F238E27FC236}">
                <a16:creationId xmlns:a16="http://schemas.microsoft.com/office/drawing/2014/main" id="{2A0E8B08-0F6C-FF7B-9E56-EE71D8B69D89}"/>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60</a:t>
            </a:fld>
            <a:r>
              <a:rPr lang="en-US" b="1" dirty="0">
                <a:solidFill>
                  <a:schemeClr val="bg1"/>
                </a:solidFill>
                <a:latin typeface="Garamond" panose="02020404030301010803" pitchFamily="18" charset="0"/>
              </a:rPr>
              <a:t> </a:t>
            </a:r>
          </a:p>
        </p:txBody>
      </p:sp>
      <p:sp>
        <p:nvSpPr>
          <p:cNvPr id="3" name="Content Placeholder 2">
            <a:extLst>
              <a:ext uri="{FF2B5EF4-FFF2-40B4-BE49-F238E27FC236}">
                <a16:creationId xmlns:a16="http://schemas.microsoft.com/office/drawing/2014/main" id="{666CC277-ECE4-DC8D-3C08-10FB41564538}"/>
              </a:ext>
            </a:extLst>
          </p:cNvPr>
          <p:cNvSpPr>
            <a:spLocks noGrp="1"/>
          </p:cNvSpPr>
          <p:nvPr>
            <p:ph idx="1"/>
          </p:nvPr>
        </p:nvSpPr>
        <p:spPr>
          <a:xfrm>
            <a:off x="457199" y="1300900"/>
            <a:ext cx="11189855" cy="5099900"/>
          </a:xfrm>
        </p:spPr>
        <p:txBody>
          <a:bodyPr>
            <a:normAutofit/>
          </a:bodyPr>
          <a:lstStyle/>
          <a:p>
            <a:pPr>
              <a:defRPr sz="2000">
                <a:solidFill>
                  <a:srgbClr val="000000"/>
                </a:solidFill>
                <a:latin typeface="Garamond"/>
              </a:defRPr>
            </a:pPr>
            <a:r>
              <a:rPr lang="en-US" sz="2400" b="1" dirty="0"/>
              <a:t>Knowledge Management</a:t>
            </a:r>
            <a:r>
              <a:rPr lang="en-US" sz="2400" dirty="0"/>
              <a:t> refers to the processes developed in an organization to create, collect, store, maintain, and disseminate the firm’s knowledge.</a:t>
            </a:r>
          </a:p>
          <a:p>
            <a:pPr lvl="3">
              <a:defRPr sz="2000">
                <a:solidFill>
                  <a:srgbClr val="000000"/>
                </a:solidFill>
                <a:latin typeface="Garamond"/>
              </a:defRPr>
            </a:pPr>
            <a:endParaRPr lang="en-US" sz="800" dirty="0"/>
          </a:p>
          <a:p>
            <a:pPr>
              <a:defRPr sz="2000">
                <a:solidFill>
                  <a:srgbClr val="000000"/>
                </a:solidFill>
                <a:latin typeface="Garamond"/>
              </a:defRPr>
            </a:pPr>
            <a:r>
              <a:rPr lang="en-US" sz="2400" b="1" dirty="0"/>
              <a:t>Knowledge-based Core Competencies </a:t>
            </a:r>
            <a:r>
              <a:rPr lang="en-US" sz="2400" dirty="0"/>
              <a:t>are the few things that an organization does exceptionally well, giving it a competitive advantage.</a:t>
            </a:r>
          </a:p>
          <a:p>
            <a:pPr lvl="1">
              <a:defRPr sz="2000">
                <a:solidFill>
                  <a:srgbClr val="000000"/>
                </a:solidFill>
                <a:latin typeface="Garamond"/>
              </a:defRPr>
            </a:pPr>
            <a:r>
              <a:rPr lang="en-US" sz="2000" dirty="0"/>
              <a:t>A unique build-to-order production system (Dell’s direct-to-consumer model)</a:t>
            </a:r>
          </a:p>
          <a:p>
            <a:pPr lvl="1">
              <a:defRPr sz="2000">
                <a:solidFill>
                  <a:srgbClr val="000000"/>
                </a:solidFill>
                <a:latin typeface="Garamond"/>
              </a:defRPr>
            </a:pPr>
            <a:r>
              <a:rPr lang="en-US" sz="2000" dirty="0"/>
              <a:t>Proprietary algorithms (Netflix’s viewing data analytics and recommendations)</a:t>
            </a:r>
          </a:p>
          <a:p>
            <a:pPr lvl="1">
              <a:defRPr sz="2000">
                <a:solidFill>
                  <a:srgbClr val="000000"/>
                </a:solidFill>
                <a:latin typeface="Garamond"/>
              </a:defRPr>
            </a:pPr>
            <a:r>
              <a:rPr lang="en-US" sz="2000" dirty="0"/>
              <a:t>World-class logistics and supply chain system (Amazon’s fulfillment network)</a:t>
            </a:r>
          </a:p>
          <a:p>
            <a:pPr lvl="1">
              <a:defRPr sz="2000">
                <a:solidFill>
                  <a:srgbClr val="000000"/>
                </a:solidFill>
                <a:latin typeface="Garamond"/>
              </a:defRPr>
            </a:pPr>
            <a:r>
              <a:rPr lang="en-US" sz="2000" dirty="0"/>
              <a:t>Highly efficient manufacturing process (Toyota’s lean production system)</a:t>
            </a:r>
          </a:p>
          <a:p>
            <a:pPr lvl="3">
              <a:defRPr sz="2000">
                <a:solidFill>
                  <a:srgbClr val="000000"/>
                </a:solidFill>
                <a:latin typeface="Garamond"/>
              </a:defRPr>
            </a:pPr>
            <a:endParaRPr lang="en-US" sz="800" dirty="0"/>
          </a:p>
          <a:p>
            <a:pPr>
              <a:defRPr sz="2000">
                <a:solidFill>
                  <a:srgbClr val="000000"/>
                </a:solidFill>
                <a:latin typeface="Garamond"/>
              </a:defRPr>
            </a:pPr>
            <a:r>
              <a:rPr lang="en-US" sz="2400" dirty="0"/>
              <a:t>Types of Knowledge</a:t>
            </a:r>
          </a:p>
          <a:p>
            <a:pPr lvl="1">
              <a:defRPr sz="2000">
                <a:solidFill>
                  <a:srgbClr val="000000"/>
                </a:solidFill>
                <a:latin typeface="Garamond"/>
              </a:defRPr>
            </a:pPr>
            <a:r>
              <a:rPr lang="en-US" sz="2000" dirty="0"/>
              <a:t>Structured Knowledge: Knowledge in the form of structured documents and reports.</a:t>
            </a:r>
          </a:p>
          <a:p>
            <a:pPr lvl="1">
              <a:defRPr sz="2000">
                <a:solidFill>
                  <a:srgbClr val="000000"/>
                </a:solidFill>
                <a:latin typeface="Garamond"/>
              </a:defRPr>
            </a:pPr>
            <a:r>
              <a:rPr lang="en-US" sz="2000" dirty="0"/>
              <a:t>Tacit Knowledge: The expertise and experience of members that has not been formally documented.</a:t>
            </a:r>
          </a:p>
          <a:p>
            <a:pPr lvl="1">
              <a:defRPr sz="2000">
                <a:solidFill>
                  <a:srgbClr val="000000"/>
                </a:solidFill>
                <a:latin typeface="Garamond"/>
              </a:defRPr>
            </a:pPr>
            <a:r>
              <a:rPr lang="en-US" sz="2000" dirty="0"/>
              <a:t>Explicit Knowledge: Knowledge that has been documented</a:t>
            </a:r>
            <a:endParaRPr lang="en-US" sz="2400" dirty="0"/>
          </a:p>
          <a:p>
            <a:pPr>
              <a:defRPr sz="2000">
                <a:solidFill>
                  <a:srgbClr val="000000"/>
                </a:solidFill>
                <a:latin typeface="Garamond"/>
              </a:defRPr>
            </a:pPr>
            <a:endParaRPr lang="en-US" sz="2400" dirty="0"/>
          </a:p>
        </p:txBody>
      </p:sp>
    </p:spTree>
    <p:extLst>
      <p:ext uri="{BB962C8B-B14F-4D97-AF65-F5344CB8AC3E}">
        <p14:creationId xmlns:p14="http://schemas.microsoft.com/office/powerpoint/2010/main" val="1267078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500"/>
                                        <p:tgtEl>
                                          <p:spTgt spid="3">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fade">
                                      <p:cBhvr>
                                        <p:cTn id="42" dur="500"/>
                                        <p:tgtEl>
                                          <p:spTgt spid="3">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animEffect transition="in" filter="fade">
                                      <p:cBhvr>
                                        <p:cTn id="47" dur="500"/>
                                        <p:tgtEl>
                                          <p:spTgt spid="3">
                                            <p:txEl>
                                              <p:pRg st="10" end="1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
                                            <p:txEl>
                                              <p:pRg st="11" end="11"/>
                                            </p:txEl>
                                          </p:spTgt>
                                        </p:tgtEl>
                                        <p:attrNameLst>
                                          <p:attrName>style.visibility</p:attrName>
                                        </p:attrNameLst>
                                      </p:cBhvr>
                                      <p:to>
                                        <p:strVal val="visible"/>
                                      </p:to>
                                    </p:set>
                                    <p:animEffect transition="in" filter="fade">
                                      <p:cBhvr>
                                        <p:cTn id="52"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889C4E-AABB-390A-BE84-80FFBD752A25}"/>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93B13101-7A19-BB32-B6CE-7C8EBF7D9E94}"/>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DE196DC-A1A2-EA2D-3A2A-20562D6C6F78}"/>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Knowledge Management Systems</a:t>
            </a:r>
          </a:p>
        </p:txBody>
      </p:sp>
      <p:sp>
        <p:nvSpPr>
          <p:cNvPr id="5" name="Rectangle 4">
            <a:extLst>
              <a:ext uri="{FF2B5EF4-FFF2-40B4-BE49-F238E27FC236}">
                <a16:creationId xmlns:a16="http://schemas.microsoft.com/office/drawing/2014/main" id="{46D2FD33-AD9F-55D9-E151-2DC39FD25A50}"/>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130856D2-8C05-DADF-1EBD-D913F62A6A09}"/>
              </a:ext>
            </a:extLst>
          </p:cNvPr>
          <p:cNvSpPr>
            <a:spLocks noGrp="1"/>
          </p:cNvSpPr>
          <p:nvPr>
            <p:ph type="ftr" sz="quarter" idx="11"/>
          </p:nvPr>
        </p:nvSpPr>
        <p:spPr>
          <a:xfrm>
            <a:off x="-1" y="6503428"/>
            <a:ext cx="2895600" cy="354572"/>
          </a:xfrm>
        </p:spPr>
        <p:txBody>
          <a:bodyPr/>
          <a:lstStyle/>
          <a:p>
            <a:pPr algn="l"/>
            <a:r>
              <a:rPr lang="en-US">
                <a:solidFill>
                  <a:schemeClr val="bg1"/>
                </a:solidFill>
                <a:latin typeface="Garamond" panose="02020404030301010803" pitchFamily="18" charset="0"/>
              </a:rPr>
              <a:t> Management Information Systems</a:t>
            </a:r>
            <a:endParaRPr lang="en-US" dirty="0">
              <a:solidFill>
                <a:schemeClr val="bg1"/>
              </a:solidFill>
              <a:latin typeface="Garamond" panose="02020404030301010803" pitchFamily="18" charset="0"/>
            </a:endParaRPr>
          </a:p>
        </p:txBody>
      </p:sp>
      <p:sp>
        <p:nvSpPr>
          <p:cNvPr id="7" name="Slide Number Placeholder 6">
            <a:extLst>
              <a:ext uri="{FF2B5EF4-FFF2-40B4-BE49-F238E27FC236}">
                <a16:creationId xmlns:a16="http://schemas.microsoft.com/office/drawing/2014/main" id="{A5ABAB1C-0736-0EF2-7EB2-627ADBB1EE81}"/>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61</a:t>
            </a:fld>
            <a:r>
              <a:rPr lang="en-US" b="1" dirty="0">
                <a:solidFill>
                  <a:schemeClr val="bg1"/>
                </a:solidFill>
                <a:latin typeface="Garamond" panose="02020404030301010803" pitchFamily="18" charset="0"/>
              </a:rPr>
              <a:t> </a:t>
            </a:r>
          </a:p>
        </p:txBody>
      </p:sp>
      <p:pic>
        <p:nvPicPr>
          <p:cNvPr id="8" name="Picture 7" descr="An infographic outlines three main categories related to knowledge management systems. Long description available in notes, press f6.">
            <a:extLst>
              <a:ext uri="{FF2B5EF4-FFF2-40B4-BE49-F238E27FC236}">
                <a16:creationId xmlns:a16="http://schemas.microsoft.com/office/drawing/2014/main" id="{2C343A71-4B32-1DE4-3179-4AD334A352D6}"/>
              </a:ext>
            </a:extLst>
          </p:cNvPr>
          <p:cNvPicPr>
            <a:picLocks noChangeAspect="1"/>
          </p:cNvPicPr>
          <p:nvPr/>
        </p:nvPicPr>
        <p:blipFill>
          <a:blip r:embed="rId3"/>
          <a:stretch>
            <a:fillRect/>
          </a:stretch>
        </p:blipFill>
        <p:spPr>
          <a:xfrm>
            <a:off x="1839748" y="2276475"/>
            <a:ext cx="8229600" cy="4124325"/>
          </a:xfrm>
          <a:prstGeom prst="rect">
            <a:avLst/>
          </a:prstGeom>
        </p:spPr>
      </p:pic>
      <p:sp>
        <p:nvSpPr>
          <p:cNvPr id="9" name="Content Placeholder 2">
            <a:extLst>
              <a:ext uri="{FF2B5EF4-FFF2-40B4-BE49-F238E27FC236}">
                <a16:creationId xmlns:a16="http://schemas.microsoft.com/office/drawing/2014/main" id="{2459A522-7126-F053-92E1-D7D72DA79751}"/>
              </a:ext>
            </a:extLst>
          </p:cNvPr>
          <p:cNvSpPr txBox="1">
            <a:spLocks/>
          </p:cNvSpPr>
          <p:nvPr/>
        </p:nvSpPr>
        <p:spPr>
          <a:xfrm>
            <a:off x="457199" y="1300900"/>
            <a:ext cx="11189855" cy="509990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defRPr sz="2000">
                <a:solidFill>
                  <a:srgbClr val="000000"/>
                </a:solidFill>
                <a:latin typeface="Garamond"/>
              </a:defRPr>
            </a:pPr>
            <a:r>
              <a:rPr lang="en-US" sz="2400" dirty="0">
                <a:solidFill>
                  <a:srgbClr val="000000"/>
                </a:solidFill>
                <a:latin typeface="Garamond"/>
              </a:rPr>
              <a:t>KMS provide capabilities for storing and searching for all of these different types of knowledge, and for locating employee expertise within the firm.</a:t>
            </a:r>
          </a:p>
          <a:p>
            <a:pPr lvl="3">
              <a:defRPr sz="2000">
                <a:solidFill>
                  <a:srgbClr val="000000"/>
                </a:solidFill>
                <a:latin typeface="Garamond"/>
              </a:defRPr>
            </a:pPr>
            <a:endParaRPr lang="en-US" sz="1200" dirty="0">
              <a:solidFill>
                <a:srgbClr val="000000"/>
              </a:solidFill>
              <a:latin typeface="Garamond"/>
            </a:endParaRPr>
          </a:p>
        </p:txBody>
      </p:sp>
    </p:spTree>
    <p:extLst>
      <p:ext uri="{BB962C8B-B14F-4D97-AF65-F5344CB8AC3E}">
        <p14:creationId xmlns:p14="http://schemas.microsoft.com/office/powerpoint/2010/main" val="383585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74AFAB-FF32-D336-49AC-55EDE4124A22}"/>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CFC5EC9D-3C11-B062-645F-0D9F58637E92}"/>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EB141A4-462D-B5C3-D4B2-CB3D18C06A4D}"/>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Enterprise-wide KMS</a:t>
            </a:r>
          </a:p>
        </p:txBody>
      </p:sp>
      <p:sp>
        <p:nvSpPr>
          <p:cNvPr id="5" name="Rectangle 4">
            <a:extLst>
              <a:ext uri="{FF2B5EF4-FFF2-40B4-BE49-F238E27FC236}">
                <a16:creationId xmlns:a16="http://schemas.microsoft.com/office/drawing/2014/main" id="{16B09349-C253-7E03-7F92-A4F6E3540911}"/>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74686494-6231-3DE2-3D4D-5B6B6740F6FC}"/>
              </a:ext>
            </a:extLst>
          </p:cNvPr>
          <p:cNvSpPr>
            <a:spLocks noGrp="1"/>
          </p:cNvSpPr>
          <p:nvPr>
            <p:ph type="ftr" sz="quarter" idx="11"/>
          </p:nvPr>
        </p:nvSpPr>
        <p:spPr>
          <a:xfrm>
            <a:off x="-1" y="6503428"/>
            <a:ext cx="2895600" cy="354572"/>
          </a:xfrm>
        </p:spPr>
        <p:txBody>
          <a:bodyPr/>
          <a:lstStyle/>
          <a:p>
            <a:pPr algn="l"/>
            <a:r>
              <a:rPr lang="en-US">
                <a:solidFill>
                  <a:schemeClr val="bg1"/>
                </a:solidFill>
                <a:latin typeface="Garamond" panose="02020404030301010803" pitchFamily="18" charset="0"/>
              </a:rPr>
              <a:t> Management Information Systems</a:t>
            </a:r>
            <a:endParaRPr lang="en-US" dirty="0">
              <a:solidFill>
                <a:schemeClr val="bg1"/>
              </a:solidFill>
              <a:latin typeface="Garamond" panose="02020404030301010803" pitchFamily="18" charset="0"/>
            </a:endParaRPr>
          </a:p>
        </p:txBody>
      </p:sp>
      <p:sp>
        <p:nvSpPr>
          <p:cNvPr id="7" name="Slide Number Placeholder 6">
            <a:extLst>
              <a:ext uri="{FF2B5EF4-FFF2-40B4-BE49-F238E27FC236}">
                <a16:creationId xmlns:a16="http://schemas.microsoft.com/office/drawing/2014/main" id="{9374FDD8-BE18-C722-790B-3CAC7C304BDA}"/>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62</a:t>
            </a:fld>
            <a:r>
              <a:rPr lang="en-US" b="1" dirty="0">
                <a:solidFill>
                  <a:schemeClr val="bg1"/>
                </a:solidFill>
                <a:latin typeface="Garamond" panose="02020404030301010803" pitchFamily="18" charset="0"/>
              </a:rPr>
              <a:t> </a:t>
            </a:r>
          </a:p>
        </p:txBody>
      </p:sp>
      <p:sp>
        <p:nvSpPr>
          <p:cNvPr id="3" name="Content Placeholder 2">
            <a:extLst>
              <a:ext uri="{FF2B5EF4-FFF2-40B4-BE49-F238E27FC236}">
                <a16:creationId xmlns:a16="http://schemas.microsoft.com/office/drawing/2014/main" id="{A859A302-CD5F-13F9-52F8-F4BCD7AE01EC}"/>
              </a:ext>
            </a:extLst>
          </p:cNvPr>
          <p:cNvSpPr>
            <a:spLocks noGrp="1"/>
          </p:cNvSpPr>
          <p:nvPr>
            <p:ph idx="1"/>
          </p:nvPr>
        </p:nvSpPr>
        <p:spPr>
          <a:xfrm>
            <a:off x="7456602" y="1300900"/>
            <a:ext cx="4190452" cy="5099900"/>
          </a:xfrm>
        </p:spPr>
        <p:txBody>
          <a:bodyPr>
            <a:normAutofit/>
          </a:bodyPr>
          <a:lstStyle/>
          <a:p>
            <a:pPr>
              <a:defRPr sz="2000">
                <a:solidFill>
                  <a:srgbClr val="000000"/>
                </a:solidFill>
                <a:latin typeface="Garamond"/>
              </a:defRPr>
            </a:pPr>
            <a:r>
              <a:rPr lang="en-US" sz="2400" b="1" dirty="0"/>
              <a:t>Enterprise Content Management </a:t>
            </a:r>
            <a:r>
              <a:rPr lang="en-US" sz="2400" dirty="0"/>
              <a:t>(ECM) Systems</a:t>
            </a:r>
          </a:p>
          <a:p>
            <a:pPr lvl="1">
              <a:defRPr sz="2000">
                <a:solidFill>
                  <a:srgbClr val="000000"/>
                </a:solidFill>
                <a:latin typeface="Garamond"/>
              </a:defRPr>
            </a:pPr>
            <a:r>
              <a:rPr lang="en-US" sz="2000" dirty="0"/>
              <a:t>Information systems that collect and manage structured, semi-structured, and unstructured types of information.</a:t>
            </a:r>
          </a:p>
          <a:p>
            <a:pPr lvl="1">
              <a:defRPr sz="2000">
                <a:solidFill>
                  <a:srgbClr val="000000"/>
                </a:solidFill>
                <a:latin typeface="Garamond"/>
              </a:defRPr>
            </a:pPr>
            <a:r>
              <a:rPr lang="en-US" sz="2000" dirty="0"/>
              <a:t>Provide a unified repository for documents, reports, presentations, and best practices.</a:t>
            </a:r>
          </a:p>
          <a:p>
            <a:pPr lvl="1">
              <a:defRPr sz="2000">
                <a:solidFill>
                  <a:srgbClr val="000000"/>
                </a:solidFill>
                <a:latin typeface="Garamond"/>
              </a:defRPr>
            </a:pPr>
            <a:r>
              <a:rPr lang="en-US" sz="2000" dirty="0"/>
              <a:t>Include taxonomy capabilities to organize and classify knowledge in meaningful ways, making it easily accessible.</a:t>
            </a:r>
          </a:p>
          <a:p>
            <a:pPr lvl="1">
              <a:defRPr sz="2000">
                <a:solidFill>
                  <a:srgbClr val="000000"/>
                </a:solidFill>
                <a:latin typeface="Garamond"/>
              </a:defRPr>
            </a:pPr>
            <a:endParaRPr lang="en-US" sz="2000" dirty="0"/>
          </a:p>
          <a:p>
            <a:pPr lvl="3">
              <a:defRPr sz="2000">
                <a:solidFill>
                  <a:srgbClr val="000000"/>
                </a:solidFill>
                <a:latin typeface="Garamond"/>
              </a:defRPr>
            </a:pPr>
            <a:endParaRPr lang="en-US" sz="1200" dirty="0"/>
          </a:p>
          <a:p>
            <a:pPr>
              <a:defRPr sz="2000">
                <a:solidFill>
                  <a:srgbClr val="000000"/>
                </a:solidFill>
                <a:latin typeface="Garamond"/>
              </a:defRPr>
            </a:pPr>
            <a:endParaRPr lang="en-US" sz="2400" dirty="0"/>
          </a:p>
        </p:txBody>
      </p:sp>
      <p:pic>
        <p:nvPicPr>
          <p:cNvPr id="8" name="Picture 7" descr="A linear flow diagram explains the concept of an enterprise content management system. Long description available in notes, press f6.">
            <a:extLst>
              <a:ext uri="{FF2B5EF4-FFF2-40B4-BE49-F238E27FC236}">
                <a16:creationId xmlns:a16="http://schemas.microsoft.com/office/drawing/2014/main" id="{3798BD0E-A930-EBC6-4C07-16197139BB97}"/>
              </a:ext>
            </a:extLst>
          </p:cNvPr>
          <p:cNvPicPr>
            <a:picLocks noChangeAspect="1"/>
          </p:cNvPicPr>
          <p:nvPr/>
        </p:nvPicPr>
        <p:blipFill>
          <a:blip r:embed="rId3"/>
          <a:stretch>
            <a:fillRect/>
          </a:stretch>
        </p:blipFill>
        <p:spPr>
          <a:xfrm>
            <a:off x="541771" y="1370818"/>
            <a:ext cx="6770255" cy="4572000"/>
          </a:xfrm>
          <a:prstGeom prst="rect">
            <a:avLst/>
          </a:prstGeom>
        </p:spPr>
      </p:pic>
    </p:spTree>
    <p:extLst>
      <p:ext uri="{BB962C8B-B14F-4D97-AF65-F5344CB8AC3E}">
        <p14:creationId xmlns:p14="http://schemas.microsoft.com/office/powerpoint/2010/main" val="1302323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48B098-44D0-1215-AEB0-C3AFCDB0FA74}"/>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270990C5-9DCC-D7B2-CBE0-B0E816D78A1B}"/>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E087E6D-A643-5C26-BD66-F7F4D5836618}"/>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Enterprise Content Management: OpenText</a:t>
            </a:r>
          </a:p>
        </p:txBody>
      </p:sp>
      <p:sp>
        <p:nvSpPr>
          <p:cNvPr id="5" name="Rectangle 4">
            <a:extLst>
              <a:ext uri="{FF2B5EF4-FFF2-40B4-BE49-F238E27FC236}">
                <a16:creationId xmlns:a16="http://schemas.microsoft.com/office/drawing/2014/main" id="{BAD80442-2787-4FC0-BD81-5BAE5F501298}"/>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88660D75-8AE7-8DA5-F5B6-FF914193B187}"/>
              </a:ext>
            </a:extLst>
          </p:cNvPr>
          <p:cNvSpPr>
            <a:spLocks noGrp="1"/>
          </p:cNvSpPr>
          <p:nvPr>
            <p:ph type="ftr" sz="quarter" idx="11"/>
          </p:nvPr>
        </p:nvSpPr>
        <p:spPr>
          <a:xfrm>
            <a:off x="-1" y="6503428"/>
            <a:ext cx="2895600" cy="354572"/>
          </a:xfrm>
        </p:spPr>
        <p:txBody>
          <a:bodyPr/>
          <a:lstStyle/>
          <a:p>
            <a:pPr algn="l"/>
            <a:r>
              <a:rPr lang="en-US">
                <a:solidFill>
                  <a:schemeClr val="bg1"/>
                </a:solidFill>
                <a:latin typeface="Garamond" panose="02020404030301010803" pitchFamily="18" charset="0"/>
              </a:rPr>
              <a:t> Management Information Systems</a:t>
            </a:r>
            <a:endParaRPr lang="en-US" dirty="0">
              <a:solidFill>
                <a:schemeClr val="bg1"/>
              </a:solidFill>
              <a:latin typeface="Garamond" panose="02020404030301010803" pitchFamily="18" charset="0"/>
            </a:endParaRPr>
          </a:p>
        </p:txBody>
      </p:sp>
      <p:sp>
        <p:nvSpPr>
          <p:cNvPr id="7" name="Slide Number Placeholder 6">
            <a:extLst>
              <a:ext uri="{FF2B5EF4-FFF2-40B4-BE49-F238E27FC236}">
                <a16:creationId xmlns:a16="http://schemas.microsoft.com/office/drawing/2014/main" id="{7D114B15-12BD-CA8B-8C14-8A071D6FF22F}"/>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63</a:t>
            </a:fld>
            <a:r>
              <a:rPr lang="en-US" b="1" dirty="0">
                <a:solidFill>
                  <a:schemeClr val="bg1"/>
                </a:solidFill>
                <a:latin typeface="Garamond" panose="02020404030301010803" pitchFamily="18" charset="0"/>
              </a:rPr>
              <a:t> </a:t>
            </a:r>
          </a:p>
        </p:txBody>
      </p:sp>
      <p:pic>
        <p:nvPicPr>
          <p:cNvPr id="11" name="Online Media 10" title="Enterprise Content Management Systems | OpenText Extended ECM Platform">
            <a:hlinkClick r:id="" action="ppaction://media"/>
            <a:extLst>
              <a:ext uri="{FF2B5EF4-FFF2-40B4-BE49-F238E27FC236}">
                <a16:creationId xmlns:a16="http://schemas.microsoft.com/office/drawing/2014/main" id="{531F42FC-EB2F-FFF3-7A2E-39D274ADBCB4}"/>
              </a:ext>
            </a:extLst>
          </p:cNvPr>
          <p:cNvPicPr>
            <a:picLocks noRot="1" noChangeAspect="1"/>
          </p:cNvPicPr>
          <p:nvPr>
            <a:videoFile r:link="rId1"/>
          </p:nvPr>
        </p:nvPicPr>
        <p:blipFill>
          <a:blip r:embed="rId4"/>
          <a:stretch>
            <a:fillRect/>
          </a:stretch>
        </p:blipFill>
        <p:spPr>
          <a:xfrm>
            <a:off x="1239190" y="970332"/>
            <a:ext cx="9710442" cy="5486400"/>
          </a:xfrm>
          <a:prstGeom prst="rect">
            <a:avLst/>
          </a:prstGeom>
        </p:spPr>
      </p:pic>
    </p:spTree>
    <p:extLst>
      <p:ext uri="{BB962C8B-B14F-4D97-AF65-F5344CB8AC3E}">
        <p14:creationId xmlns:p14="http://schemas.microsoft.com/office/powerpoint/2010/main" val="1911750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1"/>
                </p:tgtEl>
              </p:cMediaNode>
            </p:video>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1"/>
                                        </p:tgtEl>
                                      </p:cBhvr>
                                    </p:cmd>
                                  </p:childTnLst>
                                </p:cTn>
                              </p:par>
                            </p:childTnLst>
                          </p:cTn>
                        </p:par>
                      </p:childTnLst>
                    </p:cTn>
                  </p:par>
                </p:childTnLst>
              </p:cTn>
              <p:nextCondLst>
                <p:cond evt="onClick" delay="0">
                  <p:tgtEl>
                    <p:spTgt spid="11"/>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569E5E-A792-DD5B-CA2B-4D04E380A888}"/>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D625207F-9DF9-C726-4A5F-8DED671F6D62}"/>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B5C048F-4D9D-0669-A9D4-5C71C78F4C25}"/>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Knowledge Work Systems</a:t>
            </a:r>
          </a:p>
        </p:txBody>
      </p:sp>
      <p:sp>
        <p:nvSpPr>
          <p:cNvPr id="5" name="Rectangle 4">
            <a:extLst>
              <a:ext uri="{FF2B5EF4-FFF2-40B4-BE49-F238E27FC236}">
                <a16:creationId xmlns:a16="http://schemas.microsoft.com/office/drawing/2014/main" id="{0857057B-6620-D9C3-41C3-EEDBF2DB21DE}"/>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49454F4B-73D5-C1F5-6031-275CE0CC72DC}"/>
              </a:ext>
            </a:extLst>
          </p:cNvPr>
          <p:cNvSpPr>
            <a:spLocks noGrp="1"/>
          </p:cNvSpPr>
          <p:nvPr>
            <p:ph type="ftr" sz="quarter" idx="11"/>
          </p:nvPr>
        </p:nvSpPr>
        <p:spPr>
          <a:xfrm>
            <a:off x="-1" y="6503428"/>
            <a:ext cx="2895600" cy="354572"/>
          </a:xfrm>
        </p:spPr>
        <p:txBody>
          <a:bodyPr/>
          <a:lstStyle/>
          <a:p>
            <a:pPr algn="l"/>
            <a:r>
              <a:rPr lang="en-US">
                <a:solidFill>
                  <a:schemeClr val="bg1"/>
                </a:solidFill>
                <a:latin typeface="Garamond" panose="02020404030301010803" pitchFamily="18" charset="0"/>
              </a:rPr>
              <a:t> Management Information Systems</a:t>
            </a:r>
            <a:endParaRPr lang="en-US" dirty="0">
              <a:solidFill>
                <a:schemeClr val="bg1"/>
              </a:solidFill>
              <a:latin typeface="Garamond" panose="02020404030301010803" pitchFamily="18" charset="0"/>
            </a:endParaRPr>
          </a:p>
        </p:txBody>
      </p:sp>
      <p:sp>
        <p:nvSpPr>
          <p:cNvPr id="7" name="Slide Number Placeholder 6">
            <a:extLst>
              <a:ext uri="{FF2B5EF4-FFF2-40B4-BE49-F238E27FC236}">
                <a16:creationId xmlns:a16="http://schemas.microsoft.com/office/drawing/2014/main" id="{1204E755-613E-B63A-0E59-F49B7E72074B}"/>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64</a:t>
            </a:fld>
            <a:r>
              <a:rPr lang="en-US" b="1" dirty="0">
                <a:solidFill>
                  <a:schemeClr val="bg1"/>
                </a:solidFill>
                <a:latin typeface="Garamond" panose="02020404030301010803" pitchFamily="18" charset="0"/>
              </a:rPr>
              <a:t> </a:t>
            </a:r>
          </a:p>
        </p:txBody>
      </p:sp>
      <p:sp>
        <p:nvSpPr>
          <p:cNvPr id="3" name="Content Placeholder 2">
            <a:extLst>
              <a:ext uri="{FF2B5EF4-FFF2-40B4-BE49-F238E27FC236}">
                <a16:creationId xmlns:a16="http://schemas.microsoft.com/office/drawing/2014/main" id="{03A0BA9D-134E-0BF5-2821-DEA2FF62268C}"/>
              </a:ext>
            </a:extLst>
          </p:cNvPr>
          <p:cNvSpPr>
            <a:spLocks noGrp="1"/>
          </p:cNvSpPr>
          <p:nvPr>
            <p:ph idx="1"/>
          </p:nvPr>
        </p:nvSpPr>
        <p:spPr>
          <a:xfrm>
            <a:off x="6815578" y="1300900"/>
            <a:ext cx="4831475" cy="5099900"/>
          </a:xfrm>
        </p:spPr>
        <p:txBody>
          <a:bodyPr>
            <a:normAutofit/>
          </a:bodyPr>
          <a:lstStyle/>
          <a:p>
            <a:pPr>
              <a:defRPr sz="2000">
                <a:solidFill>
                  <a:srgbClr val="000000"/>
                </a:solidFill>
                <a:latin typeface="Garamond"/>
              </a:defRPr>
            </a:pPr>
            <a:r>
              <a:rPr lang="en-US" sz="2400" b="1" dirty="0"/>
              <a:t>Knowledge Work Systems </a:t>
            </a:r>
            <a:r>
              <a:rPr lang="en-US" sz="2400"/>
              <a:t>(KWS</a:t>
            </a:r>
            <a:r>
              <a:rPr lang="en-US" sz="2400" dirty="0"/>
              <a:t>) are information systems that aid knowledge workers in discovering, creating, and integrating new knowledge into the organization.</a:t>
            </a:r>
          </a:p>
          <a:p>
            <a:pPr lvl="3">
              <a:defRPr sz="2000">
                <a:solidFill>
                  <a:srgbClr val="000000"/>
                </a:solidFill>
                <a:latin typeface="Garamond"/>
              </a:defRPr>
            </a:pPr>
            <a:endParaRPr lang="en-US" sz="1200" dirty="0"/>
          </a:p>
          <a:p>
            <a:pPr>
              <a:defRPr sz="2000">
                <a:solidFill>
                  <a:srgbClr val="000000"/>
                </a:solidFill>
                <a:latin typeface="Garamond"/>
              </a:defRPr>
            </a:pPr>
            <a:r>
              <a:rPr lang="en-US" sz="2400" dirty="0"/>
              <a:t>The software is the central component of the workstation.</a:t>
            </a:r>
          </a:p>
          <a:p>
            <a:pPr>
              <a:defRPr sz="2000">
                <a:solidFill>
                  <a:srgbClr val="000000"/>
                </a:solidFill>
                <a:latin typeface="Garamond"/>
              </a:defRPr>
            </a:pPr>
            <a:endParaRPr lang="en-US" sz="1200" dirty="0"/>
          </a:p>
          <a:p>
            <a:pPr>
              <a:defRPr sz="2000">
                <a:solidFill>
                  <a:srgbClr val="000000"/>
                </a:solidFill>
                <a:latin typeface="Garamond"/>
              </a:defRPr>
            </a:pPr>
            <a:r>
              <a:rPr lang="en-US" sz="2400" dirty="0"/>
              <a:t>Systems are highly specific to the type of work.</a:t>
            </a:r>
          </a:p>
          <a:p>
            <a:pPr lvl="1">
              <a:defRPr sz="2000">
                <a:solidFill>
                  <a:srgbClr val="000000"/>
                </a:solidFill>
                <a:latin typeface="Garamond"/>
              </a:defRPr>
            </a:pPr>
            <a:r>
              <a:rPr lang="en-US" sz="2000" dirty="0"/>
              <a:t>CAD for engineers and architects.</a:t>
            </a:r>
          </a:p>
          <a:p>
            <a:pPr lvl="1">
              <a:defRPr sz="2000">
                <a:solidFill>
                  <a:srgbClr val="000000"/>
                </a:solidFill>
                <a:latin typeface="Garamond"/>
              </a:defRPr>
            </a:pPr>
            <a:r>
              <a:rPr lang="en-US" sz="2000" dirty="0"/>
              <a:t>Tableau for BI specialists.</a:t>
            </a:r>
          </a:p>
          <a:p>
            <a:pPr lvl="1">
              <a:defRPr sz="2000">
                <a:solidFill>
                  <a:srgbClr val="000000"/>
                </a:solidFill>
                <a:latin typeface="Garamond"/>
              </a:defRPr>
            </a:pPr>
            <a:r>
              <a:rPr lang="en-US" sz="2000" dirty="0"/>
              <a:t>…and many more.</a:t>
            </a:r>
          </a:p>
        </p:txBody>
      </p:sp>
      <p:pic>
        <p:nvPicPr>
          <p:cNvPr id="8" name="Picture 7" descr="A diagram representing requirements of Knowledge Work Systems. Long description available in notes, press f6.">
            <a:extLst>
              <a:ext uri="{FF2B5EF4-FFF2-40B4-BE49-F238E27FC236}">
                <a16:creationId xmlns:a16="http://schemas.microsoft.com/office/drawing/2014/main" id="{EC9C2946-2C3B-C9E7-96B8-71DD53D8D359}"/>
              </a:ext>
            </a:extLst>
          </p:cNvPr>
          <p:cNvPicPr>
            <a:picLocks noChangeAspect="1"/>
          </p:cNvPicPr>
          <p:nvPr/>
        </p:nvPicPr>
        <p:blipFill>
          <a:blip r:embed="rId3"/>
          <a:stretch>
            <a:fillRect/>
          </a:stretch>
        </p:blipFill>
        <p:spPr>
          <a:xfrm>
            <a:off x="541771" y="1425175"/>
            <a:ext cx="6068291" cy="4572000"/>
          </a:xfrm>
          <a:prstGeom prst="rect">
            <a:avLst/>
          </a:prstGeom>
        </p:spPr>
      </p:pic>
    </p:spTree>
    <p:extLst>
      <p:ext uri="{BB962C8B-B14F-4D97-AF65-F5344CB8AC3E}">
        <p14:creationId xmlns:p14="http://schemas.microsoft.com/office/powerpoint/2010/main" val="352682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fade">
                                      <p:cBhvr>
                                        <p:cTn id="25" dur="500"/>
                                        <p:tgtEl>
                                          <p:spTgt spid="3">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fade">
                                      <p:cBhvr>
                                        <p:cTn id="30" dur="500"/>
                                        <p:tgtEl>
                                          <p:spTgt spid="3">
                                            <p:txEl>
                                              <p:pRg st="6" end="6"/>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3F1FE2-D97C-7151-33F5-B9C77D466092}"/>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B39C7D1D-FD79-56EF-4FE2-BA4D4998241B}"/>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A412123-22FE-AF94-5723-71064C62301B}"/>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Information Systems Function</a:t>
            </a:r>
          </a:p>
        </p:txBody>
      </p:sp>
      <p:sp>
        <p:nvSpPr>
          <p:cNvPr id="5" name="Rectangle 4">
            <a:extLst>
              <a:ext uri="{FF2B5EF4-FFF2-40B4-BE49-F238E27FC236}">
                <a16:creationId xmlns:a16="http://schemas.microsoft.com/office/drawing/2014/main" id="{D3CE3313-62FC-F7CA-DAE3-C645B64227AB}"/>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DAF51C21-0311-BDB6-0E80-3B30DE5FD6CC}"/>
              </a:ext>
            </a:extLst>
          </p:cNvPr>
          <p:cNvSpPr>
            <a:spLocks noGrp="1"/>
          </p:cNvSpPr>
          <p:nvPr>
            <p:ph type="ftr" sz="quarter" idx="11"/>
          </p:nvPr>
        </p:nvSpPr>
        <p:spPr>
          <a:xfrm>
            <a:off x="-1" y="6503428"/>
            <a:ext cx="2895600" cy="354572"/>
          </a:xfrm>
        </p:spPr>
        <p:txBody>
          <a:bodyPr/>
          <a:lstStyle/>
          <a:p>
            <a:pPr algn="l"/>
            <a:r>
              <a:rPr lang="en-US">
                <a:solidFill>
                  <a:schemeClr val="bg1"/>
                </a:solidFill>
                <a:latin typeface="Garamond" panose="02020404030301010803" pitchFamily="18" charset="0"/>
              </a:rPr>
              <a:t> Management Information Systems</a:t>
            </a:r>
            <a:endParaRPr lang="en-US" dirty="0">
              <a:solidFill>
                <a:schemeClr val="bg1"/>
              </a:solidFill>
              <a:latin typeface="Garamond" panose="02020404030301010803" pitchFamily="18" charset="0"/>
            </a:endParaRPr>
          </a:p>
        </p:txBody>
      </p:sp>
      <p:sp>
        <p:nvSpPr>
          <p:cNvPr id="7" name="Slide Number Placeholder 6">
            <a:extLst>
              <a:ext uri="{FF2B5EF4-FFF2-40B4-BE49-F238E27FC236}">
                <a16:creationId xmlns:a16="http://schemas.microsoft.com/office/drawing/2014/main" id="{4426D2A0-6DEA-CCD1-AEA2-06B28AD9695E}"/>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65</a:t>
            </a:fld>
            <a:r>
              <a:rPr lang="en-US" b="1" dirty="0">
                <a:solidFill>
                  <a:schemeClr val="bg1"/>
                </a:solidFill>
                <a:latin typeface="Garamond" panose="02020404030301010803" pitchFamily="18" charset="0"/>
              </a:rPr>
              <a:t> </a:t>
            </a:r>
          </a:p>
        </p:txBody>
      </p:sp>
      <p:sp>
        <p:nvSpPr>
          <p:cNvPr id="3" name="Content Placeholder 2">
            <a:extLst>
              <a:ext uri="{FF2B5EF4-FFF2-40B4-BE49-F238E27FC236}">
                <a16:creationId xmlns:a16="http://schemas.microsoft.com/office/drawing/2014/main" id="{720117C2-8D67-5F20-7C32-99F0D14E85B3}"/>
              </a:ext>
            </a:extLst>
          </p:cNvPr>
          <p:cNvSpPr>
            <a:spLocks noGrp="1"/>
          </p:cNvSpPr>
          <p:nvPr>
            <p:ph idx="1"/>
          </p:nvPr>
        </p:nvSpPr>
        <p:spPr>
          <a:xfrm>
            <a:off x="457199" y="1300900"/>
            <a:ext cx="11189855" cy="5099900"/>
          </a:xfrm>
        </p:spPr>
        <p:txBody>
          <a:bodyPr>
            <a:normAutofit/>
          </a:bodyPr>
          <a:lstStyle/>
          <a:p>
            <a:pPr>
              <a:defRPr sz="2000">
                <a:solidFill>
                  <a:srgbClr val="000000"/>
                </a:solidFill>
                <a:latin typeface="Garamond"/>
              </a:defRPr>
            </a:pPr>
            <a:r>
              <a:rPr lang="en-US" sz="2400" dirty="0"/>
              <a:t>To support these systems, firms require specialized workers who can maintain and manage them effectively.</a:t>
            </a:r>
          </a:p>
          <a:p>
            <a:pPr lvl="3">
              <a:defRPr sz="2000">
                <a:solidFill>
                  <a:srgbClr val="000000"/>
                </a:solidFill>
                <a:latin typeface="Garamond"/>
              </a:defRPr>
            </a:pPr>
            <a:endParaRPr lang="en-US" sz="1200" dirty="0"/>
          </a:p>
          <a:p>
            <a:pPr>
              <a:defRPr sz="2000">
                <a:solidFill>
                  <a:srgbClr val="000000"/>
                </a:solidFill>
                <a:latin typeface="Garamond"/>
              </a:defRPr>
            </a:pPr>
            <a:r>
              <a:rPr lang="en-US" sz="2400" dirty="0"/>
              <a:t>Information Systems (IS) Department:</a:t>
            </a:r>
          </a:p>
          <a:p>
            <a:pPr lvl="1">
              <a:defRPr sz="2000">
                <a:solidFill>
                  <a:srgbClr val="000000"/>
                </a:solidFill>
                <a:latin typeface="Garamond"/>
              </a:defRPr>
            </a:pPr>
            <a:r>
              <a:rPr lang="en-US" sz="2000" dirty="0"/>
              <a:t>A formal organizational unit responsible for information technology services within the organization</a:t>
            </a:r>
          </a:p>
          <a:p>
            <a:pPr lvl="1">
              <a:defRPr sz="2000">
                <a:solidFill>
                  <a:srgbClr val="000000"/>
                </a:solidFill>
                <a:latin typeface="Garamond"/>
              </a:defRPr>
            </a:pPr>
            <a:r>
              <a:rPr lang="en-US" sz="2000" dirty="0"/>
              <a:t>Maintains the hardware, software, data storage, and networks that comprise the firm’s IT infrastructure</a:t>
            </a:r>
          </a:p>
          <a:p>
            <a:pPr lvl="1">
              <a:defRPr sz="2000">
                <a:solidFill>
                  <a:srgbClr val="000000"/>
                </a:solidFill>
                <a:latin typeface="Garamond"/>
              </a:defRPr>
            </a:pPr>
            <a:r>
              <a:rPr lang="en-US" sz="2000" dirty="0"/>
              <a:t>Provides technical support and ensures system reliability, security, and scalability</a:t>
            </a:r>
          </a:p>
          <a:p>
            <a:pPr lvl="1">
              <a:defRPr sz="2000">
                <a:solidFill>
                  <a:srgbClr val="000000"/>
                </a:solidFill>
                <a:latin typeface="Garamond"/>
              </a:defRPr>
            </a:pPr>
            <a:r>
              <a:rPr lang="en-US" sz="2000" dirty="0"/>
              <a:t>Works closely with business units to align IT resources with organizational goals</a:t>
            </a:r>
          </a:p>
          <a:p>
            <a:pPr lvl="3">
              <a:defRPr sz="2000">
                <a:solidFill>
                  <a:srgbClr val="000000"/>
                </a:solidFill>
                <a:latin typeface="Garamond"/>
              </a:defRPr>
            </a:pPr>
            <a:endParaRPr lang="en-US" sz="1200" dirty="0"/>
          </a:p>
          <a:p>
            <a:pPr>
              <a:defRPr sz="2000">
                <a:solidFill>
                  <a:srgbClr val="000000"/>
                </a:solidFill>
                <a:latin typeface="Garamond"/>
              </a:defRPr>
            </a:pPr>
            <a:r>
              <a:rPr lang="en-US" sz="2400" dirty="0"/>
              <a:t>IT Governance</a:t>
            </a:r>
          </a:p>
          <a:p>
            <a:pPr lvl="1">
              <a:defRPr sz="2000">
                <a:solidFill>
                  <a:srgbClr val="000000"/>
                </a:solidFill>
                <a:latin typeface="Garamond"/>
              </a:defRPr>
            </a:pPr>
            <a:r>
              <a:rPr lang="en-US" sz="2000" dirty="0"/>
              <a:t>Refers to the strategy and policies for using information technology within an organization</a:t>
            </a:r>
          </a:p>
          <a:p>
            <a:pPr lvl="1">
              <a:defRPr sz="2000">
                <a:solidFill>
                  <a:srgbClr val="000000"/>
                </a:solidFill>
                <a:latin typeface="Garamond"/>
              </a:defRPr>
            </a:pPr>
            <a:r>
              <a:rPr lang="en-US" sz="2000" dirty="0"/>
              <a:t>Defines decision rights and accountability to ensure IT investments support business objectives</a:t>
            </a:r>
          </a:p>
          <a:p>
            <a:pPr lvl="1">
              <a:defRPr sz="2000">
                <a:solidFill>
                  <a:srgbClr val="000000"/>
                </a:solidFill>
                <a:latin typeface="Garamond"/>
              </a:defRPr>
            </a:pPr>
            <a:r>
              <a:rPr lang="en-US" sz="2000" dirty="0"/>
              <a:t>Balances innovation and efficiency while addressing risk management, compliance, and security requirements</a:t>
            </a:r>
          </a:p>
          <a:p>
            <a:pPr lvl="1">
              <a:defRPr sz="2000">
                <a:solidFill>
                  <a:srgbClr val="000000"/>
                </a:solidFill>
                <a:latin typeface="Garamond"/>
              </a:defRPr>
            </a:pPr>
            <a:endParaRPr lang="en-US" sz="2000" dirty="0"/>
          </a:p>
        </p:txBody>
      </p:sp>
    </p:spTree>
    <p:extLst>
      <p:ext uri="{BB962C8B-B14F-4D97-AF65-F5344CB8AC3E}">
        <p14:creationId xmlns:p14="http://schemas.microsoft.com/office/powerpoint/2010/main" val="2692411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500"/>
                                        <p:tgtEl>
                                          <p:spTgt spid="3">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fade">
                                      <p:cBhvr>
                                        <p:cTn id="42" dur="500"/>
                                        <p:tgtEl>
                                          <p:spTgt spid="3">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animEffect transition="in" filter="fade">
                                      <p:cBhvr>
                                        <p:cTn id="47" dur="500"/>
                                        <p:tgtEl>
                                          <p:spTgt spid="3">
                                            <p:txEl>
                                              <p:pRg st="10" end="1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
                                            <p:txEl>
                                              <p:pRg st="11" end="11"/>
                                            </p:txEl>
                                          </p:spTgt>
                                        </p:tgtEl>
                                        <p:attrNameLst>
                                          <p:attrName>style.visibility</p:attrName>
                                        </p:attrNameLst>
                                      </p:cBhvr>
                                      <p:to>
                                        <p:strVal val="visible"/>
                                      </p:to>
                                    </p:set>
                                    <p:animEffect transition="in" filter="fade">
                                      <p:cBhvr>
                                        <p:cTn id="52"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solidFill>
          <a:srgbClr val="77122C"/>
        </a:solidFill>
        <a:effectLst/>
      </p:bgPr>
    </p:bg>
    <p:spTree>
      <p:nvGrpSpPr>
        <p:cNvPr id="1" name="">
          <a:extLst>
            <a:ext uri="{FF2B5EF4-FFF2-40B4-BE49-F238E27FC236}">
              <a16:creationId xmlns:a16="http://schemas.microsoft.com/office/drawing/2014/main" id="{0745403A-E60B-1C3D-EA37-F6178DE6E2CF}"/>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DF92F55A-B17D-D4BF-6AF2-C4FBC4C7DCA1}"/>
              </a:ext>
            </a:extLst>
          </p:cNvPr>
          <p:cNvSpPr txBox="1"/>
          <p:nvPr/>
        </p:nvSpPr>
        <p:spPr>
          <a:xfrm>
            <a:off x="-1" y="3044279"/>
            <a:ext cx="12188825" cy="769441"/>
          </a:xfrm>
          <a:prstGeom prst="rect">
            <a:avLst/>
          </a:prstGeom>
          <a:noFill/>
        </p:spPr>
        <p:txBody>
          <a:bodyPr wrap="square">
            <a:spAutoFit/>
          </a:bodyPr>
          <a:lstStyle/>
          <a:p>
            <a:pPr algn="ctr">
              <a:defRPr sz="4000" b="1">
                <a:solidFill>
                  <a:srgbClr val="FDB913"/>
                </a:solidFill>
                <a:latin typeface="Garamond"/>
              </a:defRPr>
            </a:pPr>
            <a:r>
              <a:rPr lang="en-US" sz="4400" dirty="0">
                <a:solidFill>
                  <a:schemeClr val="bg1"/>
                </a:solidFill>
              </a:rPr>
              <a:t>Recap of Chapter 2</a:t>
            </a:r>
            <a:endParaRPr sz="4400" dirty="0">
              <a:solidFill>
                <a:schemeClr val="bg1"/>
              </a:solidFill>
            </a:endParaRPr>
          </a:p>
        </p:txBody>
      </p:sp>
    </p:spTree>
    <p:extLst>
      <p:ext uri="{BB962C8B-B14F-4D97-AF65-F5344CB8AC3E}">
        <p14:creationId xmlns:p14="http://schemas.microsoft.com/office/powerpoint/2010/main" val="494541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DCF07C-5A39-46FA-19B5-0CB9743E6BC0}"/>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DAB19EA9-F780-DAF7-1EBC-822EF2EDDD7C}"/>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B3619056-BFF7-5653-691C-4489199AA603}"/>
              </a:ext>
            </a:extLst>
          </p:cNvPr>
          <p:cNvSpPr txBox="1">
            <a:spLocks/>
          </p:cNvSpPr>
          <p:nvPr/>
        </p:nvSpPr>
        <p:spPr>
          <a:xfrm>
            <a:off x="0" y="0"/>
            <a:ext cx="12188825" cy="92363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sz="4000" b="1">
                <a:solidFill>
                  <a:srgbClr val="FDB913"/>
                </a:solidFill>
                <a:latin typeface="Garamond"/>
              </a:defRPr>
            </a:pPr>
            <a:r>
              <a:rPr lang="en-US" sz="4000" b="1" dirty="0">
                <a:solidFill>
                  <a:schemeClr val="bg1"/>
                </a:solidFill>
                <a:latin typeface="Garamond"/>
              </a:rPr>
              <a:t>  Recap of Chapter 2</a:t>
            </a:r>
          </a:p>
        </p:txBody>
      </p:sp>
      <p:sp>
        <p:nvSpPr>
          <p:cNvPr id="7" name="Rectangle 6">
            <a:extLst>
              <a:ext uri="{FF2B5EF4-FFF2-40B4-BE49-F238E27FC236}">
                <a16:creationId xmlns:a16="http://schemas.microsoft.com/office/drawing/2014/main" id="{44F8D645-33AB-D7BC-1B81-8CCF597648B0}"/>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Footer Placeholder 5">
            <a:extLst>
              <a:ext uri="{FF2B5EF4-FFF2-40B4-BE49-F238E27FC236}">
                <a16:creationId xmlns:a16="http://schemas.microsoft.com/office/drawing/2014/main" id="{C1011C51-5B4E-8C02-C890-0AE3A669CBCD}"/>
              </a:ext>
            </a:extLst>
          </p:cNvPr>
          <p:cNvSpPr>
            <a:spLocks noGrp="1"/>
          </p:cNvSpPr>
          <p:nvPr>
            <p:ph type="ftr" sz="quarter" idx="11"/>
          </p:nvPr>
        </p:nvSpPr>
        <p:spPr>
          <a:xfrm>
            <a:off x="-1" y="6503428"/>
            <a:ext cx="2895600" cy="354572"/>
          </a:xfrm>
        </p:spPr>
        <p:txBody>
          <a:bodyPr/>
          <a:lstStyle/>
          <a:p>
            <a:pPr algn="l"/>
            <a:r>
              <a:rPr lang="en-US" dirty="0">
                <a:solidFill>
                  <a:schemeClr val="bg1"/>
                </a:solidFill>
                <a:latin typeface="Garamond" panose="02020404030301010803" pitchFamily="18" charset="0"/>
              </a:rPr>
              <a:t> Management Information Systems</a:t>
            </a:r>
          </a:p>
        </p:txBody>
      </p:sp>
      <p:sp>
        <p:nvSpPr>
          <p:cNvPr id="9" name="Slide Number Placeholder 6">
            <a:extLst>
              <a:ext uri="{FF2B5EF4-FFF2-40B4-BE49-F238E27FC236}">
                <a16:creationId xmlns:a16="http://schemas.microsoft.com/office/drawing/2014/main" id="{0C78CE8A-9AF8-53CE-1E0D-2DC2238B4D11}"/>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67</a:t>
            </a:fld>
            <a:r>
              <a:rPr lang="en-US" b="1" dirty="0">
                <a:solidFill>
                  <a:schemeClr val="bg1"/>
                </a:solidFill>
                <a:latin typeface="Garamond" panose="02020404030301010803" pitchFamily="18" charset="0"/>
              </a:rPr>
              <a:t> </a:t>
            </a:r>
          </a:p>
        </p:txBody>
      </p:sp>
      <p:sp>
        <p:nvSpPr>
          <p:cNvPr id="14" name="Content Placeholder 2">
            <a:extLst>
              <a:ext uri="{FF2B5EF4-FFF2-40B4-BE49-F238E27FC236}">
                <a16:creationId xmlns:a16="http://schemas.microsoft.com/office/drawing/2014/main" id="{E4596D15-346E-FEAB-2529-E273E357F27F}"/>
              </a:ext>
            </a:extLst>
          </p:cNvPr>
          <p:cNvSpPr>
            <a:spLocks noGrp="1"/>
          </p:cNvSpPr>
          <p:nvPr>
            <p:ph idx="1"/>
          </p:nvPr>
        </p:nvSpPr>
        <p:spPr>
          <a:xfrm>
            <a:off x="457199" y="1300900"/>
            <a:ext cx="11189855" cy="5081046"/>
          </a:xfrm>
        </p:spPr>
        <p:txBody>
          <a:bodyPr>
            <a:normAutofit/>
          </a:bodyPr>
          <a:lstStyle/>
          <a:p>
            <a:pPr>
              <a:defRPr sz="2000">
                <a:solidFill>
                  <a:srgbClr val="000000"/>
                </a:solidFill>
                <a:latin typeface="Garamond"/>
              </a:defRPr>
            </a:pPr>
            <a:r>
              <a:rPr lang="en-US" altLang="zh-TW" sz="2400" dirty="0"/>
              <a:t>How do business processes relate to information systems?</a:t>
            </a:r>
          </a:p>
          <a:p>
            <a:pPr>
              <a:defRPr sz="2000">
                <a:solidFill>
                  <a:srgbClr val="000000"/>
                </a:solidFill>
                <a:latin typeface="Garamond"/>
              </a:defRPr>
            </a:pPr>
            <a:endParaRPr lang="en-US" altLang="zh-TW" sz="800" dirty="0"/>
          </a:p>
          <a:p>
            <a:pPr>
              <a:defRPr sz="2000">
                <a:solidFill>
                  <a:srgbClr val="000000"/>
                </a:solidFill>
                <a:latin typeface="Garamond"/>
              </a:defRPr>
            </a:pPr>
            <a:r>
              <a:rPr lang="en-US" altLang="zh-TW" sz="2400" dirty="0"/>
              <a:t>How does information systems serve different management groups?</a:t>
            </a:r>
          </a:p>
          <a:p>
            <a:pPr>
              <a:defRPr sz="2000">
                <a:solidFill>
                  <a:srgbClr val="000000"/>
                </a:solidFill>
                <a:latin typeface="Garamond"/>
              </a:defRPr>
            </a:pPr>
            <a:endParaRPr lang="en-US" altLang="zh-TW" sz="800" dirty="0"/>
          </a:p>
          <a:p>
            <a:pPr>
              <a:defRPr sz="2000">
                <a:solidFill>
                  <a:srgbClr val="000000"/>
                </a:solidFill>
                <a:latin typeface="Garamond"/>
              </a:defRPr>
            </a:pPr>
            <a:r>
              <a:rPr lang="en-US" altLang="zh-TW" sz="2400" dirty="0"/>
              <a:t>How do enterprise applications improve firm performance?</a:t>
            </a:r>
          </a:p>
          <a:p>
            <a:pPr lvl="3">
              <a:defRPr sz="2000">
                <a:solidFill>
                  <a:srgbClr val="000000"/>
                </a:solidFill>
                <a:latin typeface="Garamond"/>
              </a:defRPr>
            </a:pPr>
            <a:endParaRPr lang="en-US" altLang="zh-TW" sz="800" dirty="0"/>
          </a:p>
          <a:p>
            <a:pPr>
              <a:defRPr sz="2000">
                <a:solidFill>
                  <a:srgbClr val="000000"/>
                </a:solidFill>
                <a:latin typeface="Garamond"/>
              </a:defRPr>
            </a:pPr>
            <a:r>
              <a:rPr lang="en-US" altLang="zh-TW" sz="2400" dirty="0"/>
              <a:t>What are collaboration tools?</a:t>
            </a:r>
          </a:p>
          <a:p>
            <a:pPr lvl="3">
              <a:defRPr sz="2000">
                <a:solidFill>
                  <a:srgbClr val="000000"/>
                </a:solidFill>
                <a:latin typeface="Garamond"/>
              </a:defRPr>
            </a:pPr>
            <a:endParaRPr lang="en-US" altLang="zh-TW" sz="800" dirty="0"/>
          </a:p>
          <a:p>
            <a:pPr>
              <a:defRPr sz="2000">
                <a:solidFill>
                  <a:srgbClr val="000000"/>
                </a:solidFill>
                <a:latin typeface="Garamond"/>
              </a:defRPr>
            </a:pPr>
            <a:r>
              <a:rPr lang="en-US" altLang="zh-TW" sz="2400" dirty="0"/>
              <a:t>What are social business tools?</a:t>
            </a:r>
          </a:p>
          <a:p>
            <a:pPr lvl="3">
              <a:defRPr sz="2000">
                <a:solidFill>
                  <a:srgbClr val="000000"/>
                </a:solidFill>
                <a:latin typeface="Garamond"/>
              </a:defRPr>
            </a:pPr>
            <a:endParaRPr lang="en-US" altLang="zh-TW" sz="800" dirty="0"/>
          </a:p>
          <a:p>
            <a:pPr>
              <a:defRPr sz="2000">
                <a:solidFill>
                  <a:srgbClr val="000000"/>
                </a:solidFill>
                <a:latin typeface="Garamond"/>
              </a:defRPr>
            </a:pPr>
            <a:r>
              <a:rPr lang="en-US" altLang="zh-TW" sz="2400" dirty="0"/>
              <a:t>How can managers evaluate collaboration and social business tools?</a:t>
            </a:r>
          </a:p>
          <a:p>
            <a:pPr lvl="3">
              <a:defRPr sz="2000">
                <a:solidFill>
                  <a:srgbClr val="000000"/>
                </a:solidFill>
                <a:latin typeface="Garamond"/>
              </a:defRPr>
            </a:pPr>
            <a:endParaRPr lang="en-US" altLang="zh-TW" sz="800" dirty="0"/>
          </a:p>
          <a:p>
            <a:pPr>
              <a:defRPr sz="2000">
                <a:solidFill>
                  <a:srgbClr val="000000"/>
                </a:solidFill>
                <a:latin typeface="Garamond"/>
              </a:defRPr>
            </a:pPr>
            <a:r>
              <a:rPr lang="en-US" altLang="zh-TW" sz="2400" dirty="0"/>
              <a:t>What are knowledge management systems?</a:t>
            </a:r>
          </a:p>
          <a:p>
            <a:pPr lvl="3">
              <a:defRPr sz="2000">
                <a:solidFill>
                  <a:srgbClr val="000000"/>
                </a:solidFill>
                <a:latin typeface="Garamond"/>
              </a:defRPr>
            </a:pPr>
            <a:endParaRPr lang="en-US" altLang="zh-TW" sz="800" dirty="0"/>
          </a:p>
          <a:p>
            <a:pPr>
              <a:defRPr sz="2000">
                <a:solidFill>
                  <a:srgbClr val="000000"/>
                </a:solidFill>
                <a:latin typeface="Garamond"/>
              </a:defRPr>
            </a:pPr>
            <a:r>
              <a:rPr lang="en-US" altLang="zh-TW" sz="2400" dirty="0"/>
              <a:t>What is the role of the information systems function?</a:t>
            </a:r>
          </a:p>
        </p:txBody>
      </p:sp>
    </p:spTree>
    <p:extLst>
      <p:ext uri="{BB962C8B-B14F-4D97-AF65-F5344CB8AC3E}">
        <p14:creationId xmlns:p14="http://schemas.microsoft.com/office/powerpoint/2010/main" val="3441963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xEl>
                                              <p:pRg st="4" end="4"/>
                                            </p:txEl>
                                          </p:spTgt>
                                        </p:tgtEl>
                                        <p:attrNameLst>
                                          <p:attrName>style.visibility</p:attrName>
                                        </p:attrNameLst>
                                      </p:cBhvr>
                                      <p:to>
                                        <p:strVal val="visible"/>
                                      </p:to>
                                    </p:set>
                                    <p:animEffect transition="in" filter="fade">
                                      <p:cBhvr>
                                        <p:cTn id="7" dur="500"/>
                                        <p:tgtEl>
                                          <p:spTgt spid="14">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xEl>
                                              <p:pRg st="6" end="6"/>
                                            </p:txEl>
                                          </p:spTgt>
                                        </p:tgtEl>
                                        <p:attrNameLst>
                                          <p:attrName>style.visibility</p:attrName>
                                        </p:attrNameLst>
                                      </p:cBhvr>
                                      <p:to>
                                        <p:strVal val="visible"/>
                                      </p:to>
                                    </p:set>
                                    <p:animEffect transition="in" filter="fade">
                                      <p:cBhvr>
                                        <p:cTn id="12" dur="500"/>
                                        <p:tgtEl>
                                          <p:spTgt spid="14">
                                            <p:txEl>
                                              <p:pRg st="6" end="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xEl>
                                              <p:pRg st="8" end="8"/>
                                            </p:txEl>
                                          </p:spTgt>
                                        </p:tgtEl>
                                        <p:attrNameLst>
                                          <p:attrName>style.visibility</p:attrName>
                                        </p:attrNameLst>
                                      </p:cBhvr>
                                      <p:to>
                                        <p:strVal val="visible"/>
                                      </p:to>
                                    </p:set>
                                    <p:animEffect transition="in" filter="fade">
                                      <p:cBhvr>
                                        <p:cTn id="17" dur="500"/>
                                        <p:tgtEl>
                                          <p:spTgt spid="14">
                                            <p:txEl>
                                              <p:pRg st="8" end="8"/>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
                                            <p:txEl>
                                              <p:pRg st="10" end="10"/>
                                            </p:txEl>
                                          </p:spTgt>
                                        </p:tgtEl>
                                        <p:attrNameLst>
                                          <p:attrName>style.visibility</p:attrName>
                                        </p:attrNameLst>
                                      </p:cBhvr>
                                      <p:to>
                                        <p:strVal val="visible"/>
                                      </p:to>
                                    </p:set>
                                    <p:animEffect transition="in" filter="fade">
                                      <p:cBhvr>
                                        <p:cTn id="22" dur="500"/>
                                        <p:tgtEl>
                                          <p:spTgt spid="14">
                                            <p:txEl>
                                              <p:pRg st="10" end="1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
                                            <p:txEl>
                                              <p:pRg st="12" end="12"/>
                                            </p:txEl>
                                          </p:spTgt>
                                        </p:tgtEl>
                                        <p:attrNameLst>
                                          <p:attrName>style.visibility</p:attrName>
                                        </p:attrNameLst>
                                      </p:cBhvr>
                                      <p:to>
                                        <p:strVal val="visible"/>
                                      </p:to>
                                    </p:set>
                                    <p:animEffect transition="in" filter="fade">
                                      <p:cBhvr>
                                        <p:cTn id="27" dur="500"/>
                                        <p:tgtEl>
                                          <p:spTgt spid="14">
                                            <p:txEl>
                                              <p:pRg st="12" end="1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4">
                                            <p:txEl>
                                              <p:pRg st="14" end="14"/>
                                            </p:txEl>
                                          </p:spTgt>
                                        </p:tgtEl>
                                        <p:attrNameLst>
                                          <p:attrName>style.visibility</p:attrName>
                                        </p:attrNameLst>
                                      </p:cBhvr>
                                      <p:to>
                                        <p:strVal val="visible"/>
                                      </p:to>
                                    </p:set>
                                    <p:animEffect transition="in" filter="fade">
                                      <p:cBhvr>
                                        <p:cTn id="32" dur="500"/>
                                        <p:tgtEl>
                                          <p:spTgt spid="14">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B7306F-B7D7-EC3C-D281-2C8EE2977AB4}"/>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257AE40-2787-D148-8F19-57A3ACCE2205}"/>
              </a:ext>
            </a:extLst>
          </p:cNvPr>
          <p:cNvSpPr>
            <a:spLocks noGrp="1"/>
          </p:cNvSpPr>
          <p:nvPr>
            <p:ph idx="1"/>
          </p:nvPr>
        </p:nvSpPr>
        <p:spPr>
          <a:xfrm>
            <a:off x="457199" y="1300900"/>
            <a:ext cx="11189855" cy="5081046"/>
          </a:xfrm>
        </p:spPr>
        <p:txBody>
          <a:bodyPr>
            <a:normAutofit/>
          </a:bodyPr>
          <a:lstStyle/>
          <a:p>
            <a:pPr>
              <a:defRPr sz="2000">
                <a:solidFill>
                  <a:srgbClr val="000000"/>
                </a:solidFill>
                <a:latin typeface="Garamond"/>
              </a:defRPr>
            </a:pPr>
            <a:r>
              <a:rPr lang="en-US" altLang="zh-TW" sz="2400" dirty="0"/>
              <a:t>Even a seemingly simple business process, such as filling an order, can involve many functional groups and require close cooperation between departments.</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To make this more complex, suppose the firm receives its order through a third party (e.g., Amazon, eBay) and relies on an outside shipping company (e.g., USPS, FedEx, UPS) to deliver the product to the customer.</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In this case, fulfilling an order becomes both cross-functional and interorganizational.</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The efficiency of such processes depends on well-functioning information systems that enable cooperation and coordination.</a:t>
            </a:r>
          </a:p>
        </p:txBody>
      </p:sp>
      <p:sp>
        <p:nvSpPr>
          <p:cNvPr id="4" name="Rectangle 3">
            <a:extLst>
              <a:ext uri="{FF2B5EF4-FFF2-40B4-BE49-F238E27FC236}">
                <a16:creationId xmlns:a16="http://schemas.microsoft.com/office/drawing/2014/main" id="{A93867A3-4630-0EB2-BB12-69D5B35F337D}"/>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C5DC7FA-4CDD-8DF1-2D50-FECE75ACA0B9}"/>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Understanding the Business Process</a:t>
            </a:r>
          </a:p>
        </p:txBody>
      </p:sp>
      <p:sp>
        <p:nvSpPr>
          <p:cNvPr id="5" name="Rectangle 4">
            <a:extLst>
              <a:ext uri="{FF2B5EF4-FFF2-40B4-BE49-F238E27FC236}">
                <a16:creationId xmlns:a16="http://schemas.microsoft.com/office/drawing/2014/main" id="{481ED5EE-3432-BFB8-B895-4E6FAC6DF3CF}"/>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BC607D85-3ACB-57E2-2C78-4843FD5E810A}"/>
              </a:ext>
            </a:extLst>
          </p:cNvPr>
          <p:cNvSpPr>
            <a:spLocks noGrp="1"/>
          </p:cNvSpPr>
          <p:nvPr>
            <p:ph type="ftr" sz="quarter" idx="11"/>
          </p:nvPr>
        </p:nvSpPr>
        <p:spPr>
          <a:xfrm>
            <a:off x="-1" y="6503428"/>
            <a:ext cx="2895600" cy="354572"/>
          </a:xfrm>
        </p:spPr>
        <p:txBody>
          <a:bodyPr/>
          <a:lstStyle/>
          <a:p>
            <a:pPr algn="l"/>
            <a:r>
              <a:rPr lang="en-US">
                <a:solidFill>
                  <a:schemeClr val="bg1"/>
                </a:solidFill>
                <a:latin typeface="Garamond" panose="02020404030301010803" pitchFamily="18" charset="0"/>
              </a:rPr>
              <a:t> Management Information Systems</a:t>
            </a:r>
            <a:endParaRPr lang="en-US" dirty="0">
              <a:solidFill>
                <a:schemeClr val="bg1"/>
              </a:solidFill>
              <a:latin typeface="Garamond" panose="02020404030301010803" pitchFamily="18" charset="0"/>
            </a:endParaRPr>
          </a:p>
        </p:txBody>
      </p:sp>
      <p:sp>
        <p:nvSpPr>
          <p:cNvPr id="7" name="Slide Number Placeholder 6">
            <a:extLst>
              <a:ext uri="{FF2B5EF4-FFF2-40B4-BE49-F238E27FC236}">
                <a16:creationId xmlns:a16="http://schemas.microsoft.com/office/drawing/2014/main" id="{7515559F-9E20-AB25-E151-9F184609FE8D}"/>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7</a:t>
            </a:fld>
            <a:r>
              <a:rPr lang="en-US" b="1" dirty="0">
                <a:solidFill>
                  <a:schemeClr val="bg1"/>
                </a:solidFill>
                <a:latin typeface="Garamond" panose="02020404030301010803" pitchFamily="18" charset="0"/>
              </a:rPr>
              <a:t> </a:t>
            </a:r>
          </a:p>
        </p:txBody>
      </p:sp>
    </p:spTree>
    <p:extLst>
      <p:ext uri="{BB962C8B-B14F-4D97-AF65-F5344CB8AC3E}">
        <p14:creationId xmlns:p14="http://schemas.microsoft.com/office/powerpoint/2010/main" val="37081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87A5A9-AB45-6E96-EE92-219D237897E2}"/>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8227133-260C-6564-089C-8549725931A6}"/>
              </a:ext>
            </a:extLst>
          </p:cNvPr>
          <p:cNvSpPr>
            <a:spLocks noGrp="1"/>
          </p:cNvSpPr>
          <p:nvPr>
            <p:ph idx="1"/>
          </p:nvPr>
        </p:nvSpPr>
        <p:spPr>
          <a:xfrm>
            <a:off x="457199" y="1300900"/>
            <a:ext cx="11189855" cy="5081046"/>
          </a:xfrm>
        </p:spPr>
        <p:txBody>
          <a:bodyPr>
            <a:normAutofit/>
          </a:bodyPr>
          <a:lstStyle/>
          <a:p>
            <a:pPr>
              <a:defRPr sz="2000">
                <a:solidFill>
                  <a:srgbClr val="000000"/>
                </a:solidFill>
                <a:latin typeface="Garamond"/>
              </a:defRPr>
            </a:pPr>
            <a:r>
              <a:rPr lang="en-US" altLang="zh-TW" sz="2400" dirty="0"/>
              <a:t>IS can enhance business processes by </a:t>
            </a:r>
            <a:r>
              <a:rPr lang="en-US" altLang="zh-TW" sz="2400" b="1" dirty="0"/>
              <a:t>automating</a:t>
            </a:r>
            <a:r>
              <a:rPr lang="en-US" altLang="zh-TW" sz="2400" dirty="0"/>
              <a:t> steps that were previously handled manually.</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Example #1: Payroll Processing</a:t>
            </a:r>
          </a:p>
          <a:p>
            <a:pPr lvl="1">
              <a:defRPr sz="2000">
                <a:solidFill>
                  <a:srgbClr val="000000"/>
                </a:solidFill>
                <a:latin typeface="Garamond"/>
              </a:defRPr>
            </a:pPr>
            <a:r>
              <a:rPr lang="en-US" altLang="zh-TW" sz="2000" dirty="0"/>
              <a:t>Past: Employees filled out timesheets; payroll staff calculated wages and deductions by hand.</a:t>
            </a:r>
          </a:p>
          <a:p>
            <a:pPr lvl="1">
              <a:defRPr sz="2000">
                <a:solidFill>
                  <a:srgbClr val="000000"/>
                </a:solidFill>
                <a:latin typeface="Garamond"/>
              </a:defRPr>
            </a:pPr>
            <a:r>
              <a:rPr lang="en-US" altLang="zh-TW" sz="2000" dirty="0"/>
              <a:t>Now: Payroll software automatically calculates wages, taxes, and deposits.</a:t>
            </a:r>
          </a:p>
          <a:p>
            <a:pPr lvl="1">
              <a:defRPr sz="2000">
                <a:solidFill>
                  <a:srgbClr val="000000"/>
                </a:solidFill>
                <a:latin typeface="Garamond"/>
              </a:defRPr>
            </a:pPr>
            <a:r>
              <a:rPr lang="en-US" altLang="zh-TW" sz="2000" dirty="0"/>
              <a:t>Manual calculations are replaced by instant, automated processing.</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Example #2: Barcode Scanning at Checkout</a:t>
            </a:r>
          </a:p>
          <a:p>
            <a:pPr lvl="1">
              <a:defRPr sz="2000">
                <a:solidFill>
                  <a:srgbClr val="000000"/>
                </a:solidFill>
                <a:latin typeface="Garamond"/>
              </a:defRPr>
            </a:pPr>
            <a:r>
              <a:rPr lang="en-US" altLang="zh-TW" sz="2000" dirty="0"/>
              <a:t>Past: Cashiers manually entered product codes or prices for each item.</a:t>
            </a:r>
          </a:p>
          <a:p>
            <a:pPr lvl="1">
              <a:defRPr sz="2000">
                <a:solidFill>
                  <a:srgbClr val="000000"/>
                </a:solidFill>
                <a:latin typeface="Garamond"/>
              </a:defRPr>
            </a:pPr>
            <a:r>
              <a:rPr lang="en-US" altLang="zh-TW" sz="2000" dirty="0"/>
              <a:t>Now: Scanning barcodes instantly retrieves product details and updates totals.</a:t>
            </a:r>
          </a:p>
          <a:p>
            <a:pPr lvl="1">
              <a:defRPr sz="2000">
                <a:solidFill>
                  <a:srgbClr val="000000"/>
                </a:solidFill>
                <a:latin typeface="Garamond"/>
              </a:defRPr>
            </a:pPr>
            <a:r>
              <a:rPr lang="en-US" altLang="zh-TW" sz="2000" dirty="0"/>
              <a:t>Manual data entry is replaced by automated recognition, reducing errors and speeding up checkout.</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Other Examples: Airline e-ticketing, automated invoice generation, etc.</a:t>
            </a:r>
          </a:p>
        </p:txBody>
      </p:sp>
      <p:sp>
        <p:nvSpPr>
          <p:cNvPr id="4" name="Rectangle 3">
            <a:extLst>
              <a:ext uri="{FF2B5EF4-FFF2-40B4-BE49-F238E27FC236}">
                <a16:creationId xmlns:a16="http://schemas.microsoft.com/office/drawing/2014/main" id="{3F68606B-B0E0-789A-DDAB-E5DA2322EDA9}"/>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EDD85FC-0B2D-B29A-8B27-5D50FFDCBD8A}"/>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How IS Enhances Business Processes</a:t>
            </a:r>
          </a:p>
        </p:txBody>
      </p:sp>
      <p:sp>
        <p:nvSpPr>
          <p:cNvPr id="5" name="Rectangle 4">
            <a:extLst>
              <a:ext uri="{FF2B5EF4-FFF2-40B4-BE49-F238E27FC236}">
                <a16:creationId xmlns:a16="http://schemas.microsoft.com/office/drawing/2014/main" id="{4DF9E290-B115-F281-4EBD-014AB36CC798}"/>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322B22F0-627A-9D31-4E56-68CF714C0238}"/>
              </a:ext>
            </a:extLst>
          </p:cNvPr>
          <p:cNvSpPr>
            <a:spLocks noGrp="1"/>
          </p:cNvSpPr>
          <p:nvPr>
            <p:ph type="ftr" sz="quarter" idx="11"/>
          </p:nvPr>
        </p:nvSpPr>
        <p:spPr>
          <a:xfrm>
            <a:off x="-1" y="6503428"/>
            <a:ext cx="2895600" cy="354572"/>
          </a:xfrm>
        </p:spPr>
        <p:txBody>
          <a:bodyPr/>
          <a:lstStyle/>
          <a:p>
            <a:pPr algn="l"/>
            <a:r>
              <a:rPr lang="en-US">
                <a:solidFill>
                  <a:schemeClr val="bg1"/>
                </a:solidFill>
                <a:latin typeface="Garamond" panose="02020404030301010803" pitchFamily="18" charset="0"/>
              </a:rPr>
              <a:t> Management Information Systems</a:t>
            </a:r>
            <a:endParaRPr lang="en-US" dirty="0">
              <a:solidFill>
                <a:schemeClr val="bg1"/>
              </a:solidFill>
              <a:latin typeface="Garamond" panose="02020404030301010803" pitchFamily="18" charset="0"/>
            </a:endParaRPr>
          </a:p>
        </p:txBody>
      </p:sp>
      <p:sp>
        <p:nvSpPr>
          <p:cNvPr id="7" name="Slide Number Placeholder 6">
            <a:extLst>
              <a:ext uri="{FF2B5EF4-FFF2-40B4-BE49-F238E27FC236}">
                <a16:creationId xmlns:a16="http://schemas.microsoft.com/office/drawing/2014/main" id="{5F79CA1A-E785-B25A-1BE1-0B5D1BFD1FAF}"/>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8</a:t>
            </a:fld>
            <a:r>
              <a:rPr lang="en-US" b="1" dirty="0">
                <a:solidFill>
                  <a:schemeClr val="bg1"/>
                </a:solidFill>
                <a:latin typeface="Garamond" panose="02020404030301010803" pitchFamily="18" charset="0"/>
              </a:rPr>
              <a:t> </a:t>
            </a:r>
          </a:p>
        </p:txBody>
      </p:sp>
    </p:spTree>
    <p:extLst>
      <p:ext uri="{BB962C8B-B14F-4D97-AF65-F5344CB8AC3E}">
        <p14:creationId xmlns:p14="http://schemas.microsoft.com/office/powerpoint/2010/main" val="540267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500"/>
                                        <p:tgtEl>
                                          <p:spTgt spid="3">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fade">
                                      <p:cBhvr>
                                        <p:cTn id="42" dur="500"/>
                                        <p:tgtEl>
                                          <p:spTgt spid="3">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animEffect transition="in" filter="fade">
                                      <p:cBhvr>
                                        <p:cTn id="47" dur="500"/>
                                        <p:tgtEl>
                                          <p:spTgt spid="3">
                                            <p:txEl>
                                              <p:pRg st="10" end="1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
                                            <p:txEl>
                                              <p:pRg st="12" end="12"/>
                                            </p:txEl>
                                          </p:spTgt>
                                        </p:tgtEl>
                                        <p:attrNameLst>
                                          <p:attrName>style.visibility</p:attrName>
                                        </p:attrNameLst>
                                      </p:cBhvr>
                                      <p:to>
                                        <p:strVal val="visible"/>
                                      </p:to>
                                    </p:set>
                                    <p:animEffect transition="in" filter="fade">
                                      <p:cBhvr>
                                        <p:cTn id="52"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2A4A5E-6FDD-4507-3B44-24164B9D229A}"/>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687B9DD-82D3-CA13-0F41-BD15DE5ECD69}"/>
              </a:ext>
            </a:extLst>
          </p:cNvPr>
          <p:cNvSpPr>
            <a:spLocks noGrp="1"/>
          </p:cNvSpPr>
          <p:nvPr>
            <p:ph idx="1"/>
          </p:nvPr>
        </p:nvSpPr>
        <p:spPr>
          <a:xfrm>
            <a:off x="457199" y="1300900"/>
            <a:ext cx="11189855" cy="5081046"/>
          </a:xfrm>
        </p:spPr>
        <p:txBody>
          <a:bodyPr>
            <a:normAutofit/>
          </a:bodyPr>
          <a:lstStyle/>
          <a:p>
            <a:pPr>
              <a:defRPr sz="2000">
                <a:solidFill>
                  <a:srgbClr val="000000"/>
                </a:solidFill>
                <a:latin typeface="Garamond"/>
              </a:defRPr>
            </a:pPr>
            <a:r>
              <a:rPr lang="en-US" altLang="zh-TW" sz="2400" dirty="0"/>
              <a:t>IS can enhance business processes by </a:t>
            </a:r>
            <a:r>
              <a:rPr lang="en-US" altLang="zh-TW" sz="2400" b="1" dirty="0"/>
              <a:t>changing the flow of information</a:t>
            </a:r>
            <a:r>
              <a:rPr lang="en-US" altLang="zh-TW" sz="2400" dirty="0"/>
              <a:t>.</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Example #1: Online Order Tracking</a:t>
            </a:r>
          </a:p>
          <a:p>
            <a:pPr lvl="1">
              <a:defRPr sz="2000">
                <a:solidFill>
                  <a:srgbClr val="000000"/>
                </a:solidFill>
                <a:latin typeface="Garamond"/>
              </a:defRPr>
            </a:pPr>
            <a:r>
              <a:rPr lang="en-US" altLang="zh-TW" sz="2000" dirty="0"/>
              <a:t>Past: Customers had to call customer service to ask about package status.</a:t>
            </a:r>
          </a:p>
          <a:p>
            <a:pPr lvl="1">
              <a:defRPr sz="2000">
                <a:solidFill>
                  <a:srgbClr val="000000"/>
                </a:solidFill>
                <a:latin typeface="Garamond"/>
              </a:defRPr>
            </a:pPr>
            <a:r>
              <a:rPr lang="en-US" altLang="zh-TW" sz="2000" dirty="0"/>
              <a:t>Now: Major shipping companies give customers direct access to shipment data online.</a:t>
            </a:r>
          </a:p>
          <a:p>
            <a:pPr lvl="1">
              <a:defRPr sz="2000">
                <a:solidFill>
                  <a:srgbClr val="000000"/>
                </a:solidFill>
                <a:latin typeface="Garamond"/>
              </a:defRPr>
            </a:pPr>
            <a:r>
              <a:rPr lang="en-US" altLang="zh-TW" sz="2000" dirty="0"/>
              <a:t>Information once shared only internally is now accessible to customers.</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Example #2: Electronic Medical Records (EMR)</a:t>
            </a:r>
          </a:p>
          <a:p>
            <a:pPr lvl="1">
              <a:defRPr sz="2000">
                <a:solidFill>
                  <a:srgbClr val="000000"/>
                </a:solidFill>
                <a:latin typeface="Garamond"/>
              </a:defRPr>
            </a:pPr>
            <a:r>
              <a:rPr lang="en-US" altLang="zh-TW" sz="2000" dirty="0"/>
              <a:t>Past: Patients’ health records were stored on paper, often in a single doctor’s office.</a:t>
            </a:r>
          </a:p>
          <a:p>
            <a:pPr lvl="1">
              <a:defRPr sz="2000">
                <a:solidFill>
                  <a:srgbClr val="000000"/>
                </a:solidFill>
                <a:latin typeface="Garamond"/>
              </a:defRPr>
            </a:pPr>
            <a:r>
              <a:rPr lang="en-US" altLang="zh-TW" sz="2000" dirty="0"/>
              <a:t>Now: Hospitals use EMRs accessible by multiple departments and patients.</a:t>
            </a:r>
          </a:p>
          <a:p>
            <a:pPr lvl="1">
              <a:defRPr sz="2000">
                <a:solidFill>
                  <a:srgbClr val="000000"/>
                </a:solidFill>
                <a:latin typeface="Garamond"/>
              </a:defRPr>
            </a:pPr>
            <a:r>
              <a:rPr lang="en-US" altLang="zh-TW" sz="2000" dirty="0"/>
              <a:t>Information now moves seamlessly between doctors, labs, and patients.</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Other Examples: Airline check-in systems, retail point-of-sale and inventory systems, etc.</a:t>
            </a:r>
          </a:p>
        </p:txBody>
      </p:sp>
      <p:sp>
        <p:nvSpPr>
          <p:cNvPr id="4" name="Rectangle 3">
            <a:extLst>
              <a:ext uri="{FF2B5EF4-FFF2-40B4-BE49-F238E27FC236}">
                <a16:creationId xmlns:a16="http://schemas.microsoft.com/office/drawing/2014/main" id="{1EE528FC-5A37-AC0A-5FE1-3B93B09D3E9C}"/>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6D89964-7B44-D8DD-6D1F-0FDF8D9F2759}"/>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How IS Enhances Business Processes</a:t>
            </a:r>
          </a:p>
        </p:txBody>
      </p:sp>
      <p:sp>
        <p:nvSpPr>
          <p:cNvPr id="5" name="Rectangle 4">
            <a:extLst>
              <a:ext uri="{FF2B5EF4-FFF2-40B4-BE49-F238E27FC236}">
                <a16:creationId xmlns:a16="http://schemas.microsoft.com/office/drawing/2014/main" id="{5C375802-E656-89EF-4D3D-6C04ECFA02C3}"/>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8243D026-C047-F2D1-D1EB-6B0F1C56DF2D}"/>
              </a:ext>
            </a:extLst>
          </p:cNvPr>
          <p:cNvSpPr>
            <a:spLocks noGrp="1"/>
          </p:cNvSpPr>
          <p:nvPr>
            <p:ph type="ftr" sz="quarter" idx="11"/>
          </p:nvPr>
        </p:nvSpPr>
        <p:spPr>
          <a:xfrm>
            <a:off x="-1" y="6503428"/>
            <a:ext cx="2895600" cy="354572"/>
          </a:xfrm>
        </p:spPr>
        <p:txBody>
          <a:bodyPr/>
          <a:lstStyle/>
          <a:p>
            <a:pPr algn="l"/>
            <a:r>
              <a:rPr lang="en-US">
                <a:solidFill>
                  <a:schemeClr val="bg1"/>
                </a:solidFill>
                <a:latin typeface="Garamond" panose="02020404030301010803" pitchFamily="18" charset="0"/>
              </a:rPr>
              <a:t> Management Information Systems</a:t>
            </a:r>
            <a:endParaRPr lang="en-US" dirty="0">
              <a:solidFill>
                <a:schemeClr val="bg1"/>
              </a:solidFill>
              <a:latin typeface="Garamond" panose="02020404030301010803" pitchFamily="18" charset="0"/>
            </a:endParaRPr>
          </a:p>
        </p:txBody>
      </p:sp>
      <p:sp>
        <p:nvSpPr>
          <p:cNvPr id="7" name="Slide Number Placeholder 6">
            <a:extLst>
              <a:ext uri="{FF2B5EF4-FFF2-40B4-BE49-F238E27FC236}">
                <a16:creationId xmlns:a16="http://schemas.microsoft.com/office/drawing/2014/main" id="{4987C960-01DC-7166-3FD0-9DF36D09C087}"/>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9</a:t>
            </a:fld>
            <a:r>
              <a:rPr lang="en-US" b="1" dirty="0">
                <a:solidFill>
                  <a:schemeClr val="bg1"/>
                </a:solidFill>
                <a:latin typeface="Garamond" panose="02020404030301010803" pitchFamily="18" charset="0"/>
              </a:rPr>
              <a:t> </a:t>
            </a:r>
          </a:p>
        </p:txBody>
      </p:sp>
    </p:spTree>
    <p:extLst>
      <p:ext uri="{BB962C8B-B14F-4D97-AF65-F5344CB8AC3E}">
        <p14:creationId xmlns:p14="http://schemas.microsoft.com/office/powerpoint/2010/main" val="111336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500"/>
                                        <p:tgtEl>
                                          <p:spTgt spid="3">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fade">
                                      <p:cBhvr>
                                        <p:cTn id="42" dur="500"/>
                                        <p:tgtEl>
                                          <p:spTgt spid="3">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animEffect transition="in" filter="fade">
                                      <p:cBhvr>
                                        <p:cTn id="47" dur="500"/>
                                        <p:tgtEl>
                                          <p:spTgt spid="3">
                                            <p:txEl>
                                              <p:pRg st="10" end="1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
                                            <p:txEl>
                                              <p:pRg st="12" end="12"/>
                                            </p:txEl>
                                          </p:spTgt>
                                        </p:tgtEl>
                                        <p:attrNameLst>
                                          <p:attrName>style.visibility</p:attrName>
                                        </p:attrNameLst>
                                      </p:cBhvr>
                                      <p:to>
                                        <p:strVal val="visible"/>
                                      </p:to>
                                    </p:set>
                                    <p:animEffect transition="in" filter="fade">
                                      <p:cBhvr>
                                        <p:cTn id="52"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__PE_POLL_EMBED_ID" val="818e314c-7ea6-4b40-93d8-e4a401956f2c"/>
</p:tagLst>
</file>

<file path=ppt/tags/tag2.xml><?xml version="1.0" encoding="utf-8"?>
<p:tagLst xmlns:a="http://schemas.openxmlformats.org/drawingml/2006/main" xmlns:r="http://schemas.openxmlformats.org/officeDocument/2006/relationships" xmlns:p="http://schemas.openxmlformats.org/presentationml/2006/main">
  <p:tag name="__PE_POLL_EMBED_ID" val="f6fb5737-cbc7-4b48-835d-be4a7dcf1678"/>
</p:tagLst>
</file>

<file path=ppt/tags/tag3.xml><?xml version="1.0" encoding="utf-8"?>
<p:tagLst xmlns:a="http://schemas.openxmlformats.org/drawingml/2006/main" xmlns:r="http://schemas.openxmlformats.org/officeDocument/2006/relationships" xmlns:p="http://schemas.openxmlformats.org/presentationml/2006/main">
  <p:tag name="__PE_POLL_EMBED_ID" val="482f1e51-256f-4d65-ad29-e66276d20bf0"/>
</p:tagLst>
</file>

<file path=ppt/tags/tag4.xml><?xml version="1.0" encoding="utf-8"?>
<p:tagLst xmlns:a="http://schemas.openxmlformats.org/drawingml/2006/main" xmlns:r="http://schemas.openxmlformats.org/officeDocument/2006/relationships" xmlns:p="http://schemas.openxmlformats.org/presentationml/2006/main">
  <p:tag name="__PE_POLL_EMBED_ID" val="07264946-94b8-4808-aed7-4f3071fdbb8d"/>
</p:tagLst>
</file>

<file path=ppt/tags/tag5.xml><?xml version="1.0" encoding="utf-8"?>
<p:tagLst xmlns:a="http://schemas.openxmlformats.org/drawingml/2006/main" xmlns:r="http://schemas.openxmlformats.org/officeDocument/2006/relationships" xmlns:p="http://schemas.openxmlformats.org/presentationml/2006/main">
  <p:tag name="__PE_POLL_EMBED_ID" val="4bc698ef-671c-495c-94c5-849219af52e3"/>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5955</TotalTime>
  <Words>5637</Words>
  <Application>Microsoft Office PowerPoint</Application>
  <PresentationFormat>Custom</PresentationFormat>
  <Paragraphs>727</Paragraphs>
  <Slides>67</Slides>
  <Notes>60</Notes>
  <HiddenSlides>0</HiddenSlides>
  <MMClips>7</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67</vt:i4>
      </vt:variant>
    </vt:vector>
  </HeadingPairs>
  <TitlesOfParts>
    <vt:vector size="72" baseType="lpstr">
      <vt:lpstr>Aptos</vt:lpstr>
      <vt:lpstr>Arial</vt:lpstr>
      <vt:lpstr>Calibri</vt:lpstr>
      <vt:lpstr>Garamond</vt:lpstr>
      <vt:lpstr>Office Theme</vt:lpstr>
      <vt:lpstr>PowerPoint Presentation</vt:lpstr>
      <vt:lpstr>PowerPoint Presentation</vt:lpstr>
      <vt:lpstr>PowerPoint Presentation</vt:lpstr>
      <vt:lpstr>  Understanding the Business Process</vt:lpstr>
      <vt:lpstr>  Understanding the Business Process</vt:lpstr>
      <vt:lpstr>  Understanding the Business Process</vt:lpstr>
      <vt:lpstr>  Understanding the Business Process</vt:lpstr>
      <vt:lpstr>  How IS Enhances Business Processes</vt:lpstr>
      <vt:lpstr>  How IS Enhances Business Processes</vt:lpstr>
      <vt:lpstr>  How IS Enhances Business Processes</vt:lpstr>
      <vt:lpstr>PowerPoint Presentation</vt:lpstr>
      <vt:lpstr>  Systems for Different Management Groups</vt:lpstr>
      <vt:lpstr>  Transaction Processing Systems</vt:lpstr>
      <vt:lpstr>  TPS Examples: Payroll</vt:lpstr>
      <vt:lpstr>  TPS Case Study: Knight Capital (2012)</vt:lpstr>
      <vt:lpstr>  TPS Case Study: Knight Capital (2012)</vt:lpstr>
      <vt:lpstr>  Systems for Business Intelligence</vt:lpstr>
      <vt:lpstr>  BI Examples: Management Information Systems</vt:lpstr>
      <vt:lpstr>  BI Examples: MIS and TPS</vt:lpstr>
      <vt:lpstr>  BI Examples: Decision Support Systems</vt:lpstr>
      <vt:lpstr>Poll Everywhere multiple choice poll instructions screen
Activity Title: Which of the following best represents the use of a Decision Support System (DSS) rather than a Management Information System (MIS)?
Slide 21</vt:lpstr>
      <vt:lpstr>Poll Everywhere multiple choice poll chart screen
Activity Title: Which of the following best represents the use of a Decision Support System (DSS) rather than a Management Information System (MIS)?
Slide 23</vt:lpstr>
      <vt:lpstr>  BI Examples: Executive Support Systems</vt:lpstr>
      <vt:lpstr>  BI Example: Sabre Airline Solutions Dashboard</vt:lpstr>
      <vt:lpstr>PowerPoint Presentation</vt:lpstr>
      <vt:lpstr>  Enterprise Applications</vt:lpstr>
      <vt:lpstr>  Enterprise Resource Planning (ERP) Systems</vt:lpstr>
      <vt:lpstr>  ERP Showcase: SAP</vt:lpstr>
      <vt:lpstr>  Supply Chain Management (SCM) Systems</vt:lpstr>
      <vt:lpstr>  SCM Showcase: Dell Inc.</vt:lpstr>
      <vt:lpstr>  Customer Relationship Management (CRM) Systems</vt:lpstr>
      <vt:lpstr>  CRM Showcase: Salesforce &amp; Coca-Cola</vt:lpstr>
      <vt:lpstr>  Knowledge Management Systems (KMS)</vt:lpstr>
      <vt:lpstr>  KMS Showcase: NASA’s LLIS</vt:lpstr>
      <vt:lpstr>  Enterprise Applications Overview</vt:lpstr>
      <vt:lpstr>  Intranets and Extranets</vt:lpstr>
      <vt:lpstr>PowerPoint Presentation</vt:lpstr>
      <vt:lpstr>  Collaboration</vt:lpstr>
      <vt:lpstr>  Collaboration</vt:lpstr>
      <vt:lpstr>  Collaboration</vt:lpstr>
      <vt:lpstr>  Social Business</vt:lpstr>
      <vt:lpstr>  Social Business Showcase: “My Starbucks Idea”</vt:lpstr>
      <vt:lpstr>  Social Business Showcase: “My Starbucks Idea”</vt:lpstr>
      <vt:lpstr>Poll Everywhere multiple choice poll instructions screen
Activity Title: Vote for the most inspirational name for the new polar research ship.
Slide 44</vt:lpstr>
      <vt:lpstr>Poll Everywhere multiple choice poll chart screen
Activity Title: Vote for the most inspirational name for the new polar research ship.
Slide 46</vt:lpstr>
      <vt:lpstr>  RRS Boaty McBoatface?</vt:lpstr>
      <vt:lpstr>  Björn Borg’s “Weapons of Mass Seduction”</vt:lpstr>
      <vt:lpstr>Poll Everywhere clickable image activity
Activity Title: Vote for the city/region in need of weapons of mass seduction!
Slide 48</vt:lpstr>
      <vt:lpstr>  Björn Borg’s “Weapons of Mass Seduction”</vt:lpstr>
      <vt:lpstr>  Björn Borg’s “Weapons of Mass Seduction”</vt:lpstr>
      <vt:lpstr>  Social Business</vt:lpstr>
      <vt:lpstr>  Caveats of Collaboration</vt:lpstr>
      <vt:lpstr>  Collaboration Tools</vt:lpstr>
      <vt:lpstr>  Social Business Tools</vt:lpstr>
      <vt:lpstr>  Social Business Tools: Accenture’s Virtual Offices</vt:lpstr>
      <vt:lpstr>  Social Business Tools: Accenture’s Virtual Offices</vt:lpstr>
      <vt:lpstr>  Evaluating Collaboration and Social Business Tools</vt:lpstr>
      <vt:lpstr>  Evaluating Collaboration and Social Business Tools</vt:lpstr>
      <vt:lpstr>PowerPoint Presentation</vt:lpstr>
      <vt:lpstr>  Knowledge Management</vt:lpstr>
      <vt:lpstr>  Knowledge Management Systems</vt:lpstr>
      <vt:lpstr>  Enterprise-wide KMS</vt:lpstr>
      <vt:lpstr>  Enterprise Content Management: OpenText</vt:lpstr>
      <vt:lpstr>  Knowledge Work Systems</vt:lpstr>
      <vt:lpstr>  Information Systems Function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Brian Park</dc:creator>
  <cp:keywords/>
  <dc:description>generated using python-pptx</dc:description>
  <cp:lastModifiedBy>Brian Park</cp:lastModifiedBy>
  <cp:revision>124</cp:revision>
  <dcterms:created xsi:type="dcterms:W3CDTF">2013-01-27T09:14:16Z</dcterms:created>
  <dcterms:modified xsi:type="dcterms:W3CDTF">2025-09-15T13:47:10Z</dcterms:modified>
  <cp:category/>
</cp:coreProperties>
</file>