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sldIdLst>
    <p:sldId id="256" r:id="rId2"/>
    <p:sldId id="382" r:id="rId3"/>
    <p:sldId id="257" r:id="rId4"/>
    <p:sldId id="386" r:id="rId5"/>
    <p:sldId id="387" r:id="rId6"/>
    <p:sldId id="388" r:id="rId7"/>
    <p:sldId id="389" r:id="rId8"/>
    <p:sldId id="391" r:id="rId9"/>
    <p:sldId id="395" r:id="rId10"/>
    <p:sldId id="399" r:id="rId11"/>
    <p:sldId id="396" r:id="rId12"/>
    <p:sldId id="398" r:id="rId13"/>
    <p:sldId id="397" r:id="rId14"/>
    <p:sldId id="401" r:id="rId15"/>
    <p:sldId id="402" r:id="rId16"/>
    <p:sldId id="400" r:id="rId17"/>
    <p:sldId id="403" r:id="rId18"/>
    <p:sldId id="404" r:id="rId19"/>
    <p:sldId id="405" r:id="rId20"/>
    <p:sldId id="406" r:id="rId21"/>
    <p:sldId id="427" r:id="rId22"/>
    <p:sldId id="428" r:id="rId23"/>
    <p:sldId id="426" r:id="rId24"/>
    <p:sldId id="408" r:id="rId25"/>
    <p:sldId id="384" r:id="rId26"/>
    <p:sldId id="385" r:id="rId27"/>
    <p:sldId id="407" r:id="rId28"/>
    <p:sldId id="411" r:id="rId29"/>
    <p:sldId id="409" r:id="rId30"/>
    <p:sldId id="410" r:id="rId31"/>
    <p:sldId id="412" r:id="rId32"/>
    <p:sldId id="413" r:id="rId33"/>
    <p:sldId id="383" r:id="rId34"/>
    <p:sldId id="414" r:id="rId35"/>
    <p:sldId id="415" r:id="rId36"/>
    <p:sldId id="416" r:id="rId37"/>
    <p:sldId id="418" r:id="rId38"/>
    <p:sldId id="419" r:id="rId39"/>
    <p:sldId id="420" r:id="rId40"/>
    <p:sldId id="422" r:id="rId41"/>
    <p:sldId id="430" r:id="rId42"/>
    <p:sldId id="429" r:id="rId4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94660"/>
  </p:normalViewPr>
  <p:slideViewPr>
    <p:cSldViewPr snapToGrid="0" snapToObjects="1">
      <p:cViewPr varScale="1">
        <p:scale>
          <a:sx n="105" d="100"/>
          <a:sy n="105" d="100"/>
        </p:scale>
        <p:origin x="7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0394-E5C4-6569-9000-A64A44EBA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C0823-31F3-9D0B-FCA7-0EF4F4FAD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F84BF-994F-E96E-A165-297952736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57F7C-824B-0983-C6CC-41D1AF925F07}"/>
              </a:ext>
            </a:extLst>
          </p:cNvPr>
          <p:cNvSpPr>
            <a:spLocks noGrp="1"/>
          </p:cNvSpPr>
          <p:nvPr>
            <p:ph type="sldNum" sz="quarter" idx="5"/>
          </p:nvPr>
        </p:nvSpPr>
        <p:spPr/>
        <p:txBody>
          <a:bodyPr/>
          <a:lstStyle/>
          <a:p>
            <a:fld id="{C987AAC7-CF25-414B-93E7-2A61E431E831}" type="slidenum">
              <a:rPr lang="en-US" smtClean="0"/>
              <a:t>2</a:t>
            </a:fld>
            <a:endParaRPr lang="en-US"/>
          </a:p>
        </p:txBody>
      </p:sp>
    </p:spTree>
    <p:extLst>
      <p:ext uri="{BB962C8B-B14F-4D97-AF65-F5344CB8AC3E}">
        <p14:creationId xmlns:p14="http://schemas.microsoft.com/office/powerpoint/2010/main" val="226359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9E9D-D73F-CF23-5D26-2D4F6AA32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050B9-5BBC-C5DD-3721-682C6E9A1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C9180-1B04-3674-6DDD-DA088EC8B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2EFE9B-B5C0-EAAC-F282-6044FFECF6AC}"/>
              </a:ext>
            </a:extLst>
          </p:cNvPr>
          <p:cNvSpPr>
            <a:spLocks noGrp="1"/>
          </p:cNvSpPr>
          <p:nvPr>
            <p:ph type="sldNum" sz="quarter" idx="5"/>
          </p:nvPr>
        </p:nvSpPr>
        <p:spPr/>
        <p:txBody>
          <a:bodyPr/>
          <a:lstStyle/>
          <a:p>
            <a:fld id="{C987AAC7-CF25-414B-93E7-2A61E431E831}" type="slidenum">
              <a:rPr lang="en-US" smtClean="0"/>
              <a:t>12</a:t>
            </a:fld>
            <a:endParaRPr lang="en-US"/>
          </a:p>
        </p:txBody>
      </p:sp>
    </p:spTree>
    <p:extLst>
      <p:ext uri="{BB962C8B-B14F-4D97-AF65-F5344CB8AC3E}">
        <p14:creationId xmlns:p14="http://schemas.microsoft.com/office/powerpoint/2010/main" val="13901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79CE6-315D-B7F6-A0A0-63561BEFB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EEB46-B32B-D9DE-7121-D66F017D2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F6172-F406-B873-C82F-05FB823B35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6DC568-5B7B-E260-1BDC-0797A37DA3E5}"/>
              </a:ext>
            </a:extLst>
          </p:cNvPr>
          <p:cNvSpPr>
            <a:spLocks noGrp="1"/>
          </p:cNvSpPr>
          <p:nvPr>
            <p:ph type="sldNum" sz="quarter" idx="5"/>
          </p:nvPr>
        </p:nvSpPr>
        <p:spPr/>
        <p:txBody>
          <a:bodyPr/>
          <a:lstStyle/>
          <a:p>
            <a:fld id="{C987AAC7-CF25-414B-93E7-2A61E431E831}" type="slidenum">
              <a:rPr lang="en-US" smtClean="0"/>
              <a:t>13</a:t>
            </a:fld>
            <a:endParaRPr lang="en-US"/>
          </a:p>
        </p:txBody>
      </p:sp>
    </p:spTree>
    <p:extLst>
      <p:ext uri="{BB962C8B-B14F-4D97-AF65-F5344CB8AC3E}">
        <p14:creationId xmlns:p14="http://schemas.microsoft.com/office/powerpoint/2010/main" val="261455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52B3-FBCD-340C-EA33-A7C734E50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A21A5-4B94-EA90-6CEF-331EC880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DE52C-5FF9-6DD4-AEFE-430C3366D2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C5FFDB-819F-E36A-4A91-1B8D1E7EFA1E}"/>
              </a:ext>
            </a:extLst>
          </p:cNvPr>
          <p:cNvSpPr>
            <a:spLocks noGrp="1"/>
          </p:cNvSpPr>
          <p:nvPr>
            <p:ph type="sldNum" sz="quarter" idx="5"/>
          </p:nvPr>
        </p:nvSpPr>
        <p:spPr/>
        <p:txBody>
          <a:bodyPr/>
          <a:lstStyle/>
          <a:p>
            <a:fld id="{C987AAC7-CF25-414B-93E7-2A61E431E831}" type="slidenum">
              <a:rPr lang="en-US" smtClean="0"/>
              <a:t>14</a:t>
            </a:fld>
            <a:endParaRPr lang="en-US"/>
          </a:p>
        </p:txBody>
      </p:sp>
    </p:spTree>
    <p:extLst>
      <p:ext uri="{BB962C8B-B14F-4D97-AF65-F5344CB8AC3E}">
        <p14:creationId xmlns:p14="http://schemas.microsoft.com/office/powerpoint/2010/main" val="50575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340E-3E6E-1F9E-30C5-50204D934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E474B-9D27-620B-5942-24F7E9372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308BB-EC32-18E3-CFE2-DB5B0722AE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8823E-1FF8-E38C-799D-B37673398712}"/>
              </a:ext>
            </a:extLst>
          </p:cNvPr>
          <p:cNvSpPr>
            <a:spLocks noGrp="1"/>
          </p:cNvSpPr>
          <p:nvPr>
            <p:ph type="sldNum" sz="quarter" idx="5"/>
          </p:nvPr>
        </p:nvSpPr>
        <p:spPr/>
        <p:txBody>
          <a:bodyPr/>
          <a:lstStyle/>
          <a:p>
            <a:fld id="{C987AAC7-CF25-414B-93E7-2A61E431E831}" type="slidenum">
              <a:rPr lang="en-US" smtClean="0"/>
              <a:t>15</a:t>
            </a:fld>
            <a:endParaRPr lang="en-US"/>
          </a:p>
        </p:txBody>
      </p:sp>
    </p:spTree>
    <p:extLst>
      <p:ext uri="{BB962C8B-B14F-4D97-AF65-F5344CB8AC3E}">
        <p14:creationId xmlns:p14="http://schemas.microsoft.com/office/powerpoint/2010/main" val="171063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DA5E0-A640-BAA5-D27F-FDFBE04CE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BC739-8A51-8E45-8CE5-48940C60C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77CEB-E0BA-B50B-6D56-5D289EFE8A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EB1C91-6335-01B1-A656-12F49497B008}"/>
              </a:ext>
            </a:extLst>
          </p:cNvPr>
          <p:cNvSpPr>
            <a:spLocks noGrp="1"/>
          </p:cNvSpPr>
          <p:nvPr>
            <p:ph type="sldNum" sz="quarter" idx="5"/>
          </p:nvPr>
        </p:nvSpPr>
        <p:spPr/>
        <p:txBody>
          <a:bodyPr/>
          <a:lstStyle/>
          <a:p>
            <a:fld id="{C987AAC7-CF25-414B-93E7-2A61E431E831}" type="slidenum">
              <a:rPr lang="en-US" smtClean="0"/>
              <a:t>16</a:t>
            </a:fld>
            <a:endParaRPr lang="en-US"/>
          </a:p>
        </p:txBody>
      </p:sp>
    </p:spTree>
    <p:extLst>
      <p:ext uri="{BB962C8B-B14F-4D97-AF65-F5344CB8AC3E}">
        <p14:creationId xmlns:p14="http://schemas.microsoft.com/office/powerpoint/2010/main" val="3908772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4446-F2CB-EAA1-14EE-B4F94B61F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2C8B0-3BE0-9919-8290-B8B8B37DC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7FF4E-1C72-D989-FCF7-C93AB39A41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4463D-6308-A163-9AA9-0DCFF59BF893}"/>
              </a:ext>
            </a:extLst>
          </p:cNvPr>
          <p:cNvSpPr>
            <a:spLocks noGrp="1"/>
          </p:cNvSpPr>
          <p:nvPr>
            <p:ph type="sldNum" sz="quarter" idx="5"/>
          </p:nvPr>
        </p:nvSpPr>
        <p:spPr/>
        <p:txBody>
          <a:bodyPr/>
          <a:lstStyle/>
          <a:p>
            <a:fld id="{C987AAC7-CF25-414B-93E7-2A61E431E831}" type="slidenum">
              <a:rPr lang="en-US" smtClean="0"/>
              <a:t>17</a:t>
            </a:fld>
            <a:endParaRPr lang="en-US"/>
          </a:p>
        </p:txBody>
      </p:sp>
    </p:spTree>
    <p:extLst>
      <p:ext uri="{BB962C8B-B14F-4D97-AF65-F5344CB8AC3E}">
        <p14:creationId xmlns:p14="http://schemas.microsoft.com/office/powerpoint/2010/main" val="3798407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8D9F-3E02-10BF-75FE-78321F8C3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8346D-48BA-1978-B2CF-272F1F57A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536FC-594A-5DDE-98B2-0DEECFD91F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025120-E8C3-21BA-BF9D-F758B842FABF}"/>
              </a:ext>
            </a:extLst>
          </p:cNvPr>
          <p:cNvSpPr>
            <a:spLocks noGrp="1"/>
          </p:cNvSpPr>
          <p:nvPr>
            <p:ph type="sldNum" sz="quarter" idx="5"/>
          </p:nvPr>
        </p:nvSpPr>
        <p:spPr/>
        <p:txBody>
          <a:bodyPr/>
          <a:lstStyle/>
          <a:p>
            <a:fld id="{C987AAC7-CF25-414B-93E7-2A61E431E831}" type="slidenum">
              <a:rPr lang="en-US" smtClean="0"/>
              <a:t>18</a:t>
            </a:fld>
            <a:endParaRPr lang="en-US"/>
          </a:p>
        </p:txBody>
      </p:sp>
    </p:spTree>
    <p:extLst>
      <p:ext uri="{BB962C8B-B14F-4D97-AF65-F5344CB8AC3E}">
        <p14:creationId xmlns:p14="http://schemas.microsoft.com/office/powerpoint/2010/main" val="386296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CB52-F2F0-C047-1A15-8238547EA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F2864-3328-20C0-18DD-92976DF97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7FE1F-AECF-7683-7E25-5F115A439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120881-B7A4-1108-0B3F-7B3D0C5A9F0C}"/>
              </a:ext>
            </a:extLst>
          </p:cNvPr>
          <p:cNvSpPr>
            <a:spLocks noGrp="1"/>
          </p:cNvSpPr>
          <p:nvPr>
            <p:ph type="sldNum" sz="quarter" idx="5"/>
          </p:nvPr>
        </p:nvSpPr>
        <p:spPr/>
        <p:txBody>
          <a:bodyPr/>
          <a:lstStyle/>
          <a:p>
            <a:fld id="{C987AAC7-CF25-414B-93E7-2A61E431E831}" type="slidenum">
              <a:rPr lang="en-US" smtClean="0"/>
              <a:t>19</a:t>
            </a:fld>
            <a:endParaRPr lang="en-US"/>
          </a:p>
        </p:txBody>
      </p:sp>
    </p:spTree>
    <p:extLst>
      <p:ext uri="{BB962C8B-B14F-4D97-AF65-F5344CB8AC3E}">
        <p14:creationId xmlns:p14="http://schemas.microsoft.com/office/powerpoint/2010/main" val="2265469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A6ADD-0B8A-B8AB-F210-115A19474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B7E0E-F4FB-4731-B947-A4CB287EE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98AF3-0C0A-76D6-C33D-C614715068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E11C57-36AB-D11D-9109-41BDE62F0F7D}"/>
              </a:ext>
            </a:extLst>
          </p:cNvPr>
          <p:cNvSpPr>
            <a:spLocks noGrp="1"/>
          </p:cNvSpPr>
          <p:nvPr>
            <p:ph type="sldNum" sz="quarter" idx="5"/>
          </p:nvPr>
        </p:nvSpPr>
        <p:spPr/>
        <p:txBody>
          <a:bodyPr/>
          <a:lstStyle/>
          <a:p>
            <a:fld id="{C987AAC7-CF25-414B-93E7-2A61E431E831}" type="slidenum">
              <a:rPr lang="en-US" smtClean="0"/>
              <a:t>20</a:t>
            </a:fld>
            <a:endParaRPr lang="en-US"/>
          </a:p>
        </p:txBody>
      </p:sp>
    </p:spTree>
    <p:extLst>
      <p:ext uri="{BB962C8B-B14F-4D97-AF65-F5344CB8AC3E}">
        <p14:creationId xmlns:p14="http://schemas.microsoft.com/office/powerpoint/2010/main" val="191096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1AA6-AD52-749B-1D50-EE471D2C7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2A58E-EE25-488A-6425-96F8B3AA3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3B92B-500F-DA0A-9188-E0465C64A1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36FDF1-08BA-E8C4-EAB9-8F3B775A9C6F}"/>
              </a:ext>
            </a:extLst>
          </p:cNvPr>
          <p:cNvSpPr>
            <a:spLocks noGrp="1"/>
          </p:cNvSpPr>
          <p:nvPr>
            <p:ph type="sldNum" sz="quarter" idx="5"/>
          </p:nvPr>
        </p:nvSpPr>
        <p:spPr/>
        <p:txBody>
          <a:bodyPr/>
          <a:lstStyle/>
          <a:p>
            <a:fld id="{C987AAC7-CF25-414B-93E7-2A61E431E831}" type="slidenum">
              <a:rPr lang="en-US" smtClean="0"/>
              <a:t>21</a:t>
            </a:fld>
            <a:endParaRPr lang="en-US"/>
          </a:p>
        </p:txBody>
      </p:sp>
    </p:spTree>
    <p:extLst>
      <p:ext uri="{BB962C8B-B14F-4D97-AF65-F5344CB8AC3E}">
        <p14:creationId xmlns:p14="http://schemas.microsoft.com/office/powerpoint/2010/main" val="28409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ED19-52B7-657D-A022-745797E7E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C13C8-899C-AE68-4089-184D3E3BE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3EC51-C9DB-EF8F-2043-BAF74374B7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E5A528-F3F2-6233-00C4-DE67EB4F13B1}"/>
              </a:ext>
            </a:extLst>
          </p:cNvPr>
          <p:cNvSpPr>
            <a:spLocks noGrp="1"/>
          </p:cNvSpPr>
          <p:nvPr>
            <p:ph type="sldNum" sz="quarter" idx="5"/>
          </p:nvPr>
        </p:nvSpPr>
        <p:spPr/>
        <p:txBody>
          <a:bodyPr/>
          <a:lstStyle/>
          <a:p>
            <a:fld id="{C987AAC7-CF25-414B-93E7-2A61E431E831}" type="slidenum">
              <a:rPr lang="en-US" smtClean="0"/>
              <a:t>4</a:t>
            </a:fld>
            <a:endParaRPr lang="en-US"/>
          </a:p>
        </p:txBody>
      </p:sp>
    </p:spTree>
    <p:extLst>
      <p:ext uri="{BB962C8B-B14F-4D97-AF65-F5344CB8AC3E}">
        <p14:creationId xmlns:p14="http://schemas.microsoft.com/office/powerpoint/2010/main" val="177943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2EEE-0B8F-146A-7B30-91583BF04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02F33-1CE6-9F95-AF2C-4D90D1905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4ED74-68F5-3456-571F-9591B2B120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177C25-9210-D267-4F02-F06DA5994BA0}"/>
              </a:ext>
            </a:extLst>
          </p:cNvPr>
          <p:cNvSpPr>
            <a:spLocks noGrp="1"/>
          </p:cNvSpPr>
          <p:nvPr>
            <p:ph type="sldNum" sz="quarter" idx="5"/>
          </p:nvPr>
        </p:nvSpPr>
        <p:spPr/>
        <p:txBody>
          <a:bodyPr/>
          <a:lstStyle/>
          <a:p>
            <a:fld id="{C987AAC7-CF25-414B-93E7-2A61E431E831}" type="slidenum">
              <a:rPr lang="en-US" smtClean="0"/>
              <a:t>22</a:t>
            </a:fld>
            <a:endParaRPr lang="en-US"/>
          </a:p>
        </p:txBody>
      </p:sp>
    </p:spTree>
    <p:extLst>
      <p:ext uri="{BB962C8B-B14F-4D97-AF65-F5344CB8AC3E}">
        <p14:creationId xmlns:p14="http://schemas.microsoft.com/office/powerpoint/2010/main" val="886997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08C6-4D3B-A698-EB47-AA591E57A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B746A-13E7-0BD8-316C-84C41F2FE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FA13F-74A7-D5AB-E602-D57B55540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25E4E6-5B6B-040B-3BCE-E9BB85CA1D1C}"/>
              </a:ext>
            </a:extLst>
          </p:cNvPr>
          <p:cNvSpPr>
            <a:spLocks noGrp="1"/>
          </p:cNvSpPr>
          <p:nvPr>
            <p:ph type="sldNum" sz="quarter" idx="5"/>
          </p:nvPr>
        </p:nvSpPr>
        <p:spPr/>
        <p:txBody>
          <a:bodyPr/>
          <a:lstStyle/>
          <a:p>
            <a:fld id="{C987AAC7-CF25-414B-93E7-2A61E431E831}" type="slidenum">
              <a:rPr lang="en-US" smtClean="0"/>
              <a:t>23</a:t>
            </a:fld>
            <a:endParaRPr lang="en-US"/>
          </a:p>
        </p:txBody>
      </p:sp>
    </p:spTree>
    <p:extLst>
      <p:ext uri="{BB962C8B-B14F-4D97-AF65-F5344CB8AC3E}">
        <p14:creationId xmlns:p14="http://schemas.microsoft.com/office/powerpoint/2010/main" val="125737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C2B3-441E-7436-919B-EB9201D3D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E9A18-36CC-8488-BFEE-D7EDB8B54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E4A5F-D3EC-F9FA-8E4C-EA6B210ECF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6490E5-B42E-E6E6-9B2E-B7C58235DA86}"/>
              </a:ext>
            </a:extLst>
          </p:cNvPr>
          <p:cNvSpPr>
            <a:spLocks noGrp="1"/>
          </p:cNvSpPr>
          <p:nvPr>
            <p:ph type="sldNum" sz="quarter" idx="5"/>
          </p:nvPr>
        </p:nvSpPr>
        <p:spPr/>
        <p:txBody>
          <a:bodyPr/>
          <a:lstStyle/>
          <a:p>
            <a:fld id="{C987AAC7-CF25-414B-93E7-2A61E431E831}" type="slidenum">
              <a:rPr lang="en-US" smtClean="0"/>
              <a:t>25</a:t>
            </a:fld>
            <a:endParaRPr lang="en-US"/>
          </a:p>
        </p:txBody>
      </p:sp>
    </p:spTree>
    <p:extLst>
      <p:ext uri="{BB962C8B-B14F-4D97-AF65-F5344CB8AC3E}">
        <p14:creationId xmlns:p14="http://schemas.microsoft.com/office/powerpoint/2010/main" val="3138951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D0B0-A5F5-0D7A-5123-C9C8296DE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7AC5A-E7D4-20CE-BD30-8BFB0098A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29230-136B-61D5-6CEE-A1C2A2C282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844A7E-FBFD-556C-664C-60BB95F79E2A}"/>
              </a:ext>
            </a:extLst>
          </p:cNvPr>
          <p:cNvSpPr>
            <a:spLocks noGrp="1"/>
          </p:cNvSpPr>
          <p:nvPr>
            <p:ph type="sldNum" sz="quarter" idx="5"/>
          </p:nvPr>
        </p:nvSpPr>
        <p:spPr/>
        <p:txBody>
          <a:bodyPr/>
          <a:lstStyle/>
          <a:p>
            <a:fld id="{C987AAC7-CF25-414B-93E7-2A61E431E831}" type="slidenum">
              <a:rPr lang="en-US" smtClean="0"/>
              <a:t>26</a:t>
            </a:fld>
            <a:endParaRPr lang="en-US"/>
          </a:p>
        </p:txBody>
      </p:sp>
    </p:spTree>
    <p:extLst>
      <p:ext uri="{BB962C8B-B14F-4D97-AF65-F5344CB8AC3E}">
        <p14:creationId xmlns:p14="http://schemas.microsoft.com/office/powerpoint/2010/main" val="1989301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6A2B6-AB66-A90B-E8DE-58EA3F3F2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9D02F-93AB-2879-55C9-E74559F36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E6D2C-22C2-FD54-DE51-0C97316F3A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09A617-876A-1044-5B30-73059580FDDC}"/>
              </a:ext>
            </a:extLst>
          </p:cNvPr>
          <p:cNvSpPr>
            <a:spLocks noGrp="1"/>
          </p:cNvSpPr>
          <p:nvPr>
            <p:ph type="sldNum" sz="quarter" idx="5"/>
          </p:nvPr>
        </p:nvSpPr>
        <p:spPr/>
        <p:txBody>
          <a:bodyPr/>
          <a:lstStyle/>
          <a:p>
            <a:fld id="{C987AAC7-CF25-414B-93E7-2A61E431E831}" type="slidenum">
              <a:rPr lang="en-US" smtClean="0"/>
              <a:t>27</a:t>
            </a:fld>
            <a:endParaRPr lang="en-US"/>
          </a:p>
        </p:txBody>
      </p:sp>
    </p:spTree>
    <p:extLst>
      <p:ext uri="{BB962C8B-B14F-4D97-AF65-F5344CB8AC3E}">
        <p14:creationId xmlns:p14="http://schemas.microsoft.com/office/powerpoint/2010/main" val="249164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160F-812B-D634-5BA2-3D2D59A8F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972EC-DF69-159E-BCFB-4327836F3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E1BF4-32D2-0357-DA2C-D34C95AC3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DA6C77-606C-BFC6-2BC1-2CEB79A4371C}"/>
              </a:ext>
            </a:extLst>
          </p:cNvPr>
          <p:cNvSpPr>
            <a:spLocks noGrp="1"/>
          </p:cNvSpPr>
          <p:nvPr>
            <p:ph type="sldNum" sz="quarter" idx="5"/>
          </p:nvPr>
        </p:nvSpPr>
        <p:spPr/>
        <p:txBody>
          <a:bodyPr/>
          <a:lstStyle/>
          <a:p>
            <a:fld id="{C987AAC7-CF25-414B-93E7-2A61E431E831}" type="slidenum">
              <a:rPr lang="en-US" smtClean="0"/>
              <a:t>28</a:t>
            </a:fld>
            <a:endParaRPr lang="en-US"/>
          </a:p>
        </p:txBody>
      </p:sp>
    </p:spTree>
    <p:extLst>
      <p:ext uri="{BB962C8B-B14F-4D97-AF65-F5344CB8AC3E}">
        <p14:creationId xmlns:p14="http://schemas.microsoft.com/office/powerpoint/2010/main" val="3141001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8709-ED4F-0135-9DEB-46542F81E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60800-6534-6847-9E4F-1C3076046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A8549-5A71-4108-B66B-E41576CAEC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1ECDE8-4EE7-3B56-06C3-3E244E7FD927}"/>
              </a:ext>
            </a:extLst>
          </p:cNvPr>
          <p:cNvSpPr>
            <a:spLocks noGrp="1"/>
          </p:cNvSpPr>
          <p:nvPr>
            <p:ph type="sldNum" sz="quarter" idx="5"/>
          </p:nvPr>
        </p:nvSpPr>
        <p:spPr/>
        <p:txBody>
          <a:bodyPr/>
          <a:lstStyle/>
          <a:p>
            <a:fld id="{C987AAC7-CF25-414B-93E7-2A61E431E831}" type="slidenum">
              <a:rPr lang="en-US" smtClean="0"/>
              <a:t>29</a:t>
            </a:fld>
            <a:endParaRPr lang="en-US"/>
          </a:p>
        </p:txBody>
      </p:sp>
    </p:spTree>
    <p:extLst>
      <p:ext uri="{BB962C8B-B14F-4D97-AF65-F5344CB8AC3E}">
        <p14:creationId xmlns:p14="http://schemas.microsoft.com/office/powerpoint/2010/main" val="3287918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E58D6-BE24-DD13-42EE-40E424559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4C68C-EE25-5948-4407-AA0F4E6B7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CAB6E-673C-AD40-B069-34B9AF7A0F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A927C-CBA0-1DE7-8AE0-D02B06CA1B3F}"/>
              </a:ext>
            </a:extLst>
          </p:cNvPr>
          <p:cNvSpPr>
            <a:spLocks noGrp="1"/>
          </p:cNvSpPr>
          <p:nvPr>
            <p:ph type="sldNum" sz="quarter" idx="5"/>
          </p:nvPr>
        </p:nvSpPr>
        <p:spPr/>
        <p:txBody>
          <a:bodyPr/>
          <a:lstStyle/>
          <a:p>
            <a:fld id="{C987AAC7-CF25-414B-93E7-2A61E431E831}" type="slidenum">
              <a:rPr lang="en-US" smtClean="0"/>
              <a:t>30</a:t>
            </a:fld>
            <a:endParaRPr lang="en-US"/>
          </a:p>
        </p:txBody>
      </p:sp>
    </p:spTree>
    <p:extLst>
      <p:ext uri="{BB962C8B-B14F-4D97-AF65-F5344CB8AC3E}">
        <p14:creationId xmlns:p14="http://schemas.microsoft.com/office/powerpoint/2010/main" val="1641405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46AC6-4145-0861-687F-ADFD968F9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520D1-46C7-6CAB-4329-7D774E9C5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2EFE2-97A6-7402-4C32-1A3C5578D0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38ADF-E7A5-3E64-3F8D-851072170406}"/>
              </a:ext>
            </a:extLst>
          </p:cNvPr>
          <p:cNvSpPr>
            <a:spLocks noGrp="1"/>
          </p:cNvSpPr>
          <p:nvPr>
            <p:ph type="sldNum" sz="quarter" idx="5"/>
          </p:nvPr>
        </p:nvSpPr>
        <p:spPr/>
        <p:txBody>
          <a:bodyPr/>
          <a:lstStyle/>
          <a:p>
            <a:fld id="{C987AAC7-CF25-414B-93E7-2A61E431E831}" type="slidenum">
              <a:rPr lang="en-US" smtClean="0"/>
              <a:t>31</a:t>
            </a:fld>
            <a:endParaRPr lang="en-US"/>
          </a:p>
        </p:txBody>
      </p:sp>
    </p:spTree>
    <p:extLst>
      <p:ext uri="{BB962C8B-B14F-4D97-AF65-F5344CB8AC3E}">
        <p14:creationId xmlns:p14="http://schemas.microsoft.com/office/powerpoint/2010/main" val="1102848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52DCD-354D-74DB-F3FF-57D23B1E3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23016-A4C5-7EF6-3BEA-6CE6C7880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5FC25-A39A-943B-72E1-E0638F61C9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43EDF7-9DFD-5596-633E-60015B0AD02C}"/>
              </a:ext>
            </a:extLst>
          </p:cNvPr>
          <p:cNvSpPr>
            <a:spLocks noGrp="1"/>
          </p:cNvSpPr>
          <p:nvPr>
            <p:ph type="sldNum" sz="quarter" idx="5"/>
          </p:nvPr>
        </p:nvSpPr>
        <p:spPr/>
        <p:txBody>
          <a:bodyPr/>
          <a:lstStyle/>
          <a:p>
            <a:fld id="{C987AAC7-CF25-414B-93E7-2A61E431E831}" type="slidenum">
              <a:rPr lang="en-US" smtClean="0"/>
              <a:t>32</a:t>
            </a:fld>
            <a:endParaRPr lang="en-US"/>
          </a:p>
        </p:txBody>
      </p:sp>
    </p:spTree>
    <p:extLst>
      <p:ext uri="{BB962C8B-B14F-4D97-AF65-F5344CB8AC3E}">
        <p14:creationId xmlns:p14="http://schemas.microsoft.com/office/powerpoint/2010/main" val="35779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FC3B-566A-F1DA-C914-F5E06D483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70AD-6966-6F0D-7DD4-1B725FC46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1F33A-3B20-1388-6C26-7B6DDDD47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2870C0-D86E-0453-D4BE-FF4846BA61CE}"/>
              </a:ext>
            </a:extLst>
          </p:cNvPr>
          <p:cNvSpPr>
            <a:spLocks noGrp="1"/>
          </p:cNvSpPr>
          <p:nvPr>
            <p:ph type="sldNum" sz="quarter" idx="5"/>
          </p:nvPr>
        </p:nvSpPr>
        <p:spPr/>
        <p:txBody>
          <a:bodyPr/>
          <a:lstStyle/>
          <a:p>
            <a:fld id="{C987AAC7-CF25-414B-93E7-2A61E431E831}" type="slidenum">
              <a:rPr lang="en-US" smtClean="0"/>
              <a:t>5</a:t>
            </a:fld>
            <a:endParaRPr lang="en-US"/>
          </a:p>
        </p:txBody>
      </p:sp>
    </p:spTree>
    <p:extLst>
      <p:ext uri="{BB962C8B-B14F-4D97-AF65-F5344CB8AC3E}">
        <p14:creationId xmlns:p14="http://schemas.microsoft.com/office/powerpoint/2010/main" val="120906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82937-948F-D1A1-68AA-1FAF6EE84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5B7F1-51D9-002C-AAA3-E45B7D470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1BD10-03D6-0D2F-2C99-496553ED6F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9B6FD3-3D41-4379-508E-704A260D4958}"/>
              </a:ext>
            </a:extLst>
          </p:cNvPr>
          <p:cNvSpPr>
            <a:spLocks noGrp="1"/>
          </p:cNvSpPr>
          <p:nvPr>
            <p:ph type="sldNum" sz="quarter" idx="5"/>
          </p:nvPr>
        </p:nvSpPr>
        <p:spPr/>
        <p:txBody>
          <a:bodyPr/>
          <a:lstStyle/>
          <a:p>
            <a:fld id="{C987AAC7-CF25-414B-93E7-2A61E431E831}" type="slidenum">
              <a:rPr lang="en-US" smtClean="0"/>
              <a:t>33</a:t>
            </a:fld>
            <a:endParaRPr lang="en-US"/>
          </a:p>
        </p:txBody>
      </p:sp>
    </p:spTree>
    <p:extLst>
      <p:ext uri="{BB962C8B-B14F-4D97-AF65-F5344CB8AC3E}">
        <p14:creationId xmlns:p14="http://schemas.microsoft.com/office/powerpoint/2010/main" val="3258138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EDA37-985F-199E-CE87-E025BB427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12997-DD9C-486B-EF38-43F7DF8D0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3C585-643F-17A0-59DD-303F3F4335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EAEB44-D70C-F7EE-9C79-EE1E8B53EA3B}"/>
              </a:ext>
            </a:extLst>
          </p:cNvPr>
          <p:cNvSpPr>
            <a:spLocks noGrp="1"/>
          </p:cNvSpPr>
          <p:nvPr>
            <p:ph type="sldNum" sz="quarter" idx="5"/>
          </p:nvPr>
        </p:nvSpPr>
        <p:spPr/>
        <p:txBody>
          <a:bodyPr/>
          <a:lstStyle/>
          <a:p>
            <a:fld id="{C987AAC7-CF25-414B-93E7-2A61E431E831}" type="slidenum">
              <a:rPr lang="en-US" smtClean="0"/>
              <a:t>34</a:t>
            </a:fld>
            <a:endParaRPr lang="en-US"/>
          </a:p>
        </p:txBody>
      </p:sp>
    </p:spTree>
    <p:extLst>
      <p:ext uri="{BB962C8B-B14F-4D97-AF65-F5344CB8AC3E}">
        <p14:creationId xmlns:p14="http://schemas.microsoft.com/office/powerpoint/2010/main" val="1579897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F629D-B082-5B6D-932E-B085BFC5E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52652-AE39-E29A-CFDC-E8CD0783C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AF1B0-4E87-1FC2-A67D-C619F56B41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113D65-ACC1-4D3D-D8CA-1AE690C4B86F}"/>
              </a:ext>
            </a:extLst>
          </p:cNvPr>
          <p:cNvSpPr>
            <a:spLocks noGrp="1"/>
          </p:cNvSpPr>
          <p:nvPr>
            <p:ph type="sldNum" sz="quarter" idx="5"/>
          </p:nvPr>
        </p:nvSpPr>
        <p:spPr/>
        <p:txBody>
          <a:bodyPr/>
          <a:lstStyle/>
          <a:p>
            <a:fld id="{C987AAC7-CF25-414B-93E7-2A61E431E831}" type="slidenum">
              <a:rPr lang="en-US" smtClean="0"/>
              <a:t>35</a:t>
            </a:fld>
            <a:endParaRPr lang="en-US"/>
          </a:p>
        </p:txBody>
      </p:sp>
    </p:spTree>
    <p:extLst>
      <p:ext uri="{BB962C8B-B14F-4D97-AF65-F5344CB8AC3E}">
        <p14:creationId xmlns:p14="http://schemas.microsoft.com/office/powerpoint/2010/main" val="3739331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7E24-4490-BDB4-A376-88211F0F7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B3719-3EB0-8F8A-51B5-0DB952C32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344C9-C3C2-7257-DD41-F841942117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12A1DB-A37F-69D3-9E55-E11889C38B05}"/>
              </a:ext>
            </a:extLst>
          </p:cNvPr>
          <p:cNvSpPr>
            <a:spLocks noGrp="1"/>
          </p:cNvSpPr>
          <p:nvPr>
            <p:ph type="sldNum" sz="quarter" idx="5"/>
          </p:nvPr>
        </p:nvSpPr>
        <p:spPr/>
        <p:txBody>
          <a:bodyPr/>
          <a:lstStyle/>
          <a:p>
            <a:fld id="{C987AAC7-CF25-414B-93E7-2A61E431E831}" type="slidenum">
              <a:rPr lang="en-US" smtClean="0"/>
              <a:t>36</a:t>
            </a:fld>
            <a:endParaRPr lang="en-US"/>
          </a:p>
        </p:txBody>
      </p:sp>
    </p:spTree>
    <p:extLst>
      <p:ext uri="{BB962C8B-B14F-4D97-AF65-F5344CB8AC3E}">
        <p14:creationId xmlns:p14="http://schemas.microsoft.com/office/powerpoint/2010/main" val="1894300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D6C04-4235-94B2-3F55-4FA0ECC17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163A6-04F1-937A-49EA-25F03F322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36787-165C-C6CF-16E9-FE908872BA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83BE87-C564-D78E-D060-F604A37C8DE8}"/>
              </a:ext>
            </a:extLst>
          </p:cNvPr>
          <p:cNvSpPr>
            <a:spLocks noGrp="1"/>
          </p:cNvSpPr>
          <p:nvPr>
            <p:ph type="sldNum" sz="quarter" idx="5"/>
          </p:nvPr>
        </p:nvSpPr>
        <p:spPr/>
        <p:txBody>
          <a:bodyPr/>
          <a:lstStyle/>
          <a:p>
            <a:fld id="{C987AAC7-CF25-414B-93E7-2A61E431E831}" type="slidenum">
              <a:rPr lang="en-US" smtClean="0"/>
              <a:t>37</a:t>
            </a:fld>
            <a:endParaRPr lang="en-US"/>
          </a:p>
        </p:txBody>
      </p:sp>
    </p:spTree>
    <p:extLst>
      <p:ext uri="{BB962C8B-B14F-4D97-AF65-F5344CB8AC3E}">
        <p14:creationId xmlns:p14="http://schemas.microsoft.com/office/powerpoint/2010/main" val="3938394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EBD73-8E4D-0CA8-FDB9-32B543407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B7781-7F15-E65B-551B-61DBDF990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7D1DD-BA54-7E81-C637-3EAEFB8F03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1B1A74-C475-ED46-09AD-DC63512F1A3A}"/>
              </a:ext>
            </a:extLst>
          </p:cNvPr>
          <p:cNvSpPr>
            <a:spLocks noGrp="1"/>
          </p:cNvSpPr>
          <p:nvPr>
            <p:ph type="sldNum" sz="quarter" idx="5"/>
          </p:nvPr>
        </p:nvSpPr>
        <p:spPr/>
        <p:txBody>
          <a:bodyPr/>
          <a:lstStyle/>
          <a:p>
            <a:fld id="{C987AAC7-CF25-414B-93E7-2A61E431E831}" type="slidenum">
              <a:rPr lang="en-US" smtClean="0"/>
              <a:t>38</a:t>
            </a:fld>
            <a:endParaRPr lang="en-US"/>
          </a:p>
        </p:txBody>
      </p:sp>
    </p:spTree>
    <p:extLst>
      <p:ext uri="{BB962C8B-B14F-4D97-AF65-F5344CB8AC3E}">
        <p14:creationId xmlns:p14="http://schemas.microsoft.com/office/powerpoint/2010/main" val="1906829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30B91-801A-6FFC-4D5A-F629C06BE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1CF8D-6BB8-7860-A306-43A169F24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9C2BE-5701-8B20-66EE-FD9A3AF940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8F7DC-C3CF-F69D-9BF2-29787D36F689}"/>
              </a:ext>
            </a:extLst>
          </p:cNvPr>
          <p:cNvSpPr>
            <a:spLocks noGrp="1"/>
          </p:cNvSpPr>
          <p:nvPr>
            <p:ph type="sldNum" sz="quarter" idx="5"/>
          </p:nvPr>
        </p:nvSpPr>
        <p:spPr/>
        <p:txBody>
          <a:bodyPr/>
          <a:lstStyle/>
          <a:p>
            <a:fld id="{C987AAC7-CF25-414B-93E7-2A61E431E831}" type="slidenum">
              <a:rPr lang="en-US" smtClean="0"/>
              <a:t>39</a:t>
            </a:fld>
            <a:endParaRPr lang="en-US"/>
          </a:p>
        </p:txBody>
      </p:sp>
    </p:spTree>
    <p:extLst>
      <p:ext uri="{BB962C8B-B14F-4D97-AF65-F5344CB8AC3E}">
        <p14:creationId xmlns:p14="http://schemas.microsoft.com/office/powerpoint/2010/main" val="339514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A0EBB-A1A1-0FFE-DD6F-71DD7E9C8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F2401-D184-41CD-C428-3346E1CBB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F241B-DFA1-5A33-8CDC-FF02DBD28E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2517C6-9A63-5E59-2BB4-F2FB73D3E2CA}"/>
              </a:ext>
            </a:extLst>
          </p:cNvPr>
          <p:cNvSpPr>
            <a:spLocks noGrp="1"/>
          </p:cNvSpPr>
          <p:nvPr>
            <p:ph type="sldNum" sz="quarter" idx="5"/>
          </p:nvPr>
        </p:nvSpPr>
        <p:spPr/>
        <p:txBody>
          <a:bodyPr/>
          <a:lstStyle/>
          <a:p>
            <a:fld id="{C987AAC7-CF25-414B-93E7-2A61E431E831}" type="slidenum">
              <a:rPr lang="en-US" smtClean="0"/>
              <a:t>40</a:t>
            </a:fld>
            <a:endParaRPr lang="en-US"/>
          </a:p>
        </p:txBody>
      </p:sp>
    </p:spTree>
    <p:extLst>
      <p:ext uri="{BB962C8B-B14F-4D97-AF65-F5344CB8AC3E}">
        <p14:creationId xmlns:p14="http://schemas.microsoft.com/office/powerpoint/2010/main" val="661438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981E8-EAC3-C59B-98E3-85F8492D3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58C0C-CE78-9B95-B560-9201088BF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B4130-E06B-232E-CCA9-4804129561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F23AC9-5401-1B60-6E76-80D3BEA8E5DD}"/>
              </a:ext>
            </a:extLst>
          </p:cNvPr>
          <p:cNvSpPr>
            <a:spLocks noGrp="1"/>
          </p:cNvSpPr>
          <p:nvPr>
            <p:ph type="sldNum" sz="quarter" idx="5"/>
          </p:nvPr>
        </p:nvSpPr>
        <p:spPr/>
        <p:txBody>
          <a:bodyPr/>
          <a:lstStyle/>
          <a:p>
            <a:fld id="{C987AAC7-CF25-414B-93E7-2A61E431E831}" type="slidenum">
              <a:rPr lang="en-US" smtClean="0"/>
              <a:t>42</a:t>
            </a:fld>
            <a:endParaRPr lang="en-US"/>
          </a:p>
        </p:txBody>
      </p:sp>
    </p:spTree>
    <p:extLst>
      <p:ext uri="{BB962C8B-B14F-4D97-AF65-F5344CB8AC3E}">
        <p14:creationId xmlns:p14="http://schemas.microsoft.com/office/powerpoint/2010/main" val="69494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43F2-53F2-C5F0-8B6F-5AAC587BD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D2AF4-0122-6102-35ED-E2289DCD9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09ED3-A912-7A81-640D-8F440D9425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598107-44AE-4803-5714-108131AD8682}"/>
              </a:ext>
            </a:extLst>
          </p:cNvPr>
          <p:cNvSpPr>
            <a:spLocks noGrp="1"/>
          </p:cNvSpPr>
          <p:nvPr>
            <p:ph type="sldNum" sz="quarter" idx="5"/>
          </p:nvPr>
        </p:nvSpPr>
        <p:spPr/>
        <p:txBody>
          <a:bodyPr/>
          <a:lstStyle/>
          <a:p>
            <a:fld id="{C987AAC7-CF25-414B-93E7-2A61E431E831}" type="slidenum">
              <a:rPr lang="en-US" smtClean="0"/>
              <a:t>6</a:t>
            </a:fld>
            <a:endParaRPr lang="en-US"/>
          </a:p>
        </p:txBody>
      </p:sp>
    </p:spTree>
    <p:extLst>
      <p:ext uri="{BB962C8B-B14F-4D97-AF65-F5344CB8AC3E}">
        <p14:creationId xmlns:p14="http://schemas.microsoft.com/office/powerpoint/2010/main" val="121798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B70A-516C-35A6-ACA1-93FFD1C35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B4C05-34CE-AAB9-DA3F-57C9568D4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B1518-2E41-B007-3A8F-6292D221B2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01A8F5-2469-199C-03DE-D2EEC40601CE}"/>
              </a:ext>
            </a:extLst>
          </p:cNvPr>
          <p:cNvSpPr>
            <a:spLocks noGrp="1"/>
          </p:cNvSpPr>
          <p:nvPr>
            <p:ph type="sldNum" sz="quarter" idx="5"/>
          </p:nvPr>
        </p:nvSpPr>
        <p:spPr/>
        <p:txBody>
          <a:bodyPr/>
          <a:lstStyle/>
          <a:p>
            <a:fld id="{C987AAC7-CF25-414B-93E7-2A61E431E831}" type="slidenum">
              <a:rPr lang="en-US" smtClean="0"/>
              <a:t>7</a:t>
            </a:fld>
            <a:endParaRPr lang="en-US"/>
          </a:p>
        </p:txBody>
      </p:sp>
    </p:spTree>
    <p:extLst>
      <p:ext uri="{BB962C8B-B14F-4D97-AF65-F5344CB8AC3E}">
        <p14:creationId xmlns:p14="http://schemas.microsoft.com/office/powerpoint/2010/main" val="167068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0E5EA-5982-6D47-5060-00545C190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49554-D995-24E4-3F16-DE7540773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70E211-D80B-F144-BD14-8DF20C6FED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18C9FB-ACE6-4C06-8917-C85566D38701}"/>
              </a:ext>
            </a:extLst>
          </p:cNvPr>
          <p:cNvSpPr>
            <a:spLocks noGrp="1"/>
          </p:cNvSpPr>
          <p:nvPr>
            <p:ph type="sldNum" sz="quarter" idx="5"/>
          </p:nvPr>
        </p:nvSpPr>
        <p:spPr/>
        <p:txBody>
          <a:bodyPr/>
          <a:lstStyle/>
          <a:p>
            <a:fld id="{C987AAC7-CF25-414B-93E7-2A61E431E831}" type="slidenum">
              <a:rPr lang="en-US" smtClean="0"/>
              <a:t>8</a:t>
            </a:fld>
            <a:endParaRPr lang="en-US"/>
          </a:p>
        </p:txBody>
      </p:sp>
    </p:spTree>
    <p:extLst>
      <p:ext uri="{BB962C8B-B14F-4D97-AF65-F5344CB8AC3E}">
        <p14:creationId xmlns:p14="http://schemas.microsoft.com/office/powerpoint/2010/main" val="403393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EB19-2282-DD14-B487-00B570817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45EF0-D4E5-EA67-EFFC-B11379706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956A8-3221-B9F4-9B97-8FC364E852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FA05E6-A2D4-55CF-335B-7B11E2C3F8AB}"/>
              </a:ext>
            </a:extLst>
          </p:cNvPr>
          <p:cNvSpPr>
            <a:spLocks noGrp="1"/>
          </p:cNvSpPr>
          <p:nvPr>
            <p:ph type="sldNum" sz="quarter" idx="5"/>
          </p:nvPr>
        </p:nvSpPr>
        <p:spPr/>
        <p:txBody>
          <a:bodyPr/>
          <a:lstStyle/>
          <a:p>
            <a:fld id="{C987AAC7-CF25-414B-93E7-2A61E431E831}" type="slidenum">
              <a:rPr lang="en-US" smtClean="0"/>
              <a:t>9</a:t>
            </a:fld>
            <a:endParaRPr lang="en-US"/>
          </a:p>
        </p:txBody>
      </p:sp>
    </p:spTree>
    <p:extLst>
      <p:ext uri="{BB962C8B-B14F-4D97-AF65-F5344CB8AC3E}">
        <p14:creationId xmlns:p14="http://schemas.microsoft.com/office/powerpoint/2010/main" val="394346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DFC24-394C-AB38-9A84-7B06EFAAB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0907A-E8E0-6687-C209-9F46E6BA2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C2A0D-300E-6DB7-C9DF-F292C69256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F60AB9-8372-8C1E-2A30-252D01B662B7}"/>
              </a:ext>
            </a:extLst>
          </p:cNvPr>
          <p:cNvSpPr>
            <a:spLocks noGrp="1"/>
          </p:cNvSpPr>
          <p:nvPr>
            <p:ph type="sldNum" sz="quarter" idx="5"/>
          </p:nvPr>
        </p:nvSpPr>
        <p:spPr/>
        <p:txBody>
          <a:bodyPr/>
          <a:lstStyle/>
          <a:p>
            <a:fld id="{C987AAC7-CF25-414B-93E7-2A61E431E831}" type="slidenum">
              <a:rPr lang="en-US" smtClean="0"/>
              <a:t>10</a:t>
            </a:fld>
            <a:endParaRPr lang="en-US"/>
          </a:p>
        </p:txBody>
      </p:sp>
    </p:spTree>
    <p:extLst>
      <p:ext uri="{BB962C8B-B14F-4D97-AF65-F5344CB8AC3E}">
        <p14:creationId xmlns:p14="http://schemas.microsoft.com/office/powerpoint/2010/main" val="16523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8AED3-C894-9686-947A-820E6C316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7C75E-8663-7448-BAA6-BF59E6AEA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20928-631E-A042-29C9-849D6EE9E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543539-8083-E626-F6F9-77F12AB81667}"/>
              </a:ext>
            </a:extLst>
          </p:cNvPr>
          <p:cNvSpPr>
            <a:spLocks noGrp="1"/>
          </p:cNvSpPr>
          <p:nvPr>
            <p:ph type="sldNum" sz="quarter" idx="5"/>
          </p:nvPr>
        </p:nvSpPr>
        <p:spPr/>
        <p:txBody>
          <a:bodyPr/>
          <a:lstStyle/>
          <a:p>
            <a:fld id="{C987AAC7-CF25-414B-93E7-2A61E431E831}" type="slidenum">
              <a:rPr lang="en-US" smtClean="0"/>
              <a:t>11</a:t>
            </a:fld>
            <a:endParaRPr lang="en-US"/>
          </a:p>
        </p:txBody>
      </p:sp>
    </p:spTree>
    <p:extLst>
      <p:ext uri="{BB962C8B-B14F-4D97-AF65-F5344CB8AC3E}">
        <p14:creationId xmlns:p14="http://schemas.microsoft.com/office/powerpoint/2010/main" val="47104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CAFFB9-A874-4FD1-A824-B4042D61D1ED}" type="datetime1">
              <a:rPr lang="en-US" smtClean="0"/>
              <a:t>9/12/2025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0497A-627B-46A8-B138-876D4281251E}" type="datetime1">
              <a:rPr lang="en-US" smtClean="0"/>
              <a:t>9/12/2025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49246-640D-41B6-A07B-C0FA43D7FEE2}" type="datetime1">
              <a:rPr lang="en-US" smtClean="0"/>
              <a:t>9/12/2025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79C1E-59CB-458D-A8DF-3DF069B9691A}" type="datetime1">
              <a:rPr lang="en-US" smtClean="0"/>
              <a:t>9/12/2025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038F5-1F4F-49BC-AE81-A69593E39F17}" type="datetime1">
              <a:rPr lang="en-US" smtClean="0"/>
              <a:t>9/12/2025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B9C03-4953-4667-8B38-5F82E8B7824A}" type="datetime1">
              <a:rPr lang="en-US" smtClean="0"/>
              <a:t>9/12/2025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F53C9-7EE5-4279-90C5-33FD7C6945F2}" type="datetime1">
              <a:rPr lang="en-US" smtClean="0"/>
              <a:t>9/12/2025</a:t>
            </a:fld>
            <a:endParaRPr lang="en-US"/>
          </a:p>
        </p:txBody>
      </p:sp>
      <p:sp>
        <p:nvSpPr>
          <p:cNvPr id="8" name="Footer Placeholder 7"/>
          <p:cNvSpPr>
            <a:spLocks noGrp="1"/>
          </p:cNvSpPr>
          <p:nvPr>
            <p:ph type="ftr" sz="quarter" idx="11"/>
          </p:nvPr>
        </p:nvSpPr>
        <p:spPr/>
        <p:txBody>
          <a:bodyPr/>
          <a:lstStyle/>
          <a:p>
            <a:r>
              <a:rPr lang="en-US"/>
              <a:t> Management Information Systems</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720FA-FDEE-4E83-A4C7-BC2FB4952465}" type="datetime1">
              <a:rPr lang="en-US" smtClean="0"/>
              <a:t>9/12/2025</a:t>
            </a:fld>
            <a:endParaRPr lang="en-US"/>
          </a:p>
        </p:txBody>
      </p:sp>
      <p:sp>
        <p:nvSpPr>
          <p:cNvPr id="4" name="Footer Placeholder 3"/>
          <p:cNvSpPr>
            <a:spLocks noGrp="1"/>
          </p:cNvSpPr>
          <p:nvPr>
            <p:ph type="ftr" sz="quarter" idx="11"/>
          </p:nvPr>
        </p:nvSpPr>
        <p:spPr/>
        <p:txBody>
          <a:bodyPr/>
          <a:lstStyle/>
          <a:p>
            <a:r>
              <a:rPr lang="en-US"/>
              <a:t> Management Information Systems</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51516-679C-4D73-B89D-29E30821AF23}" type="datetime1">
              <a:rPr lang="en-US" smtClean="0"/>
              <a:t>9/12/2025</a:t>
            </a:fld>
            <a:endParaRPr lang="en-US"/>
          </a:p>
        </p:txBody>
      </p:sp>
      <p:sp>
        <p:nvSpPr>
          <p:cNvPr id="3" name="Footer Placeholder 2"/>
          <p:cNvSpPr>
            <a:spLocks noGrp="1"/>
          </p:cNvSpPr>
          <p:nvPr>
            <p:ph type="ftr" sz="quarter" idx="11"/>
          </p:nvPr>
        </p:nvSpPr>
        <p:spPr/>
        <p:txBody>
          <a:bodyPr/>
          <a:lstStyle/>
          <a:p>
            <a:r>
              <a:rPr lang="en-US"/>
              <a:t> Management Information Systems</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3A1F-F54C-4527-A898-553BBCF40EAB}" type="datetime1">
              <a:rPr lang="en-US" smtClean="0"/>
              <a:t>9/12/2025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FD13F6-D87E-4E9E-B027-94AE4C3308CD}" type="datetime1">
              <a:rPr lang="en-US" smtClean="0"/>
              <a:t>9/12/2025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17758-26A5-42DB-960B-17BBCDA98EFC}" type="datetime1">
              <a:rPr lang="en-US" smtClean="0"/>
              <a:t>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Management Information Systems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SlhESAKF1Tk?feature=oembed"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6JZ6yjJprok?feature=oembed" TargetMode="Externa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1-m_Jjse-cs?feature=oembed" TargetMode="Externa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XH1wQEgROg4?feature=oembed" TargetMode="Externa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M</a:t>
            </a:r>
            <a:r>
              <a:rPr lang="en-US" sz="4000" dirty="0"/>
              <a:t>ANAGEMENT </a:t>
            </a:r>
            <a:r>
              <a:rPr lang="en-US" sz="4800" dirty="0"/>
              <a:t>I</a:t>
            </a:r>
            <a:r>
              <a:rPr lang="en-US" sz="4000" dirty="0"/>
              <a:t>NFORMATION </a:t>
            </a:r>
            <a:r>
              <a:rPr lang="en-US" sz="4800" dirty="0"/>
              <a:t>S</a:t>
            </a:r>
            <a:r>
              <a:rPr lang="en-US" sz="4000" dirty="0"/>
              <a:t>YSTEMS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1: Information Systems in Global Business Today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24012-FE98-FCB3-ACF8-333601E49D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EFC8877-2E80-A4B3-9311-193D8C49CED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B1009-E672-1D9E-8E3F-2244C3E4717A}"/>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Salesforce. (2021, September 7). </a:t>
            </a:r>
            <a:r>
              <a:rPr lang="en-US" sz="2400" i="1" dirty="0">
                <a:solidFill>
                  <a:schemeClr val="bg1"/>
                </a:solidFill>
              </a:rPr>
              <a:t>What is CRM and how does it work? </a:t>
            </a:r>
            <a:r>
              <a:rPr lang="en-US" sz="2400" dirty="0">
                <a:solidFill>
                  <a:schemeClr val="bg1"/>
                </a:solidFill>
              </a:rPr>
              <a:t>[Video]. </a:t>
            </a:r>
            <a:br>
              <a:rPr lang="en-US" sz="2400" dirty="0">
                <a:solidFill>
                  <a:schemeClr val="bg1"/>
                </a:solidFill>
              </a:rPr>
            </a:br>
            <a:r>
              <a:rPr lang="en-US" sz="2400" dirty="0">
                <a:solidFill>
                  <a:schemeClr val="bg1"/>
                </a:solidFill>
              </a:rPr>
              <a:t>  YouTube. https://youtu.be/SlhESAKF1Tk</a:t>
            </a:r>
          </a:p>
        </p:txBody>
      </p:sp>
      <p:sp>
        <p:nvSpPr>
          <p:cNvPr id="5" name="Rectangle 4">
            <a:extLst>
              <a:ext uri="{FF2B5EF4-FFF2-40B4-BE49-F238E27FC236}">
                <a16:creationId xmlns:a16="http://schemas.microsoft.com/office/drawing/2014/main" id="{D6B62C8E-29FE-C806-3257-1A91A603117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21CB43E-93A8-CCDF-C2FE-24A851F9AB2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C34FC56-200E-E093-7924-69740D6EBB0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pic>
        <p:nvPicPr>
          <p:cNvPr id="3" name="Online Media 2" title="What is CRM and How Does it Work?">
            <a:hlinkClick r:id="" action="ppaction://media"/>
            <a:extLst>
              <a:ext uri="{FF2B5EF4-FFF2-40B4-BE49-F238E27FC236}">
                <a16:creationId xmlns:a16="http://schemas.microsoft.com/office/drawing/2014/main" id="{890966C3-1F5E-3D90-08C7-FA87DCFE1CF4}"/>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0174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697AE-6AA9-5687-260F-E4F5F3B2B5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2599F-1277-19BE-8B4B-63D988297160}"/>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Big Data refers to extremely large datasets that can be analyzed computationally to uncover patterns, trends, and associations, often related to human behavior.</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IoT is a network of physical objects connected to the internet and equipped with sensors, software, and other technologies to collect and exchange data.</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Big Data and the Internet of Things (IoT) are reshaping the business landscape.</a:t>
            </a:r>
          </a:p>
          <a:p>
            <a:pPr lvl="1">
              <a:defRPr sz="2000">
                <a:solidFill>
                  <a:srgbClr val="000000"/>
                </a:solidFill>
                <a:latin typeface="Garamond"/>
              </a:defRPr>
            </a:pPr>
            <a:r>
              <a:rPr lang="en-US" altLang="zh-TW" sz="2000" dirty="0"/>
              <a:t>Amazon, Walmart, Target process vast amounts of data to better target consumer behavior.</a:t>
            </a:r>
          </a:p>
          <a:p>
            <a:pPr lvl="1">
              <a:defRPr sz="2000">
                <a:solidFill>
                  <a:srgbClr val="000000"/>
                </a:solidFill>
                <a:latin typeface="Garamond"/>
              </a:defRPr>
            </a:pPr>
            <a:r>
              <a:rPr lang="en-US" altLang="zh-TW" sz="2000" dirty="0"/>
              <a:t>Airlines employ data analysts to offer different prices to different consumers to maximize revenue.</a:t>
            </a:r>
          </a:p>
          <a:p>
            <a:pPr marL="0"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However, having access to vast amounts of data does not necessarily mean it will be used effectively.</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Challenge: Can firms analyze and process data in ways that generate real value?</a:t>
            </a:r>
          </a:p>
        </p:txBody>
      </p:sp>
      <p:sp>
        <p:nvSpPr>
          <p:cNvPr id="4" name="Rectangle 3">
            <a:extLst>
              <a:ext uri="{FF2B5EF4-FFF2-40B4-BE49-F238E27FC236}">
                <a16:creationId xmlns:a16="http://schemas.microsoft.com/office/drawing/2014/main" id="{F2FD375B-368B-9169-6194-4A226AD3359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7CCCB-2964-14BF-DADD-E5852059C76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Challenges &amp; Opportunities: Big Data</a:t>
            </a:r>
          </a:p>
        </p:txBody>
      </p:sp>
      <p:sp>
        <p:nvSpPr>
          <p:cNvPr id="5" name="Rectangle 4">
            <a:extLst>
              <a:ext uri="{FF2B5EF4-FFF2-40B4-BE49-F238E27FC236}">
                <a16:creationId xmlns:a16="http://schemas.microsoft.com/office/drawing/2014/main" id="{2018327D-8910-10E6-E557-88CD93AAA02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4DB4611-F699-9E61-1E0E-FC20382D1A4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7" name="Slide Number Placeholder 6">
            <a:extLst>
              <a:ext uri="{FF2B5EF4-FFF2-40B4-BE49-F238E27FC236}">
                <a16:creationId xmlns:a16="http://schemas.microsoft.com/office/drawing/2014/main" id="{01AC506D-EB16-3493-FDCB-E9AE7CD12AF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11291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5DFF-97EA-4DBF-E3CD-F89B37331E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4B84DB8-E898-A19C-7C85-F09FED889A1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94327-D050-2BB2-1D5E-FEC071D1AF3E}"/>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Uber. (2018, November 30). </a:t>
            </a:r>
            <a:r>
              <a:rPr lang="en-US" sz="2400" i="1" dirty="0">
                <a:solidFill>
                  <a:schemeClr val="bg1"/>
                </a:solidFill>
              </a:rPr>
              <a:t>How surge pricing and the Uber marketplace work</a:t>
            </a:r>
            <a:r>
              <a:rPr lang="en-US" sz="2400" dirty="0">
                <a:solidFill>
                  <a:schemeClr val="bg1"/>
                </a:solidFill>
              </a:rPr>
              <a:t> [Video].</a:t>
            </a:r>
            <a:br>
              <a:rPr lang="en-US" sz="2400" dirty="0">
                <a:solidFill>
                  <a:schemeClr val="bg1"/>
                </a:solidFill>
              </a:rPr>
            </a:br>
            <a:r>
              <a:rPr lang="en-US" sz="2400" dirty="0">
                <a:solidFill>
                  <a:schemeClr val="bg1"/>
                </a:solidFill>
              </a:rPr>
              <a:t>  YouTube. https://youtu.be/6JZ6yjJprok?si=MQoDcHSCPf2oU86C</a:t>
            </a:r>
          </a:p>
        </p:txBody>
      </p:sp>
      <p:sp>
        <p:nvSpPr>
          <p:cNvPr id="5" name="Rectangle 4">
            <a:extLst>
              <a:ext uri="{FF2B5EF4-FFF2-40B4-BE49-F238E27FC236}">
                <a16:creationId xmlns:a16="http://schemas.microsoft.com/office/drawing/2014/main" id="{77D21ABA-33B5-FDD1-CAE7-26FF11C471B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A73389B-7415-2C10-EAC2-30A2DB2465B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7" name="Slide Number Placeholder 6">
            <a:extLst>
              <a:ext uri="{FF2B5EF4-FFF2-40B4-BE49-F238E27FC236}">
                <a16:creationId xmlns:a16="http://schemas.microsoft.com/office/drawing/2014/main" id="{7B13D2E0-92FD-488C-F788-E95830C8EDE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pic>
        <p:nvPicPr>
          <p:cNvPr id="3" name="Online Media 2" title="How Surge Pricing and the Uber Marketplace Work | What Moves Us | Uber">
            <a:hlinkClick r:id="" action="ppaction://media"/>
            <a:extLst>
              <a:ext uri="{FF2B5EF4-FFF2-40B4-BE49-F238E27FC236}">
                <a16:creationId xmlns:a16="http://schemas.microsoft.com/office/drawing/2014/main" id="{6B081250-4A7E-C2C4-F0C2-7AD3A145AD7B}"/>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1816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1DB70-FB40-9989-72E7-874FCF920D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43C5B-3B7A-8F77-8438-049521376D1D}"/>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AI refers to the simulation of human intelligence in machines, enabling systems to perform tasks that typically require human cognitive abilities.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Artificial Intelligence is one of the most recent forces transforming the business landscape.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AI can increase efficiency and productivity, reduce costs, and provide services around the clock.</a:t>
            </a:r>
          </a:p>
          <a:p>
            <a:pPr marL="0"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At the same time, it may displace jobs, involve high upfront costs, and raise privacy concerns.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Challenge: What are the boundaries of AI, and what are its associated costs, benefits, and risks?</a:t>
            </a:r>
          </a:p>
        </p:txBody>
      </p:sp>
      <p:sp>
        <p:nvSpPr>
          <p:cNvPr id="4" name="Rectangle 3">
            <a:extLst>
              <a:ext uri="{FF2B5EF4-FFF2-40B4-BE49-F238E27FC236}">
                <a16:creationId xmlns:a16="http://schemas.microsoft.com/office/drawing/2014/main" id="{481BA736-1403-23F0-21B9-A5C110F8868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523EF-A2A3-443B-4077-A02D90EEAA6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Challenges &amp; Opportunities: AI</a:t>
            </a:r>
          </a:p>
        </p:txBody>
      </p:sp>
      <p:sp>
        <p:nvSpPr>
          <p:cNvPr id="5" name="Rectangle 4">
            <a:extLst>
              <a:ext uri="{FF2B5EF4-FFF2-40B4-BE49-F238E27FC236}">
                <a16:creationId xmlns:a16="http://schemas.microsoft.com/office/drawing/2014/main" id="{D4E15DC4-1416-59EB-909F-67C7BC1AF9A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5DA53E8-DABC-66D6-922F-54EC0457A89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2C2C603-AA69-CAD9-F806-AB82A38C707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823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56B2A-2553-6E70-B0D3-BABDAFFA38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A79A4A0-259D-3E2C-AE04-84BBFB1ABDC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B8929-99DB-DA49-244D-0878B819D2B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Impact of AI on the Labor Market</a:t>
            </a:r>
          </a:p>
        </p:txBody>
      </p:sp>
      <p:sp>
        <p:nvSpPr>
          <p:cNvPr id="5" name="Rectangle 4">
            <a:extLst>
              <a:ext uri="{FF2B5EF4-FFF2-40B4-BE49-F238E27FC236}">
                <a16:creationId xmlns:a16="http://schemas.microsoft.com/office/drawing/2014/main" id="{E765A2C5-16BB-85C5-4B16-5B0DF1C4BF4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EE699A5-5828-19A6-8AA3-7D8368802AF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3A86949-584E-C214-67C5-5E5FB1BA073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pic>
        <p:nvPicPr>
          <p:cNvPr id="11" name="Picture 10">
            <a:extLst>
              <a:ext uri="{FF2B5EF4-FFF2-40B4-BE49-F238E27FC236}">
                <a16:creationId xmlns:a16="http://schemas.microsoft.com/office/drawing/2014/main" id="{69AAA968-2387-8084-384F-6CAD75205F1D}"/>
              </a:ext>
            </a:extLst>
          </p:cNvPr>
          <p:cNvPicPr>
            <a:picLocks noChangeAspect="1"/>
          </p:cNvPicPr>
          <p:nvPr/>
        </p:nvPicPr>
        <p:blipFill>
          <a:blip r:embed="rId3"/>
          <a:srcRect l="9568" r="6931"/>
          <a:stretch>
            <a:fillRect/>
          </a:stretch>
        </p:blipFill>
        <p:spPr>
          <a:xfrm>
            <a:off x="499871" y="1299516"/>
            <a:ext cx="4791456" cy="4828032"/>
          </a:xfrm>
          <a:prstGeom prst="rect">
            <a:avLst/>
          </a:prstGeom>
        </p:spPr>
      </p:pic>
      <p:sp>
        <p:nvSpPr>
          <p:cNvPr id="12" name="Content Placeholder 2">
            <a:extLst>
              <a:ext uri="{FF2B5EF4-FFF2-40B4-BE49-F238E27FC236}">
                <a16:creationId xmlns:a16="http://schemas.microsoft.com/office/drawing/2014/main" id="{4F7D04FB-43C6-4EB1-F7F8-BDE825CD911F}"/>
              </a:ext>
            </a:extLst>
          </p:cNvPr>
          <p:cNvSpPr>
            <a:spLocks noGrp="1"/>
          </p:cNvSpPr>
          <p:nvPr>
            <p:ph idx="1"/>
          </p:nvPr>
        </p:nvSpPr>
        <p:spPr>
          <a:xfrm>
            <a:off x="5193792" y="1300900"/>
            <a:ext cx="6453262" cy="5081046"/>
          </a:xfrm>
        </p:spPr>
        <p:txBody>
          <a:bodyPr>
            <a:normAutofit/>
          </a:bodyPr>
          <a:lstStyle/>
          <a:p>
            <a:pPr>
              <a:defRPr sz="2000">
                <a:solidFill>
                  <a:srgbClr val="000000"/>
                </a:solidFill>
                <a:latin typeface="Garamond"/>
              </a:defRPr>
            </a:pPr>
            <a:r>
              <a:rPr lang="en-US" altLang="zh-TW" sz="2400" dirty="0"/>
              <a:t>The adoption of AI in business has significant implications for the future of labor markets.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recent study by researchers at Stanford University found that:</a:t>
            </a:r>
          </a:p>
          <a:p>
            <a:pPr lvl="1">
              <a:defRPr sz="2000">
                <a:solidFill>
                  <a:srgbClr val="000000"/>
                </a:solidFill>
                <a:latin typeface="Garamond"/>
              </a:defRPr>
            </a:pPr>
            <a:r>
              <a:rPr lang="en-US" altLang="zh-TW" sz="2000" dirty="0"/>
              <a:t>Workers aged 22 to 25 in fields most exposed to AI experienced a 13% decline in employment.</a:t>
            </a:r>
          </a:p>
          <a:p>
            <a:pPr lvl="1">
              <a:defRPr sz="2000">
                <a:solidFill>
                  <a:srgbClr val="000000"/>
                </a:solidFill>
                <a:latin typeface="Garamond"/>
              </a:defRPr>
            </a:pPr>
            <a:r>
              <a:rPr lang="en-US" altLang="zh-TW" sz="2000" dirty="0"/>
              <a:t>More experienced workers, or those in fields less affected by AI, tended to see benefits.</a:t>
            </a:r>
          </a:p>
          <a:p>
            <a:pPr lvl="1">
              <a:defRPr sz="2000">
                <a:solidFill>
                  <a:srgbClr val="000000"/>
                </a:solidFill>
                <a:latin typeface="Garamond"/>
              </a:defRPr>
            </a:pPr>
            <a:r>
              <a:rPr lang="en-US" altLang="zh-TW" sz="2000" dirty="0"/>
              <a:t>Employment declines were concentrated in occupations where AI is more likely to automate rather than augment human labor.</a:t>
            </a:r>
          </a:p>
        </p:txBody>
      </p:sp>
    </p:spTree>
    <p:extLst>
      <p:ext uri="{BB962C8B-B14F-4D97-AF65-F5344CB8AC3E}">
        <p14:creationId xmlns:p14="http://schemas.microsoft.com/office/powerpoint/2010/main" val="230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fade">
                                      <p:cBhvr>
                                        <p:cTn id="18" dur="500"/>
                                        <p:tgtEl>
                                          <p:spTgt spid="1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500"/>
                                        <p:tgtEl>
                                          <p:spTgt spid="1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fade">
                                      <p:cBhvr>
                                        <p:cTn id="24"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8114-9D99-F7F8-532C-F82D428D50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F6741-91FA-E1F4-DF53-69C6218C5CF8}"/>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Globalization refers to the flow of goods, services, capital, people, and ideas across international boundaries.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Driven largely by advances in information technology, globalization has reached levels unimaginable just a few decades ago.</a:t>
            </a:r>
          </a:p>
          <a:p>
            <a:pPr lvl="1">
              <a:defRPr sz="2000">
                <a:solidFill>
                  <a:srgbClr val="000000"/>
                </a:solidFill>
                <a:latin typeface="Garamond"/>
              </a:defRPr>
            </a:pPr>
            <a:r>
              <a:rPr lang="en-US" altLang="zh-TW" sz="2000" dirty="0"/>
              <a:t>An estimated 35% of revenue of Fortune 500 companies generated overseas.</a:t>
            </a:r>
          </a:p>
          <a:p>
            <a:pPr lvl="1">
              <a:defRPr sz="2000">
                <a:solidFill>
                  <a:srgbClr val="000000"/>
                </a:solidFill>
                <a:latin typeface="Garamond"/>
              </a:defRPr>
            </a:pPr>
            <a:r>
              <a:rPr lang="en-US" altLang="zh-TW" sz="2000" dirty="0"/>
              <a:t>World trade accounts for about 60% of all global economic activity.</a:t>
            </a:r>
            <a:endParaRPr lang="en-US" altLang="zh-TW" sz="1200" dirty="0"/>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Globalization offers firms opportunities such as access to cheaper labor and a larger consumer base.</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Challenge: It can also invite increased levels of competition for your own firm.</a:t>
            </a:r>
          </a:p>
        </p:txBody>
      </p:sp>
      <p:sp>
        <p:nvSpPr>
          <p:cNvPr id="4" name="Rectangle 3">
            <a:extLst>
              <a:ext uri="{FF2B5EF4-FFF2-40B4-BE49-F238E27FC236}">
                <a16:creationId xmlns:a16="http://schemas.microsoft.com/office/drawing/2014/main" id="{F095CC4E-0818-D3D1-03B0-2B63B4F7CEF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5C64D-16B9-6563-B700-898475356AD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Challenges &amp; Opportunities: Globalization</a:t>
            </a:r>
          </a:p>
        </p:txBody>
      </p:sp>
      <p:sp>
        <p:nvSpPr>
          <p:cNvPr id="5" name="Rectangle 4">
            <a:extLst>
              <a:ext uri="{FF2B5EF4-FFF2-40B4-BE49-F238E27FC236}">
                <a16:creationId xmlns:a16="http://schemas.microsoft.com/office/drawing/2014/main" id="{CE65C0FB-1F76-D70D-FAFF-8B5B9608106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A10331B-09C6-B02C-F485-694152D4731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B467298-B20E-A09E-19BA-D1B54BBAFE2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6500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A35B1-8FE1-2928-CF9F-F1934A5EAD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A3B25D-1836-0380-AC82-2C7939318D1E}"/>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Rising popularity of mobile devices.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Understanding the true ROI of MIS investments.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Facilitating efficient online collaboration.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Addressing security and privacy concerns.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Adapting to social networking platforms.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Deciding how and when to accommodate hybrid work.</a:t>
            </a:r>
          </a:p>
          <a:p>
            <a:pPr lvl="2">
              <a:defRPr sz="2000">
                <a:solidFill>
                  <a:srgbClr val="000000"/>
                </a:solidFill>
                <a:latin typeface="Garamond"/>
              </a:defRPr>
            </a:pPr>
            <a:endParaRPr lang="en-US" altLang="zh-TW" sz="1600" dirty="0"/>
          </a:p>
          <a:p>
            <a:pPr>
              <a:defRPr sz="2000">
                <a:solidFill>
                  <a:srgbClr val="000000"/>
                </a:solidFill>
                <a:latin typeface="Garamond"/>
              </a:defRPr>
            </a:pPr>
            <a:r>
              <a:rPr lang="en-US" altLang="zh-TW" sz="2400" dirty="0"/>
              <a:t>…and many more that we don’t expect.</a:t>
            </a:r>
          </a:p>
        </p:txBody>
      </p:sp>
      <p:sp>
        <p:nvSpPr>
          <p:cNvPr id="4" name="Rectangle 3">
            <a:extLst>
              <a:ext uri="{FF2B5EF4-FFF2-40B4-BE49-F238E27FC236}">
                <a16:creationId xmlns:a16="http://schemas.microsoft.com/office/drawing/2014/main" id="{10145075-5EAF-1912-27B1-98FE6F7532D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DD460-6BB7-8BF3-E8A2-B62FF2FE7CD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Other Key Challenges and Opportunities </a:t>
            </a:r>
          </a:p>
        </p:txBody>
      </p:sp>
      <p:sp>
        <p:nvSpPr>
          <p:cNvPr id="5" name="Rectangle 4">
            <a:extLst>
              <a:ext uri="{FF2B5EF4-FFF2-40B4-BE49-F238E27FC236}">
                <a16:creationId xmlns:a16="http://schemas.microsoft.com/office/drawing/2014/main" id="{FA80F9B3-C9E3-2778-64EB-28B9407D701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BD9FF8-F522-CE6E-CD8B-584983918A9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DCECBDB-DD47-883A-BF85-F013DA726DF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7274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08ED2-8F00-6D56-0CC1-6EE194F4A1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CBE5-4C43-1DBD-A9D0-C44E68493AED}"/>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The new opportunities we just discussed made the </a:t>
            </a:r>
            <a:r>
              <a:rPr lang="en-US" altLang="zh-TW" sz="2400" b="1" dirty="0"/>
              <a:t>Digital Firm </a:t>
            </a:r>
            <a:r>
              <a:rPr lang="en-US" altLang="zh-TW" sz="2400" dirty="0"/>
              <a:t>a possibility.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Digital Firm is defined as an organization where…</a:t>
            </a:r>
          </a:p>
          <a:p>
            <a:pPr lvl="1">
              <a:defRPr sz="2000">
                <a:solidFill>
                  <a:srgbClr val="000000"/>
                </a:solidFill>
                <a:latin typeface="Garamond"/>
              </a:defRPr>
            </a:pPr>
            <a:r>
              <a:rPr lang="en-US" altLang="zh-TW" sz="2000" dirty="0"/>
              <a:t>Nearly all significant business processes and relationships with customers, suppliers, and employees are digitally enabled, and </a:t>
            </a:r>
          </a:p>
          <a:p>
            <a:pPr lvl="1">
              <a:defRPr sz="2000">
                <a:solidFill>
                  <a:srgbClr val="000000"/>
                </a:solidFill>
                <a:latin typeface="Garamond"/>
              </a:defRPr>
            </a:pPr>
            <a:r>
              <a:rPr lang="en-US" altLang="zh-TW" sz="2000" dirty="0"/>
              <a:t>Key corporate assets are managed through digital means.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More simply, a digital firm is an organization in which </a:t>
            </a:r>
            <a:r>
              <a:rPr lang="en-US" altLang="zh-TW" sz="2400" b="1" dirty="0"/>
              <a:t>Core Business Processes</a:t>
            </a:r>
            <a:r>
              <a:rPr lang="en-US" altLang="zh-TW" sz="2400" dirty="0"/>
              <a:t> are accomplished through digital means.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Business Processes</a:t>
            </a:r>
            <a:r>
              <a:rPr lang="en-US" altLang="zh-TW" sz="2400" dirty="0"/>
              <a:t> refer to the unique ways in which organizations coordinate and organize work activities, information, and knowledge to produce a product or service.</a:t>
            </a:r>
          </a:p>
          <a:p>
            <a:pPr lvl="1">
              <a:defRPr sz="2000">
                <a:solidFill>
                  <a:srgbClr val="000000"/>
                </a:solidFill>
                <a:latin typeface="Garamond"/>
              </a:defRPr>
            </a:pPr>
            <a:r>
              <a:rPr lang="en-US" altLang="zh-TW" sz="2000" dirty="0"/>
              <a:t>Developing new products, filing an order, hiring employees, etc.</a:t>
            </a:r>
          </a:p>
          <a:p>
            <a:pPr lvl="1">
              <a:defRPr sz="2000">
                <a:solidFill>
                  <a:srgbClr val="000000"/>
                </a:solidFill>
                <a:latin typeface="Garamond"/>
              </a:defRPr>
            </a:pPr>
            <a:r>
              <a:rPr lang="en-US" altLang="zh-TW" sz="2000" dirty="0"/>
              <a:t>Details to be discussed in future lectures.</a:t>
            </a:r>
          </a:p>
        </p:txBody>
      </p:sp>
      <p:sp>
        <p:nvSpPr>
          <p:cNvPr id="4" name="Rectangle 3">
            <a:extLst>
              <a:ext uri="{FF2B5EF4-FFF2-40B4-BE49-F238E27FC236}">
                <a16:creationId xmlns:a16="http://schemas.microsoft.com/office/drawing/2014/main" id="{F7156D12-0A4D-B256-57B7-66ABB5D0F99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3F3A4-08A9-1021-0847-A93F3BCB7E5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Rise of the Digital Firm</a:t>
            </a:r>
          </a:p>
        </p:txBody>
      </p:sp>
      <p:sp>
        <p:nvSpPr>
          <p:cNvPr id="5" name="Rectangle 4">
            <a:extLst>
              <a:ext uri="{FF2B5EF4-FFF2-40B4-BE49-F238E27FC236}">
                <a16:creationId xmlns:a16="http://schemas.microsoft.com/office/drawing/2014/main" id="{43862869-1737-DB48-FC15-C4F25B97AF6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9477F71-C367-1FE6-CFDF-C02A30F4B55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A40D00E-7FFD-514F-33B1-D6293F234CC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62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2CDE6-7253-49D0-5973-E0F8671857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E3814-E0BD-1F84-264F-95EFB3979C7B}"/>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b="1" dirty="0"/>
              <a:t>Key Corporate Assets</a:t>
            </a:r>
            <a:r>
              <a:rPr lang="en-US" altLang="zh-TW" sz="2400" dirty="0"/>
              <a:t> include intellectual property, core competencies, and financial and human resources.</a:t>
            </a:r>
            <a:endParaRPr lang="en-US" altLang="zh-TW" sz="20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digital firm’s primary competitive advantage over traditional counterparts lies in its greater flexibility in organization and management.</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 example, in digital firms, time shifting and space shifting are common:</a:t>
            </a:r>
          </a:p>
          <a:p>
            <a:pPr lvl="1">
              <a:defRPr sz="2000">
                <a:solidFill>
                  <a:srgbClr val="000000"/>
                </a:solidFill>
                <a:latin typeface="Garamond"/>
              </a:defRPr>
            </a:pPr>
            <a:r>
              <a:rPr lang="en-US" altLang="zh-TW" sz="2000" dirty="0"/>
              <a:t>Time shifting: Business can be conducted 24/7 rather than limited to a typical 9-to-5 schedule.</a:t>
            </a:r>
          </a:p>
          <a:p>
            <a:pPr lvl="1">
              <a:defRPr sz="2000">
                <a:solidFill>
                  <a:srgbClr val="000000"/>
                </a:solidFill>
                <a:latin typeface="Garamond"/>
              </a:defRPr>
            </a:pPr>
            <a:r>
              <a:rPr lang="en-US" altLang="zh-TW" sz="2000" dirty="0"/>
              <a:t>Space shifting: Business can be conducted anywhere in the world rather than confined to a physical office.</a:t>
            </a:r>
          </a:p>
          <a:p>
            <a:pPr lvl="1">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Because of these benefits, many firms pursue </a:t>
            </a:r>
            <a:r>
              <a:rPr lang="en-US" altLang="zh-TW" sz="2400" b="1" dirty="0"/>
              <a:t>Digital Transformation</a:t>
            </a:r>
            <a:r>
              <a:rPr lang="en-US" altLang="zh-TW" sz="2400" dirty="0"/>
              <a:t>; large-scale change efforts aimed at capturing the advantages of digital technologies.</a:t>
            </a:r>
          </a:p>
        </p:txBody>
      </p:sp>
      <p:sp>
        <p:nvSpPr>
          <p:cNvPr id="4" name="Rectangle 3">
            <a:extLst>
              <a:ext uri="{FF2B5EF4-FFF2-40B4-BE49-F238E27FC236}">
                <a16:creationId xmlns:a16="http://schemas.microsoft.com/office/drawing/2014/main" id="{8C2D482B-9E82-0FAE-D1B1-044DB135D23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65867-4D52-E5A6-7625-436547690B6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Rise of the Digital Firm</a:t>
            </a:r>
          </a:p>
        </p:txBody>
      </p:sp>
      <p:sp>
        <p:nvSpPr>
          <p:cNvPr id="5" name="Rectangle 4">
            <a:extLst>
              <a:ext uri="{FF2B5EF4-FFF2-40B4-BE49-F238E27FC236}">
                <a16:creationId xmlns:a16="http://schemas.microsoft.com/office/drawing/2014/main" id="{7CDA303B-8B0C-8ECC-A821-D768449B30B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05448E5-34FE-F545-BDB9-BEE23745BF1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504A98A-4A0C-F141-8D2C-37E3FFB0743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9477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5580A-905C-CCEC-A101-0E32DC296A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46AD5-10D7-2AE3-630A-617946A6FD9A}"/>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There is a growing interdependence between:</a:t>
            </a:r>
          </a:p>
          <a:p>
            <a:pPr lvl="1">
              <a:defRPr sz="2000">
                <a:solidFill>
                  <a:srgbClr val="000000"/>
                </a:solidFill>
                <a:latin typeface="Garamond"/>
              </a:defRPr>
            </a:pPr>
            <a:r>
              <a:rPr lang="en-US" altLang="zh-TW" sz="2000" dirty="0"/>
              <a:t>A firm’s ability to use information technology, and</a:t>
            </a:r>
          </a:p>
          <a:p>
            <a:pPr lvl="1">
              <a:defRPr sz="2000">
                <a:solidFill>
                  <a:srgbClr val="000000"/>
                </a:solidFill>
                <a:latin typeface="Garamond"/>
              </a:defRPr>
            </a:pPr>
            <a:r>
              <a:rPr lang="en-US" altLang="zh-TW" sz="2000" dirty="0"/>
              <a:t>Its ability to implement corporate strategies and achieve goals.</a:t>
            </a:r>
          </a:p>
          <a:p>
            <a:pPr lvl="1">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Changes in strategy, rules, and business processes typically require changes in Software, Hardware, Data Management, Networking and Telecommunications.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invest in information systems to achieve six strategic business objectives:</a:t>
            </a:r>
          </a:p>
          <a:p>
            <a:pPr lvl="1">
              <a:defRPr sz="2000">
                <a:solidFill>
                  <a:srgbClr val="000000"/>
                </a:solidFill>
                <a:latin typeface="Garamond"/>
              </a:defRPr>
            </a:pPr>
            <a:r>
              <a:rPr lang="en-US" altLang="zh-TW" sz="2000" dirty="0"/>
              <a:t>Operational Excellence: Improved Efficiency and Higher Profitability</a:t>
            </a:r>
          </a:p>
          <a:p>
            <a:pPr lvl="1">
              <a:defRPr sz="2000">
                <a:solidFill>
                  <a:srgbClr val="000000"/>
                </a:solidFill>
                <a:latin typeface="Garamond"/>
              </a:defRPr>
            </a:pPr>
            <a:r>
              <a:rPr lang="en-US" altLang="zh-TW" sz="2000" dirty="0"/>
              <a:t>New Business Models, Products, Services: Creating New Markets</a:t>
            </a:r>
          </a:p>
          <a:p>
            <a:pPr lvl="1">
              <a:defRPr sz="2000">
                <a:solidFill>
                  <a:srgbClr val="000000"/>
                </a:solidFill>
                <a:latin typeface="Garamond"/>
              </a:defRPr>
            </a:pPr>
            <a:r>
              <a:rPr lang="en-US" altLang="zh-TW" sz="2000" dirty="0"/>
              <a:t>Customer and Supplier Intimacy: Knowing Your Customers and Letting them Know You.</a:t>
            </a:r>
          </a:p>
          <a:p>
            <a:pPr lvl="1">
              <a:defRPr sz="2000">
                <a:solidFill>
                  <a:srgbClr val="000000"/>
                </a:solidFill>
                <a:latin typeface="Garamond"/>
              </a:defRPr>
            </a:pPr>
            <a:r>
              <a:rPr lang="en-US" altLang="zh-TW" sz="2000" dirty="0"/>
              <a:t>Improved Decision Making: Rely Less on Luck and Instincts, More on Clear Information</a:t>
            </a:r>
          </a:p>
          <a:p>
            <a:pPr lvl="1">
              <a:defRPr sz="2000">
                <a:solidFill>
                  <a:srgbClr val="000000"/>
                </a:solidFill>
                <a:latin typeface="Garamond"/>
              </a:defRPr>
            </a:pPr>
            <a:r>
              <a:rPr lang="en-US" altLang="zh-TW" sz="2000" dirty="0"/>
              <a:t>Competitive Advantage: Doing Things Better than the Competition</a:t>
            </a:r>
          </a:p>
          <a:p>
            <a:pPr lvl="1">
              <a:defRPr sz="2000">
                <a:solidFill>
                  <a:srgbClr val="000000"/>
                </a:solidFill>
                <a:latin typeface="Garamond"/>
              </a:defRPr>
            </a:pPr>
            <a:r>
              <a:rPr lang="en-US" altLang="zh-TW" sz="2000" dirty="0"/>
              <a:t>Survival: Self-explanatory</a:t>
            </a:r>
          </a:p>
        </p:txBody>
      </p:sp>
      <p:sp>
        <p:nvSpPr>
          <p:cNvPr id="4" name="Rectangle 3">
            <a:extLst>
              <a:ext uri="{FF2B5EF4-FFF2-40B4-BE49-F238E27FC236}">
                <a16:creationId xmlns:a16="http://schemas.microsoft.com/office/drawing/2014/main" id="{FF79A711-CEEE-5995-23A9-EAE33784DB4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5051F-678F-376B-A98F-6F0A5CE0DE2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Business Objectives of Information Systems</a:t>
            </a:r>
          </a:p>
        </p:txBody>
      </p:sp>
      <p:sp>
        <p:nvSpPr>
          <p:cNvPr id="5" name="Rectangle 4">
            <a:extLst>
              <a:ext uri="{FF2B5EF4-FFF2-40B4-BE49-F238E27FC236}">
                <a16:creationId xmlns:a16="http://schemas.microsoft.com/office/drawing/2014/main" id="{0FCDFBAB-83B5-7FF0-09D3-27B423A35C7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891AF65-E8C0-1519-D463-8B0D20A86A1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0E8991E-0F07-3391-528C-6D3B2A82444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30500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3F00-8C8C-AB23-4FD8-758A3E0D552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9AF5F0B-9E91-9CF7-E31B-7C1B0EDEBB8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EEC65DE-BF71-E500-DCF0-F48432A79EBD}"/>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Updated Policies: Homework</a:t>
            </a:r>
          </a:p>
        </p:txBody>
      </p:sp>
      <p:sp>
        <p:nvSpPr>
          <p:cNvPr id="7" name="Rectangle 6">
            <a:extLst>
              <a:ext uri="{FF2B5EF4-FFF2-40B4-BE49-F238E27FC236}">
                <a16:creationId xmlns:a16="http://schemas.microsoft.com/office/drawing/2014/main" id="{A21BF0C7-29D7-FA6A-0C72-BBCEB414879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F0948B46-C0CE-0488-151C-A0FAFB92484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6A19B34A-26DA-74D5-A37E-F125C642102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9731B94F-5E90-B616-E3A8-FB65F57B1FEA}"/>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Homework will primarily consist of take-home problem sets, with the possibility of substitution by case study essays.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Assignments will be given roughly weekly, with the first due by the end of the third week of the term. </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Students will typically have one week to complete a problem set, with assignments due on the same day of the following week.</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If a homework assignment is replaced with a longer case study essay, the deadline may be extended.</a:t>
            </a:r>
          </a:p>
        </p:txBody>
      </p:sp>
    </p:spTree>
    <p:extLst>
      <p:ext uri="{BB962C8B-B14F-4D97-AF65-F5344CB8AC3E}">
        <p14:creationId xmlns:p14="http://schemas.microsoft.com/office/powerpoint/2010/main" val="41672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ED7D9-1110-A13F-C14C-01D255B040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62F8-0C10-7D2C-36BA-C4F4A3286D50}"/>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Operational Excellence &amp; Improved Decision Making:</a:t>
            </a:r>
          </a:p>
          <a:p>
            <a:pPr lvl="1">
              <a:defRPr sz="2000">
                <a:solidFill>
                  <a:srgbClr val="000000"/>
                </a:solidFill>
                <a:latin typeface="Garamond"/>
              </a:defRPr>
            </a:pPr>
            <a:r>
              <a:rPr lang="en-US" altLang="zh-TW" sz="2000" dirty="0"/>
              <a:t>Walmart relies on its Retail Link and Global Replenishment System that links suppliers to its Walmart stores worldwide and informs them of replacement shipment requirements in real-time.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New Business Models, Products, and Services:</a:t>
            </a:r>
          </a:p>
          <a:p>
            <a:pPr lvl="1">
              <a:defRPr sz="2000">
                <a:solidFill>
                  <a:srgbClr val="000000"/>
                </a:solidFill>
                <a:latin typeface="Garamond"/>
              </a:defRPr>
            </a:pPr>
            <a:r>
              <a:rPr lang="en-US" altLang="zh-TW" sz="2000" dirty="0"/>
              <a:t>Netflix, which started as a DVD-by-mail service competing with Blockbuster, transitioned to a streaming platform with personalized recommendations and global accessibility.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Customer and Supplier Intimacy:</a:t>
            </a:r>
          </a:p>
          <a:p>
            <a:pPr lvl="1">
              <a:defRPr sz="2000">
                <a:solidFill>
                  <a:srgbClr val="000000"/>
                </a:solidFill>
                <a:latin typeface="Garamond"/>
              </a:defRPr>
            </a:pPr>
            <a:r>
              <a:rPr lang="en-US" altLang="zh-TW" sz="2000" dirty="0"/>
              <a:t>High-end hotels such as the Ritz-Carlton or Four Seasons use information systems to track its customers’ tastes (e.g. room temperature) so that other locations can offer a personalized service.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Competitive Advantage &amp; Survival</a:t>
            </a:r>
          </a:p>
        </p:txBody>
      </p:sp>
      <p:sp>
        <p:nvSpPr>
          <p:cNvPr id="4" name="Rectangle 3">
            <a:extLst>
              <a:ext uri="{FF2B5EF4-FFF2-40B4-BE49-F238E27FC236}">
                <a16:creationId xmlns:a16="http://schemas.microsoft.com/office/drawing/2014/main" id="{58F72515-5EAD-2BA0-152F-57461FCBAFC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CBFCC-B24E-5AD5-163A-753F2DD4D9C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Business Objectives of Information Systems</a:t>
            </a:r>
          </a:p>
        </p:txBody>
      </p:sp>
      <p:sp>
        <p:nvSpPr>
          <p:cNvPr id="5" name="Rectangle 4">
            <a:extLst>
              <a:ext uri="{FF2B5EF4-FFF2-40B4-BE49-F238E27FC236}">
                <a16:creationId xmlns:a16="http://schemas.microsoft.com/office/drawing/2014/main" id="{AE5A21D0-CADC-D55F-E9CA-1951BBEACBF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2458BD5-5EA2-1D67-3401-DFFFB4871D3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0F66790-663A-1762-5E60-B41B6B05D7D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8763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57DBC-24C8-8B66-9DCB-1CFD317690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A15DA-A4CC-5917-3805-6EE0501D2196}"/>
              </a:ext>
            </a:extLst>
          </p:cNvPr>
          <p:cNvSpPr>
            <a:spLocks noGrp="1"/>
          </p:cNvSpPr>
          <p:nvPr>
            <p:ph idx="1"/>
          </p:nvPr>
        </p:nvSpPr>
        <p:spPr>
          <a:xfrm>
            <a:off x="457199" y="1300900"/>
            <a:ext cx="11189855" cy="5081046"/>
          </a:xfrm>
        </p:spPr>
        <p:txBody>
          <a:bodyPr>
            <a:normAutofit/>
          </a:bodyPr>
          <a:lstStyle/>
          <a:p>
            <a:r>
              <a:rPr lang="en-US" sz="2400" dirty="0">
                <a:latin typeface="Garamond" panose="02020404030301010803" pitchFamily="18" charset="0"/>
              </a:rPr>
              <a:t>Brief background:</a:t>
            </a:r>
          </a:p>
          <a:p>
            <a:pPr lvl="1"/>
            <a:r>
              <a:rPr lang="en-US" sz="2000" dirty="0">
                <a:latin typeface="Garamond" panose="02020404030301010803" pitchFamily="18" charset="0"/>
              </a:rPr>
              <a:t>Southwest Airlines canceled thousands of flights during the 2022 holiday season. While bad weather triggered the crisis, the root cause was the airline’s outdated crew scheduling and information systems, which couldn’t handle the disruption.</a:t>
            </a:r>
          </a:p>
          <a:p>
            <a:pPr lvl="3"/>
            <a:endParaRPr lang="en-US" sz="1200" dirty="0">
              <a:latin typeface="Garamond" panose="02020404030301010803" pitchFamily="18" charset="0"/>
            </a:endParaRPr>
          </a:p>
          <a:p>
            <a:r>
              <a:rPr lang="en-US" sz="2400" dirty="0">
                <a:latin typeface="Garamond" panose="02020404030301010803" pitchFamily="18" charset="0"/>
              </a:rPr>
              <a:t>How bad can things get when information systems fail?</a:t>
            </a:r>
          </a:p>
          <a:p>
            <a:pPr lvl="3"/>
            <a:endParaRPr lang="en-US" sz="1200" dirty="0">
              <a:latin typeface="Garamond" panose="02020404030301010803" pitchFamily="18" charset="0"/>
            </a:endParaRPr>
          </a:p>
          <a:p>
            <a:r>
              <a:rPr lang="en-US" sz="2400" dirty="0">
                <a:latin typeface="Garamond" panose="02020404030301010803" pitchFamily="18" charset="0"/>
              </a:rPr>
              <a:t>Could an information system failure be worse than equipment failure?</a:t>
            </a:r>
          </a:p>
          <a:p>
            <a:pPr lvl="3"/>
            <a:endParaRPr lang="en-US" sz="1200" dirty="0">
              <a:latin typeface="Garamond" panose="02020404030301010803" pitchFamily="18" charset="0"/>
            </a:endParaRPr>
          </a:p>
          <a:p>
            <a:r>
              <a:rPr lang="en-US" sz="2400" dirty="0">
                <a:latin typeface="Garamond" panose="02020404030301010803" pitchFamily="18" charset="0"/>
              </a:rPr>
              <a:t>Think about these questions:</a:t>
            </a:r>
          </a:p>
          <a:p>
            <a:pPr lvl="1"/>
            <a:r>
              <a:rPr lang="en-US" sz="2000" dirty="0">
                <a:latin typeface="Garamond" panose="02020404030301010803" pitchFamily="18" charset="0"/>
              </a:rPr>
              <a:t>Which MIS failures are highlighted?</a:t>
            </a:r>
          </a:p>
          <a:p>
            <a:pPr lvl="1"/>
            <a:r>
              <a:rPr lang="en-US" sz="2000" dirty="0">
                <a:latin typeface="Garamond" panose="02020404030301010803" pitchFamily="18" charset="0"/>
              </a:rPr>
              <a:t>What is the impact on the brand and customer relations?</a:t>
            </a:r>
          </a:p>
          <a:p>
            <a:pPr lvl="1"/>
            <a:r>
              <a:rPr lang="en-US" sz="2000" dirty="0">
                <a:latin typeface="Garamond" panose="02020404030301010803" pitchFamily="18" charset="0"/>
              </a:rPr>
              <a:t>How (if at all possible) could this have been avoided?</a:t>
            </a:r>
          </a:p>
        </p:txBody>
      </p:sp>
      <p:sp>
        <p:nvSpPr>
          <p:cNvPr id="4" name="Rectangle 3">
            <a:extLst>
              <a:ext uri="{FF2B5EF4-FFF2-40B4-BE49-F238E27FC236}">
                <a16:creationId xmlns:a16="http://schemas.microsoft.com/office/drawing/2014/main" id="{F119ED27-A696-55FA-729C-6FBD60991F7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6CDFF-1D15-352F-1D88-B58FFA96150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Case Study: Southwest Airlines</a:t>
            </a:r>
          </a:p>
        </p:txBody>
      </p:sp>
      <p:sp>
        <p:nvSpPr>
          <p:cNvPr id="5" name="Rectangle 4">
            <a:extLst>
              <a:ext uri="{FF2B5EF4-FFF2-40B4-BE49-F238E27FC236}">
                <a16:creationId xmlns:a16="http://schemas.microsoft.com/office/drawing/2014/main" id="{27EA9582-10D3-052F-9158-F451439322C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52BA65C-D52C-60E0-6131-4CE27C60DCB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A66CC33-46D8-CEF0-E885-E5FD5DF7E6B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99171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1FD9A-3FA1-5649-FAB3-C3DA4C19D46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7A864D-407F-C6A8-3D94-0781B0DC2D5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01CC2-DCDB-487E-1AF7-90FEA969365C}"/>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Wendover Productions. (2023, January 5). </a:t>
            </a:r>
            <a:r>
              <a:rPr lang="en-US" sz="2400" i="1" dirty="0">
                <a:solidFill>
                  <a:schemeClr val="bg1"/>
                </a:solidFill>
              </a:rPr>
              <a:t>The airline industry’s problem with absolutely     </a:t>
            </a:r>
            <a:br>
              <a:rPr lang="en-US" sz="2400" i="1" dirty="0">
                <a:solidFill>
                  <a:schemeClr val="bg1"/>
                </a:solidFill>
              </a:rPr>
            </a:br>
            <a:r>
              <a:rPr lang="en-US" sz="2400" i="1" dirty="0">
                <a:solidFill>
                  <a:schemeClr val="bg1"/>
                </a:solidFill>
              </a:rPr>
              <a:t>  ancient IT</a:t>
            </a:r>
            <a:r>
              <a:rPr lang="en-US" sz="2400" dirty="0">
                <a:solidFill>
                  <a:schemeClr val="bg1"/>
                </a:solidFill>
              </a:rPr>
              <a:t> [Video]. YouTube. https://youtu.be/1-m_Jjse-cs?si=0sMcoYV_Eg-ofYKa</a:t>
            </a:r>
          </a:p>
        </p:txBody>
      </p:sp>
      <p:sp>
        <p:nvSpPr>
          <p:cNvPr id="5" name="Rectangle 4">
            <a:extLst>
              <a:ext uri="{FF2B5EF4-FFF2-40B4-BE49-F238E27FC236}">
                <a16:creationId xmlns:a16="http://schemas.microsoft.com/office/drawing/2014/main" id="{65271CCE-8DA2-C633-6F2D-5C054837C8B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5856DF7-E2A8-D676-1CA0-3B21C15C0E3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B59D4AA-C718-CF4A-08CD-0B46031032D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pic>
        <p:nvPicPr>
          <p:cNvPr id="3" name="Online Media 2" title="The Airline Industry’s Problem with Absolutely Ancient IT">
            <a:hlinkClick r:id="" action="ppaction://media"/>
            <a:extLst>
              <a:ext uri="{FF2B5EF4-FFF2-40B4-BE49-F238E27FC236}">
                <a16:creationId xmlns:a16="http://schemas.microsoft.com/office/drawing/2014/main" id="{FC62693B-8D8D-BE08-C57F-97E4498D4C0D}"/>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7415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9C407-7153-954B-69BA-FC27102C53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8E6AD-CE45-3788-A9B1-A46B95FE8463}"/>
              </a:ext>
            </a:extLst>
          </p:cNvPr>
          <p:cNvSpPr>
            <a:spLocks noGrp="1"/>
          </p:cNvSpPr>
          <p:nvPr>
            <p:ph idx="1"/>
          </p:nvPr>
        </p:nvSpPr>
        <p:spPr>
          <a:xfrm>
            <a:off x="457199" y="1300900"/>
            <a:ext cx="11189855" cy="5081046"/>
          </a:xfrm>
        </p:spPr>
        <p:txBody>
          <a:bodyPr>
            <a:normAutofit/>
          </a:bodyPr>
          <a:lstStyle/>
          <a:p>
            <a:r>
              <a:rPr lang="en-US" sz="2400" dirty="0">
                <a:latin typeface="Garamond" panose="02020404030301010803" pitchFamily="18" charset="0"/>
              </a:rPr>
              <a:t>Highlighted Failures:</a:t>
            </a:r>
          </a:p>
          <a:p>
            <a:pPr lvl="1"/>
            <a:r>
              <a:rPr lang="en-US" sz="2000" dirty="0">
                <a:latin typeface="Garamond" panose="02020404030301010803" pitchFamily="18" charset="0"/>
              </a:rPr>
              <a:t>Outdated systems</a:t>
            </a:r>
          </a:p>
          <a:p>
            <a:pPr lvl="1"/>
            <a:r>
              <a:rPr lang="en-US" sz="2000" dirty="0">
                <a:latin typeface="Garamond" panose="02020404030301010803" pitchFamily="18" charset="0"/>
              </a:rPr>
              <a:t>Lack of integration with real-time operations and crew scheduling</a:t>
            </a:r>
          </a:p>
          <a:p>
            <a:pPr lvl="1"/>
            <a:r>
              <a:rPr lang="en-US" sz="2000" dirty="0">
                <a:latin typeface="Garamond" panose="02020404030301010803" pitchFamily="18" charset="0"/>
              </a:rPr>
              <a:t>Limited scalability</a:t>
            </a:r>
          </a:p>
          <a:p>
            <a:pPr lvl="1"/>
            <a:r>
              <a:rPr lang="en-US" sz="2000" dirty="0">
                <a:latin typeface="Garamond" panose="02020404030301010803" pitchFamily="18" charset="0"/>
              </a:rPr>
              <a:t>Poor information visibility</a:t>
            </a:r>
          </a:p>
          <a:p>
            <a:endParaRPr lang="en-US" sz="2400" dirty="0">
              <a:latin typeface="Garamond" panose="02020404030301010803" pitchFamily="18" charset="0"/>
            </a:endParaRPr>
          </a:p>
          <a:p>
            <a:r>
              <a:rPr lang="en-US" sz="2400" dirty="0">
                <a:latin typeface="Garamond" panose="02020404030301010803" pitchFamily="18" charset="0"/>
              </a:rPr>
              <a:t>What is the impact on the brand?</a:t>
            </a:r>
          </a:p>
          <a:p>
            <a:pPr lvl="1"/>
            <a:r>
              <a:rPr lang="en-US" sz="2000" dirty="0">
                <a:latin typeface="Garamond" panose="02020404030301010803" pitchFamily="18" charset="0"/>
              </a:rPr>
              <a:t>Frustrated customers</a:t>
            </a:r>
          </a:p>
          <a:p>
            <a:pPr lvl="1"/>
            <a:r>
              <a:rPr lang="en-US" sz="2000" dirty="0">
                <a:latin typeface="Garamond" panose="02020404030301010803" pitchFamily="18" charset="0"/>
              </a:rPr>
              <a:t>Massive financial costs</a:t>
            </a:r>
          </a:p>
          <a:p>
            <a:pPr lvl="1"/>
            <a:r>
              <a:rPr lang="en-US" sz="2000" dirty="0">
                <a:latin typeface="Garamond" panose="02020404030301010803" pitchFamily="18" charset="0"/>
              </a:rPr>
              <a:t>Damage to reputation</a:t>
            </a:r>
          </a:p>
          <a:p>
            <a:pPr lvl="1"/>
            <a:r>
              <a:rPr lang="en-US" sz="2000" dirty="0">
                <a:latin typeface="Garamond" panose="02020404030301010803" pitchFamily="18" charset="0"/>
              </a:rPr>
              <a:t>Customer retention</a:t>
            </a:r>
          </a:p>
          <a:p>
            <a:pPr lvl="1"/>
            <a:endParaRPr lang="en-US" sz="2400" dirty="0">
              <a:latin typeface="Garamond" panose="02020404030301010803" pitchFamily="18" charset="0"/>
            </a:endParaRPr>
          </a:p>
        </p:txBody>
      </p:sp>
      <p:sp>
        <p:nvSpPr>
          <p:cNvPr id="4" name="Rectangle 3">
            <a:extLst>
              <a:ext uri="{FF2B5EF4-FFF2-40B4-BE49-F238E27FC236}">
                <a16:creationId xmlns:a16="http://schemas.microsoft.com/office/drawing/2014/main" id="{6F8D4507-E622-7F40-8B48-8BF689B3508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AA1C6-2BBA-1B4E-0102-CE493825B2D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Case Study: Southwest Airlines</a:t>
            </a:r>
          </a:p>
        </p:txBody>
      </p:sp>
      <p:sp>
        <p:nvSpPr>
          <p:cNvPr id="5" name="Rectangle 4">
            <a:extLst>
              <a:ext uri="{FF2B5EF4-FFF2-40B4-BE49-F238E27FC236}">
                <a16:creationId xmlns:a16="http://schemas.microsoft.com/office/drawing/2014/main" id="{1D43F2CD-FE14-FFA9-B5C5-619F1B67F0A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0F04AA2-94DC-C7A2-1EB8-8940E24F238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D5D3728-EAC0-2AAB-9683-25791783DF0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88239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F9E08910-9EC7-AAB9-3DFF-86B95725BC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B6591F-C29D-6A54-569F-8D8C8F70E4BB}"/>
              </a:ext>
            </a:extLst>
          </p:cNvPr>
          <p:cNvSpPr txBox="1"/>
          <p:nvPr/>
        </p:nvSpPr>
        <p:spPr>
          <a:xfrm>
            <a:off x="0" y="2705725"/>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What is MIS?</a:t>
            </a:r>
            <a:endParaRPr sz="4400" dirty="0">
              <a:solidFill>
                <a:schemeClr val="bg1"/>
              </a:solidFill>
            </a:endParaRPr>
          </a:p>
        </p:txBody>
      </p:sp>
    </p:spTree>
    <p:extLst>
      <p:ext uri="{BB962C8B-B14F-4D97-AF65-F5344CB8AC3E}">
        <p14:creationId xmlns:p14="http://schemas.microsoft.com/office/powerpoint/2010/main" val="2593292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9F4B9-1210-6531-8DAE-2659FA0848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0B4F3-20D4-7D9A-127B-64041F50CDB2}"/>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Management</a:t>
            </a:r>
          </a:p>
          <a:p>
            <a:pPr lvl="1">
              <a:defRPr sz="2000">
                <a:solidFill>
                  <a:srgbClr val="000000"/>
                </a:solidFill>
                <a:latin typeface="Garamond"/>
              </a:defRPr>
            </a:pPr>
            <a:r>
              <a:rPr lang="en-US" altLang="zh-TW" sz="2000" dirty="0"/>
              <a:t>How to run an organization well.</a:t>
            </a:r>
          </a:p>
          <a:p>
            <a:pPr lvl="1">
              <a:defRPr sz="2000">
                <a:solidFill>
                  <a:srgbClr val="000000"/>
                </a:solidFill>
                <a:latin typeface="Garamond"/>
              </a:defRPr>
            </a:pPr>
            <a:r>
              <a:rPr lang="en-US" altLang="zh-TW" sz="2000" dirty="0"/>
              <a:t>The process of achieving organizational goals by overseeing the functions of an organization.</a:t>
            </a:r>
          </a:p>
          <a:p>
            <a:pPr lvl="1">
              <a:defRPr sz="2000">
                <a:solidFill>
                  <a:srgbClr val="000000"/>
                </a:solidFill>
                <a:latin typeface="Garamond"/>
              </a:defRPr>
            </a:pPr>
            <a:r>
              <a:rPr lang="en-US" altLang="zh-TW" sz="2000" dirty="0"/>
              <a:t>Involves planning, organizing, leading, and controlling various aspects of the organization.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Information</a:t>
            </a:r>
          </a:p>
          <a:p>
            <a:pPr lvl="1">
              <a:defRPr sz="2000">
                <a:solidFill>
                  <a:srgbClr val="000000"/>
                </a:solidFill>
                <a:latin typeface="Garamond"/>
              </a:defRPr>
            </a:pPr>
            <a:r>
              <a:rPr lang="en-US" altLang="zh-TW" sz="2000" dirty="0"/>
              <a:t>Interpretation of data that is useful in decision making.</a:t>
            </a:r>
          </a:p>
          <a:p>
            <a:pPr lvl="1">
              <a:defRPr sz="2000">
                <a:solidFill>
                  <a:srgbClr val="000000"/>
                </a:solidFill>
                <a:latin typeface="Garamond"/>
              </a:defRPr>
            </a:pPr>
            <a:r>
              <a:rPr lang="en-US" altLang="zh-TW" sz="2000" dirty="0"/>
              <a:t>Data: Raw unprocessed facts which is not immediately useful in decision making.</a:t>
            </a:r>
          </a:p>
          <a:p>
            <a:pPr lvl="1">
              <a:defRPr sz="2000">
                <a:solidFill>
                  <a:srgbClr val="000000"/>
                </a:solidFill>
                <a:latin typeface="Garamond"/>
              </a:defRPr>
            </a:pPr>
            <a:r>
              <a:rPr lang="en-US" altLang="zh-TW" sz="2000" dirty="0"/>
              <a:t>Information: Processed data that provides insight useful for decision making.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Systems</a:t>
            </a:r>
          </a:p>
          <a:p>
            <a:pPr lvl="1">
              <a:defRPr sz="2000">
                <a:solidFill>
                  <a:srgbClr val="000000"/>
                </a:solidFill>
                <a:latin typeface="Garamond"/>
              </a:defRPr>
            </a:pPr>
            <a:r>
              <a:rPr lang="en-US" altLang="zh-TW" sz="2000" dirty="0"/>
              <a:t>Collection of components that are interconnected to accomplish a task.</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438E0CFF-0E8F-9A5A-972D-F58CD2944B5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DE99C-C1B6-28F8-7835-10ED92DD4DB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What is a Management Information System?</a:t>
            </a:r>
          </a:p>
        </p:txBody>
      </p:sp>
      <p:sp>
        <p:nvSpPr>
          <p:cNvPr id="5" name="Rectangle 4">
            <a:extLst>
              <a:ext uri="{FF2B5EF4-FFF2-40B4-BE49-F238E27FC236}">
                <a16:creationId xmlns:a16="http://schemas.microsoft.com/office/drawing/2014/main" id="{96A46D50-9C74-31C8-C0D3-88C505BE930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8359D6F-49CD-4727-46D3-2B88C7F6C06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BFBC226-452B-4B39-392F-301A81F541E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773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3A26C-6C4C-1914-352A-1DF0CEFE1C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EFD7FF-B9C8-0CF0-1788-EF065CB97B46}"/>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Information Systems (IS)</a:t>
            </a:r>
          </a:p>
          <a:p>
            <a:pPr lvl="1">
              <a:defRPr sz="2000">
                <a:solidFill>
                  <a:srgbClr val="000000"/>
                </a:solidFill>
                <a:latin typeface="Garamond"/>
              </a:defRPr>
            </a:pPr>
            <a:r>
              <a:rPr lang="en-US" altLang="zh-TW" sz="2000" dirty="0"/>
              <a:t>A system that gathers data and distributes information to its users to aid in decision making.</a:t>
            </a:r>
          </a:p>
          <a:p>
            <a:pPr lvl="3">
              <a:defRPr sz="2000">
                <a:solidFill>
                  <a:srgbClr val="000000"/>
                </a:solidFill>
                <a:latin typeface="Garamond"/>
              </a:defRPr>
            </a:pPr>
            <a:endParaRPr lang="en-US" altLang="zh-TW" sz="1600" dirty="0"/>
          </a:p>
          <a:p>
            <a:pPr>
              <a:defRPr sz="2000">
                <a:solidFill>
                  <a:srgbClr val="000000"/>
                </a:solidFill>
                <a:latin typeface="Garamond"/>
              </a:defRPr>
            </a:pPr>
            <a:r>
              <a:rPr lang="en-US" altLang="zh-TW" sz="2400" dirty="0"/>
              <a:t>Management Information System</a:t>
            </a:r>
          </a:p>
          <a:p>
            <a:pPr lvl="1">
              <a:defRPr sz="2000">
                <a:solidFill>
                  <a:srgbClr val="000000"/>
                </a:solidFill>
                <a:latin typeface="Garamond"/>
              </a:defRPr>
            </a:pPr>
            <a:r>
              <a:rPr lang="en-US" altLang="zh-TW" sz="2000" dirty="0"/>
              <a:t>An information system that analyzes an organization’s data to produce useful information based on which the manager(s) can make the optimal decisions for the organization.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Relation to Information Technology</a:t>
            </a:r>
          </a:p>
          <a:p>
            <a:pPr lvl="1">
              <a:defRPr sz="2000">
                <a:solidFill>
                  <a:srgbClr val="000000"/>
                </a:solidFill>
                <a:latin typeface="Garamond"/>
              </a:defRPr>
            </a:pPr>
            <a:r>
              <a:rPr lang="en-US" altLang="zh-TW" sz="2000" dirty="0"/>
              <a:t>The hardware and software a business uses to achieve objectives.</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17E0D6F3-0B28-6314-0455-957746284CD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4259D-E060-4F05-9D61-CB7F9404075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What is a Management Information System?</a:t>
            </a:r>
          </a:p>
        </p:txBody>
      </p:sp>
      <p:sp>
        <p:nvSpPr>
          <p:cNvPr id="5" name="Rectangle 4">
            <a:extLst>
              <a:ext uri="{FF2B5EF4-FFF2-40B4-BE49-F238E27FC236}">
                <a16:creationId xmlns:a16="http://schemas.microsoft.com/office/drawing/2014/main" id="{1BB1FEF5-4EA1-06DB-758D-194660D2A64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0708FBF-0B46-AEB6-6727-1D50F4B5A11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84D0792-1876-528D-6285-23BD045A333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sp>
        <p:nvSpPr>
          <p:cNvPr id="8" name="Rectangle: Rounded Corners 7">
            <a:extLst>
              <a:ext uri="{FF2B5EF4-FFF2-40B4-BE49-F238E27FC236}">
                <a16:creationId xmlns:a16="http://schemas.microsoft.com/office/drawing/2014/main" id="{4A41B057-D992-D6CF-4227-A7EE5C87FC35}"/>
              </a:ext>
            </a:extLst>
          </p:cNvPr>
          <p:cNvSpPr/>
          <p:nvPr/>
        </p:nvSpPr>
        <p:spPr>
          <a:xfrm>
            <a:off x="457199" y="4874491"/>
            <a:ext cx="11189854" cy="1088136"/>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“If an information system is like a house, the computers </a:t>
            </a:r>
          </a:p>
          <a:p>
            <a:pPr algn="ctr"/>
            <a:r>
              <a:rPr lang="en-US" sz="2800" b="1" dirty="0">
                <a:solidFill>
                  <a:schemeClr val="bg1"/>
                </a:solidFill>
                <a:latin typeface="Garamond"/>
                <a:ea typeface="+mj-ea"/>
                <a:cs typeface="+mj-cs"/>
              </a:rPr>
              <a:t>and software are the raw materials and power tools used to build it.”</a:t>
            </a:r>
          </a:p>
        </p:txBody>
      </p:sp>
    </p:spTree>
    <p:extLst>
      <p:ext uri="{BB962C8B-B14F-4D97-AF65-F5344CB8AC3E}">
        <p14:creationId xmlns:p14="http://schemas.microsoft.com/office/powerpoint/2010/main" val="41162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9EB2-305D-5FE0-19F6-2EC7E8DE85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73B7C-8836-91E2-291E-5D02EF15BF8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Example of Data: Monthly Rainfall, Temperature Observations in Mexico</a:t>
            </a: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28BC3B88-EA23-CA3B-0522-ABD50756705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CAFF0-4F74-0E3A-AF47-B64DFDD6C6D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Data</a:t>
            </a:r>
          </a:p>
        </p:txBody>
      </p:sp>
      <p:sp>
        <p:nvSpPr>
          <p:cNvPr id="5" name="Rectangle 4">
            <a:extLst>
              <a:ext uri="{FF2B5EF4-FFF2-40B4-BE49-F238E27FC236}">
                <a16:creationId xmlns:a16="http://schemas.microsoft.com/office/drawing/2014/main" id="{A232A8C0-2370-8B78-9CF7-5D27EF66390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5CEDEFD-8CD2-9D32-ADAA-D17D6DCF924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9733E08-D836-551D-4272-286C4651D9A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2F3BF06A-8565-5E0B-3329-BC230E6CEFDD}"/>
              </a:ext>
            </a:extLst>
          </p:cNvPr>
          <p:cNvPicPr>
            <a:picLocks noChangeAspect="1"/>
          </p:cNvPicPr>
          <p:nvPr/>
        </p:nvPicPr>
        <p:blipFill>
          <a:blip r:embed="rId3"/>
          <a:stretch>
            <a:fillRect/>
          </a:stretch>
        </p:blipFill>
        <p:spPr>
          <a:xfrm>
            <a:off x="1575819" y="1809946"/>
            <a:ext cx="8952613" cy="4572000"/>
          </a:xfrm>
          <a:prstGeom prst="rect">
            <a:avLst/>
          </a:prstGeom>
        </p:spPr>
      </p:pic>
    </p:spTree>
    <p:extLst>
      <p:ext uri="{BB962C8B-B14F-4D97-AF65-F5344CB8AC3E}">
        <p14:creationId xmlns:p14="http://schemas.microsoft.com/office/powerpoint/2010/main" val="35213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63793-FA0F-DA3E-829A-590AB81CAA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3C0B7-6597-C3A3-D18D-53243806A24E}"/>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Example of Information System: Coding to Transform Data into Information</a:t>
            </a: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AC299CFE-F235-9D47-2B9C-599E31920AE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CDDB62-296C-B562-7789-9CD09209EE7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Information System</a:t>
            </a:r>
          </a:p>
        </p:txBody>
      </p:sp>
      <p:sp>
        <p:nvSpPr>
          <p:cNvPr id="5" name="Rectangle 4">
            <a:extLst>
              <a:ext uri="{FF2B5EF4-FFF2-40B4-BE49-F238E27FC236}">
                <a16:creationId xmlns:a16="http://schemas.microsoft.com/office/drawing/2014/main" id="{63253E3F-7BEC-2D9E-4C27-6F3A4CD0B19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4A08DAD-31A0-E91E-62D9-AA95405861F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9242351-CAD1-8D60-930B-16F3C152CB0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pic>
        <p:nvPicPr>
          <p:cNvPr id="10" name="Picture 9">
            <a:extLst>
              <a:ext uri="{FF2B5EF4-FFF2-40B4-BE49-F238E27FC236}">
                <a16:creationId xmlns:a16="http://schemas.microsoft.com/office/drawing/2014/main" id="{FFDCF705-6CD7-F835-7C78-9CFCFBD197F0}"/>
              </a:ext>
            </a:extLst>
          </p:cNvPr>
          <p:cNvPicPr>
            <a:picLocks noChangeAspect="1"/>
          </p:cNvPicPr>
          <p:nvPr/>
        </p:nvPicPr>
        <p:blipFill>
          <a:blip r:embed="rId3"/>
          <a:stretch>
            <a:fillRect/>
          </a:stretch>
        </p:blipFill>
        <p:spPr>
          <a:xfrm>
            <a:off x="1783047" y="1809946"/>
            <a:ext cx="8622727" cy="4572000"/>
          </a:xfrm>
          <a:prstGeom prst="rect">
            <a:avLst/>
          </a:prstGeom>
        </p:spPr>
      </p:pic>
    </p:spTree>
    <p:extLst>
      <p:ext uri="{BB962C8B-B14F-4D97-AF65-F5344CB8AC3E}">
        <p14:creationId xmlns:p14="http://schemas.microsoft.com/office/powerpoint/2010/main" val="41798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C91A3-EF07-B0D2-5763-6596907271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D9CBCC-5D34-6ADB-CAA5-8E9404BD4159}"/>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Example of Information: Climate Data Map</a:t>
            </a: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618339C3-A58E-B63B-3E5C-09C9AA19785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FA392-C9E8-1C88-DED9-BE4AC4D8C5A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Information</a:t>
            </a:r>
          </a:p>
        </p:txBody>
      </p:sp>
      <p:sp>
        <p:nvSpPr>
          <p:cNvPr id="5" name="Rectangle 4">
            <a:extLst>
              <a:ext uri="{FF2B5EF4-FFF2-40B4-BE49-F238E27FC236}">
                <a16:creationId xmlns:a16="http://schemas.microsoft.com/office/drawing/2014/main" id="{8E1CB86E-6A8E-45BD-22AF-875217082B9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A345E8A-1D11-52E9-E979-AFE11C051B0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9A7ADF8-4437-1F16-0BF6-FBD08F4A2B3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pic>
        <p:nvPicPr>
          <p:cNvPr id="10" name="Picture 9" descr="A map of the country&#10;&#10;AI-generated content may be incorrect.">
            <a:extLst>
              <a:ext uri="{FF2B5EF4-FFF2-40B4-BE49-F238E27FC236}">
                <a16:creationId xmlns:a16="http://schemas.microsoft.com/office/drawing/2014/main" id="{51063C6D-A78A-0174-C25E-9B6A7ABF0421}"/>
              </a:ext>
            </a:extLst>
          </p:cNvPr>
          <p:cNvPicPr>
            <a:picLocks noChangeAspect="1"/>
          </p:cNvPicPr>
          <p:nvPr/>
        </p:nvPicPr>
        <p:blipFill>
          <a:blip r:embed="rId3"/>
          <a:stretch>
            <a:fillRect/>
          </a:stretch>
        </p:blipFill>
        <p:spPr>
          <a:xfrm>
            <a:off x="2111832" y="1809946"/>
            <a:ext cx="7965157" cy="4572000"/>
          </a:xfrm>
          <a:prstGeom prst="rect">
            <a:avLst/>
          </a:prstGeom>
        </p:spPr>
      </p:pic>
    </p:spTree>
    <p:extLst>
      <p:ext uri="{BB962C8B-B14F-4D97-AF65-F5344CB8AC3E}">
        <p14:creationId xmlns:p14="http://schemas.microsoft.com/office/powerpoint/2010/main" val="11579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705725"/>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Why should we care about MIS?</a:t>
            </a:r>
            <a:endParaRPr sz="440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39280-6646-00F5-5CC0-895944C7B8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35B95-86C3-DA4A-C5E7-86A3D385CF8C}"/>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The examples illustrate only a small portion of each step in the function of an information system.</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Activities in an information system that produce information include:</a:t>
            </a:r>
          </a:p>
          <a:p>
            <a:pPr lvl="1">
              <a:defRPr sz="2000">
                <a:solidFill>
                  <a:srgbClr val="000000"/>
                </a:solidFill>
                <a:latin typeface="Garamond"/>
              </a:defRPr>
            </a:pPr>
            <a:r>
              <a:rPr lang="en-US" altLang="zh-TW" sz="2000" dirty="0"/>
              <a:t>Input: Collecting raw data for processing.</a:t>
            </a:r>
          </a:p>
          <a:p>
            <a:pPr lvl="1">
              <a:defRPr sz="2000">
                <a:solidFill>
                  <a:srgbClr val="000000"/>
                </a:solidFill>
                <a:latin typeface="Garamond"/>
              </a:defRPr>
            </a:pPr>
            <a:r>
              <a:rPr lang="en-US" altLang="zh-TW" sz="2000" dirty="0"/>
              <a:t>Processing: Converting and analyzing input into a more meaningful form.</a:t>
            </a:r>
          </a:p>
          <a:p>
            <a:pPr lvl="1">
              <a:defRPr sz="2000">
                <a:solidFill>
                  <a:srgbClr val="000000"/>
                </a:solidFill>
                <a:latin typeface="Garamond"/>
              </a:defRPr>
            </a:pPr>
            <a:r>
              <a:rPr lang="en-US" altLang="zh-TW" sz="2000" dirty="0"/>
              <a:t>Output: Distributing processed information to those who need it.</a:t>
            </a:r>
          </a:p>
          <a:p>
            <a:pPr lvl="1">
              <a:defRPr sz="2000">
                <a:solidFill>
                  <a:srgbClr val="000000"/>
                </a:solidFill>
                <a:latin typeface="Garamond"/>
              </a:defRPr>
            </a:pPr>
            <a:r>
              <a:rPr lang="en-US" altLang="zh-TW" sz="2000" dirty="0"/>
              <a:t>Feedback: Returning output to the system to help evaluate or adjust the input stage.</a:t>
            </a:r>
            <a:endParaRPr lang="en-US" altLang="zh-TW" sz="8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Information systems do not operate in a vacuum. They are influenced by environmental factors such as Shareholders, Competitors, Customers, Suppliers, and Regulators</a:t>
            </a:r>
          </a:p>
        </p:txBody>
      </p:sp>
      <p:sp>
        <p:nvSpPr>
          <p:cNvPr id="4" name="Rectangle 3">
            <a:extLst>
              <a:ext uri="{FF2B5EF4-FFF2-40B4-BE49-F238E27FC236}">
                <a16:creationId xmlns:a16="http://schemas.microsoft.com/office/drawing/2014/main" id="{1C902762-9B34-9643-E7F2-0F27C0F6850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C7C06-A6AE-3329-9A26-8134B1344F4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Information Systems Work</a:t>
            </a:r>
          </a:p>
        </p:txBody>
      </p:sp>
      <p:sp>
        <p:nvSpPr>
          <p:cNvPr id="5" name="Rectangle 4">
            <a:extLst>
              <a:ext uri="{FF2B5EF4-FFF2-40B4-BE49-F238E27FC236}">
                <a16:creationId xmlns:a16="http://schemas.microsoft.com/office/drawing/2014/main" id="{5E487529-6DF9-0905-D28B-E3CA43720F6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F8A4CDC-7854-4974-A8A9-DC74A6F3DE8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B697481-29A7-1D97-8530-E14C6F0C693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3923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3F99F-4FF2-B44F-0E50-EBBB1364135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61884A-7EF0-846D-936E-E0830F81967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2951E-20C7-335E-B4C4-47CB0DCAE99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Information Systems Work</a:t>
            </a:r>
          </a:p>
        </p:txBody>
      </p:sp>
      <p:sp>
        <p:nvSpPr>
          <p:cNvPr id="5" name="Rectangle 4">
            <a:extLst>
              <a:ext uri="{FF2B5EF4-FFF2-40B4-BE49-F238E27FC236}">
                <a16:creationId xmlns:a16="http://schemas.microsoft.com/office/drawing/2014/main" id="{6BBF5B82-3318-50AD-066E-9A49C206878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0B7CA85-968C-B532-1FBD-6D35CE46A62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1561C83-C011-038F-6D4D-A3CE57F0D48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31</a:t>
            </a:fld>
            <a:r>
              <a:rPr lang="en-US" b="1" dirty="0">
                <a:solidFill>
                  <a:schemeClr val="bg1"/>
                </a:solidFill>
                <a:latin typeface="Garamond" panose="02020404030301010803" pitchFamily="18" charset="0"/>
              </a:rPr>
              <a:t> </a:t>
            </a:r>
          </a:p>
        </p:txBody>
      </p:sp>
      <p:pic>
        <p:nvPicPr>
          <p:cNvPr id="8" name="Content Placeholder 3" descr="A figure illustrates basic activities of an information system at an organization level and the environmental actors interacting with the organization and its information system. Long description available in notes, press f6.">
            <a:extLst>
              <a:ext uri="{FF2B5EF4-FFF2-40B4-BE49-F238E27FC236}">
                <a16:creationId xmlns:a16="http://schemas.microsoft.com/office/drawing/2014/main" id="{DB496F12-C925-D3CE-604E-FDF428D05555}"/>
              </a:ext>
            </a:extLst>
          </p:cNvPr>
          <p:cNvPicPr>
            <a:picLocks noChangeAspect="1"/>
          </p:cNvPicPr>
          <p:nvPr/>
        </p:nvPicPr>
        <p:blipFill>
          <a:blip r:embed="rId3"/>
          <a:stretch>
            <a:fillRect/>
          </a:stretch>
        </p:blipFill>
        <p:spPr>
          <a:xfrm>
            <a:off x="2436811" y="1198932"/>
            <a:ext cx="7315199" cy="5029200"/>
          </a:xfrm>
          <a:prstGeom prst="rect">
            <a:avLst/>
          </a:prstGeom>
        </p:spPr>
      </p:pic>
    </p:spTree>
    <p:extLst>
      <p:ext uri="{BB962C8B-B14F-4D97-AF65-F5344CB8AC3E}">
        <p14:creationId xmlns:p14="http://schemas.microsoft.com/office/powerpoint/2010/main" val="27759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E2648-3537-2271-9F40-4198F993C7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433A4-6C17-D2D6-E9E6-32F1F83471D0}"/>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Information system literacy is often mistaken for computer literacy.</a:t>
            </a:r>
          </a:p>
          <a:p>
            <a:pPr lvl="1">
              <a:defRPr sz="2000">
                <a:solidFill>
                  <a:srgbClr val="000000"/>
                </a:solidFill>
                <a:latin typeface="Garamond"/>
              </a:defRPr>
            </a:pPr>
            <a:r>
              <a:rPr lang="en-US" altLang="zh-TW" sz="2000" dirty="0"/>
              <a:t>Computer literacy: Knowledge of information technology and an understanding of how computer-based technologies work.</a:t>
            </a:r>
          </a:p>
          <a:p>
            <a:pPr lvl="1">
              <a:defRPr sz="2000">
                <a:solidFill>
                  <a:srgbClr val="000000"/>
                </a:solidFill>
                <a:latin typeface="Garamond"/>
              </a:defRPr>
            </a:pPr>
            <a:r>
              <a:rPr lang="en-US" altLang="zh-TW" sz="2000" dirty="0"/>
              <a:t>Information system literacy: A broader understanding of information systems that includes organizational, behavioral, and technical aspects of computers.</a:t>
            </a:r>
          </a:p>
          <a:p>
            <a:pPr lvl="3">
              <a:defRPr sz="2000">
                <a:solidFill>
                  <a:srgbClr val="000000"/>
                </a:solidFill>
                <a:latin typeface="Garamond"/>
              </a:defRPr>
            </a:pPr>
            <a:endParaRPr lang="en-US" altLang="zh-TW" sz="1600" dirty="0"/>
          </a:p>
          <a:p>
            <a:pPr>
              <a:defRPr sz="2000">
                <a:solidFill>
                  <a:srgbClr val="000000"/>
                </a:solidFill>
                <a:latin typeface="Garamond"/>
              </a:defRPr>
            </a:pPr>
            <a:r>
              <a:rPr lang="en-US" altLang="zh-TW" sz="2400" dirty="0"/>
              <a:t>To fully understand information systems, we must consider three key dimensions:</a:t>
            </a:r>
          </a:p>
          <a:p>
            <a:pPr lvl="1">
              <a:defRPr sz="2000">
                <a:solidFill>
                  <a:srgbClr val="000000"/>
                </a:solidFill>
                <a:latin typeface="Garamond"/>
              </a:defRPr>
            </a:pPr>
            <a:r>
              <a:rPr lang="en-US" altLang="zh-TW" sz="2000" dirty="0"/>
              <a:t>Managerial Dimension</a:t>
            </a:r>
          </a:p>
          <a:p>
            <a:pPr lvl="1">
              <a:defRPr sz="2000">
                <a:solidFill>
                  <a:srgbClr val="000000"/>
                </a:solidFill>
                <a:latin typeface="Garamond"/>
              </a:defRPr>
            </a:pPr>
            <a:r>
              <a:rPr lang="en-US" altLang="zh-TW" sz="2000" dirty="0"/>
              <a:t>Organizational Dimension</a:t>
            </a:r>
          </a:p>
          <a:p>
            <a:pPr lvl="1">
              <a:defRPr sz="2000">
                <a:solidFill>
                  <a:srgbClr val="000000"/>
                </a:solidFill>
                <a:latin typeface="Garamond"/>
              </a:defRPr>
            </a:pPr>
            <a:r>
              <a:rPr lang="en-US" altLang="zh-TW" sz="2000" dirty="0"/>
              <a:t>Technology Dimension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MIS is the study of information systems literacy within a business context.</a:t>
            </a:r>
          </a:p>
        </p:txBody>
      </p:sp>
      <p:sp>
        <p:nvSpPr>
          <p:cNvPr id="4" name="Rectangle 3">
            <a:extLst>
              <a:ext uri="{FF2B5EF4-FFF2-40B4-BE49-F238E27FC236}">
                <a16:creationId xmlns:a16="http://schemas.microsoft.com/office/drawing/2014/main" id="{1A723732-751D-1A74-EF4B-803DAFB615D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309F4-DBD4-3100-776D-1C8429BF91C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Role of Management and Organizations</a:t>
            </a:r>
          </a:p>
        </p:txBody>
      </p:sp>
      <p:sp>
        <p:nvSpPr>
          <p:cNvPr id="5" name="Rectangle 4">
            <a:extLst>
              <a:ext uri="{FF2B5EF4-FFF2-40B4-BE49-F238E27FC236}">
                <a16:creationId xmlns:a16="http://schemas.microsoft.com/office/drawing/2014/main" id="{E2BADD04-26B8-59BE-BE34-F978840A4F7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3C04722-7594-602A-DF2A-12DA0E7C5FD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4BF879B-DA95-4585-6F54-CDA5988DAEA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1067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73EB0-497B-44E6-8FC6-21FA1FC6B9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72F69-F313-C7C7-B6FD-A621B5B846ED}"/>
              </a:ext>
            </a:extLst>
          </p:cNvPr>
          <p:cNvSpPr>
            <a:spLocks noGrp="1"/>
          </p:cNvSpPr>
          <p:nvPr>
            <p:ph idx="1"/>
          </p:nvPr>
        </p:nvSpPr>
        <p:spPr>
          <a:xfrm>
            <a:off x="5120640" y="1300900"/>
            <a:ext cx="6526414" cy="5081046"/>
          </a:xfrm>
        </p:spPr>
        <p:txBody>
          <a:bodyPr>
            <a:normAutofit/>
          </a:bodyPr>
          <a:lstStyle/>
          <a:p>
            <a:pPr>
              <a:defRPr sz="2000">
                <a:solidFill>
                  <a:srgbClr val="000000"/>
                </a:solidFill>
                <a:latin typeface="Garamond"/>
              </a:defRPr>
            </a:pPr>
            <a:r>
              <a:rPr lang="en-US" sz="2400" dirty="0"/>
              <a:t>Organizations have a structure made up of a hierarchy of authority and responsibilities.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Senior management is responsible for long-range strategic decisions.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Middle management implements the programs and plans of senior management.</a:t>
            </a:r>
          </a:p>
          <a:p>
            <a:pPr lvl="1">
              <a:defRPr sz="2000">
                <a:solidFill>
                  <a:srgbClr val="000000"/>
                </a:solidFill>
                <a:latin typeface="Garamond"/>
              </a:defRPr>
            </a:pPr>
            <a:r>
              <a:rPr lang="en-US" altLang="zh-TW" sz="2000" dirty="0"/>
              <a:t>Knowledge workers: Create knowledge for the firm.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Operational management oversees the daily activities of the business.</a:t>
            </a:r>
          </a:p>
          <a:p>
            <a:pPr lvl="1">
              <a:defRPr sz="2000">
                <a:solidFill>
                  <a:srgbClr val="000000"/>
                </a:solidFill>
                <a:latin typeface="Garamond"/>
              </a:defRPr>
            </a:pPr>
            <a:r>
              <a:rPr lang="en-US" altLang="zh-TW" sz="2000" dirty="0"/>
              <a:t>Data workers: Assists with administrative work.</a:t>
            </a:r>
          </a:p>
        </p:txBody>
      </p:sp>
      <p:sp>
        <p:nvSpPr>
          <p:cNvPr id="4" name="Rectangle 3">
            <a:extLst>
              <a:ext uri="{FF2B5EF4-FFF2-40B4-BE49-F238E27FC236}">
                <a16:creationId xmlns:a16="http://schemas.microsoft.com/office/drawing/2014/main" id="{C82AF08D-04A9-0B91-1E05-0B93F0C4801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6F8BB-817C-DD2B-0887-236B39568FE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Organizational Dimension</a:t>
            </a:r>
          </a:p>
        </p:txBody>
      </p:sp>
      <p:sp>
        <p:nvSpPr>
          <p:cNvPr id="5" name="Rectangle 4">
            <a:extLst>
              <a:ext uri="{FF2B5EF4-FFF2-40B4-BE49-F238E27FC236}">
                <a16:creationId xmlns:a16="http://schemas.microsoft.com/office/drawing/2014/main" id="{4FF856B8-2C91-CE45-FA17-6CE4CD97A1E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E74C4C7-0029-62AC-51CB-B0087B556D7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EA55215-BCA0-9C23-DF35-C02E7BB3126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pic>
        <p:nvPicPr>
          <p:cNvPr id="8" name="Picture 7" descr="A figure shows a pyramid depicting the principal levels in a firm. Long description available in notes, press f6.">
            <a:extLst>
              <a:ext uri="{FF2B5EF4-FFF2-40B4-BE49-F238E27FC236}">
                <a16:creationId xmlns:a16="http://schemas.microsoft.com/office/drawing/2014/main" id="{0F1539A6-DE9C-E769-F625-44E885C92EAD}"/>
              </a:ext>
            </a:extLst>
          </p:cNvPr>
          <p:cNvPicPr>
            <a:picLocks noChangeAspect="1"/>
          </p:cNvPicPr>
          <p:nvPr/>
        </p:nvPicPr>
        <p:blipFill>
          <a:blip r:embed="rId3"/>
          <a:stretch>
            <a:fillRect/>
          </a:stretch>
        </p:blipFill>
        <p:spPr>
          <a:xfrm>
            <a:off x="541771" y="1656132"/>
            <a:ext cx="4211241" cy="4114800"/>
          </a:xfrm>
          <a:prstGeom prst="rect">
            <a:avLst/>
          </a:prstGeom>
        </p:spPr>
      </p:pic>
    </p:spTree>
    <p:extLst>
      <p:ext uri="{BB962C8B-B14F-4D97-AF65-F5344CB8AC3E}">
        <p14:creationId xmlns:p14="http://schemas.microsoft.com/office/powerpoint/2010/main" val="18250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80CF-B527-944A-3888-BDE7C93CF3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BDD81-06CA-85D3-DEA2-D08EDC1ED8E3}"/>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An organization can also be broken down to its distinct business functions.</a:t>
            </a:r>
          </a:p>
          <a:p>
            <a:pPr lvl="1">
              <a:defRPr sz="2000">
                <a:solidFill>
                  <a:srgbClr val="000000"/>
                </a:solidFill>
                <a:latin typeface="Garamond"/>
              </a:defRPr>
            </a:pPr>
            <a:r>
              <a:rPr lang="en-US" altLang="zh-TW" sz="2000" dirty="0"/>
              <a:t>Sales and Marketing: Selling the firm’s products and services.</a:t>
            </a:r>
          </a:p>
          <a:p>
            <a:pPr lvl="1">
              <a:defRPr sz="2000">
                <a:solidFill>
                  <a:srgbClr val="000000"/>
                </a:solidFill>
                <a:latin typeface="Garamond"/>
              </a:defRPr>
            </a:pPr>
            <a:r>
              <a:rPr lang="en-US" altLang="zh-TW" sz="2000" dirty="0"/>
              <a:t>Human Resources: Attracting, developing, and maintaining the workforce.</a:t>
            </a:r>
          </a:p>
          <a:p>
            <a:pPr lvl="1">
              <a:defRPr sz="2000">
                <a:solidFill>
                  <a:srgbClr val="000000"/>
                </a:solidFill>
                <a:latin typeface="Garamond"/>
              </a:defRPr>
            </a:pPr>
            <a:r>
              <a:rPr lang="en-US" altLang="zh-TW" sz="2000" dirty="0"/>
              <a:t>Finance and Accounting: Managing financial assets and maintaining its records.</a:t>
            </a:r>
          </a:p>
          <a:p>
            <a:pPr lvl="1">
              <a:defRPr sz="2000">
                <a:solidFill>
                  <a:srgbClr val="000000"/>
                </a:solidFill>
                <a:latin typeface="Garamond"/>
              </a:defRPr>
            </a:pPr>
            <a:r>
              <a:rPr lang="en-US" altLang="zh-TW" sz="2000" dirty="0"/>
              <a:t>Manufacturing and Production: Producing and delivering products and services.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Organizations also have a unique culture - a set of assumptions, values, and ways of doing things that MIS reflects.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No matter how we divide the organization, MIS plays a crucial role in each dimension.</a:t>
            </a:r>
          </a:p>
          <a:p>
            <a:pPr>
              <a:defRPr sz="2000">
                <a:solidFill>
                  <a:srgbClr val="000000"/>
                </a:solidFill>
                <a:latin typeface="Garamond"/>
              </a:defRPr>
            </a:pPr>
            <a:endParaRPr lang="en-US" altLang="zh-TW" sz="1600" dirty="0"/>
          </a:p>
          <a:p>
            <a:pPr>
              <a:defRPr sz="2000">
                <a:solidFill>
                  <a:srgbClr val="000000"/>
                </a:solidFill>
                <a:latin typeface="Garamond"/>
              </a:defRPr>
            </a:pPr>
            <a:r>
              <a:rPr lang="en-US" altLang="zh-TW" sz="2400" dirty="0"/>
              <a:t>More on </a:t>
            </a:r>
            <a:r>
              <a:rPr lang="en-US" altLang="zh-TW" sz="2400" i="1" dirty="0"/>
              <a:t>how</a:t>
            </a:r>
            <a:r>
              <a:rPr lang="en-US" altLang="zh-TW" sz="2400" dirty="0"/>
              <a:t> this happens will be discussed in future lectures.</a:t>
            </a:r>
          </a:p>
          <a:p>
            <a:pPr>
              <a:defRPr sz="2000">
                <a:solidFill>
                  <a:srgbClr val="000000"/>
                </a:solidFill>
                <a:latin typeface="Garamond"/>
              </a:defRPr>
            </a:pPr>
            <a:endParaRPr lang="en-US" altLang="zh-TW" sz="2400" dirty="0"/>
          </a:p>
          <a:p>
            <a:pPr>
              <a:defRPr sz="2000">
                <a:solidFill>
                  <a:srgbClr val="000000"/>
                </a:solidFill>
                <a:latin typeface="Garamond"/>
              </a:defRPr>
            </a:pPr>
            <a:endParaRPr lang="en-US" altLang="zh-TW" sz="24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4BEC36F8-CEDE-33C8-0BD2-31B9E432873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DB42A-AD23-79F9-FF7B-5BB6523FC52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Organizational Dimension</a:t>
            </a:r>
          </a:p>
        </p:txBody>
      </p:sp>
      <p:sp>
        <p:nvSpPr>
          <p:cNvPr id="5" name="Rectangle 4">
            <a:extLst>
              <a:ext uri="{FF2B5EF4-FFF2-40B4-BE49-F238E27FC236}">
                <a16:creationId xmlns:a16="http://schemas.microsoft.com/office/drawing/2014/main" id="{A367C9C7-E878-B0EE-3968-E887689F4B1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E70B5C4-6013-700D-C65C-0B02CD6A7AE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5352B1A-5A8A-1AE9-6F9F-D5A8D70D252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1004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A4A32-63D9-7A24-780F-200621D6A6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998AC-9515-D035-1849-57BCC5FC754B}"/>
              </a:ext>
            </a:extLst>
          </p:cNvPr>
          <p:cNvSpPr>
            <a:spLocks noGrp="1"/>
          </p:cNvSpPr>
          <p:nvPr>
            <p:ph idx="1"/>
          </p:nvPr>
        </p:nvSpPr>
        <p:spPr>
          <a:xfrm>
            <a:off x="457199" y="1300900"/>
            <a:ext cx="11189855" cy="5081046"/>
          </a:xfrm>
        </p:spPr>
        <p:txBody>
          <a:bodyPr>
            <a:normAutofit/>
          </a:bodyPr>
          <a:lstStyle/>
          <a:p>
            <a:r>
              <a:rPr lang="en-US" sz="2400" dirty="0">
                <a:latin typeface="Garamond" panose="02020404030301010803" pitchFamily="18" charset="0"/>
              </a:rPr>
              <a:t>The primary functions of a manager are to:</a:t>
            </a:r>
          </a:p>
          <a:p>
            <a:pPr lvl="1"/>
            <a:r>
              <a:rPr lang="en-US" sz="2000" dirty="0">
                <a:latin typeface="Garamond" panose="02020404030301010803" pitchFamily="18" charset="0"/>
              </a:rPr>
              <a:t>Analyze: Make sense of organizational situations and environmental challenges</a:t>
            </a:r>
          </a:p>
          <a:p>
            <a:pPr lvl="1"/>
            <a:r>
              <a:rPr lang="en-US" sz="2000" dirty="0">
                <a:latin typeface="Garamond" panose="02020404030301010803" pitchFamily="18" charset="0"/>
              </a:rPr>
              <a:t>Decide: Choose strategies and formulate action plans</a:t>
            </a:r>
          </a:p>
          <a:p>
            <a:pPr lvl="1"/>
            <a:r>
              <a:rPr lang="en-US" sz="2000" dirty="0">
                <a:latin typeface="Garamond" panose="02020404030301010803" pitchFamily="18" charset="0"/>
              </a:rPr>
              <a:t>Act: Implement decisions and solve problems</a:t>
            </a:r>
          </a:p>
          <a:p>
            <a:pPr lvl="1"/>
            <a:r>
              <a:rPr lang="en-US" sz="2000" dirty="0">
                <a:latin typeface="Garamond" panose="02020404030301010803" pitchFamily="18" charset="0"/>
              </a:rPr>
              <a:t>Innovate: Create new products, services, and reshape the organization when needed</a:t>
            </a:r>
          </a:p>
          <a:p>
            <a:pPr lvl="1"/>
            <a:endParaRPr lang="en-US" sz="1200" dirty="0">
              <a:latin typeface="Garamond" panose="02020404030301010803" pitchFamily="18" charset="0"/>
            </a:endParaRPr>
          </a:p>
          <a:p>
            <a:r>
              <a:rPr lang="en-US" sz="2400" dirty="0">
                <a:latin typeface="Garamond" panose="02020404030301010803" pitchFamily="18" charset="0"/>
              </a:rPr>
              <a:t>A substantial part of management is creative work, driven by new knowledge and information.</a:t>
            </a:r>
          </a:p>
          <a:p>
            <a:pPr lvl="3"/>
            <a:endParaRPr lang="en-US" sz="1200" dirty="0">
              <a:latin typeface="Garamond" panose="02020404030301010803" pitchFamily="18" charset="0"/>
            </a:endParaRPr>
          </a:p>
          <a:p>
            <a:r>
              <a:rPr lang="en-US" sz="2400" dirty="0">
                <a:latin typeface="Garamond" panose="02020404030301010803" pitchFamily="18" charset="0"/>
              </a:rPr>
              <a:t>Information systems play a powerful role in supporting managers in these duties.</a:t>
            </a:r>
          </a:p>
          <a:p>
            <a:pPr lvl="3"/>
            <a:endParaRPr lang="en-US" sz="1200" dirty="0">
              <a:latin typeface="Garamond" panose="02020404030301010803" pitchFamily="18" charset="0"/>
            </a:endParaRPr>
          </a:p>
          <a:p>
            <a:r>
              <a:rPr lang="en-US" altLang="zh-TW" sz="2400" dirty="0">
                <a:latin typeface="Garamond" panose="02020404030301010803" pitchFamily="18" charset="0"/>
              </a:rPr>
              <a:t>More on </a:t>
            </a:r>
            <a:r>
              <a:rPr lang="en-US" altLang="zh-TW" sz="2400" i="1" dirty="0">
                <a:latin typeface="Garamond" panose="02020404030301010803" pitchFamily="18" charset="0"/>
              </a:rPr>
              <a:t>how</a:t>
            </a:r>
            <a:r>
              <a:rPr lang="en-US" altLang="zh-TW" sz="2400" dirty="0">
                <a:latin typeface="Garamond" panose="02020404030301010803" pitchFamily="18" charset="0"/>
              </a:rPr>
              <a:t> this happens will be discussed in future lectures (most likely latter half).</a:t>
            </a:r>
          </a:p>
          <a:p>
            <a:endParaRPr lang="en-US" sz="2400" dirty="0">
              <a:latin typeface="Garamond" panose="02020404030301010803" pitchFamily="18" charset="0"/>
            </a:endParaRPr>
          </a:p>
        </p:txBody>
      </p:sp>
      <p:sp>
        <p:nvSpPr>
          <p:cNvPr id="4" name="Rectangle 3">
            <a:extLst>
              <a:ext uri="{FF2B5EF4-FFF2-40B4-BE49-F238E27FC236}">
                <a16:creationId xmlns:a16="http://schemas.microsoft.com/office/drawing/2014/main" id="{2F6EA562-E978-4952-3ADF-D0723A6813A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B8AFD-F463-F833-669B-A21B1BB0B1B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Managerial Dimension</a:t>
            </a:r>
          </a:p>
        </p:txBody>
      </p:sp>
      <p:sp>
        <p:nvSpPr>
          <p:cNvPr id="5" name="Rectangle 4">
            <a:extLst>
              <a:ext uri="{FF2B5EF4-FFF2-40B4-BE49-F238E27FC236}">
                <a16:creationId xmlns:a16="http://schemas.microsoft.com/office/drawing/2014/main" id="{7351DAE4-012D-6D83-50E8-EAF2BACB076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F0DA89E-F8E4-C181-48A6-34F1250DCD6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1C2E697-03D2-4B3B-06D9-3B8E20AE7EF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8118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85EF5-B3B6-57C3-5D20-455B581C5E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0C4584-1F3F-6884-4C86-82360078E237}"/>
              </a:ext>
            </a:extLst>
          </p:cNvPr>
          <p:cNvSpPr>
            <a:spLocks noGrp="1"/>
          </p:cNvSpPr>
          <p:nvPr>
            <p:ph idx="1"/>
          </p:nvPr>
        </p:nvSpPr>
        <p:spPr>
          <a:xfrm>
            <a:off x="457199" y="1300900"/>
            <a:ext cx="11189855" cy="5081046"/>
          </a:xfrm>
        </p:spPr>
        <p:txBody>
          <a:bodyPr>
            <a:normAutofit/>
          </a:bodyPr>
          <a:lstStyle/>
          <a:p>
            <a:r>
              <a:rPr lang="en-US" sz="2400" dirty="0">
                <a:latin typeface="Garamond" panose="02020404030301010803" pitchFamily="18" charset="0"/>
              </a:rPr>
              <a:t>Information technology is one of the many tools managers use to cope with change and complexity. Examples include:</a:t>
            </a:r>
          </a:p>
          <a:p>
            <a:pPr lvl="1"/>
            <a:r>
              <a:rPr lang="en-US" sz="2000" dirty="0">
                <a:latin typeface="Garamond" panose="02020404030301010803" pitchFamily="18" charset="0"/>
              </a:rPr>
              <a:t>Computer hardware: The physical equipment used to sustain the information system.</a:t>
            </a:r>
          </a:p>
          <a:p>
            <a:pPr lvl="1"/>
            <a:r>
              <a:rPr lang="en-US" sz="2000" dirty="0">
                <a:latin typeface="Garamond" panose="02020404030301010803" pitchFamily="18" charset="0"/>
              </a:rPr>
              <a:t>Computer software: The preprogrammed instructions that control the computer hardware.</a:t>
            </a:r>
          </a:p>
          <a:p>
            <a:pPr lvl="1"/>
            <a:r>
              <a:rPr lang="en-US" sz="2000" dirty="0">
                <a:latin typeface="Garamond" panose="02020404030301010803" pitchFamily="18" charset="0"/>
              </a:rPr>
              <a:t>Data management technology: The software governing the organization of data.</a:t>
            </a:r>
          </a:p>
          <a:p>
            <a:pPr lvl="1"/>
            <a:r>
              <a:rPr lang="en-US" sz="2000" dirty="0">
                <a:latin typeface="Garamond" panose="02020404030301010803" pitchFamily="18" charset="0"/>
              </a:rPr>
              <a:t>Networking technology: Physical devices and software that link various computers together.</a:t>
            </a:r>
          </a:p>
          <a:p>
            <a:pPr lvl="3"/>
            <a:endParaRPr lang="en-US" sz="1200" dirty="0">
              <a:latin typeface="Garamond" panose="02020404030301010803" pitchFamily="18" charset="0"/>
            </a:endParaRPr>
          </a:p>
          <a:p>
            <a:r>
              <a:rPr lang="en-US" sz="2400" dirty="0">
                <a:latin typeface="Garamond" panose="02020404030301010803" pitchFamily="18" charset="0"/>
              </a:rPr>
              <a:t>Together with the people who manage them, these technologies make up the organization’s IT infrastructure.</a:t>
            </a:r>
          </a:p>
          <a:p>
            <a:pPr lvl="3"/>
            <a:endParaRPr lang="en-US" sz="1200" dirty="0">
              <a:latin typeface="Garamond" panose="02020404030301010803" pitchFamily="18" charset="0"/>
            </a:endParaRPr>
          </a:p>
          <a:p>
            <a:r>
              <a:rPr lang="en-US" sz="2400" dirty="0">
                <a:latin typeface="Garamond" panose="02020404030301010803" pitchFamily="18" charset="0"/>
              </a:rPr>
              <a:t>The IT infrastructure provides the platform on which the firm builds its information systems.</a:t>
            </a:r>
          </a:p>
        </p:txBody>
      </p:sp>
      <p:sp>
        <p:nvSpPr>
          <p:cNvPr id="4" name="Rectangle 3">
            <a:extLst>
              <a:ext uri="{FF2B5EF4-FFF2-40B4-BE49-F238E27FC236}">
                <a16:creationId xmlns:a16="http://schemas.microsoft.com/office/drawing/2014/main" id="{2A911354-C48C-CBB7-61A0-68BEE249CCD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A3B71-815B-7E0F-D244-894A026AFF3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Technology Dimension</a:t>
            </a:r>
          </a:p>
        </p:txBody>
      </p:sp>
      <p:sp>
        <p:nvSpPr>
          <p:cNvPr id="5" name="Rectangle 4">
            <a:extLst>
              <a:ext uri="{FF2B5EF4-FFF2-40B4-BE49-F238E27FC236}">
                <a16:creationId xmlns:a16="http://schemas.microsoft.com/office/drawing/2014/main" id="{7B74A845-7ACA-0DC0-05F4-2E82DA5ECA9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895F703-AD28-F41C-4677-99F11C879F3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E9CEC66-2FD2-3A87-49BA-9F624DF1C97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6543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E1093-DFE0-D473-87DF-8C8B799408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5C10F0-7CDD-EC15-7C70-B2C697BBC6A9}"/>
              </a:ext>
            </a:extLst>
          </p:cNvPr>
          <p:cNvSpPr>
            <a:spLocks noGrp="1"/>
          </p:cNvSpPr>
          <p:nvPr>
            <p:ph idx="1"/>
          </p:nvPr>
        </p:nvSpPr>
        <p:spPr>
          <a:xfrm>
            <a:off x="457199" y="1300900"/>
            <a:ext cx="11189855" cy="5081046"/>
          </a:xfrm>
        </p:spPr>
        <p:txBody>
          <a:bodyPr>
            <a:normAutofit/>
          </a:bodyPr>
          <a:lstStyle/>
          <a:p>
            <a:r>
              <a:rPr lang="en-US" sz="2400" dirty="0">
                <a:latin typeface="Garamond" panose="02020404030301010803" pitchFamily="18" charset="0"/>
              </a:rPr>
              <a:t>Firms invest substantial amounts of money in improving and maintaining their IT infrastructure, where the assumption is that such investments will generate greater returns than money spent elsewhere.</a:t>
            </a:r>
          </a:p>
          <a:p>
            <a:pPr lvl="3"/>
            <a:endParaRPr lang="en-US" sz="1200" dirty="0">
              <a:latin typeface="Garamond" panose="02020404030301010803" pitchFamily="18" charset="0"/>
            </a:endParaRPr>
          </a:p>
          <a:p>
            <a:r>
              <a:rPr lang="en-US" sz="2400" dirty="0">
                <a:latin typeface="Garamond" panose="02020404030301010803" pitchFamily="18" charset="0"/>
              </a:rPr>
              <a:t>In reality, the returns on IS investments vary widely across firms.</a:t>
            </a:r>
          </a:p>
          <a:p>
            <a:pPr lvl="3"/>
            <a:endParaRPr lang="en-US" sz="1200" dirty="0">
              <a:latin typeface="Garamond" panose="02020404030301010803" pitchFamily="18" charset="0"/>
            </a:endParaRPr>
          </a:p>
          <a:p>
            <a:r>
              <a:rPr lang="en-US" sz="2400" dirty="0">
                <a:latin typeface="Garamond" panose="02020404030301010803" pitchFamily="18" charset="0"/>
              </a:rPr>
              <a:t>A key factor that determines ROI is the presence of </a:t>
            </a:r>
            <a:r>
              <a:rPr lang="en-US" sz="2400" b="1" dirty="0">
                <a:latin typeface="Garamond" panose="02020404030301010803" pitchFamily="18" charset="0"/>
              </a:rPr>
              <a:t>Complementary Assets</a:t>
            </a:r>
            <a:r>
              <a:rPr lang="en-US" sz="2400" dirty="0">
                <a:latin typeface="Garamond" panose="02020404030301010803" pitchFamily="18" charset="0"/>
              </a:rPr>
              <a:t>, resources required to derive value from a primary investment.</a:t>
            </a:r>
          </a:p>
          <a:p>
            <a:pPr lvl="3"/>
            <a:endParaRPr lang="en-US" sz="1200" dirty="0">
              <a:latin typeface="Garamond" panose="02020404030301010803" pitchFamily="18" charset="0"/>
            </a:endParaRPr>
          </a:p>
          <a:p>
            <a:r>
              <a:rPr lang="en-US" sz="2400" dirty="0">
                <a:latin typeface="Garamond" panose="02020404030301010803" pitchFamily="18" charset="0"/>
              </a:rPr>
              <a:t>Investment in IT alone cannot make organizations or managers more effective unless it is accompanied by supportive values, structures, and behavioral patterns.</a:t>
            </a:r>
          </a:p>
          <a:p>
            <a:pPr lvl="3"/>
            <a:endParaRPr lang="en-US" sz="1200" dirty="0">
              <a:latin typeface="Garamond" panose="02020404030301010803" pitchFamily="18" charset="0"/>
            </a:endParaRPr>
          </a:p>
          <a:p>
            <a:r>
              <a:rPr lang="en-US" sz="2400" dirty="0">
                <a:latin typeface="Garamond" panose="02020404030301010803" pitchFamily="18" charset="0"/>
              </a:rPr>
              <a:t>For instance, a consumer may purchase a brand-new electric vehicle, but if there is no EV charger, well paved roads, or even a drivers license, that investment does not make sense.</a:t>
            </a:r>
          </a:p>
        </p:txBody>
      </p:sp>
      <p:sp>
        <p:nvSpPr>
          <p:cNvPr id="4" name="Rectangle 3">
            <a:extLst>
              <a:ext uri="{FF2B5EF4-FFF2-40B4-BE49-F238E27FC236}">
                <a16:creationId xmlns:a16="http://schemas.microsoft.com/office/drawing/2014/main" id="{C0231871-DA55-0D6A-9EB2-E37F00A415F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FB892-FEE1-BA19-3109-7D33909C87F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Importance of Complementary Assets</a:t>
            </a:r>
          </a:p>
        </p:txBody>
      </p:sp>
      <p:sp>
        <p:nvSpPr>
          <p:cNvPr id="5" name="Rectangle 4">
            <a:extLst>
              <a:ext uri="{FF2B5EF4-FFF2-40B4-BE49-F238E27FC236}">
                <a16:creationId xmlns:a16="http://schemas.microsoft.com/office/drawing/2014/main" id="{D55C2C71-E142-2AB2-3ADF-1FCF42C8C99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B3EE251-08E9-5E65-8EDF-3D3B9ADF681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5446BF4-B4E9-1ACB-9CC8-EC9B716DB17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7499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32E55-7BB7-E295-E454-BD20C0062C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B9D86-529F-B7C8-2602-D2D4D1D7BA39}"/>
              </a:ext>
            </a:extLst>
          </p:cNvPr>
          <p:cNvSpPr>
            <a:spLocks noGrp="1"/>
          </p:cNvSpPr>
          <p:nvPr>
            <p:ph idx="1"/>
          </p:nvPr>
        </p:nvSpPr>
        <p:spPr>
          <a:xfrm>
            <a:off x="457199" y="1300900"/>
            <a:ext cx="11189855" cy="5081046"/>
          </a:xfrm>
        </p:spPr>
        <p:txBody>
          <a:bodyPr>
            <a:normAutofit/>
          </a:bodyPr>
          <a:lstStyle/>
          <a:p>
            <a:r>
              <a:rPr lang="en-US" sz="2400" dirty="0">
                <a:latin typeface="Garamond" panose="02020404030301010803" pitchFamily="18" charset="0"/>
              </a:rPr>
              <a:t>Organizational Assets</a:t>
            </a:r>
          </a:p>
          <a:p>
            <a:pPr lvl="1"/>
            <a:r>
              <a:rPr lang="en-US" sz="2000" dirty="0">
                <a:latin typeface="Garamond" panose="02020404030301010803" pitchFamily="18" charset="0"/>
              </a:rPr>
              <a:t>Supportive corporate culture that values data-driven decision-making</a:t>
            </a:r>
          </a:p>
          <a:p>
            <a:pPr lvl="1"/>
            <a:r>
              <a:rPr lang="en-US" sz="2000" dirty="0">
                <a:latin typeface="Garamond" panose="02020404030301010803" pitchFamily="18" charset="0"/>
              </a:rPr>
              <a:t>Efficient business processes aligned with new technology</a:t>
            </a:r>
          </a:p>
          <a:p>
            <a:pPr lvl="1"/>
            <a:r>
              <a:rPr lang="en-US" sz="2000" dirty="0">
                <a:latin typeface="Garamond" panose="02020404030301010803" pitchFamily="18" charset="0"/>
              </a:rPr>
              <a:t>Decentralized authority and flexible structures enabling IT-driven change</a:t>
            </a:r>
          </a:p>
          <a:p>
            <a:pPr lvl="1"/>
            <a:endParaRPr lang="en-US" sz="800" dirty="0">
              <a:latin typeface="Garamond" panose="02020404030301010803" pitchFamily="18" charset="0"/>
            </a:endParaRPr>
          </a:p>
          <a:p>
            <a:r>
              <a:rPr lang="en-US" sz="2400" dirty="0">
                <a:latin typeface="Garamond" panose="02020404030301010803" pitchFamily="18" charset="0"/>
              </a:rPr>
              <a:t>Managerial Assets</a:t>
            </a:r>
          </a:p>
          <a:p>
            <a:pPr lvl="1"/>
            <a:r>
              <a:rPr lang="en-US" sz="2000" dirty="0">
                <a:latin typeface="Garamond" panose="02020404030301010803" pitchFamily="18" charset="0"/>
              </a:rPr>
              <a:t>Strong support from senior management</a:t>
            </a:r>
          </a:p>
          <a:p>
            <a:pPr lvl="1"/>
            <a:r>
              <a:rPr lang="en-US" sz="2000" dirty="0">
                <a:latin typeface="Garamond" panose="02020404030301010803" pitchFamily="18" charset="0"/>
              </a:rPr>
              <a:t>Incentive systems that encourage innovation and training for IS adoption</a:t>
            </a:r>
          </a:p>
          <a:p>
            <a:pPr lvl="1"/>
            <a:r>
              <a:rPr lang="en-US" sz="2000" dirty="0">
                <a:latin typeface="Garamond" panose="02020404030301010803" pitchFamily="18" charset="0"/>
              </a:rPr>
              <a:t>Clear vision and strategic alignment between IS and business goals</a:t>
            </a:r>
          </a:p>
          <a:p>
            <a:pPr lvl="1"/>
            <a:endParaRPr lang="en-US" sz="800" dirty="0">
              <a:latin typeface="Garamond" panose="02020404030301010803" pitchFamily="18" charset="0"/>
            </a:endParaRPr>
          </a:p>
          <a:p>
            <a:r>
              <a:rPr lang="en-US" sz="2400" dirty="0">
                <a:latin typeface="Garamond" panose="02020404030301010803" pitchFamily="18" charset="0"/>
              </a:rPr>
              <a:t>Social Assets</a:t>
            </a:r>
          </a:p>
          <a:p>
            <a:pPr lvl="1"/>
            <a:r>
              <a:rPr lang="en-US" sz="2000" dirty="0">
                <a:latin typeface="Garamond" panose="02020404030301010803" pitchFamily="18" charset="0"/>
              </a:rPr>
              <a:t>Adoption of technology standards and supportive regulation</a:t>
            </a:r>
          </a:p>
          <a:p>
            <a:pPr lvl="1"/>
            <a:r>
              <a:rPr lang="en-US" sz="2000" dirty="0">
                <a:latin typeface="Garamond" panose="02020404030301010803" pitchFamily="18" charset="0"/>
              </a:rPr>
              <a:t>Skilled workforce</a:t>
            </a:r>
          </a:p>
          <a:p>
            <a:pPr lvl="1"/>
            <a:r>
              <a:rPr lang="en-US" sz="2000" dirty="0">
                <a:latin typeface="Garamond" panose="02020404030301010803" pitchFamily="18" charset="0"/>
              </a:rPr>
              <a:t>Strategic partnerships</a:t>
            </a:r>
          </a:p>
        </p:txBody>
      </p:sp>
      <p:sp>
        <p:nvSpPr>
          <p:cNvPr id="4" name="Rectangle 3">
            <a:extLst>
              <a:ext uri="{FF2B5EF4-FFF2-40B4-BE49-F238E27FC236}">
                <a16:creationId xmlns:a16="http://schemas.microsoft.com/office/drawing/2014/main" id="{7B7AE333-8BA7-E9CC-BE49-C6A543182EB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61DD9-8683-6E55-F9B5-3B26ADD10B8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Importance of Complementary Assets</a:t>
            </a:r>
          </a:p>
        </p:txBody>
      </p:sp>
      <p:sp>
        <p:nvSpPr>
          <p:cNvPr id="5" name="Rectangle 4">
            <a:extLst>
              <a:ext uri="{FF2B5EF4-FFF2-40B4-BE49-F238E27FC236}">
                <a16:creationId xmlns:a16="http://schemas.microsoft.com/office/drawing/2014/main" id="{1AECE4E6-75B3-F88C-ED54-5A76DB4FBCC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A103C73-BB58-75A4-BBD7-36BDA29921F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D5C5062-4EBF-C5C8-39A2-8979935B4DE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240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5B15B-2F69-88BC-2130-EC922B0F69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F2493E-6D2A-CDA9-D122-C9B6593A8A5D}"/>
              </a:ext>
            </a:extLst>
          </p:cNvPr>
          <p:cNvSpPr>
            <a:spLocks noGrp="1"/>
          </p:cNvSpPr>
          <p:nvPr>
            <p:ph idx="1"/>
          </p:nvPr>
        </p:nvSpPr>
        <p:spPr>
          <a:xfrm>
            <a:off x="457199" y="1300900"/>
            <a:ext cx="11189855" cy="5081046"/>
          </a:xfrm>
        </p:spPr>
        <p:txBody>
          <a:bodyPr>
            <a:normAutofit/>
          </a:bodyPr>
          <a:lstStyle/>
          <a:p>
            <a:r>
              <a:rPr lang="en-US" sz="2400" dirty="0">
                <a:latin typeface="Garamond" panose="02020404030301010803" pitchFamily="18" charset="0"/>
              </a:rPr>
              <a:t>There are two broad approaches to studying MIS: Technical and Behavioral.</a:t>
            </a:r>
          </a:p>
          <a:p>
            <a:pPr lvl="3"/>
            <a:endParaRPr lang="en-US" sz="1200" dirty="0">
              <a:latin typeface="Garamond" panose="02020404030301010803" pitchFamily="18" charset="0"/>
            </a:endParaRPr>
          </a:p>
          <a:p>
            <a:r>
              <a:rPr lang="en-US" sz="2400" dirty="0">
                <a:latin typeface="Garamond" panose="02020404030301010803" pitchFamily="18" charset="0"/>
              </a:rPr>
              <a:t>The Technical Approach</a:t>
            </a:r>
          </a:p>
          <a:p>
            <a:pPr lvl="1"/>
            <a:r>
              <a:rPr lang="en-US" sz="2000" dirty="0">
                <a:latin typeface="Garamond" panose="02020404030301010803" pitchFamily="18" charset="0"/>
              </a:rPr>
              <a:t>Emphasizes mathematical models, physical technology, and formal system capabilities</a:t>
            </a:r>
          </a:p>
          <a:p>
            <a:pPr lvl="1"/>
            <a:r>
              <a:rPr lang="en-US" sz="2000" dirty="0">
                <a:latin typeface="Garamond" panose="02020404030301010803" pitchFamily="18" charset="0"/>
              </a:rPr>
              <a:t>Disciplines: Computer Science, Operations Research, Management Science</a:t>
            </a:r>
          </a:p>
          <a:p>
            <a:pPr lvl="3"/>
            <a:endParaRPr lang="en-US" sz="1600" dirty="0">
              <a:latin typeface="Garamond" panose="02020404030301010803" pitchFamily="18" charset="0"/>
            </a:endParaRPr>
          </a:p>
          <a:p>
            <a:r>
              <a:rPr lang="en-US" sz="2400" dirty="0">
                <a:latin typeface="Garamond" panose="02020404030301010803" pitchFamily="18" charset="0"/>
              </a:rPr>
              <a:t>The Behavioral Approach</a:t>
            </a:r>
          </a:p>
          <a:p>
            <a:pPr lvl="1"/>
            <a:r>
              <a:rPr lang="en-US" sz="2000" dirty="0">
                <a:latin typeface="Garamond" panose="02020404030301010803" pitchFamily="18" charset="0"/>
              </a:rPr>
              <a:t>Focuses on the human and organizational aspects of information systems rather than technical details</a:t>
            </a:r>
          </a:p>
          <a:p>
            <a:pPr lvl="1"/>
            <a:r>
              <a:rPr lang="en-US" sz="2000" dirty="0">
                <a:latin typeface="Garamond" panose="02020404030301010803" pitchFamily="18" charset="0"/>
              </a:rPr>
              <a:t>Examines how systems affect individuals, groups, and organizations</a:t>
            </a:r>
          </a:p>
          <a:p>
            <a:pPr lvl="1"/>
            <a:r>
              <a:rPr lang="en-US" sz="2000" dirty="0">
                <a:latin typeface="Garamond" panose="02020404030301010803" pitchFamily="18" charset="0"/>
              </a:rPr>
              <a:t>Disciplines: Sociology, Economics, Psychology, Political Science</a:t>
            </a:r>
          </a:p>
          <a:p>
            <a:pPr lvl="3"/>
            <a:endParaRPr lang="en-US" sz="1200" dirty="0">
              <a:latin typeface="Garamond" panose="02020404030301010803" pitchFamily="18" charset="0"/>
            </a:endParaRPr>
          </a:p>
          <a:p>
            <a:r>
              <a:rPr lang="en-US" sz="2400" dirty="0">
                <a:latin typeface="Garamond" panose="02020404030301010803" pitchFamily="18" charset="0"/>
              </a:rPr>
              <a:t>In this course, we will take a middle-ground, or “sociotechnical,” view, recognizing that systems consist of both technical and social elements.</a:t>
            </a:r>
            <a:endParaRPr lang="fr-FR" sz="2400" dirty="0">
              <a:latin typeface="Garamond" panose="02020404030301010803" pitchFamily="18" charset="0"/>
            </a:endParaRPr>
          </a:p>
        </p:txBody>
      </p:sp>
      <p:sp>
        <p:nvSpPr>
          <p:cNvPr id="4" name="Rectangle 3">
            <a:extLst>
              <a:ext uri="{FF2B5EF4-FFF2-40B4-BE49-F238E27FC236}">
                <a16:creationId xmlns:a16="http://schemas.microsoft.com/office/drawing/2014/main" id="{D7E08626-3939-AA2A-A705-E8A850C9AA8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F4563-41B8-7A89-FF1E-957840D911E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Approaches in Studying MIS</a:t>
            </a:r>
          </a:p>
        </p:txBody>
      </p:sp>
      <p:sp>
        <p:nvSpPr>
          <p:cNvPr id="5" name="Rectangle 4">
            <a:extLst>
              <a:ext uri="{FF2B5EF4-FFF2-40B4-BE49-F238E27FC236}">
                <a16:creationId xmlns:a16="http://schemas.microsoft.com/office/drawing/2014/main" id="{C151D4CB-6CF3-D074-54D9-D910FAE7BD4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50F660B-3E9F-E28C-6E2F-913AD625D99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20CBC38-0978-F100-4408-27C7A3ECC37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53445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AFA7-07D3-3A04-B7A1-C2D9F042A8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38A41AA-8063-6A7F-1254-0F6B0F38DC1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0F4DA-BAA8-2456-29BA-C43A75989315}"/>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WCPO 9. (2012, February 20). </a:t>
            </a:r>
            <a:r>
              <a:rPr lang="en-US" sz="2400" i="1" dirty="0">
                <a:solidFill>
                  <a:schemeClr val="bg1"/>
                </a:solidFill>
              </a:rPr>
              <a:t>Target knows when you're pregnant</a:t>
            </a:r>
            <a:r>
              <a:rPr lang="en-US" sz="2400" dirty="0">
                <a:solidFill>
                  <a:schemeClr val="bg1"/>
                </a:solidFill>
              </a:rPr>
              <a:t> [Video]. </a:t>
            </a:r>
            <a:br>
              <a:rPr lang="en-US" sz="2400" dirty="0">
                <a:solidFill>
                  <a:schemeClr val="bg1"/>
                </a:solidFill>
              </a:rPr>
            </a:br>
            <a:r>
              <a:rPr lang="en-US" sz="2400" dirty="0">
                <a:solidFill>
                  <a:schemeClr val="bg1"/>
                </a:solidFill>
              </a:rPr>
              <a:t>  YouTube. https://youtu.be/XH1wQEgROg4</a:t>
            </a:r>
          </a:p>
        </p:txBody>
      </p:sp>
      <p:sp>
        <p:nvSpPr>
          <p:cNvPr id="5" name="Rectangle 4">
            <a:extLst>
              <a:ext uri="{FF2B5EF4-FFF2-40B4-BE49-F238E27FC236}">
                <a16:creationId xmlns:a16="http://schemas.microsoft.com/office/drawing/2014/main" id="{0C057F87-BD55-B3A9-8A00-80108A82BBB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49AC920-40B2-AC6B-C8D7-E5FF21703BF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F556AEB-CE05-04E5-5382-30058B44B94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pic>
        <p:nvPicPr>
          <p:cNvPr id="3" name="Online Media 2" title="Target knows when you're pregnant.">
            <a:hlinkClick r:id="" action="ppaction://media"/>
            <a:extLst>
              <a:ext uri="{FF2B5EF4-FFF2-40B4-BE49-F238E27FC236}">
                <a16:creationId xmlns:a16="http://schemas.microsoft.com/office/drawing/2014/main" id="{CA6A30AF-5156-1E74-3DDA-A2F791924B3F}"/>
              </a:ext>
            </a:extLst>
          </p:cNvPr>
          <p:cNvPicPr>
            <a:picLocks noRot="1" noChangeAspect="1"/>
          </p:cNvPicPr>
          <p:nvPr>
            <a:videoFile r:link="rId1"/>
          </p:nvPr>
        </p:nvPicPr>
        <p:blipFill>
          <a:blip r:embed="rId4"/>
          <a:stretch>
            <a:fillRect/>
          </a:stretch>
        </p:blipFill>
        <p:spPr>
          <a:xfrm>
            <a:off x="2436811" y="970332"/>
            <a:ext cx="7315200" cy="5486400"/>
          </a:xfrm>
          <a:prstGeom prst="rect">
            <a:avLst/>
          </a:prstGeom>
        </p:spPr>
      </p:pic>
    </p:spTree>
    <p:extLst>
      <p:ext uri="{BB962C8B-B14F-4D97-AF65-F5344CB8AC3E}">
        <p14:creationId xmlns:p14="http://schemas.microsoft.com/office/powerpoint/2010/main" val="396219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74A6E-A523-AF6F-202F-FE18D6DE07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69569EF-7DB5-B56C-BABF-F2961F2FC26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054E4-A91D-F20A-FE86-AE452BB3E8A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Approaches in Studying MIS</a:t>
            </a:r>
          </a:p>
        </p:txBody>
      </p:sp>
      <p:sp>
        <p:nvSpPr>
          <p:cNvPr id="5" name="Rectangle 4">
            <a:extLst>
              <a:ext uri="{FF2B5EF4-FFF2-40B4-BE49-F238E27FC236}">
                <a16:creationId xmlns:a16="http://schemas.microsoft.com/office/drawing/2014/main" id="{AC91FEC4-FF9A-3785-56D8-6FAD3E2F837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55FBF12-6CC6-540A-1BB6-D8BF192E63D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40E1E02-63F5-3C90-7BFA-5237A6C2B18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40</a:t>
            </a:fld>
            <a:r>
              <a:rPr lang="en-US" b="1" dirty="0">
                <a:solidFill>
                  <a:schemeClr val="bg1"/>
                </a:solidFill>
                <a:latin typeface="Garamond" panose="02020404030301010803" pitchFamily="18" charset="0"/>
              </a:rPr>
              <a:t> </a:t>
            </a:r>
          </a:p>
        </p:txBody>
      </p:sp>
      <p:pic>
        <p:nvPicPr>
          <p:cNvPr id="8" name="Content Placeholder 8" descr="A figure illustrates the sociotechnical perspective on information systems.  Long description available in notes, press f6.">
            <a:extLst>
              <a:ext uri="{FF2B5EF4-FFF2-40B4-BE49-F238E27FC236}">
                <a16:creationId xmlns:a16="http://schemas.microsoft.com/office/drawing/2014/main" id="{976E8E47-0807-AF22-8497-31B433751228}"/>
              </a:ext>
            </a:extLst>
          </p:cNvPr>
          <p:cNvPicPr>
            <a:picLocks noChangeAspect="1"/>
          </p:cNvPicPr>
          <p:nvPr/>
        </p:nvPicPr>
        <p:blipFill>
          <a:blip r:embed="rId3"/>
          <a:stretch>
            <a:fillRect/>
          </a:stretch>
        </p:blipFill>
        <p:spPr>
          <a:xfrm>
            <a:off x="1287708" y="1427532"/>
            <a:ext cx="9613405" cy="4572000"/>
          </a:xfrm>
          <a:prstGeom prst="rect">
            <a:avLst/>
          </a:prstGeom>
        </p:spPr>
      </p:pic>
    </p:spTree>
    <p:extLst>
      <p:ext uri="{BB962C8B-B14F-4D97-AF65-F5344CB8AC3E}">
        <p14:creationId xmlns:p14="http://schemas.microsoft.com/office/powerpoint/2010/main" val="28506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C965DB77-24F2-C7BB-50AE-8A386DF4C2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E0C1DA-A0E3-A6FD-DFFC-1AED03685D84}"/>
              </a:ext>
            </a:extLst>
          </p:cNvPr>
          <p:cNvSpPr txBox="1"/>
          <p:nvPr/>
        </p:nvSpPr>
        <p:spPr>
          <a:xfrm>
            <a:off x="0" y="2705725"/>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Recap of Chapter 1</a:t>
            </a:r>
            <a:endParaRPr sz="4400" dirty="0">
              <a:solidFill>
                <a:schemeClr val="bg1"/>
              </a:solidFill>
            </a:endParaRPr>
          </a:p>
        </p:txBody>
      </p:sp>
    </p:spTree>
    <p:extLst>
      <p:ext uri="{BB962C8B-B14F-4D97-AF65-F5344CB8AC3E}">
        <p14:creationId xmlns:p14="http://schemas.microsoft.com/office/powerpoint/2010/main" val="34376238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5E573-634B-97CC-8278-273724FCAB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BACAF-91F6-EB19-AC9C-5DCFB61A1A3C}"/>
              </a:ext>
            </a:extLst>
          </p:cNvPr>
          <p:cNvSpPr>
            <a:spLocks noGrp="1"/>
          </p:cNvSpPr>
          <p:nvPr>
            <p:ph idx="1"/>
          </p:nvPr>
        </p:nvSpPr>
        <p:spPr>
          <a:xfrm>
            <a:off x="457199" y="1300900"/>
            <a:ext cx="11189855" cy="5081046"/>
          </a:xfrm>
        </p:spPr>
        <p:txBody>
          <a:bodyPr>
            <a:normAutofit/>
          </a:bodyPr>
          <a:lstStyle/>
          <a:p>
            <a:r>
              <a:rPr lang="en-US" sz="2400" dirty="0">
                <a:latin typeface="Garamond" panose="02020404030301010803" pitchFamily="18" charset="0"/>
              </a:rPr>
              <a:t>How does IS transform businesses and careers?</a:t>
            </a:r>
          </a:p>
          <a:p>
            <a:pPr lvl="3"/>
            <a:endParaRPr lang="en-US" sz="800" dirty="0">
              <a:latin typeface="Garamond" panose="02020404030301010803" pitchFamily="18" charset="0"/>
            </a:endParaRPr>
          </a:p>
          <a:p>
            <a:r>
              <a:rPr lang="en-US" sz="2400" dirty="0">
                <a:latin typeface="Garamond" panose="02020404030301010803" pitchFamily="18" charset="0"/>
              </a:rPr>
              <a:t>What are the key challenges and opportunities created by new MIS technologies?</a:t>
            </a:r>
          </a:p>
          <a:p>
            <a:pPr lvl="3"/>
            <a:endParaRPr lang="en-US" sz="800" dirty="0">
              <a:latin typeface="Garamond" panose="02020404030301010803" pitchFamily="18" charset="0"/>
            </a:endParaRPr>
          </a:p>
          <a:p>
            <a:r>
              <a:rPr lang="en-US" sz="2400" dirty="0">
                <a:latin typeface="Garamond" panose="02020404030301010803" pitchFamily="18" charset="0"/>
              </a:rPr>
              <a:t>What are the key features of a digital firm?</a:t>
            </a:r>
          </a:p>
          <a:p>
            <a:pPr lvl="3"/>
            <a:endParaRPr lang="en-US" sz="800" dirty="0">
              <a:latin typeface="Garamond" panose="02020404030301010803" pitchFamily="18" charset="0"/>
            </a:endParaRPr>
          </a:p>
          <a:p>
            <a:r>
              <a:rPr lang="en-US" sz="2400" dirty="0">
                <a:latin typeface="Garamond" panose="02020404030301010803" pitchFamily="18" charset="0"/>
              </a:rPr>
              <a:t>What are the business objectives of information systems?</a:t>
            </a:r>
          </a:p>
          <a:p>
            <a:pPr lvl="3"/>
            <a:endParaRPr lang="en-US" sz="800" dirty="0">
              <a:latin typeface="Garamond" panose="02020404030301010803" pitchFamily="18" charset="0"/>
            </a:endParaRPr>
          </a:p>
          <a:p>
            <a:r>
              <a:rPr lang="en-US" sz="2400" dirty="0">
                <a:latin typeface="Garamond" panose="02020404030301010803" pitchFamily="18" charset="0"/>
              </a:rPr>
              <a:t>What is an information system, and how does it work?</a:t>
            </a:r>
          </a:p>
          <a:p>
            <a:pPr lvl="3"/>
            <a:endParaRPr lang="en-US" sz="800" dirty="0">
              <a:latin typeface="Garamond" panose="02020404030301010803" pitchFamily="18" charset="0"/>
            </a:endParaRPr>
          </a:p>
          <a:p>
            <a:r>
              <a:rPr lang="en-US" sz="2400" dirty="0">
                <a:latin typeface="Garamond" panose="02020404030301010803" pitchFamily="18" charset="0"/>
              </a:rPr>
              <a:t>What are the organizational, managerial, and technological dimensions of IS?</a:t>
            </a:r>
          </a:p>
          <a:p>
            <a:pPr lvl="3"/>
            <a:endParaRPr lang="en-US" sz="800" dirty="0">
              <a:latin typeface="Garamond" panose="02020404030301010803" pitchFamily="18" charset="0"/>
            </a:endParaRPr>
          </a:p>
          <a:p>
            <a:r>
              <a:rPr lang="en-US" sz="2400" dirty="0">
                <a:latin typeface="Garamond" panose="02020404030301010803" pitchFamily="18" charset="0"/>
              </a:rPr>
              <a:t>Why are complementary assets important?</a:t>
            </a:r>
          </a:p>
          <a:p>
            <a:pPr lvl="3"/>
            <a:endParaRPr lang="en-US" sz="800" dirty="0">
              <a:latin typeface="Garamond" panose="02020404030301010803" pitchFamily="18" charset="0"/>
            </a:endParaRPr>
          </a:p>
          <a:p>
            <a:r>
              <a:rPr lang="en-US" sz="2400" dirty="0">
                <a:latin typeface="Garamond" panose="02020404030301010803" pitchFamily="18" charset="0"/>
              </a:rPr>
              <a:t>What are the approaches in studying IS?</a:t>
            </a:r>
            <a:endParaRPr lang="fr-FR" sz="2400" dirty="0">
              <a:latin typeface="Garamond" panose="02020404030301010803" pitchFamily="18" charset="0"/>
            </a:endParaRPr>
          </a:p>
        </p:txBody>
      </p:sp>
      <p:sp>
        <p:nvSpPr>
          <p:cNvPr id="4" name="Rectangle 3">
            <a:extLst>
              <a:ext uri="{FF2B5EF4-FFF2-40B4-BE49-F238E27FC236}">
                <a16:creationId xmlns:a16="http://schemas.microsoft.com/office/drawing/2014/main" id="{7A8F16C8-6084-9223-60DE-20708352B17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DF9CA-7646-74A8-8162-A63273B5553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8426810E-3ECB-F6F2-4DAD-B957EFF1256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E1A8F6D-4549-2FBE-E317-596D5105E73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8E7DBCE-6660-A1FF-8EBA-C7A2372A273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63916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CE89-301A-70F1-4260-6BE7F3ECF5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55BD8-8A9D-C759-E57B-798D3259D94E}"/>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Management Information Systems (MIS) permeate our everyday lives.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 instance, did you ever participate in any of the following activities last month?</a:t>
            </a:r>
          </a:p>
          <a:p>
            <a:pPr lvl="1">
              <a:defRPr sz="2000">
                <a:solidFill>
                  <a:srgbClr val="000000"/>
                </a:solidFill>
                <a:latin typeface="Garamond"/>
              </a:defRPr>
            </a:pPr>
            <a:r>
              <a:rPr lang="en-US" altLang="zh-TW" sz="2000" dirty="0"/>
              <a:t>Transferred funds online?</a:t>
            </a:r>
          </a:p>
          <a:p>
            <a:pPr lvl="1">
              <a:defRPr sz="2000">
                <a:solidFill>
                  <a:srgbClr val="000000"/>
                </a:solidFill>
                <a:latin typeface="Garamond"/>
              </a:defRPr>
            </a:pPr>
            <a:r>
              <a:rPr lang="en-US" altLang="zh-TW" sz="2000" dirty="0"/>
              <a:t>Placed a food delivery order?</a:t>
            </a:r>
          </a:p>
          <a:p>
            <a:pPr lvl="1">
              <a:defRPr sz="2000">
                <a:solidFill>
                  <a:srgbClr val="000000"/>
                </a:solidFill>
                <a:latin typeface="Garamond"/>
              </a:defRPr>
            </a:pPr>
            <a:r>
              <a:rPr lang="en-US" altLang="zh-TW" sz="2000" dirty="0"/>
              <a:t>Applied for an internship?</a:t>
            </a:r>
          </a:p>
          <a:p>
            <a:pPr lvl="1">
              <a:defRPr sz="2000">
                <a:solidFill>
                  <a:srgbClr val="000000"/>
                </a:solidFill>
                <a:latin typeface="Garamond"/>
              </a:defRPr>
            </a:pPr>
            <a:r>
              <a:rPr lang="en-US" altLang="zh-TW" sz="2000" dirty="0"/>
              <a:t>Shopped online?</a:t>
            </a:r>
          </a:p>
          <a:p>
            <a:pPr lvl="1">
              <a:defRPr sz="2000">
                <a:solidFill>
                  <a:srgbClr val="000000"/>
                </a:solidFill>
                <a:latin typeface="Garamond"/>
              </a:defRPr>
            </a:pPr>
            <a:r>
              <a:rPr lang="en-US" altLang="zh-TW" sz="2000" dirty="0"/>
              <a:t>Booked an airline ticket?</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you answered yes to any of these questions, you interacted with MIS.</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EB7F8D10-BDB6-A3B1-C66D-3AAD06B37E3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1ED87-11C7-E07A-360C-C69F65EDD60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What are Management Information Systems?</a:t>
            </a:r>
          </a:p>
        </p:txBody>
      </p:sp>
      <p:sp>
        <p:nvSpPr>
          <p:cNvPr id="5" name="Rectangle 4">
            <a:extLst>
              <a:ext uri="{FF2B5EF4-FFF2-40B4-BE49-F238E27FC236}">
                <a16:creationId xmlns:a16="http://schemas.microsoft.com/office/drawing/2014/main" id="{E8DA463A-E4AE-D67D-E769-807CD9E189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D2F9F19-8B6A-699A-698A-67E99D9D88A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2A4FA5-9191-0EBF-702D-330CA4BD676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783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244EE-0376-15CE-69B1-2A54CD23A2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45600-76FC-71C7-6BD8-1767D0D02E8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endParaRPr lang="en-US" altLang="zh-TW" sz="2400" dirty="0"/>
          </a:p>
          <a:p>
            <a:pPr>
              <a:defRPr sz="2000">
                <a:solidFill>
                  <a:srgbClr val="000000"/>
                </a:solidFill>
                <a:latin typeface="Garamond"/>
              </a:defRPr>
            </a:pPr>
            <a:endParaRPr lang="en-US" altLang="zh-TW" sz="2400" dirty="0"/>
          </a:p>
          <a:p>
            <a:pPr>
              <a:defRPr sz="2000">
                <a:solidFill>
                  <a:srgbClr val="000000"/>
                </a:solidFill>
                <a:latin typeface="Garamond"/>
              </a:defRPr>
            </a:pPr>
            <a:endParaRPr lang="en-US" altLang="zh-TW" sz="2400" dirty="0"/>
          </a:p>
          <a:p>
            <a:pPr>
              <a:defRPr sz="2000">
                <a:solidFill>
                  <a:srgbClr val="000000"/>
                </a:solidFill>
                <a:latin typeface="Garamond"/>
              </a:defRPr>
            </a:pPr>
            <a:r>
              <a:rPr lang="en-US" altLang="zh-TW" sz="2400" dirty="0"/>
              <a:t>Between 2019 and 2023, firms spent more than $20 trillion on information technology and IT services worldwide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An extra $5 trillion investment estimated in 2024.</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Nearly 2.9 billion people worldwide is expected to engage in online shopping.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2/3 of all retail e-commerce revenue to be generated by people using mobile devices.</a:t>
            </a:r>
          </a:p>
        </p:txBody>
      </p:sp>
      <p:sp>
        <p:nvSpPr>
          <p:cNvPr id="4" name="Rectangle 3">
            <a:extLst>
              <a:ext uri="{FF2B5EF4-FFF2-40B4-BE49-F238E27FC236}">
                <a16:creationId xmlns:a16="http://schemas.microsoft.com/office/drawing/2014/main" id="{7607986E-8C57-26E0-3DDD-8D69926019B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F4337-E486-DACE-3DC8-26EC42AB999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MIS Transform Business</a:t>
            </a:r>
          </a:p>
        </p:txBody>
      </p:sp>
      <p:sp>
        <p:nvSpPr>
          <p:cNvPr id="5" name="Rectangle 4">
            <a:extLst>
              <a:ext uri="{FF2B5EF4-FFF2-40B4-BE49-F238E27FC236}">
                <a16:creationId xmlns:a16="http://schemas.microsoft.com/office/drawing/2014/main" id="{466D77D2-113D-B584-8341-CF20802BE1C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CEC4852-F3AE-3C05-0F54-9215D51DE09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2BAE871-7C09-968C-A27A-7EC73EBBD72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sp>
        <p:nvSpPr>
          <p:cNvPr id="8" name="Rectangle: Rounded Corners 7">
            <a:extLst>
              <a:ext uri="{FF2B5EF4-FFF2-40B4-BE49-F238E27FC236}">
                <a16:creationId xmlns:a16="http://schemas.microsoft.com/office/drawing/2014/main" id="{69D9EFA6-1D4B-0E7E-3A8D-AA45B4E01B60}"/>
              </a:ext>
            </a:extLst>
          </p:cNvPr>
          <p:cNvSpPr/>
          <p:nvPr/>
        </p:nvSpPr>
        <p:spPr>
          <a:xfrm>
            <a:off x="457200" y="1225296"/>
            <a:ext cx="11189854" cy="1088136"/>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“If a business is not using information systems,</a:t>
            </a:r>
          </a:p>
          <a:p>
            <a:pPr algn="ctr"/>
            <a:r>
              <a:rPr lang="en-US" sz="2800" b="1" dirty="0">
                <a:solidFill>
                  <a:schemeClr val="bg1"/>
                </a:solidFill>
                <a:latin typeface="Garamond"/>
                <a:ea typeface="+mj-ea"/>
                <a:cs typeface="+mj-cs"/>
              </a:rPr>
              <a:t>chances are it isn’t being as effective as it could be.”</a:t>
            </a:r>
          </a:p>
        </p:txBody>
      </p:sp>
    </p:spTree>
    <p:extLst>
      <p:ext uri="{BB962C8B-B14F-4D97-AF65-F5344CB8AC3E}">
        <p14:creationId xmlns:p14="http://schemas.microsoft.com/office/powerpoint/2010/main" val="18955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D10A8-2457-7B4E-81DC-15A3CDA9C1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679D4-B213-AF85-0428-63F6498215F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Embracing information systems enables firms to track consumer demand accurately and optimize supply chains.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With the rise of social media, companies also need effective online customer relationship programs.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Digital advertising spending, projected to reach $900 billion worldwide, requires firms to improve the targeting of advertisements.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vast amounts of data generated each day (estimated at 330 million terabytes) must be processed and safeguarded to support efficient operations.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Artificial intelligence is the latest technology transforming businesses, although the full extent of its impact is not yet fully understood.</a:t>
            </a:r>
          </a:p>
        </p:txBody>
      </p:sp>
      <p:sp>
        <p:nvSpPr>
          <p:cNvPr id="4" name="Rectangle 3">
            <a:extLst>
              <a:ext uri="{FF2B5EF4-FFF2-40B4-BE49-F238E27FC236}">
                <a16:creationId xmlns:a16="http://schemas.microsoft.com/office/drawing/2014/main" id="{258994E7-B352-4B03-B9CA-FB904E3FA0F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F4535-06BC-F29E-F407-AAB7991AFD0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MIS Transform Business</a:t>
            </a:r>
          </a:p>
        </p:txBody>
      </p:sp>
      <p:sp>
        <p:nvSpPr>
          <p:cNvPr id="5" name="Rectangle 4">
            <a:extLst>
              <a:ext uri="{FF2B5EF4-FFF2-40B4-BE49-F238E27FC236}">
                <a16:creationId xmlns:a16="http://schemas.microsoft.com/office/drawing/2014/main" id="{80552C26-0B77-A8C2-A770-E75DA87C224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50D2F40-8EAA-E907-9F0D-E3B4F2D59B2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6DAB12B-4F7C-4C18-50CD-2DEA936602C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96076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5D2B0-4F21-06D6-6912-0AC787CF0E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A76C6-66FD-51CA-1CCD-30F91C758D45}"/>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MIS is reshaping jobs and careers: how, where, when we work, and how much we earn.</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Millions of new jobs created, not just in IT or software engineering.</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2023 study (43M job postings, 2021 data) shows:</a:t>
            </a:r>
          </a:p>
          <a:p>
            <a:pPr lvl="1">
              <a:defRPr sz="2000">
                <a:solidFill>
                  <a:srgbClr val="000000"/>
                </a:solidFill>
                <a:latin typeface="Garamond"/>
              </a:defRPr>
            </a:pPr>
            <a:r>
              <a:rPr lang="en-US" altLang="zh-TW" sz="2000" dirty="0"/>
              <a:t>95% of entry-level jobs require digital skills.</a:t>
            </a:r>
          </a:p>
          <a:p>
            <a:pPr lvl="1">
              <a:defRPr sz="2000">
                <a:solidFill>
                  <a:srgbClr val="000000"/>
                </a:solidFill>
                <a:latin typeface="Garamond"/>
              </a:defRPr>
            </a:pPr>
            <a:r>
              <a:rPr lang="en-US" altLang="zh-TW" sz="2000" dirty="0"/>
              <a:t>92% of all jobs require digital skills.</a:t>
            </a:r>
          </a:p>
          <a:p>
            <a:pPr lvl="1">
              <a:defRPr sz="2000">
                <a:solidFill>
                  <a:srgbClr val="000000"/>
                </a:solidFill>
                <a:latin typeface="Garamond"/>
              </a:defRPr>
            </a:pPr>
            <a:r>
              <a:rPr lang="en-US" altLang="zh-TW" sz="2000" dirty="0"/>
              <a:t>Workers with at least one digital skill earned, on average, 23% more than those without.</a:t>
            </a:r>
          </a:p>
          <a:p>
            <a:pPr lvl="1">
              <a:defRPr sz="2000">
                <a:solidFill>
                  <a:srgbClr val="000000"/>
                </a:solidFill>
                <a:latin typeface="Garamond"/>
              </a:defRPr>
            </a:pPr>
            <a:r>
              <a:rPr lang="en-US" altLang="zh-TW" sz="2000" dirty="0"/>
              <a:t>Workers moving from non-digital jobs to digital jobs earned, on average, 45% more.</a:t>
            </a:r>
          </a:p>
          <a:p>
            <a:pPr lvl="1">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short, individuals who understand and work effectively with technology enjoy a significant advantage in today’s labor market.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MIS is an innovative force with both challenges and opportunities.</a:t>
            </a:r>
          </a:p>
        </p:txBody>
      </p:sp>
      <p:sp>
        <p:nvSpPr>
          <p:cNvPr id="4" name="Rectangle 3">
            <a:extLst>
              <a:ext uri="{FF2B5EF4-FFF2-40B4-BE49-F238E27FC236}">
                <a16:creationId xmlns:a16="http://schemas.microsoft.com/office/drawing/2014/main" id="{BF8D4882-CE86-CCBB-AB77-EADC53B66F9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C39D0-B64D-68A0-CC18-20CB190397D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MIS Transform Careers</a:t>
            </a:r>
          </a:p>
        </p:txBody>
      </p:sp>
      <p:sp>
        <p:nvSpPr>
          <p:cNvPr id="5" name="Rectangle 4">
            <a:extLst>
              <a:ext uri="{FF2B5EF4-FFF2-40B4-BE49-F238E27FC236}">
                <a16:creationId xmlns:a16="http://schemas.microsoft.com/office/drawing/2014/main" id="{E7A5FB56-8C53-B1F3-2628-62AFC005C93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6F18B45-A800-4F52-BA81-5BB3ABB85F3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FEE15AE-DE8E-732F-7610-48B18EB1FB4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99321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DC453-8218-142A-FEDC-1117173537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AA4C0-BBBB-C5A2-355E-4AB1C8DDBA7B}"/>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Cloud computing refers to the use of remote servers hosted on the internet to store, manage, and process data, rather than relying on local servers or personal computers.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Cloud computing is increasingly popular among both firms and individuals.</a:t>
            </a:r>
            <a:endParaRPr lang="en-US" altLang="zh-TW" sz="1200" dirty="0"/>
          </a:p>
          <a:p>
            <a:pPr lvl="1">
              <a:defRPr sz="2000">
                <a:solidFill>
                  <a:srgbClr val="000000"/>
                </a:solidFill>
                <a:latin typeface="Garamond"/>
              </a:defRPr>
            </a:pPr>
            <a:r>
              <a:rPr lang="en-US" altLang="zh-TW" sz="2000" dirty="0"/>
              <a:t>Salesforce manages customer data and sales pipelines.</a:t>
            </a:r>
          </a:p>
          <a:p>
            <a:pPr lvl="1">
              <a:defRPr sz="2000">
                <a:solidFill>
                  <a:srgbClr val="000000"/>
                </a:solidFill>
                <a:latin typeface="Garamond"/>
              </a:defRPr>
            </a:pPr>
            <a:r>
              <a:rPr lang="en-US" altLang="zh-TW" sz="2000" dirty="0"/>
              <a:t>OneDrive or Google Drive is used to share important documents.</a:t>
            </a:r>
          </a:p>
          <a:p>
            <a:pPr lvl="1">
              <a:defRPr sz="2000">
                <a:solidFill>
                  <a:srgbClr val="000000"/>
                </a:solidFill>
                <a:latin typeface="Garamond"/>
              </a:defRPr>
            </a:pPr>
            <a:r>
              <a:rPr lang="en-US" altLang="zh-TW" sz="2000" dirty="0"/>
              <a:t>R&amp;D often relies on remote access to powerful computing devices not owned by a firm.</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Cloud computing offers scalability, cost savings, and global accessibility.</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However, it can also create dependency on providers and raise security concerns.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Challenge: How much should an organization offload to cloud providers?</a:t>
            </a:r>
            <a:endParaRPr lang="en-US" altLang="zh-TW" sz="1200" dirty="0"/>
          </a:p>
          <a:p>
            <a:pPr>
              <a:defRPr sz="2000">
                <a:solidFill>
                  <a:srgbClr val="000000"/>
                </a:solidFill>
                <a:latin typeface="Garamond"/>
              </a:defRPr>
            </a:pPr>
            <a:endParaRPr lang="en-US" altLang="zh-TW" sz="2400" dirty="0"/>
          </a:p>
          <a:p>
            <a:pPr>
              <a:defRPr sz="2000">
                <a:solidFill>
                  <a:srgbClr val="000000"/>
                </a:solidFill>
                <a:latin typeface="Garamond"/>
              </a:defRPr>
            </a:pPr>
            <a:endParaRPr lang="en-US" altLang="zh-TW" sz="2400" dirty="0"/>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B868D8F6-4149-232C-F6E1-D9E313A7BA2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C499E-8164-85EF-1E37-0C38E2F379F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Challenges &amp; Opportunities: Cloud Computing</a:t>
            </a:r>
          </a:p>
        </p:txBody>
      </p:sp>
      <p:sp>
        <p:nvSpPr>
          <p:cNvPr id="5" name="Rectangle 4">
            <a:extLst>
              <a:ext uri="{FF2B5EF4-FFF2-40B4-BE49-F238E27FC236}">
                <a16:creationId xmlns:a16="http://schemas.microsoft.com/office/drawing/2014/main" id="{D379F220-03DA-EEE5-4E52-931D8EC2245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F601390-1E0A-A0DE-B5E0-12494D6A7D2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36E2356-5401-C1B6-C127-69C94B11E8E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79709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4720</TotalTime>
  <Words>3342</Words>
  <Application>Microsoft Office PowerPoint</Application>
  <PresentationFormat>Custom</PresentationFormat>
  <Paragraphs>469</Paragraphs>
  <Slides>42</Slides>
  <Notes>38</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Aptos</vt:lpstr>
      <vt:lpstr>Arial</vt:lpstr>
      <vt:lpstr>Calibri</vt:lpstr>
      <vt:lpstr>Garamond</vt:lpstr>
      <vt:lpstr>Office Theme</vt:lpstr>
      <vt:lpstr>PowerPoint Presentation</vt:lpstr>
      <vt:lpstr>PowerPoint Presentation</vt:lpstr>
      <vt:lpstr>PowerPoint Presentation</vt:lpstr>
      <vt:lpstr>  WCPO 9. (2012, February 20). Target knows when you're pregnant [Video].    YouTube. https://youtu.be/XH1wQEgROg4</vt:lpstr>
      <vt:lpstr>  What are Management Information Systems?</vt:lpstr>
      <vt:lpstr>  How MIS Transform Business</vt:lpstr>
      <vt:lpstr>  How MIS Transform Business</vt:lpstr>
      <vt:lpstr>  How MIS Transform Careers</vt:lpstr>
      <vt:lpstr>  Challenges &amp; Opportunities: Cloud Computing</vt:lpstr>
      <vt:lpstr>  Salesforce. (2021, September 7). What is CRM and how does it work? [Video].    YouTube. https://youtu.be/SlhESAKF1Tk</vt:lpstr>
      <vt:lpstr>  Challenges &amp; Opportunities: Big Data</vt:lpstr>
      <vt:lpstr>  Uber. (2018, November 30). How surge pricing and the Uber marketplace work [Video].   YouTube. https://youtu.be/6JZ6yjJprok?si=MQoDcHSCPf2oU86C</vt:lpstr>
      <vt:lpstr>  Challenges &amp; Opportunities: AI</vt:lpstr>
      <vt:lpstr>  The Impact of AI on the Labor Market</vt:lpstr>
      <vt:lpstr>  Challenges &amp; Opportunities: Globalization</vt:lpstr>
      <vt:lpstr>  Other Key Challenges and Opportunities </vt:lpstr>
      <vt:lpstr>  The Rise of the Digital Firm</vt:lpstr>
      <vt:lpstr>  The Rise of the Digital Firm</vt:lpstr>
      <vt:lpstr>  Business Objectives of Information Systems</vt:lpstr>
      <vt:lpstr>  Business Objectives of Information Systems</vt:lpstr>
      <vt:lpstr>  Case Study: Southwest Airlines</vt:lpstr>
      <vt:lpstr>  Wendover Productions. (2023, January 5). The airline industry’s problem with absolutely        ancient IT [Video]. YouTube. https://youtu.be/1-m_Jjse-cs?si=0sMcoYV_Eg-ofYKa</vt:lpstr>
      <vt:lpstr>  Case Study: Southwest Airlines</vt:lpstr>
      <vt:lpstr>PowerPoint Presentation</vt:lpstr>
      <vt:lpstr>  What is a Management Information System?</vt:lpstr>
      <vt:lpstr>  What is a Management Information System?</vt:lpstr>
      <vt:lpstr>  Data</vt:lpstr>
      <vt:lpstr>  Information System</vt:lpstr>
      <vt:lpstr>  Information</vt:lpstr>
      <vt:lpstr>  How Information Systems Work</vt:lpstr>
      <vt:lpstr>  How Information Systems Work</vt:lpstr>
      <vt:lpstr>  The Role of Management and Organizations</vt:lpstr>
      <vt:lpstr>  The Organizational Dimension</vt:lpstr>
      <vt:lpstr>  The Organizational Dimension</vt:lpstr>
      <vt:lpstr>  The Managerial Dimension</vt:lpstr>
      <vt:lpstr>  The Technology Dimension</vt:lpstr>
      <vt:lpstr>  The Importance of Complementary Assets</vt:lpstr>
      <vt:lpstr>  The Importance of Complementary Assets</vt:lpstr>
      <vt:lpstr>  Approaches in Studying MIS</vt:lpstr>
      <vt:lpstr>  Approaches in Studying MIS</vt:lpstr>
      <vt:lpstr>PowerPoint Presentation</vt:lpstr>
      <vt:lpstr>  Recap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87</cp:revision>
  <dcterms:created xsi:type="dcterms:W3CDTF">2013-01-27T09:14:16Z</dcterms:created>
  <dcterms:modified xsi:type="dcterms:W3CDTF">2025-09-12T14:45:55Z</dcterms:modified>
  <cp:category/>
</cp:coreProperties>
</file>