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7"/>
  </p:notesMasterIdLst>
  <p:sldIdLst>
    <p:sldId id="256" r:id="rId2"/>
    <p:sldId id="375" r:id="rId3"/>
    <p:sldId id="379" r:id="rId4"/>
    <p:sldId id="378" r:id="rId5"/>
    <p:sldId id="321" r:id="rId6"/>
    <p:sldId id="391" r:id="rId7"/>
    <p:sldId id="393" r:id="rId8"/>
    <p:sldId id="380" r:id="rId9"/>
    <p:sldId id="382" r:id="rId10"/>
    <p:sldId id="383" r:id="rId11"/>
    <p:sldId id="384" r:id="rId12"/>
    <p:sldId id="385" r:id="rId13"/>
    <p:sldId id="389" r:id="rId14"/>
    <p:sldId id="390" r:id="rId15"/>
    <p:sldId id="386" r:id="rId16"/>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122C"/>
    <a:srgbClr val="FDB913"/>
    <a:srgbClr val="B896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4" autoAdjust="0"/>
    <p:restoredTop sz="94660"/>
  </p:normalViewPr>
  <p:slideViewPr>
    <p:cSldViewPr snapToGrid="0" snapToObjects="1">
      <p:cViewPr varScale="1">
        <p:scale>
          <a:sx n="82" d="100"/>
          <a:sy n="82" d="100"/>
        </p:scale>
        <p:origin x="96" y="25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359EC7-19C7-4638-A61A-0E2B59861576}" type="datetimeFigureOut">
              <a:rPr lang="en-US" smtClean="0"/>
              <a:t>8/28/2025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7AAC7-CF25-414B-93E7-2A61E431E831}" type="slidenum">
              <a:rPr lang="en-US" smtClean="0"/>
              <a:t>‹#›</a:t>
            </a:fld>
            <a:endParaRPr lang="en-US"/>
          </a:p>
        </p:txBody>
      </p:sp>
    </p:spTree>
    <p:extLst>
      <p:ext uri="{BB962C8B-B14F-4D97-AF65-F5344CB8AC3E}">
        <p14:creationId xmlns:p14="http://schemas.microsoft.com/office/powerpoint/2010/main" val="410282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4D5A5-740A-3964-972E-FBC1FE622F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6C447-5554-CCFE-9718-12621F9965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A8A752-6EC8-852A-8A67-60179F21CCD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8AB5112-65BA-AEED-B577-CBA4B7C2C965}"/>
              </a:ext>
            </a:extLst>
          </p:cNvPr>
          <p:cNvSpPr>
            <a:spLocks noGrp="1"/>
          </p:cNvSpPr>
          <p:nvPr>
            <p:ph type="sldNum" sz="quarter" idx="5"/>
          </p:nvPr>
        </p:nvSpPr>
        <p:spPr/>
        <p:txBody>
          <a:bodyPr/>
          <a:lstStyle/>
          <a:p>
            <a:fld id="{C987AAC7-CF25-414B-93E7-2A61E431E831}" type="slidenum">
              <a:rPr lang="en-US" smtClean="0"/>
              <a:t>2</a:t>
            </a:fld>
            <a:endParaRPr lang="en-US"/>
          </a:p>
        </p:txBody>
      </p:sp>
    </p:spTree>
    <p:extLst>
      <p:ext uri="{BB962C8B-B14F-4D97-AF65-F5344CB8AC3E}">
        <p14:creationId xmlns:p14="http://schemas.microsoft.com/office/powerpoint/2010/main" val="1520583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F950E-B60B-F6A6-5D33-8967F670E9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18B88B-689E-F6E4-E6F4-F70FAE00F4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378128-CB42-43D0-19CF-D9EC210091B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CDDF75C-C6A6-2A60-3452-C8D5B933B045}"/>
              </a:ext>
            </a:extLst>
          </p:cNvPr>
          <p:cNvSpPr>
            <a:spLocks noGrp="1"/>
          </p:cNvSpPr>
          <p:nvPr>
            <p:ph type="sldNum" sz="quarter" idx="5"/>
          </p:nvPr>
        </p:nvSpPr>
        <p:spPr/>
        <p:txBody>
          <a:bodyPr/>
          <a:lstStyle/>
          <a:p>
            <a:fld id="{C987AAC7-CF25-414B-93E7-2A61E431E831}" type="slidenum">
              <a:rPr lang="en-US" smtClean="0"/>
              <a:t>11</a:t>
            </a:fld>
            <a:endParaRPr lang="en-US"/>
          </a:p>
        </p:txBody>
      </p:sp>
    </p:spTree>
    <p:extLst>
      <p:ext uri="{BB962C8B-B14F-4D97-AF65-F5344CB8AC3E}">
        <p14:creationId xmlns:p14="http://schemas.microsoft.com/office/powerpoint/2010/main" val="245577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6970F-E740-7E37-21C8-9B142EECED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23A6F3-CD4B-E144-6BA3-3E5B9CAA1B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953C05-7CDC-C2F8-EEDF-5FB1D4882A4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CBBE6FD-2A52-0E11-1112-6F4B5C5DF327}"/>
              </a:ext>
            </a:extLst>
          </p:cNvPr>
          <p:cNvSpPr>
            <a:spLocks noGrp="1"/>
          </p:cNvSpPr>
          <p:nvPr>
            <p:ph type="sldNum" sz="quarter" idx="5"/>
          </p:nvPr>
        </p:nvSpPr>
        <p:spPr/>
        <p:txBody>
          <a:bodyPr/>
          <a:lstStyle/>
          <a:p>
            <a:fld id="{C987AAC7-CF25-414B-93E7-2A61E431E831}" type="slidenum">
              <a:rPr lang="en-US" smtClean="0"/>
              <a:t>12</a:t>
            </a:fld>
            <a:endParaRPr lang="en-US"/>
          </a:p>
        </p:txBody>
      </p:sp>
    </p:spTree>
    <p:extLst>
      <p:ext uri="{BB962C8B-B14F-4D97-AF65-F5344CB8AC3E}">
        <p14:creationId xmlns:p14="http://schemas.microsoft.com/office/powerpoint/2010/main" val="2948769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4B8BB-8DD5-535F-870E-9CE45A50AF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A1CCB1-1420-299B-C3BB-DDC4B242C02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66F844-CF36-22B1-7078-F6FE9A45765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B495FF6-AB5A-4524-34B7-32157FC89B9F}"/>
              </a:ext>
            </a:extLst>
          </p:cNvPr>
          <p:cNvSpPr>
            <a:spLocks noGrp="1"/>
          </p:cNvSpPr>
          <p:nvPr>
            <p:ph type="sldNum" sz="quarter" idx="5"/>
          </p:nvPr>
        </p:nvSpPr>
        <p:spPr/>
        <p:txBody>
          <a:bodyPr/>
          <a:lstStyle/>
          <a:p>
            <a:fld id="{C987AAC7-CF25-414B-93E7-2A61E431E831}" type="slidenum">
              <a:rPr lang="en-US" smtClean="0"/>
              <a:t>13</a:t>
            </a:fld>
            <a:endParaRPr lang="en-US"/>
          </a:p>
        </p:txBody>
      </p:sp>
    </p:spTree>
    <p:extLst>
      <p:ext uri="{BB962C8B-B14F-4D97-AF65-F5344CB8AC3E}">
        <p14:creationId xmlns:p14="http://schemas.microsoft.com/office/powerpoint/2010/main" val="3594583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406943-73A1-3A15-450A-ECCD693529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02FDF3-27F8-5896-7735-363C7E51182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1F97F9-7FCC-BD6B-8F93-1404FE10334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1DF4253-E6D6-6F7E-71ED-6736AE3533A5}"/>
              </a:ext>
            </a:extLst>
          </p:cNvPr>
          <p:cNvSpPr>
            <a:spLocks noGrp="1"/>
          </p:cNvSpPr>
          <p:nvPr>
            <p:ph type="sldNum" sz="quarter" idx="5"/>
          </p:nvPr>
        </p:nvSpPr>
        <p:spPr/>
        <p:txBody>
          <a:bodyPr/>
          <a:lstStyle/>
          <a:p>
            <a:fld id="{C987AAC7-CF25-414B-93E7-2A61E431E831}" type="slidenum">
              <a:rPr lang="en-US" smtClean="0"/>
              <a:t>14</a:t>
            </a:fld>
            <a:endParaRPr lang="en-US"/>
          </a:p>
        </p:txBody>
      </p:sp>
    </p:spTree>
    <p:extLst>
      <p:ext uri="{BB962C8B-B14F-4D97-AF65-F5344CB8AC3E}">
        <p14:creationId xmlns:p14="http://schemas.microsoft.com/office/powerpoint/2010/main" val="2054537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5B064-32AD-1C6A-68DC-02E3C1B368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5E285A-ABF1-AF7D-5B5E-5F2D3A3F33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E16E75-91E3-555B-81AE-DD8E97C1C23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C8BF30C-B940-A1E7-A907-5F65B25242A3}"/>
              </a:ext>
            </a:extLst>
          </p:cNvPr>
          <p:cNvSpPr>
            <a:spLocks noGrp="1"/>
          </p:cNvSpPr>
          <p:nvPr>
            <p:ph type="sldNum" sz="quarter" idx="5"/>
          </p:nvPr>
        </p:nvSpPr>
        <p:spPr/>
        <p:txBody>
          <a:bodyPr/>
          <a:lstStyle/>
          <a:p>
            <a:fld id="{C987AAC7-CF25-414B-93E7-2A61E431E831}" type="slidenum">
              <a:rPr lang="en-US" smtClean="0"/>
              <a:t>15</a:t>
            </a:fld>
            <a:endParaRPr lang="en-US"/>
          </a:p>
        </p:txBody>
      </p:sp>
    </p:spTree>
    <p:extLst>
      <p:ext uri="{BB962C8B-B14F-4D97-AF65-F5344CB8AC3E}">
        <p14:creationId xmlns:p14="http://schemas.microsoft.com/office/powerpoint/2010/main" val="1844483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080B1-12D1-BA28-08E6-8F2B8280D5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5221EE-06BF-365D-E9AF-C0C4509F5B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B1CA4E9-A2F5-D8E0-B650-622BCEAF5C1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1031515-26AC-5591-C6D5-635A0A108D87}"/>
              </a:ext>
            </a:extLst>
          </p:cNvPr>
          <p:cNvSpPr>
            <a:spLocks noGrp="1"/>
          </p:cNvSpPr>
          <p:nvPr>
            <p:ph type="sldNum" sz="quarter" idx="5"/>
          </p:nvPr>
        </p:nvSpPr>
        <p:spPr/>
        <p:txBody>
          <a:bodyPr/>
          <a:lstStyle/>
          <a:p>
            <a:fld id="{C987AAC7-CF25-414B-93E7-2A61E431E831}" type="slidenum">
              <a:rPr lang="en-US" smtClean="0"/>
              <a:t>3</a:t>
            </a:fld>
            <a:endParaRPr lang="en-US"/>
          </a:p>
        </p:txBody>
      </p:sp>
    </p:spTree>
    <p:extLst>
      <p:ext uri="{BB962C8B-B14F-4D97-AF65-F5344CB8AC3E}">
        <p14:creationId xmlns:p14="http://schemas.microsoft.com/office/powerpoint/2010/main" val="1125598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645A0-2000-B39E-97C5-8DC9A3EA63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54EACF-6AB2-52BF-FA61-3EC0CA7216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A0CC07-38CB-9AF9-4B2A-D50FF2F9094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9EB16B2-1F52-B33E-0957-F6A42DB7E4E3}"/>
              </a:ext>
            </a:extLst>
          </p:cNvPr>
          <p:cNvSpPr>
            <a:spLocks noGrp="1"/>
          </p:cNvSpPr>
          <p:nvPr>
            <p:ph type="sldNum" sz="quarter" idx="5"/>
          </p:nvPr>
        </p:nvSpPr>
        <p:spPr/>
        <p:txBody>
          <a:bodyPr/>
          <a:lstStyle/>
          <a:p>
            <a:fld id="{C987AAC7-CF25-414B-93E7-2A61E431E831}" type="slidenum">
              <a:rPr lang="en-US" smtClean="0"/>
              <a:t>4</a:t>
            </a:fld>
            <a:endParaRPr lang="en-US"/>
          </a:p>
        </p:txBody>
      </p:sp>
    </p:spTree>
    <p:extLst>
      <p:ext uri="{BB962C8B-B14F-4D97-AF65-F5344CB8AC3E}">
        <p14:creationId xmlns:p14="http://schemas.microsoft.com/office/powerpoint/2010/main" val="3840471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CC270-F3E1-B644-69EE-08D402C27D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464A89-0963-9550-34D2-8F70B47E04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A52664-D851-F16E-1140-BB77A65752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0D4A783-BC56-D677-AF3B-54311EEE4BF1}"/>
              </a:ext>
            </a:extLst>
          </p:cNvPr>
          <p:cNvSpPr>
            <a:spLocks noGrp="1"/>
          </p:cNvSpPr>
          <p:nvPr>
            <p:ph type="sldNum" sz="quarter" idx="5"/>
          </p:nvPr>
        </p:nvSpPr>
        <p:spPr/>
        <p:txBody>
          <a:bodyPr/>
          <a:lstStyle/>
          <a:p>
            <a:fld id="{C987AAC7-CF25-414B-93E7-2A61E431E831}" type="slidenum">
              <a:rPr lang="en-US" smtClean="0"/>
              <a:t>5</a:t>
            </a:fld>
            <a:endParaRPr lang="en-US"/>
          </a:p>
        </p:txBody>
      </p:sp>
    </p:spTree>
    <p:extLst>
      <p:ext uri="{BB962C8B-B14F-4D97-AF65-F5344CB8AC3E}">
        <p14:creationId xmlns:p14="http://schemas.microsoft.com/office/powerpoint/2010/main" val="3941023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Do not modify the notes in this section to avoid tampering with the Poll Everywhere activity.
More info at polleverywhere.com/support
Which of the following do you think is NOT true about the instructor?
https://www.polleverywhere.com/multiple_choice_polls/9dCAEjDoSTcrselUyEGYu?display_state=instructions&amp;activity_state=opened&amp;state=opened&amp;flow=Engagement&amp;onscreen=persist</a:t>
            </a:r>
          </a:p>
        </p:txBody>
      </p:sp>
      <p:sp>
        <p:nvSpPr>
          <p:cNvPr id="4" name="Slide Number Placeholder 3"/>
          <p:cNvSpPr>
            <a:spLocks noGrp="1"/>
          </p:cNvSpPr>
          <p:nvPr>
            <p:ph type="sldNum" sz="quarter" idx="5"/>
          </p:nvPr>
        </p:nvSpPr>
        <p:spPr/>
        <p:txBody>
          <a:bodyPr/>
          <a:lstStyle/>
          <a:p>
            <a:fld id="{C987AAC7-CF25-414B-93E7-2A61E431E831}" type="slidenum">
              <a:rPr lang="en-US" smtClean="0"/>
              <a:t>6</a:t>
            </a:fld>
            <a:endParaRPr lang="en-US"/>
          </a:p>
        </p:txBody>
      </p:sp>
      <p:sp>
        <p:nvSpPr>
          <p:cNvPr id="5" name="TextBox 4">
            <a:extLst>
              <a:ext uri="{FF2B5EF4-FFF2-40B4-BE49-F238E27FC236}">
                <a16:creationId xmlns:a16="http://schemas.microsoft.com/office/drawing/2014/main" id="{7FAA7B77-230D-CD28-048D-72D216B561C5}"/>
              </a:ext>
            </a:extLst>
          </p:cNvPr>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892962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Do not modify the notes in this section to avoid tampering with the Poll Everywhere activity.
More info at polleverywhere.com/support
Which of the following do you think is NOT true about the instructor?
https://www.polleverywhere.com/multiple_choice_polls/9dCAEjDoSTcrselUyEGYu?display_state=chart&amp;activity_state=closed&amp;state=closed&amp;flow=Engagement&amp;onscreen=persist</a:t>
            </a:r>
          </a:p>
        </p:txBody>
      </p:sp>
      <p:sp>
        <p:nvSpPr>
          <p:cNvPr id="4" name="Slide Number Placeholder 3"/>
          <p:cNvSpPr>
            <a:spLocks noGrp="1"/>
          </p:cNvSpPr>
          <p:nvPr>
            <p:ph type="sldNum" sz="quarter" idx="5"/>
          </p:nvPr>
        </p:nvSpPr>
        <p:spPr/>
        <p:txBody>
          <a:bodyPr/>
          <a:lstStyle/>
          <a:p>
            <a:fld id="{C987AAC7-CF25-414B-93E7-2A61E431E831}" type="slidenum">
              <a:rPr lang="en-US" smtClean="0"/>
              <a:t>7</a:t>
            </a:fld>
            <a:endParaRPr lang="en-US"/>
          </a:p>
        </p:txBody>
      </p:sp>
      <p:sp>
        <p:nvSpPr>
          <p:cNvPr id="5" name="TextBox 4">
            <a:extLst>
              <a:ext uri="{FF2B5EF4-FFF2-40B4-BE49-F238E27FC236}">
                <a16:creationId xmlns:a16="http://schemas.microsoft.com/office/drawing/2014/main" id="{A9CF06F3-9D1A-D68E-9901-11072E4A56BC}"/>
              </a:ext>
            </a:extLst>
          </p:cNvPr>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8569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C06EB-60BF-FB10-AED4-06F651AEA4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145F3D-4D43-5CEE-F1F9-738049F09D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6DC0B7-1DD1-8DE0-D952-18FD6AFD3C7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3BBC69-5399-CBA0-622A-1637A240068D}"/>
              </a:ext>
            </a:extLst>
          </p:cNvPr>
          <p:cNvSpPr>
            <a:spLocks noGrp="1"/>
          </p:cNvSpPr>
          <p:nvPr>
            <p:ph type="sldNum" sz="quarter" idx="5"/>
          </p:nvPr>
        </p:nvSpPr>
        <p:spPr/>
        <p:txBody>
          <a:bodyPr/>
          <a:lstStyle/>
          <a:p>
            <a:fld id="{C987AAC7-CF25-414B-93E7-2A61E431E831}" type="slidenum">
              <a:rPr lang="en-US" smtClean="0"/>
              <a:t>8</a:t>
            </a:fld>
            <a:endParaRPr lang="en-US"/>
          </a:p>
        </p:txBody>
      </p:sp>
    </p:spTree>
    <p:extLst>
      <p:ext uri="{BB962C8B-B14F-4D97-AF65-F5344CB8AC3E}">
        <p14:creationId xmlns:p14="http://schemas.microsoft.com/office/powerpoint/2010/main" val="3568149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B0394-E5C4-6569-9000-A64A44EBA8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C0823-31F3-9D0B-FCA7-0EF4F4FAD0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AF84BF-994F-E96E-A165-29795273679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FE57F7C-824B-0983-C6CC-41D1AF925F07}"/>
              </a:ext>
            </a:extLst>
          </p:cNvPr>
          <p:cNvSpPr>
            <a:spLocks noGrp="1"/>
          </p:cNvSpPr>
          <p:nvPr>
            <p:ph type="sldNum" sz="quarter" idx="5"/>
          </p:nvPr>
        </p:nvSpPr>
        <p:spPr/>
        <p:txBody>
          <a:bodyPr/>
          <a:lstStyle/>
          <a:p>
            <a:fld id="{C987AAC7-CF25-414B-93E7-2A61E431E831}" type="slidenum">
              <a:rPr lang="en-US" smtClean="0"/>
              <a:t>9</a:t>
            </a:fld>
            <a:endParaRPr lang="en-US"/>
          </a:p>
        </p:txBody>
      </p:sp>
    </p:spTree>
    <p:extLst>
      <p:ext uri="{BB962C8B-B14F-4D97-AF65-F5344CB8AC3E}">
        <p14:creationId xmlns:p14="http://schemas.microsoft.com/office/powerpoint/2010/main" val="2263595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80D28-79B8-418B-F1F4-E1428036C8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20FAAC-4BED-9E0E-AC52-75C014FDBE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A482F5-1FDC-4CF8-F617-A8A7D9D2A80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B048D17-9B78-B725-DAED-590A04460672}"/>
              </a:ext>
            </a:extLst>
          </p:cNvPr>
          <p:cNvSpPr>
            <a:spLocks noGrp="1"/>
          </p:cNvSpPr>
          <p:nvPr>
            <p:ph type="sldNum" sz="quarter" idx="5"/>
          </p:nvPr>
        </p:nvSpPr>
        <p:spPr/>
        <p:txBody>
          <a:bodyPr/>
          <a:lstStyle/>
          <a:p>
            <a:fld id="{C987AAC7-CF25-414B-93E7-2A61E431E831}" type="slidenum">
              <a:rPr lang="en-US" smtClean="0"/>
              <a:t>10</a:t>
            </a:fld>
            <a:endParaRPr lang="en-US"/>
          </a:p>
        </p:txBody>
      </p:sp>
    </p:spTree>
    <p:extLst>
      <p:ext uri="{BB962C8B-B14F-4D97-AF65-F5344CB8AC3E}">
        <p14:creationId xmlns:p14="http://schemas.microsoft.com/office/powerpoint/2010/main" val="4247111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3C5FB3-92A5-4011-91DB-2D8EC67B9CC5}" type="datetime1">
              <a:rPr lang="en-US" smtClean="0"/>
              <a:t>8/28/2025</a:t>
            </a:fld>
            <a:endParaRPr lang="en-US"/>
          </a:p>
        </p:txBody>
      </p:sp>
      <p:sp>
        <p:nvSpPr>
          <p:cNvPr id="5" name="Footer Placeholder 4"/>
          <p:cNvSpPr>
            <a:spLocks noGrp="1"/>
          </p:cNvSpPr>
          <p:nvPr>
            <p:ph type="ftr" sz="quarter" idx="11"/>
          </p:nvPr>
        </p:nvSpPr>
        <p:spPr/>
        <p:txBody>
          <a:bodyPr/>
          <a:lstStyle/>
          <a:p>
            <a:r>
              <a:rPr lang="en-US"/>
              <a:t> Management Information Systems</a:t>
            </a:r>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B0E18C-F5EB-47BD-94B8-4BB3CCD62BB0}" type="datetime1">
              <a:rPr lang="en-US" smtClean="0"/>
              <a:t>8/28/2025</a:t>
            </a:fld>
            <a:endParaRPr lang="en-US"/>
          </a:p>
        </p:txBody>
      </p:sp>
      <p:sp>
        <p:nvSpPr>
          <p:cNvPr id="5" name="Footer Placeholder 4"/>
          <p:cNvSpPr>
            <a:spLocks noGrp="1"/>
          </p:cNvSpPr>
          <p:nvPr>
            <p:ph type="ftr" sz="quarter" idx="11"/>
          </p:nvPr>
        </p:nvSpPr>
        <p:spPr/>
        <p:txBody>
          <a:bodyPr/>
          <a:lstStyle/>
          <a:p>
            <a:r>
              <a:rPr lang="en-US"/>
              <a:t> Management Information Systems</a:t>
            </a:r>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EA1693-C60B-4579-985C-D87FA481B218}" type="datetime1">
              <a:rPr lang="en-US" smtClean="0"/>
              <a:t>8/28/2025</a:t>
            </a:fld>
            <a:endParaRPr lang="en-US"/>
          </a:p>
        </p:txBody>
      </p:sp>
      <p:sp>
        <p:nvSpPr>
          <p:cNvPr id="5" name="Footer Placeholder 4"/>
          <p:cNvSpPr>
            <a:spLocks noGrp="1"/>
          </p:cNvSpPr>
          <p:nvPr>
            <p:ph type="ftr" sz="quarter" idx="11"/>
          </p:nvPr>
        </p:nvSpPr>
        <p:spPr/>
        <p:txBody>
          <a:bodyPr/>
          <a:lstStyle/>
          <a:p>
            <a:r>
              <a:rPr lang="en-US"/>
              <a:t> Management Information Systems</a:t>
            </a:r>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FA2D91-4E20-4CE8-90C6-1D5A5A265686}" type="datetime1">
              <a:rPr lang="en-US" smtClean="0"/>
              <a:t>8/28/2025</a:t>
            </a:fld>
            <a:endParaRPr lang="en-US"/>
          </a:p>
        </p:txBody>
      </p:sp>
      <p:sp>
        <p:nvSpPr>
          <p:cNvPr id="5" name="Footer Placeholder 4"/>
          <p:cNvSpPr>
            <a:spLocks noGrp="1"/>
          </p:cNvSpPr>
          <p:nvPr>
            <p:ph type="ftr" sz="quarter" idx="11"/>
          </p:nvPr>
        </p:nvSpPr>
        <p:spPr/>
        <p:txBody>
          <a:bodyPr/>
          <a:lstStyle/>
          <a:p>
            <a:r>
              <a:rPr lang="en-US"/>
              <a:t> Management Information Systems</a:t>
            </a:r>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0CCB0C-E9C2-40A1-82C0-22BF838AEE6D}" type="datetime1">
              <a:rPr lang="en-US" smtClean="0"/>
              <a:t>8/28/2025</a:t>
            </a:fld>
            <a:endParaRPr lang="en-US"/>
          </a:p>
        </p:txBody>
      </p:sp>
      <p:sp>
        <p:nvSpPr>
          <p:cNvPr id="5" name="Footer Placeholder 4"/>
          <p:cNvSpPr>
            <a:spLocks noGrp="1"/>
          </p:cNvSpPr>
          <p:nvPr>
            <p:ph type="ftr" sz="quarter" idx="11"/>
          </p:nvPr>
        </p:nvSpPr>
        <p:spPr/>
        <p:txBody>
          <a:bodyPr/>
          <a:lstStyle/>
          <a:p>
            <a:r>
              <a:rPr lang="en-US"/>
              <a:t> Management Information Systems</a:t>
            </a:r>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781613-F109-4968-A63A-014353BD702E}" type="datetime1">
              <a:rPr lang="en-US" smtClean="0"/>
              <a:t>8/28/2025</a:t>
            </a:fld>
            <a:endParaRPr lang="en-US"/>
          </a:p>
        </p:txBody>
      </p:sp>
      <p:sp>
        <p:nvSpPr>
          <p:cNvPr id="6" name="Footer Placeholder 5"/>
          <p:cNvSpPr>
            <a:spLocks noGrp="1"/>
          </p:cNvSpPr>
          <p:nvPr>
            <p:ph type="ftr" sz="quarter" idx="11"/>
          </p:nvPr>
        </p:nvSpPr>
        <p:spPr/>
        <p:txBody>
          <a:bodyPr/>
          <a:lstStyle/>
          <a:p>
            <a:r>
              <a:rPr lang="en-US"/>
              <a:t> Management Information Systems</a:t>
            </a:r>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302BE1-4D7A-4DA0-B212-A3E71135162C}" type="datetime1">
              <a:rPr lang="en-US" smtClean="0"/>
              <a:t>8/28/2025</a:t>
            </a:fld>
            <a:endParaRPr lang="en-US"/>
          </a:p>
        </p:txBody>
      </p:sp>
      <p:sp>
        <p:nvSpPr>
          <p:cNvPr id="8" name="Footer Placeholder 7"/>
          <p:cNvSpPr>
            <a:spLocks noGrp="1"/>
          </p:cNvSpPr>
          <p:nvPr>
            <p:ph type="ftr" sz="quarter" idx="11"/>
          </p:nvPr>
        </p:nvSpPr>
        <p:spPr/>
        <p:txBody>
          <a:bodyPr/>
          <a:lstStyle/>
          <a:p>
            <a:r>
              <a:rPr lang="en-US"/>
              <a:t> Management Information Systems</a:t>
            </a:r>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F9C965-6777-461C-B16D-ADBC672E1171}" type="datetime1">
              <a:rPr lang="en-US" smtClean="0"/>
              <a:t>8/28/2025</a:t>
            </a:fld>
            <a:endParaRPr lang="en-US"/>
          </a:p>
        </p:txBody>
      </p:sp>
      <p:sp>
        <p:nvSpPr>
          <p:cNvPr id="4" name="Footer Placeholder 3"/>
          <p:cNvSpPr>
            <a:spLocks noGrp="1"/>
          </p:cNvSpPr>
          <p:nvPr>
            <p:ph type="ftr" sz="quarter" idx="11"/>
          </p:nvPr>
        </p:nvSpPr>
        <p:spPr/>
        <p:txBody>
          <a:bodyPr/>
          <a:lstStyle/>
          <a:p>
            <a:r>
              <a:rPr lang="en-US"/>
              <a:t> Management Information Systems</a:t>
            </a:r>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DA7426-F6AF-4D95-A054-FEBD865CC241}" type="datetime1">
              <a:rPr lang="en-US" smtClean="0"/>
              <a:t>8/28/2025</a:t>
            </a:fld>
            <a:endParaRPr lang="en-US"/>
          </a:p>
        </p:txBody>
      </p:sp>
      <p:sp>
        <p:nvSpPr>
          <p:cNvPr id="3" name="Footer Placeholder 2"/>
          <p:cNvSpPr>
            <a:spLocks noGrp="1"/>
          </p:cNvSpPr>
          <p:nvPr>
            <p:ph type="ftr" sz="quarter" idx="11"/>
          </p:nvPr>
        </p:nvSpPr>
        <p:spPr/>
        <p:txBody>
          <a:bodyPr/>
          <a:lstStyle/>
          <a:p>
            <a:r>
              <a:rPr lang="en-US"/>
              <a:t> Management Information Systems</a:t>
            </a:r>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A68540-4333-4F59-AE9A-34173A2A47EB}" type="datetime1">
              <a:rPr lang="en-US" smtClean="0"/>
              <a:t>8/28/2025</a:t>
            </a:fld>
            <a:endParaRPr lang="en-US"/>
          </a:p>
        </p:txBody>
      </p:sp>
      <p:sp>
        <p:nvSpPr>
          <p:cNvPr id="6" name="Footer Placeholder 5"/>
          <p:cNvSpPr>
            <a:spLocks noGrp="1"/>
          </p:cNvSpPr>
          <p:nvPr>
            <p:ph type="ftr" sz="quarter" idx="11"/>
          </p:nvPr>
        </p:nvSpPr>
        <p:spPr/>
        <p:txBody>
          <a:bodyPr/>
          <a:lstStyle/>
          <a:p>
            <a:r>
              <a:rPr lang="en-US"/>
              <a:t> Management Information Systems</a:t>
            </a:r>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867B15-C34B-47FF-B66F-379461E991D4}" type="datetime1">
              <a:rPr lang="en-US" smtClean="0"/>
              <a:t>8/28/2025</a:t>
            </a:fld>
            <a:endParaRPr lang="en-US"/>
          </a:p>
        </p:txBody>
      </p:sp>
      <p:sp>
        <p:nvSpPr>
          <p:cNvPr id="6" name="Footer Placeholder 5"/>
          <p:cNvSpPr>
            <a:spLocks noGrp="1"/>
          </p:cNvSpPr>
          <p:nvPr>
            <p:ph type="ftr" sz="quarter" idx="11"/>
          </p:nvPr>
        </p:nvSpPr>
        <p:spPr/>
        <p:txBody>
          <a:bodyPr/>
          <a:lstStyle/>
          <a:p>
            <a:r>
              <a:rPr lang="en-US"/>
              <a:t> Management Information Systems</a:t>
            </a:r>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5BAFEF-4920-4650-A4CA-B355440B4F1D}" type="datetime1">
              <a:rPr lang="en-US" smtClean="0"/>
              <a:t>8/28/2025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Management Information Systems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7122C"/>
        </a:solidFill>
        <a:effectLst/>
      </p:bgPr>
    </p:bg>
    <p:spTree>
      <p:nvGrpSpPr>
        <p:cNvPr id="1" name=""/>
        <p:cNvGrpSpPr/>
        <p:nvPr/>
      </p:nvGrpSpPr>
      <p:grpSpPr>
        <a:xfrm>
          <a:off x="0" y="0"/>
          <a:ext cx="0" cy="0"/>
          <a:chOff x="0" y="0"/>
          <a:chExt cx="0" cy="0"/>
        </a:xfrm>
      </p:grpSpPr>
      <p:sp>
        <p:nvSpPr>
          <p:cNvPr id="2" name="TextBox 1"/>
          <p:cNvSpPr txBox="1"/>
          <p:nvPr/>
        </p:nvSpPr>
        <p:spPr>
          <a:xfrm>
            <a:off x="0" y="2650659"/>
            <a:ext cx="12188824" cy="830997"/>
          </a:xfrm>
          <a:prstGeom prst="rect">
            <a:avLst/>
          </a:prstGeom>
          <a:noFill/>
        </p:spPr>
        <p:txBody>
          <a:bodyPr wrap="square">
            <a:spAutoFit/>
          </a:bodyPr>
          <a:lstStyle/>
          <a:p>
            <a:pPr algn="ctr">
              <a:defRPr sz="4400" b="1">
                <a:solidFill>
                  <a:srgbClr val="FDB913"/>
                </a:solidFill>
                <a:latin typeface="Garamond"/>
              </a:defRPr>
            </a:pPr>
            <a:r>
              <a:rPr lang="en-US" sz="4800" dirty="0"/>
              <a:t>M</a:t>
            </a:r>
            <a:r>
              <a:rPr lang="en-US" sz="4000" dirty="0"/>
              <a:t>ANAGEMENT </a:t>
            </a:r>
            <a:r>
              <a:rPr lang="en-US" sz="4800" dirty="0"/>
              <a:t>I</a:t>
            </a:r>
            <a:r>
              <a:rPr lang="en-US" sz="4000" dirty="0"/>
              <a:t>NFORMATION </a:t>
            </a:r>
            <a:r>
              <a:rPr lang="en-US" sz="4800" dirty="0"/>
              <a:t>S</a:t>
            </a:r>
            <a:r>
              <a:rPr lang="en-US" sz="4000" dirty="0"/>
              <a:t>YSTEMS</a:t>
            </a:r>
            <a:endParaRPr sz="4000" dirty="0"/>
          </a:p>
        </p:txBody>
      </p:sp>
      <p:sp>
        <p:nvSpPr>
          <p:cNvPr id="3" name="TextBox 2"/>
          <p:cNvSpPr txBox="1"/>
          <p:nvPr/>
        </p:nvSpPr>
        <p:spPr>
          <a:xfrm>
            <a:off x="-1" y="3657600"/>
            <a:ext cx="12188825" cy="461665"/>
          </a:xfrm>
          <a:prstGeom prst="rect">
            <a:avLst/>
          </a:prstGeom>
          <a:noFill/>
        </p:spPr>
        <p:txBody>
          <a:bodyPr wrap="square">
            <a:spAutoFit/>
          </a:bodyPr>
          <a:lstStyle/>
          <a:p>
            <a:pPr algn="ctr">
              <a:defRPr sz="2400">
                <a:solidFill>
                  <a:srgbClr val="FFFFFF"/>
                </a:solidFill>
                <a:latin typeface="Garamond"/>
              </a:defRPr>
            </a:pPr>
            <a:r>
              <a:rPr lang="en-US" dirty="0"/>
              <a:t>Chapter 0: Introduction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B1FE6-9990-B9CE-8A65-E0075796580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74C9FF0-5E2B-CE89-8286-C65D159783DD}"/>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6F192AF0-5F6A-3BE9-432A-89E25B5672A2}"/>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Homework</a:t>
            </a:r>
          </a:p>
        </p:txBody>
      </p:sp>
      <p:sp>
        <p:nvSpPr>
          <p:cNvPr id="7" name="Rectangle 6">
            <a:extLst>
              <a:ext uri="{FF2B5EF4-FFF2-40B4-BE49-F238E27FC236}">
                <a16:creationId xmlns:a16="http://schemas.microsoft.com/office/drawing/2014/main" id="{3D3C0B1F-37B7-78E5-84C0-F46A97365B5D}"/>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64883B86-572F-079C-ED4E-FD094B7353AD}"/>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9" name="Slide Number Placeholder 6">
            <a:extLst>
              <a:ext uri="{FF2B5EF4-FFF2-40B4-BE49-F238E27FC236}">
                <a16:creationId xmlns:a16="http://schemas.microsoft.com/office/drawing/2014/main" id="{329697C3-61BF-CDEC-707F-22716158BA26}"/>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10</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0925C032-9E8C-C2D2-3F54-616A55EB1680}"/>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Homework will primarily consist of Pearson </a:t>
            </a:r>
            <a:r>
              <a:rPr lang="en-US" altLang="zh-TW" sz="2400" dirty="0" err="1"/>
              <a:t>MyLab</a:t>
            </a:r>
            <a:r>
              <a:rPr lang="en-US" altLang="zh-TW" sz="2400" dirty="0"/>
              <a:t> assignments, with occasional substitutions of case study essays.</a:t>
            </a:r>
          </a:p>
          <a:p>
            <a:pPr lvl="1">
              <a:defRPr sz="2000">
                <a:solidFill>
                  <a:srgbClr val="000000"/>
                </a:solidFill>
                <a:latin typeface="Garamond"/>
              </a:defRPr>
            </a:pPr>
            <a:r>
              <a:rPr lang="en-US" altLang="zh-TW" sz="2000" dirty="0"/>
              <a:t>Course Code for Mon &amp; Wed section: park08214</a:t>
            </a:r>
          </a:p>
          <a:p>
            <a:pPr lvl="1">
              <a:defRPr sz="2000">
                <a:solidFill>
                  <a:srgbClr val="000000"/>
                </a:solidFill>
                <a:latin typeface="Garamond"/>
              </a:defRPr>
            </a:pPr>
            <a:r>
              <a:rPr lang="en-US" altLang="zh-TW" sz="2000" dirty="0"/>
              <a:t>Course Code for Tue &amp; Thu section: park07345</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Homework assignments will be given roughly weekly, with the first assignment due by the end of the third week of the term.</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If homework assignments are replaced with an essay, students may be allowed to work in groups of up to three.</a:t>
            </a:r>
          </a:p>
        </p:txBody>
      </p:sp>
      <p:sp>
        <p:nvSpPr>
          <p:cNvPr id="2" name="Rectangle 1">
            <a:extLst>
              <a:ext uri="{FF2B5EF4-FFF2-40B4-BE49-F238E27FC236}">
                <a16:creationId xmlns:a16="http://schemas.microsoft.com/office/drawing/2014/main" id="{B99CE5FD-563D-1BF9-111F-007DEC3F8195}"/>
              </a:ext>
            </a:extLst>
          </p:cNvPr>
          <p:cNvSpPr/>
          <p:nvPr/>
        </p:nvSpPr>
        <p:spPr>
          <a:xfrm>
            <a:off x="457199" y="1300900"/>
            <a:ext cx="11274427" cy="477071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200" dirty="0">
                <a:latin typeface="Garamond" panose="02020404030301010803" pitchFamily="18" charset="0"/>
              </a:rPr>
              <a:t>TO BE UPDATED BY </a:t>
            </a:r>
          </a:p>
          <a:p>
            <a:pPr algn="ctr"/>
            <a:r>
              <a:rPr lang="en-US" sz="7200" dirty="0">
                <a:latin typeface="Garamond" panose="02020404030301010803" pitchFamily="18" charset="0"/>
              </a:rPr>
              <a:t>NEXT CLASS SESSION</a:t>
            </a:r>
          </a:p>
        </p:txBody>
      </p:sp>
    </p:spTree>
    <p:extLst>
      <p:ext uri="{BB962C8B-B14F-4D97-AF65-F5344CB8AC3E}">
        <p14:creationId xmlns:p14="http://schemas.microsoft.com/office/powerpoint/2010/main" val="324042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Effect transition="in" filter="fade">
                                      <p:cBhvr>
                                        <p:cTn id="13" dur="500"/>
                                        <p:tgtEl>
                                          <p:spTgt spid="1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xEl>
                                              <p:pRg st="4" end="4"/>
                                            </p:txEl>
                                          </p:spTgt>
                                        </p:tgtEl>
                                        <p:attrNameLst>
                                          <p:attrName>style.visibility</p:attrName>
                                        </p:attrNameLst>
                                      </p:cBhvr>
                                      <p:to>
                                        <p:strVal val="visible"/>
                                      </p:to>
                                    </p:set>
                                    <p:animEffect transition="in" filter="fade">
                                      <p:cBhvr>
                                        <p:cTn id="16" dur="500"/>
                                        <p:tgtEl>
                                          <p:spTgt spid="1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4">
                                            <p:txEl>
                                              <p:pRg st="6" end="6"/>
                                            </p:txEl>
                                          </p:spTgt>
                                        </p:tgtEl>
                                        <p:attrNameLst>
                                          <p:attrName>style.visibility</p:attrName>
                                        </p:attrNameLst>
                                      </p:cBhvr>
                                      <p:to>
                                        <p:strVal val="visible"/>
                                      </p:to>
                                    </p:set>
                                    <p:animEffect transition="in" filter="fade">
                                      <p:cBhvr>
                                        <p:cTn id="19" dur="500"/>
                                        <p:tgtEl>
                                          <p:spTgt spid="14">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9DC0A-A89D-2405-905F-5A908F29745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B7F11715-A7A9-EB3B-5732-69D9CE1F5407}"/>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09BCBAB6-33CD-26B5-967F-532C5176D43C}"/>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Quizzes</a:t>
            </a:r>
          </a:p>
        </p:txBody>
      </p:sp>
      <p:sp>
        <p:nvSpPr>
          <p:cNvPr id="7" name="Rectangle 6">
            <a:extLst>
              <a:ext uri="{FF2B5EF4-FFF2-40B4-BE49-F238E27FC236}">
                <a16:creationId xmlns:a16="http://schemas.microsoft.com/office/drawing/2014/main" id="{94CFD859-9858-204C-7E35-1627AA2C29E4}"/>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F16D2246-2E68-2A15-5084-6F85344E552A}"/>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9" name="Slide Number Placeholder 6">
            <a:extLst>
              <a:ext uri="{FF2B5EF4-FFF2-40B4-BE49-F238E27FC236}">
                <a16:creationId xmlns:a16="http://schemas.microsoft.com/office/drawing/2014/main" id="{217FFDFE-52F6-EBB2-71C4-4E18619C6DB8}"/>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11</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DE30D656-3633-E930-C902-B05D55EA52E7}"/>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Up to 4 closed-book, in-class quizzes will be administered throughout the semester.</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Quizzes will include a mix of multiple-choice, short-answer, and essay questions.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Because quizzes are designed to be low-stakes and frequent check-ins, students will have opportunities to recover deducted points.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To participate in grade recovery, students must review their graded material, demonstrate a clear understanding of the error, and present the correct answer to the instructor in person during office hours.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Deadlines for grade recovery opportunities will be announced in class when graded quizzes are returned.</a:t>
            </a:r>
          </a:p>
        </p:txBody>
      </p:sp>
    </p:spTree>
    <p:extLst>
      <p:ext uri="{BB962C8B-B14F-4D97-AF65-F5344CB8AC3E}">
        <p14:creationId xmlns:p14="http://schemas.microsoft.com/office/powerpoint/2010/main" val="234770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animEffect transition="in" filter="fade">
                                      <p:cBhvr>
                                        <p:cTn id="27"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A9686-E12D-B8B6-83CC-6CC4E736953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E46553C6-0935-BBE2-FA4C-DAAB459DBE77}"/>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3C29543A-FF74-B869-FBE0-281D9FF66444}"/>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Final</a:t>
            </a:r>
          </a:p>
        </p:txBody>
      </p:sp>
      <p:sp>
        <p:nvSpPr>
          <p:cNvPr id="7" name="Rectangle 6">
            <a:extLst>
              <a:ext uri="{FF2B5EF4-FFF2-40B4-BE49-F238E27FC236}">
                <a16:creationId xmlns:a16="http://schemas.microsoft.com/office/drawing/2014/main" id="{6A3852DF-5AA2-700E-7BCB-0827E4F73359}"/>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A3975E23-A7D6-FCD2-7C6B-6079BDFC3FAB}"/>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9" name="Slide Number Placeholder 6">
            <a:extLst>
              <a:ext uri="{FF2B5EF4-FFF2-40B4-BE49-F238E27FC236}">
                <a16:creationId xmlns:a16="http://schemas.microsoft.com/office/drawing/2014/main" id="{DED5773D-871A-1FFB-EADD-89D3BDDD46FD}"/>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12</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07CB12D4-19B8-A472-F8A1-787D84DFD1E6}"/>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The final assignment consists of a written research paper and a presentation, which may be completed in groups of 3 to 5 students.</a:t>
            </a:r>
            <a:endParaRPr lang="en-US" altLang="zh-TW" sz="2000" dirty="0"/>
          </a:p>
          <a:p>
            <a:pPr lvl="4">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Each group will present their paper to the class, using presentation software, on the scheduled date of the final exam.</a:t>
            </a:r>
          </a:p>
          <a:p>
            <a:pPr>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Each group will select a topic, conduct in-depth research, and write a paper that summarizes and analyzes their findings.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research paper should be of sufficient length to develop, explain, and integrate the chosen theme into a cohesive document with complete references.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topic (relevant to the course content) must be approved by the instructor. </a:t>
            </a:r>
          </a:p>
        </p:txBody>
      </p:sp>
    </p:spTree>
    <p:extLst>
      <p:ext uri="{BB962C8B-B14F-4D97-AF65-F5344CB8AC3E}">
        <p14:creationId xmlns:p14="http://schemas.microsoft.com/office/powerpoint/2010/main" val="723824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animEffect transition="in" filter="fade">
                                      <p:cBhvr>
                                        <p:cTn id="27"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E3BA5-AB87-6212-558A-178F75E445F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11F555D2-9784-98B6-2088-EBE997E7F286}"/>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FA1CDA85-FA6B-6748-E6E9-2C4D724FC5D8}"/>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Final</a:t>
            </a:r>
          </a:p>
        </p:txBody>
      </p:sp>
      <p:sp>
        <p:nvSpPr>
          <p:cNvPr id="7" name="Rectangle 6">
            <a:extLst>
              <a:ext uri="{FF2B5EF4-FFF2-40B4-BE49-F238E27FC236}">
                <a16:creationId xmlns:a16="http://schemas.microsoft.com/office/drawing/2014/main" id="{D11C9AEA-7B67-D06A-7637-026D11B0078D}"/>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CD88727D-B552-B209-0D17-785E64B2E7EA}"/>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9" name="Slide Number Placeholder 6">
            <a:extLst>
              <a:ext uri="{FF2B5EF4-FFF2-40B4-BE49-F238E27FC236}">
                <a16:creationId xmlns:a16="http://schemas.microsoft.com/office/drawing/2014/main" id="{B4808D61-6758-F682-B641-89607483B119}"/>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13</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4C2A3DAD-EAEA-DD61-491E-35E52554F388}"/>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Suggested topics include, but are not limited to:</a:t>
            </a:r>
            <a:endParaRPr lang="en-US" altLang="zh-TW" sz="2000" dirty="0"/>
          </a:p>
          <a:p>
            <a:pPr lvl="1">
              <a:defRPr sz="2000">
                <a:solidFill>
                  <a:srgbClr val="000000"/>
                </a:solidFill>
                <a:latin typeface="Garamond"/>
              </a:defRPr>
            </a:pPr>
            <a:r>
              <a:rPr lang="en-US" altLang="zh-TW" sz="2000" dirty="0"/>
              <a:t>Information Security</a:t>
            </a:r>
          </a:p>
          <a:p>
            <a:pPr lvl="1">
              <a:defRPr sz="2000">
                <a:solidFill>
                  <a:srgbClr val="000000"/>
                </a:solidFill>
                <a:latin typeface="Garamond"/>
              </a:defRPr>
            </a:pPr>
            <a:r>
              <a:rPr lang="en-US" altLang="zh-TW" sz="2000" dirty="0"/>
              <a:t>Systems Design Applications</a:t>
            </a:r>
          </a:p>
          <a:p>
            <a:pPr lvl="1">
              <a:defRPr sz="2000">
                <a:solidFill>
                  <a:srgbClr val="000000"/>
                </a:solidFill>
                <a:latin typeface="Garamond"/>
              </a:defRPr>
            </a:pPr>
            <a:r>
              <a:rPr lang="en-US" altLang="zh-TW" sz="2000" dirty="0"/>
              <a:t>Decision Support Systems</a:t>
            </a:r>
          </a:p>
          <a:p>
            <a:pPr lvl="1">
              <a:defRPr sz="2000">
                <a:solidFill>
                  <a:srgbClr val="000000"/>
                </a:solidFill>
                <a:latin typeface="Garamond"/>
              </a:defRPr>
            </a:pPr>
            <a:r>
              <a:rPr lang="en-US" altLang="zh-TW" sz="2000" dirty="0"/>
              <a:t>Database Management Systems (DBMS)</a:t>
            </a:r>
          </a:p>
          <a:p>
            <a:pPr lvl="1">
              <a:defRPr sz="2000">
                <a:solidFill>
                  <a:srgbClr val="000000"/>
                </a:solidFill>
                <a:latin typeface="Garamond"/>
              </a:defRPr>
            </a:pPr>
            <a:r>
              <a:rPr lang="en-US" altLang="zh-TW" sz="2000" dirty="0"/>
              <a:t>Big Data Issues</a:t>
            </a:r>
          </a:p>
          <a:p>
            <a:pPr lvl="1">
              <a:defRPr sz="2000">
                <a:solidFill>
                  <a:srgbClr val="000000"/>
                </a:solidFill>
                <a:latin typeface="Garamond"/>
              </a:defRPr>
            </a:pPr>
            <a:r>
              <a:rPr lang="en-US" altLang="zh-TW" sz="2000" dirty="0"/>
              <a:t>Electronic Commerce</a:t>
            </a:r>
          </a:p>
          <a:p>
            <a:pPr lvl="1">
              <a:defRPr sz="2000">
                <a:solidFill>
                  <a:srgbClr val="000000"/>
                </a:solidFill>
                <a:latin typeface="Garamond"/>
              </a:defRPr>
            </a:pPr>
            <a:r>
              <a:rPr lang="en-US" altLang="zh-TW" sz="2000" dirty="0"/>
              <a:t>MIS and Corporate Governance</a:t>
            </a:r>
          </a:p>
          <a:p>
            <a:pPr lvl="1">
              <a:defRPr sz="2000">
                <a:solidFill>
                  <a:srgbClr val="000000"/>
                </a:solidFill>
                <a:latin typeface="Garamond"/>
              </a:defRPr>
            </a:pPr>
            <a:r>
              <a:rPr lang="en-US" altLang="zh-TW" sz="2000" dirty="0"/>
              <a:t>Strategic Information Systems</a:t>
            </a:r>
          </a:p>
          <a:p>
            <a:pPr lvl="1">
              <a:defRPr sz="2000">
                <a:solidFill>
                  <a:srgbClr val="000000"/>
                </a:solidFill>
                <a:latin typeface="Garamond"/>
              </a:defRPr>
            </a:pPr>
            <a:r>
              <a:rPr lang="en-US" altLang="zh-TW" sz="2000" dirty="0"/>
              <a:t>Issues Related to AI in the Workplace</a:t>
            </a:r>
          </a:p>
          <a:p>
            <a:pPr>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Too broad a topic may lead to a superficial treatment of the theme which may produce a non-specific paper; too narrow a topic may lead to a lack of source material.</a:t>
            </a:r>
          </a:p>
        </p:txBody>
      </p:sp>
    </p:spTree>
    <p:extLst>
      <p:ext uri="{BB962C8B-B14F-4D97-AF65-F5344CB8AC3E}">
        <p14:creationId xmlns:p14="http://schemas.microsoft.com/office/powerpoint/2010/main" val="291071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Effect transition="in" filter="fade">
                                      <p:cBhvr>
                                        <p:cTn id="13" dur="500"/>
                                        <p:tgtEl>
                                          <p:spTgt spid="1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xEl>
                                              <p:pRg st="3" end="3"/>
                                            </p:txEl>
                                          </p:spTgt>
                                        </p:tgtEl>
                                        <p:attrNameLst>
                                          <p:attrName>style.visibility</p:attrName>
                                        </p:attrNameLst>
                                      </p:cBhvr>
                                      <p:to>
                                        <p:strVal val="visible"/>
                                      </p:to>
                                    </p:set>
                                    <p:animEffect transition="in" filter="fade">
                                      <p:cBhvr>
                                        <p:cTn id="16" dur="500"/>
                                        <p:tgtEl>
                                          <p:spTgt spid="1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animEffect transition="in" filter="fade">
                                      <p:cBhvr>
                                        <p:cTn id="19" dur="500"/>
                                        <p:tgtEl>
                                          <p:spTgt spid="1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xEl>
                                              <p:pRg st="5" end="5"/>
                                            </p:txEl>
                                          </p:spTgt>
                                        </p:tgtEl>
                                        <p:attrNameLst>
                                          <p:attrName>style.visibility</p:attrName>
                                        </p:attrNameLst>
                                      </p:cBhvr>
                                      <p:to>
                                        <p:strVal val="visible"/>
                                      </p:to>
                                    </p:set>
                                    <p:animEffect transition="in" filter="fade">
                                      <p:cBhvr>
                                        <p:cTn id="22" dur="500"/>
                                        <p:tgtEl>
                                          <p:spTgt spid="1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4">
                                            <p:txEl>
                                              <p:pRg st="6" end="6"/>
                                            </p:txEl>
                                          </p:spTgt>
                                        </p:tgtEl>
                                        <p:attrNameLst>
                                          <p:attrName>style.visibility</p:attrName>
                                        </p:attrNameLst>
                                      </p:cBhvr>
                                      <p:to>
                                        <p:strVal val="visible"/>
                                      </p:to>
                                    </p:set>
                                    <p:animEffect transition="in" filter="fade">
                                      <p:cBhvr>
                                        <p:cTn id="25" dur="500"/>
                                        <p:tgtEl>
                                          <p:spTgt spid="1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4">
                                            <p:txEl>
                                              <p:pRg st="7" end="7"/>
                                            </p:txEl>
                                          </p:spTgt>
                                        </p:tgtEl>
                                        <p:attrNameLst>
                                          <p:attrName>style.visibility</p:attrName>
                                        </p:attrNameLst>
                                      </p:cBhvr>
                                      <p:to>
                                        <p:strVal val="visible"/>
                                      </p:to>
                                    </p:set>
                                    <p:animEffect transition="in" filter="fade">
                                      <p:cBhvr>
                                        <p:cTn id="28" dur="500"/>
                                        <p:tgtEl>
                                          <p:spTgt spid="1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4">
                                            <p:txEl>
                                              <p:pRg st="8" end="8"/>
                                            </p:txEl>
                                          </p:spTgt>
                                        </p:tgtEl>
                                        <p:attrNameLst>
                                          <p:attrName>style.visibility</p:attrName>
                                        </p:attrNameLst>
                                      </p:cBhvr>
                                      <p:to>
                                        <p:strVal val="visible"/>
                                      </p:to>
                                    </p:set>
                                    <p:animEffect transition="in" filter="fade">
                                      <p:cBhvr>
                                        <p:cTn id="31" dur="500"/>
                                        <p:tgtEl>
                                          <p:spTgt spid="14">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4">
                                            <p:txEl>
                                              <p:pRg st="9" end="9"/>
                                            </p:txEl>
                                          </p:spTgt>
                                        </p:tgtEl>
                                        <p:attrNameLst>
                                          <p:attrName>style.visibility</p:attrName>
                                        </p:attrNameLst>
                                      </p:cBhvr>
                                      <p:to>
                                        <p:strVal val="visible"/>
                                      </p:to>
                                    </p:set>
                                    <p:animEffect transition="in" filter="fade">
                                      <p:cBhvr>
                                        <p:cTn id="34" dur="500"/>
                                        <p:tgtEl>
                                          <p:spTgt spid="14">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4">
                                            <p:txEl>
                                              <p:pRg st="11" end="11"/>
                                            </p:txEl>
                                          </p:spTgt>
                                        </p:tgtEl>
                                        <p:attrNameLst>
                                          <p:attrName>style.visibility</p:attrName>
                                        </p:attrNameLst>
                                      </p:cBhvr>
                                      <p:to>
                                        <p:strVal val="visible"/>
                                      </p:to>
                                    </p:set>
                                    <p:animEffect transition="in" filter="fade">
                                      <p:cBhvr>
                                        <p:cTn id="39" dur="500"/>
                                        <p:tgtEl>
                                          <p:spTgt spid="1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A1B18-F0BE-621D-C248-5A6D2A671B53}"/>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A4D855B-2677-78D1-C55D-EE411D4205A6}"/>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EAE0924C-1AE1-A340-1290-E2E3CD509CA8}"/>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Final</a:t>
            </a:r>
          </a:p>
        </p:txBody>
      </p:sp>
      <p:sp>
        <p:nvSpPr>
          <p:cNvPr id="7" name="Rectangle 6">
            <a:extLst>
              <a:ext uri="{FF2B5EF4-FFF2-40B4-BE49-F238E27FC236}">
                <a16:creationId xmlns:a16="http://schemas.microsoft.com/office/drawing/2014/main" id="{0ECA5830-83CC-C22C-2A59-3F102905209C}"/>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D7C6A2A6-9663-6F47-0924-8A29CAC3E891}"/>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9" name="Slide Number Placeholder 6">
            <a:extLst>
              <a:ext uri="{FF2B5EF4-FFF2-40B4-BE49-F238E27FC236}">
                <a16:creationId xmlns:a16="http://schemas.microsoft.com/office/drawing/2014/main" id="{56717C64-3B53-5739-1087-E4822D8A26B3}"/>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14</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A5FB09FB-25C4-A2DB-4A94-2086E25E208F}"/>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A suggested format is as follows:</a:t>
            </a:r>
            <a:endParaRPr lang="en-US" altLang="zh-TW" sz="2000" dirty="0"/>
          </a:p>
          <a:p>
            <a:pPr lvl="1">
              <a:defRPr sz="2000">
                <a:solidFill>
                  <a:srgbClr val="000000"/>
                </a:solidFill>
                <a:latin typeface="Garamond"/>
              </a:defRPr>
            </a:pPr>
            <a:r>
              <a:rPr lang="en-US" altLang="zh-TW" sz="2000" dirty="0"/>
              <a:t>Abstract: Brief summary of the paper (one short paragraph).</a:t>
            </a:r>
          </a:p>
          <a:p>
            <a:pPr lvl="1">
              <a:defRPr sz="2000">
                <a:solidFill>
                  <a:srgbClr val="000000"/>
                </a:solidFill>
                <a:latin typeface="Garamond"/>
              </a:defRPr>
            </a:pPr>
            <a:r>
              <a:rPr lang="en-US" altLang="zh-TW" sz="2000" dirty="0"/>
              <a:t>Introduction: Background information and motivation for selecting the topic.</a:t>
            </a:r>
          </a:p>
          <a:p>
            <a:pPr lvl="1">
              <a:defRPr sz="2000">
                <a:solidFill>
                  <a:srgbClr val="000000"/>
                </a:solidFill>
                <a:latin typeface="Garamond"/>
              </a:defRPr>
            </a:pPr>
            <a:r>
              <a:rPr lang="en-US" altLang="zh-TW" sz="2000" dirty="0"/>
              <a:t>Discussion: Main body of the paper, presenting analysis of the chosen topic.</a:t>
            </a:r>
          </a:p>
          <a:p>
            <a:pPr lvl="1">
              <a:defRPr sz="2000">
                <a:solidFill>
                  <a:srgbClr val="000000"/>
                </a:solidFill>
                <a:latin typeface="Garamond"/>
              </a:defRPr>
            </a:pPr>
            <a:r>
              <a:rPr lang="en-US" altLang="zh-TW" sz="2000" dirty="0"/>
              <a:t>Summary: Recap of the topic and key findings.</a:t>
            </a:r>
          </a:p>
          <a:p>
            <a:pPr lvl="1">
              <a:defRPr sz="2000">
                <a:solidFill>
                  <a:srgbClr val="000000"/>
                </a:solidFill>
                <a:latin typeface="Garamond"/>
              </a:defRPr>
            </a:pPr>
            <a:r>
              <a:rPr lang="en-US" altLang="zh-TW" sz="2000" dirty="0"/>
              <a:t>Implications: Connections to issues relevant to businesses.</a:t>
            </a:r>
          </a:p>
          <a:p>
            <a:pPr lvl="1">
              <a:defRPr sz="2000">
                <a:solidFill>
                  <a:srgbClr val="000000"/>
                </a:solidFill>
                <a:latin typeface="Garamond"/>
              </a:defRPr>
            </a:pPr>
            <a:r>
              <a:rPr lang="en-US" altLang="zh-TW" sz="2000" dirty="0"/>
              <a:t>Recommendations: Advice or guidance for managers.</a:t>
            </a:r>
          </a:p>
          <a:p>
            <a:pPr lvl="1">
              <a:defRPr sz="2000">
                <a:solidFill>
                  <a:srgbClr val="000000"/>
                </a:solidFill>
                <a:latin typeface="Garamond"/>
              </a:defRPr>
            </a:pPr>
            <a:r>
              <a:rPr lang="en-US" altLang="zh-TW" sz="2000" dirty="0"/>
              <a:t>Conclusion: Integration of all sections into a cohesive closing.</a:t>
            </a:r>
          </a:p>
          <a:p>
            <a:pPr lvl="1">
              <a:defRPr sz="2000">
                <a:solidFill>
                  <a:srgbClr val="000000"/>
                </a:solidFill>
                <a:latin typeface="Garamond"/>
              </a:defRPr>
            </a:pPr>
            <a:r>
              <a:rPr lang="en-US" altLang="zh-TW" sz="2000" dirty="0"/>
              <a:t>References: Complete list of sources cited in the paper.</a:t>
            </a:r>
          </a:p>
          <a:p>
            <a:pPr lvl="2">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Groups may choose any professional citation style; however, APA is the standard style in Business.</a:t>
            </a:r>
          </a:p>
        </p:txBody>
      </p:sp>
    </p:spTree>
    <p:extLst>
      <p:ext uri="{BB962C8B-B14F-4D97-AF65-F5344CB8AC3E}">
        <p14:creationId xmlns:p14="http://schemas.microsoft.com/office/powerpoint/2010/main" val="378961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Effect transition="in" filter="fade">
                                      <p:cBhvr>
                                        <p:cTn id="13" dur="500"/>
                                        <p:tgtEl>
                                          <p:spTgt spid="1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xEl>
                                              <p:pRg st="3" end="3"/>
                                            </p:txEl>
                                          </p:spTgt>
                                        </p:tgtEl>
                                        <p:attrNameLst>
                                          <p:attrName>style.visibility</p:attrName>
                                        </p:attrNameLst>
                                      </p:cBhvr>
                                      <p:to>
                                        <p:strVal val="visible"/>
                                      </p:to>
                                    </p:set>
                                    <p:animEffect transition="in" filter="fade">
                                      <p:cBhvr>
                                        <p:cTn id="16" dur="500"/>
                                        <p:tgtEl>
                                          <p:spTgt spid="1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animEffect transition="in" filter="fade">
                                      <p:cBhvr>
                                        <p:cTn id="19" dur="500"/>
                                        <p:tgtEl>
                                          <p:spTgt spid="1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xEl>
                                              <p:pRg st="5" end="5"/>
                                            </p:txEl>
                                          </p:spTgt>
                                        </p:tgtEl>
                                        <p:attrNameLst>
                                          <p:attrName>style.visibility</p:attrName>
                                        </p:attrNameLst>
                                      </p:cBhvr>
                                      <p:to>
                                        <p:strVal val="visible"/>
                                      </p:to>
                                    </p:set>
                                    <p:animEffect transition="in" filter="fade">
                                      <p:cBhvr>
                                        <p:cTn id="22" dur="500"/>
                                        <p:tgtEl>
                                          <p:spTgt spid="1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4">
                                            <p:txEl>
                                              <p:pRg st="6" end="6"/>
                                            </p:txEl>
                                          </p:spTgt>
                                        </p:tgtEl>
                                        <p:attrNameLst>
                                          <p:attrName>style.visibility</p:attrName>
                                        </p:attrNameLst>
                                      </p:cBhvr>
                                      <p:to>
                                        <p:strVal val="visible"/>
                                      </p:to>
                                    </p:set>
                                    <p:animEffect transition="in" filter="fade">
                                      <p:cBhvr>
                                        <p:cTn id="25" dur="500"/>
                                        <p:tgtEl>
                                          <p:spTgt spid="1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4">
                                            <p:txEl>
                                              <p:pRg st="7" end="7"/>
                                            </p:txEl>
                                          </p:spTgt>
                                        </p:tgtEl>
                                        <p:attrNameLst>
                                          <p:attrName>style.visibility</p:attrName>
                                        </p:attrNameLst>
                                      </p:cBhvr>
                                      <p:to>
                                        <p:strVal val="visible"/>
                                      </p:to>
                                    </p:set>
                                    <p:animEffect transition="in" filter="fade">
                                      <p:cBhvr>
                                        <p:cTn id="28" dur="500"/>
                                        <p:tgtEl>
                                          <p:spTgt spid="1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4">
                                            <p:txEl>
                                              <p:pRg st="8" end="8"/>
                                            </p:txEl>
                                          </p:spTgt>
                                        </p:tgtEl>
                                        <p:attrNameLst>
                                          <p:attrName>style.visibility</p:attrName>
                                        </p:attrNameLst>
                                      </p:cBhvr>
                                      <p:to>
                                        <p:strVal val="visible"/>
                                      </p:to>
                                    </p:set>
                                    <p:animEffect transition="in" filter="fade">
                                      <p:cBhvr>
                                        <p:cTn id="31" dur="500"/>
                                        <p:tgtEl>
                                          <p:spTgt spid="14">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4">
                                            <p:txEl>
                                              <p:pRg st="10" end="10"/>
                                            </p:txEl>
                                          </p:spTgt>
                                        </p:tgtEl>
                                        <p:attrNameLst>
                                          <p:attrName>style.visibility</p:attrName>
                                        </p:attrNameLst>
                                      </p:cBhvr>
                                      <p:to>
                                        <p:strVal val="visible"/>
                                      </p:to>
                                    </p:set>
                                    <p:animEffect transition="in" filter="fade">
                                      <p:cBhvr>
                                        <p:cTn id="36" dur="500"/>
                                        <p:tgtEl>
                                          <p:spTgt spid="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8118EC-9257-446D-F358-002542BF629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182BA8CA-6490-02E5-3D25-F73DC6E690CB}"/>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8381C2F5-7ED8-5987-3B6A-6E88305B17C4}"/>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General</a:t>
            </a:r>
          </a:p>
        </p:txBody>
      </p:sp>
      <p:sp>
        <p:nvSpPr>
          <p:cNvPr id="7" name="Rectangle 6">
            <a:extLst>
              <a:ext uri="{FF2B5EF4-FFF2-40B4-BE49-F238E27FC236}">
                <a16:creationId xmlns:a16="http://schemas.microsoft.com/office/drawing/2014/main" id="{29E00CB9-5911-EF4F-94F6-65F70BF656D2}"/>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48D59449-7849-DBBA-D994-E9F6B17D4B9D}"/>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9" name="Slide Number Placeholder 6">
            <a:extLst>
              <a:ext uri="{FF2B5EF4-FFF2-40B4-BE49-F238E27FC236}">
                <a16:creationId xmlns:a16="http://schemas.microsoft.com/office/drawing/2014/main" id="{23792FA5-26C3-8682-9184-2292F7860D2E}"/>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15</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DA63D190-8E7B-8BCB-55B1-249EA1945577}"/>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Extra credit opportunities may be offered on rare occasions at the instructor’s discretion</a:t>
            </a:r>
            <a:r>
              <a:rPr lang="en-US" altLang="zh-TW" sz="2000" dirty="0"/>
              <a:t>.</a:t>
            </a:r>
          </a:p>
          <a:p>
            <a:pPr lvl="4">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maximum number of extra credit points that may be applied to a student’s Grand Total score will not exceed 5 points.</a:t>
            </a:r>
          </a:p>
          <a:p>
            <a:pPr lvl="1">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Late submissions without a written excuse approved by the instructor will not be eligible for full credit. The extent of the deduction will depend on the circumstances and may vary by assignment, at the instructor’s discretion.</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Assignments submitted more than 72 hours after the deadline, without a written excuse approved by the instructor, will not be accepted and will receive a grade of zero.</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Students are responsible for checking their Concordia email and the course learning platform regularly for announcements.</a:t>
            </a:r>
          </a:p>
        </p:txBody>
      </p:sp>
    </p:spTree>
    <p:extLst>
      <p:ext uri="{BB962C8B-B14F-4D97-AF65-F5344CB8AC3E}">
        <p14:creationId xmlns:p14="http://schemas.microsoft.com/office/powerpoint/2010/main" val="276974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animEffect transition="in" filter="fade">
                                      <p:cBhvr>
                                        <p:cTn id="27"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A92F46-7324-5DC2-C536-34F2659E05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1B44DE-A456-12A4-B96B-E4BE33264D79}"/>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sz="2400" dirty="0"/>
              <a:t>Brian H. Park</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First year at Concordia College</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Ph.D. in Applied Economics and Management, Cornell University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B.A. in Economics, Korea University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Research Interests</a:t>
            </a:r>
          </a:p>
          <a:p>
            <a:pPr lvl="1">
              <a:defRPr sz="2000">
                <a:solidFill>
                  <a:srgbClr val="000000"/>
                </a:solidFill>
                <a:latin typeface="Garamond"/>
              </a:defRPr>
            </a:pPr>
            <a:r>
              <a:rPr lang="en-US" altLang="zh-TW" sz="2000" dirty="0"/>
              <a:t>Environmental Economics and Demographic Economics</a:t>
            </a:r>
          </a:p>
          <a:p>
            <a:pPr lvl="1">
              <a:defRPr sz="2000">
                <a:solidFill>
                  <a:srgbClr val="000000"/>
                </a:solidFill>
                <a:latin typeface="Garamond"/>
              </a:defRPr>
            </a:pPr>
            <a:r>
              <a:rPr lang="en-US" altLang="zh-TW" sz="2000" dirty="0"/>
              <a:t>Climate Change and Migration Pattern of Agricultural Workers</a:t>
            </a:r>
          </a:p>
          <a:p>
            <a:pPr lvl="1">
              <a:defRPr sz="2000">
                <a:solidFill>
                  <a:srgbClr val="000000"/>
                </a:solidFill>
                <a:latin typeface="Garamond"/>
              </a:defRPr>
            </a:pPr>
            <a:r>
              <a:rPr lang="en-US" altLang="zh-TW" sz="2000" dirty="0"/>
              <a:t>Interactions of Border Enforcement Policies and International Migration</a:t>
            </a:r>
          </a:p>
          <a:p>
            <a:pPr lvl="1">
              <a:defRPr sz="2000">
                <a:solidFill>
                  <a:srgbClr val="000000"/>
                </a:solidFill>
                <a:latin typeface="Garamond"/>
              </a:defRPr>
            </a:pPr>
            <a:r>
              <a:rPr lang="en-US" altLang="zh-TW" sz="2000" dirty="0"/>
              <a:t>Influence of Pop Culture on Fertility Intent of Married Couples</a:t>
            </a:r>
          </a:p>
        </p:txBody>
      </p:sp>
      <p:sp>
        <p:nvSpPr>
          <p:cNvPr id="4" name="Rectangle 3">
            <a:extLst>
              <a:ext uri="{FF2B5EF4-FFF2-40B4-BE49-F238E27FC236}">
                <a16:creationId xmlns:a16="http://schemas.microsoft.com/office/drawing/2014/main" id="{E8947755-0160-7AFA-72C8-EA9832C61D9B}"/>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A4D45E-EFDC-F629-A59E-1F8B029C0685}"/>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b="1" dirty="0">
                <a:solidFill>
                  <a:schemeClr val="bg1"/>
                </a:solidFill>
                <a:latin typeface="Garamond"/>
              </a:rPr>
              <a:t>  Announcements: About Me</a:t>
            </a:r>
            <a:endParaRPr lang="en-US" sz="4000" dirty="0">
              <a:solidFill>
                <a:schemeClr val="bg1"/>
              </a:solidFill>
            </a:endParaRPr>
          </a:p>
        </p:txBody>
      </p:sp>
      <p:sp>
        <p:nvSpPr>
          <p:cNvPr id="5" name="Rectangle 4">
            <a:extLst>
              <a:ext uri="{FF2B5EF4-FFF2-40B4-BE49-F238E27FC236}">
                <a16:creationId xmlns:a16="http://schemas.microsoft.com/office/drawing/2014/main" id="{BEAD084E-F597-B3D0-EDF0-F5E0D864CD74}"/>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AFBCF0F4-DC2C-FBEC-E091-37E89842A794}"/>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7" name="Slide Number Placeholder 6">
            <a:extLst>
              <a:ext uri="{FF2B5EF4-FFF2-40B4-BE49-F238E27FC236}">
                <a16:creationId xmlns:a16="http://schemas.microsoft.com/office/drawing/2014/main" id="{93C0629E-7DCA-0D66-0ECB-20510A84B477}"/>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2</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67599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500"/>
                                        <p:tgtEl>
                                          <p:spTgt spid="3">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500"/>
                                        <p:tgtEl>
                                          <p:spTgt spid="3">
                                            <p:txEl>
                                              <p:pRg st="10" end="10"/>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fade">
                                      <p:cBhvr>
                                        <p:cTn id="36" dur="500"/>
                                        <p:tgtEl>
                                          <p:spTgt spid="3">
                                            <p:txEl>
                                              <p:pRg st="11" end="11"/>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Effect transition="in" filter="fade">
                                      <p:cBhvr>
                                        <p:cTn id="3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1AD7B-0BC6-34DD-1E8E-FB03E4CF630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E39D6C-FB19-2DD6-6EC6-0EE32A1A6BE0}"/>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Email: HPARK3@cord.edu</a:t>
            </a:r>
          </a:p>
          <a:p>
            <a:pPr lvl="1">
              <a:defRPr sz="2000">
                <a:solidFill>
                  <a:srgbClr val="000000"/>
                </a:solidFill>
                <a:latin typeface="Garamond"/>
              </a:defRPr>
            </a:pPr>
            <a:r>
              <a:rPr lang="en-US" altLang="zh-TW" sz="2000" dirty="0"/>
              <a:t>Please include BUSN315 in the subject line, and my target response is within 1 business day.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Office: Grant Center 101</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Regular Office Hours</a:t>
            </a:r>
          </a:p>
          <a:p>
            <a:pPr lvl="1">
              <a:defRPr sz="2000">
                <a:solidFill>
                  <a:srgbClr val="000000"/>
                </a:solidFill>
                <a:latin typeface="Garamond"/>
              </a:defRPr>
            </a:pPr>
            <a:r>
              <a:rPr lang="en-US" altLang="zh-TW" sz="2000" dirty="0"/>
              <a:t>Mondays &amp; Wednesdays 10:30 AM to 12:30 PM, and</a:t>
            </a:r>
          </a:p>
          <a:p>
            <a:pPr lvl="1">
              <a:defRPr sz="2000">
                <a:solidFill>
                  <a:srgbClr val="000000"/>
                </a:solidFill>
                <a:latin typeface="Garamond"/>
              </a:defRPr>
            </a:pPr>
            <a:r>
              <a:rPr lang="en-US" altLang="zh-TW" sz="2000" dirty="0"/>
              <a:t>By appointment via Calendly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Calendly: calendly.com/brianhwpark</a:t>
            </a:r>
          </a:p>
          <a:p>
            <a:pPr lvl="1">
              <a:defRPr sz="2000">
                <a:solidFill>
                  <a:srgbClr val="000000"/>
                </a:solidFill>
                <a:latin typeface="Garamond"/>
              </a:defRPr>
            </a:pPr>
            <a:r>
              <a:rPr lang="en-US" altLang="zh-TW" sz="2000" dirty="0"/>
              <a:t>Book on-demand office hours in 15-minute increments</a:t>
            </a:r>
          </a:p>
          <a:p>
            <a:pPr lvl="1">
              <a:defRPr sz="2000">
                <a:solidFill>
                  <a:srgbClr val="000000"/>
                </a:solidFill>
                <a:latin typeface="Garamond"/>
              </a:defRPr>
            </a:pPr>
            <a:r>
              <a:rPr lang="en-US" altLang="zh-TW" sz="2000" dirty="0"/>
              <a:t>Calendar opens 10 days in advance, with a minimum of 90 minutes notice</a:t>
            </a:r>
          </a:p>
          <a:p>
            <a:pPr lvl="1">
              <a:defRPr sz="2000">
                <a:solidFill>
                  <a:srgbClr val="000000"/>
                </a:solidFill>
                <a:latin typeface="Garamond"/>
              </a:defRPr>
            </a:pPr>
            <a:r>
              <a:rPr lang="en-US" altLang="zh-TW" sz="2000" dirty="0"/>
              <a:t>For longer sessions, you may book 2~3 sessions in a row</a:t>
            </a:r>
          </a:p>
          <a:p>
            <a:pPr lvl="2">
              <a:defRPr sz="2000">
                <a:solidFill>
                  <a:srgbClr val="000000"/>
                </a:solidFill>
                <a:latin typeface="Garamond"/>
              </a:defRPr>
            </a:pPr>
            <a:r>
              <a:rPr lang="en-US" altLang="zh-TW" sz="1600" dirty="0"/>
              <a:t>e.g. Book a session at 2:00 PM, and another at 2:15 PM for a meeting from 2:00 PM through 2:30 PM.</a:t>
            </a:r>
          </a:p>
          <a:p>
            <a:pPr lvl="1">
              <a:defRPr sz="2000">
                <a:solidFill>
                  <a:srgbClr val="000000"/>
                </a:solidFill>
                <a:latin typeface="Garamond"/>
              </a:defRPr>
            </a:pPr>
            <a:endParaRPr lang="en-US" altLang="zh-TW" sz="2000" dirty="0"/>
          </a:p>
        </p:txBody>
      </p:sp>
      <p:sp>
        <p:nvSpPr>
          <p:cNvPr id="4" name="Rectangle 3">
            <a:extLst>
              <a:ext uri="{FF2B5EF4-FFF2-40B4-BE49-F238E27FC236}">
                <a16:creationId xmlns:a16="http://schemas.microsoft.com/office/drawing/2014/main" id="{53656699-D054-692A-B8C5-222C3D41D0AF}"/>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37B4A-FF4D-FB6A-AF3C-13B30764A071}"/>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b="1" dirty="0">
                <a:solidFill>
                  <a:schemeClr val="bg1"/>
                </a:solidFill>
                <a:latin typeface="Garamond"/>
              </a:rPr>
              <a:t>  Announcements: Contact</a:t>
            </a:r>
            <a:endParaRPr lang="en-US" sz="4000" dirty="0">
              <a:solidFill>
                <a:schemeClr val="bg1"/>
              </a:solidFill>
            </a:endParaRPr>
          </a:p>
        </p:txBody>
      </p:sp>
      <p:sp>
        <p:nvSpPr>
          <p:cNvPr id="5" name="Rectangle 4">
            <a:extLst>
              <a:ext uri="{FF2B5EF4-FFF2-40B4-BE49-F238E27FC236}">
                <a16:creationId xmlns:a16="http://schemas.microsoft.com/office/drawing/2014/main" id="{D29AB883-1694-75EC-39F0-5F0532C38F7A}"/>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20AC99B2-5A4C-8BD7-7BE1-F1C1646FA610}"/>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7" name="Slide Number Placeholder 6">
            <a:extLst>
              <a:ext uri="{FF2B5EF4-FFF2-40B4-BE49-F238E27FC236}">
                <a16:creationId xmlns:a16="http://schemas.microsoft.com/office/drawing/2014/main" id="{F4585682-7749-AA1B-49FE-11DAC3F76438}"/>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3</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398618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500"/>
                                        <p:tgtEl>
                                          <p:spTgt spid="3">
                                            <p:txEl>
                                              <p:pRg st="12" end="12"/>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fade">
                                      <p:cBhvr>
                                        <p:cTn id="43"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332C3-2508-6B39-ECE9-F1DC64113E29}"/>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81A6601-6353-3352-CE9E-80DDBD15B4E2}"/>
              </a:ext>
            </a:extLst>
          </p:cNvPr>
          <p:cNvSpPr>
            <a:spLocks noGrp="1"/>
          </p:cNvSpPr>
          <p:nvPr>
            <p:ph sz="half" idx="2"/>
          </p:nvPr>
        </p:nvSpPr>
        <p:spPr>
          <a:xfrm>
            <a:off x="4590288" y="1190856"/>
            <a:ext cx="7269353" cy="5045352"/>
          </a:xfrm>
        </p:spPr>
        <p:txBody>
          <a:bodyPr>
            <a:normAutofit/>
          </a:bodyPr>
          <a:lstStyle/>
          <a:p>
            <a:pPr>
              <a:defRPr sz="2000">
                <a:solidFill>
                  <a:srgbClr val="000000"/>
                </a:solidFill>
                <a:latin typeface="Garamond"/>
              </a:defRPr>
            </a:pPr>
            <a:r>
              <a:rPr lang="en-US" sz="2400" dirty="0">
                <a:solidFill>
                  <a:srgbClr val="000000"/>
                </a:solidFill>
                <a:latin typeface="Garamond"/>
              </a:rPr>
              <a:t>Management Information Systems: Managing the Digital Firm</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18</a:t>
            </a:r>
            <a:r>
              <a:rPr lang="en-US" sz="2400" baseline="30000" dirty="0">
                <a:solidFill>
                  <a:srgbClr val="000000"/>
                </a:solidFill>
                <a:latin typeface="Garamond"/>
              </a:rPr>
              <a:t>th</a:t>
            </a:r>
            <a:r>
              <a:rPr lang="en-US" sz="2400" dirty="0">
                <a:solidFill>
                  <a:srgbClr val="000000"/>
                </a:solidFill>
                <a:latin typeface="Garamond"/>
              </a:rPr>
              <a:t> Edition</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Laudon, Laudon, Traver</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Pearson</a:t>
            </a:r>
            <a:endParaRPr lang="en-US" sz="1400" dirty="0">
              <a:solidFill>
                <a:srgbClr val="000000"/>
              </a:solidFill>
              <a:latin typeface="Garamond"/>
            </a:endParaRP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Lecture notes to be distributed over Moodle</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Previous editions are acceptable</a:t>
            </a:r>
          </a:p>
        </p:txBody>
      </p:sp>
      <p:sp>
        <p:nvSpPr>
          <p:cNvPr id="5" name="Rectangle 4">
            <a:extLst>
              <a:ext uri="{FF2B5EF4-FFF2-40B4-BE49-F238E27FC236}">
                <a16:creationId xmlns:a16="http://schemas.microsoft.com/office/drawing/2014/main" id="{D28C6408-049E-9139-96E8-EF4359483F73}"/>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D59077B6-E55E-618B-D0E5-86C1AF34313F}"/>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Announcements: Textbook</a:t>
            </a:r>
          </a:p>
        </p:txBody>
      </p:sp>
      <p:sp>
        <p:nvSpPr>
          <p:cNvPr id="7" name="Rectangle 6">
            <a:extLst>
              <a:ext uri="{FF2B5EF4-FFF2-40B4-BE49-F238E27FC236}">
                <a16:creationId xmlns:a16="http://schemas.microsoft.com/office/drawing/2014/main" id="{65C65DCF-2401-759E-64BA-AC22665AD431}"/>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5B9FAA8C-43F5-436A-5BC5-9FC9B1AA60D8}"/>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Management Information Systems</a:t>
            </a:r>
          </a:p>
        </p:txBody>
      </p:sp>
      <p:sp>
        <p:nvSpPr>
          <p:cNvPr id="9" name="Slide Number Placeholder 6">
            <a:extLst>
              <a:ext uri="{FF2B5EF4-FFF2-40B4-BE49-F238E27FC236}">
                <a16:creationId xmlns:a16="http://schemas.microsoft.com/office/drawing/2014/main" id="{C55670E5-35DB-326A-A224-F88D39537E80}"/>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4</a:t>
            </a:fld>
            <a:r>
              <a:rPr lang="en-US" b="1" dirty="0">
                <a:solidFill>
                  <a:schemeClr val="bg1"/>
                </a:solidFill>
                <a:latin typeface="Garamond" panose="02020404030301010803" pitchFamily="18" charset="0"/>
              </a:rPr>
              <a:t> </a:t>
            </a:r>
          </a:p>
        </p:txBody>
      </p:sp>
      <p:pic>
        <p:nvPicPr>
          <p:cNvPr id="2" name="Picture 2">
            <a:extLst>
              <a:ext uri="{FF2B5EF4-FFF2-40B4-BE49-F238E27FC236}">
                <a16:creationId xmlns:a16="http://schemas.microsoft.com/office/drawing/2014/main" id="{36000D5C-E561-F51C-0B95-3F19C83990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170" y="1148139"/>
            <a:ext cx="4013510" cy="5130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384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fade">
                                      <p:cBhvr>
                                        <p:cTn id="3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4F076-2C7E-8475-9A16-5DFC7D2866DC}"/>
            </a:ext>
          </a:extLst>
        </p:cNvPr>
        <p:cNvGrpSpPr/>
        <p:nvPr/>
      </p:nvGrpSpPr>
      <p:grpSpPr>
        <a:xfrm>
          <a:off x="0" y="0"/>
          <a:ext cx="0" cy="0"/>
          <a:chOff x="0" y="0"/>
          <a:chExt cx="0" cy="0"/>
        </a:xfrm>
      </p:grpSpPr>
      <p:pic>
        <p:nvPicPr>
          <p:cNvPr id="11" name="Content Placeholder 10">
            <a:extLst>
              <a:ext uri="{FF2B5EF4-FFF2-40B4-BE49-F238E27FC236}">
                <a16:creationId xmlns:a16="http://schemas.microsoft.com/office/drawing/2014/main" id="{26C1B827-41A5-349E-C5A8-25084B444C0B}"/>
              </a:ext>
            </a:extLst>
          </p:cNvPr>
          <p:cNvPicPr>
            <a:picLocks noGrp="1" noChangeAspect="1"/>
          </p:cNvPicPr>
          <p:nvPr>
            <p:ph sz="half" idx="1"/>
          </p:nvPr>
        </p:nvPicPr>
        <p:blipFill>
          <a:blip r:embed="rId3"/>
          <a:srcRect/>
          <a:stretch/>
        </p:blipFill>
        <p:spPr>
          <a:xfrm>
            <a:off x="523081" y="1165225"/>
            <a:ext cx="5070475" cy="5070475"/>
          </a:xfrm>
        </p:spPr>
      </p:pic>
      <p:sp>
        <p:nvSpPr>
          <p:cNvPr id="4" name="Content Placeholder 3">
            <a:extLst>
              <a:ext uri="{FF2B5EF4-FFF2-40B4-BE49-F238E27FC236}">
                <a16:creationId xmlns:a16="http://schemas.microsoft.com/office/drawing/2014/main" id="{F2458FEA-F4EB-2199-B83F-8CCA1EC25E4C}"/>
              </a:ext>
            </a:extLst>
          </p:cNvPr>
          <p:cNvSpPr>
            <a:spLocks noGrp="1"/>
          </p:cNvSpPr>
          <p:nvPr>
            <p:ph sz="half" idx="2"/>
          </p:nvPr>
        </p:nvSpPr>
        <p:spPr>
          <a:xfrm>
            <a:off x="6400674" y="1190856"/>
            <a:ext cx="5458967" cy="5045352"/>
          </a:xfrm>
        </p:spPr>
        <p:txBody>
          <a:bodyPr>
            <a:normAutofit/>
          </a:bodyPr>
          <a:lstStyle/>
          <a:p>
            <a:pPr>
              <a:defRPr sz="2000">
                <a:solidFill>
                  <a:srgbClr val="000000"/>
                </a:solidFill>
                <a:latin typeface="Garamond"/>
              </a:defRPr>
            </a:pPr>
            <a:r>
              <a:rPr lang="en-US" sz="2400" dirty="0">
                <a:solidFill>
                  <a:srgbClr val="000000"/>
                </a:solidFill>
                <a:latin typeface="Garamond"/>
              </a:rPr>
              <a:t>This is a QR code to </a:t>
            </a:r>
            <a:r>
              <a:rPr lang="en-US" sz="2400" dirty="0" err="1">
                <a:solidFill>
                  <a:srgbClr val="000000"/>
                </a:solidFill>
                <a:latin typeface="Garamond"/>
              </a:rPr>
              <a:t>PollEverywhere</a:t>
            </a:r>
            <a:r>
              <a:rPr lang="en-US" sz="2400" dirty="0">
                <a:solidFill>
                  <a:srgbClr val="000000"/>
                </a:solidFill>
                <a:latin typeface="Garamond"/>
              </a:rPr>
              <a:t>, an online polling system.</a:t>
            </a:r>
            <a:endParaRPr lang="en-US" sz="1600" dirty="0">
              <a:solidFill>
                <a:srgbClr val="000000"/>
              </a:solidFill>
              <a:latin typeface="Garamond"/>
            </a:endParaRPr>
          </a:p>
          <a:p>
            <a:pPr lvl="1">
              <a:defRPr sz="2000">
                <a:solidFill>
                  <a:srgbClr val="000000"/>
                </a:solidFill>
                <a:latin typeface="Garamond"/>
              </a:defRPr>
            </a:pPr>
            <a:r>
              <a:rPr lang="en-US" sz="2000" dirty="0">
                <a:solidFill>
                  <a:srgbClr val="000000"/>
                </a:solidFill>
                <a:latin typeface="Garamond"/>
              </a:rPr>
              <a:t>Please scan the QR code and have your device ready as there will be a few in-class exercises.</a:t>
            </a:r>
          </a:p>
          <a:p>
            <a:pPr lvl="1">
              <a:defRPr sz="2000">
                <a:solidFill>
                  <a:srgbClr val="000000"/>
                </a:solidFill>
                <a:latin typeface="Garamond"/>
              </a:defRPr>
            </a:pPr>
            <a:r>
              <a:rPr lang="en-US" sz="2000" dirty="0">
                <a:solidFill>
                  <a:srgbClr val="000000"/>
                </a:solidFill>
                <a:latin typeface="Garamond"/>
              </a:rPr>
              <a:t>If you do not have access to your mobile device, log in using the URL below:</a:t>
            </a:r>
          </a:p>
          <a:p>
            <a:pPr lvl="1">
              <a:defRPr sz="2000">
                <a:solidFill>
                  <a:srgbClr val="000000"/>
                </a:solidFill>
                <a:latin typeface="Garamond"/>
              </a:defRPr>
            </a:pPr>
            <a:endParaRPr lang="en-US" sz="1800" dirty="0">
              <a:solidFill>
                <a:srgbClr val="000000"/>
              </a:solidFill>
              <a:latin typeface="Garamond"/>
            </a:endParaRPr>
          </a:p>
          <a:p>
            <a:pPr lvl="1">
              <a:defRPr sz="2000">
                <a:solidFill>
                  <a:srgbClr val="000000"/>
                </a:solidFill>
                <a:latin typeface="Garamond"/>
              </a:defRPr>
            </a:pPr>
            <a:endParaRPr lang="en-US" sz="600" dirty="0">
              <a:solidFill>
                <a:srgbClr val="000000"/>
              </a:solidFill>
              <a:latin typeface="Garamond"/>
            </a:endParaRPr>
          </a:p>
          <a:p>
            <a:pPr lvl="1">
              <a:defRPr sz="2000">
                <a:solidFill>
                  <a:srgbClr val="000000"/>
                </a:solidFill>
                <a:latin typeface="Garamond"/>
              </a:defRPr>
            </a:pPr>
            <a:r>
              <a:rPr lang="en-US" sz="2000" dirty="0">
                <a:solidFill>
                  <a:srgbClr val="000000"/>
                </a:solidFill>
                <a:latin typeface="Garamond"/>
              </a:rPr>
              <a:t>Your responses are anonymous and not be used in grading.</a:t>
            </a:r>
          </a:p>
          <a:p>
            <a:pPr lvl="2">
              <a:defRPr sz="2000">
                <a:solidFill>
                  <a:srgbClr val="000000"/>
                </a:solidFill>
                <a:latin typeface="Garamond"/>
              </a:defRPr>
            </a:pPr>
            <a:endParaRPr lang="en-US" sz="1600" dirty="0">
              <a:solidFill>
                <a:srgbClr val="000000"/>
              </a:solidFill>
              <a:latin typeface="Garamond"/>
            </a:endParaRPr>
          </a:p>
        </p:txBody>
      </p:sp>
      <p:sp>
        <p:nvSpPr>
          <p:cNvPr id="5" name="Rectangle 4">
            <a:extLst>
              <a:ext uri="{FF2B5EF4-FFF2-40B4-BE49-F238E27FC236}">
                <a16:creationId xmlns:a16="http://schemas.microsoft.com/office/drawing/2014/main" id="{4C5C067C-F36D-04DE-D26D-87746FF9054B}"/>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FDD8779A-FF6B-0622-B6D9-36766F1C1C3D}"/>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Announcements: </a:t>
            </a:r>
            <a:r>
              <a:rPr lang="en-US" sz="4000" b="1" dirty="0" err="1">
                <a:solidFill>
                  <a:schemeClr val="bg1"/>
                </a:solidFill>
                <a:latin typeface="Garamond"/>
              </a:rPr>
              <a:t>PollEverywhere</a:t>
            </a:r>
            <a:endParaRPr lang="en-US" sz="4000" b="1" dirty="0">
              <a:solidFill>
                <a:schemeClr val="bg1"/>
              </a:solidFill>
              <a:latin typeface="Garamond"/>
            </a:endParaRPr>
          </a:p>
        </p:txBody>
      </p:sp>
      <p:sp>
        <p:nvSpPr>
          <p:cNvPr id="7" name="Rectangle 6">
            <a:extLst>
              <a:ext uri="{FF2B5EF4-FFF2-40B4-BE49-F238E27FC236}">
                <a16:creationId xmlns:a16="http://schemas.microsoft.com/office/drawing/2014/main" id="{E119FE8D-AFEF-BF0F-3553-9629AD3775C3}"/>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CC903066-1EF1-FE4F-782B-5B86E95E736D}"/>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9" name="Slide Number Placeholder 6">
            <a:extLst>
              <a:ext uri="{FF2B5EF4-FFF2-40B4-BE49-F238E27FC236}">
                <a16:creationId xmlns:a16="http://schemas.microsoft.com/office/drawing/2014/main" id="{FF1122B6-D8A5-1BC4-CFBA-5D58FC51AA8B}"/>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5</a:t>
            </a:fld>
            <a:r>
              <a:rPr lang="en-US" b="1" dirty="0">
                <a:solidFill>
                  <a:schemeClr val="bg1"/>
                </a:solidFill>
                <a:latin typeface="Garamond" panose="02020404030301010803" pitchFamily="18" charset="0"/>
              </a:rPr>
              <a:t> </a:t>
            </a:r>
          </a:p>
        </p:txBody>
      </p:sp>
      <p:sp>
        <p:nvSpPr>
          <p:cNvPr id="2" name="Rectangle: Rounded Corners 1">
            <a:extLst>
              <a:ext uri="{FF2B5EF4-FFF2-40B4-BE49-F238E27FC236}">
                <a16:creationId xmlns:a16="http://schemas.microsoft.com/office/drawing/2014/main" id="{B2B97891-9EB5-A539-4A0B-5421005AAE3D}"/>
              </a:ext>
            </a:extLst>
          </p:cNvPr>
          <p:cNvSpPr/>
          <p:nvPr/>
        </p:nvSpPr>
        <p:spPr>
          <a:xfrm>
            <a:off x="7325011" y="3685794"/>
            <a:ext cx="3809714" cy="374904"/>
          </a:xfrm>
          <a:prstGeom prst="roundRect">
            <a:avLst/>
          </a:prstGeom>
          <a:solidFill>
            <a:srgbClr val="77122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Garamond" panose="02020404030301010803" pitchFamily="18" charset="0"/>
              </a:rPr>
              <a:t>https://pollev.com/brianpark046</a:t>
            </a:r>
          </a:p>
        </p:txBody>
      </p:sp>
    </p:spTree>
    <p:extLst>
      <p:ext uri="{BB962C8B-B14F-4D97-AF65-F5344CB8AC3E}">
        <p14:creationId xmlns:p14="http://schemas.microsoft.com/office/powerpoint/2010/main" val="353327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500"/>
                                        <p:tgtEl>
                                          <p:spTgt spid="4">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74B87-ED55-4FC3-F2BA-481CF6B07037}"/>
              </a:ext>
            </a:extLst>
          </p:cNvPr>
          <p:cNvSpPr>
            <a:spLocks noGrp="1"/>
          </p:cNvSpPr>
          <p:nvPr>
            <p:ph type="title"/>
          </p:nvPr>
        </p:nvSpPr>
        <p:spPr/>
        <p:txBody>
          <a:bodyPr>
            <a:normAutofit fontScale="90000"/>
          </a:bodyPr>
          <a:lstStyle/>
          <a:p>
            <a:r>
              <a:rPr lang="en-US">
                <a:solidFill>
                  <a:srgbClr val="000000">
                    <a:alpha val="0"/>
                  </a:srgbClr>
                </a:solidFill>
              </a:rPr>
              <a:t>Poll Everywhere multiple choice poll instructions screen
Activity Title: Which of the following do you think is NOT true about the instructor?
Slide 6</a:t>
            </a:r>
          </a:p>
        </p:txBody>
      </p:sp>
      <p:sp>
        <p:nvSpPr>
          <p:cNvPr id="3" name="Footer Placeholder 2" descr="Poll Everywhere multiple choice poll instructions screen&#10;Activity Title: Which of the following do you think is NOT true about the instructor?">
            <a:extLst>
              <a:ext uri="{FF2B5EF4-FFF2-40B4-BE49-F238E27FC236}">
                <a16:creationId xmlns:a16="http://schemas.microsoft.com/office/drawing/2014/main" id="{EA602645-8D77-4664-B860-92E9018BB8C7}"/>
              </a:ext>
            </a:extLst>
          </p:cNvPr>
          <p:cNvSpPr>
            <a:spLocks noGrp="1"/>
          </p:cNvSpPr>
          <p:nvPr>
            <p:ph type="ftr" sz="quarter" idx="11"/>
          </p:nvPr>
        </p:nvSpPr>
        <p:spPr/>
        <p:txBody>
          <a:bodyPr/>
          <a:lstStyle/>
          <a:p>
            <a:r>
              <a:rPr lang="en-US"/>
              <a:t> Management Information Systems</a:t>
            </a:r>
          </a:p>
        </p:txBody>
      </p:sp>
      <p:sp>
        <p:nvSpPr>
          <p:cNvPr id="4" name="Slide Number Placeholder 3">
            <a:extLst>
              <a:ext uri="{FF2B5EF4-FFF2-40B4-BE49-F238E27FC236}">
                <a16:creationId xmlns:a16="http://schemas.microsoft.com/office/drawing/2014/main" id="{DCCAED40-3920-4037-685D-8FC4EE7E30E1}"/>
              </a:ext>
            </a:extLst>
          </p:cNvPr>
          <p:cNvSpPr>
            <a:spLocks noGrp="1"/>
          </p:cNvSpPr>
          <p:nvPr>
            <p:ph type="sldNum" sz="quarter" idx="12"/>
          </p:nvPr>
        </p:nvSpPr>
        <p:spPr/>
        <p:txBody>
          <a:bodyPr/>
          <a:lstStyle/>
          <a:p>
            <a:fld id="{C1FF6DA9-008F-8B48-92A6-B652298478BF}" type="slidenum">
              <a:rPr lang="en-US" smtClean="0"/>
              <a:t>6</a:t>
            </a:fld>
            <a:endParaRPr lang="en-US"/>
          </a:p>
        </p:txBody>
      </p:sp>
      <p:pic>
        <p:nvPicPr>
          <p:cNvPr id="6" name="Picture 5">
            <a:extLst>
              <a:ext uri="{FF2B5EF4-FFF2-40B4-BE49-F238E27FC236}">
                <a16:creationId xmlns:a16="http://schemas.microsoft.com/office/drawing/2014/main" id="{DDCFF654-B6A0-0286-09E0-0E1B34456C26}"/>
              </a:ext>
            </a:extLst>
          </p:cNvPr>
          <p:cNvPicPr>
            <a:picLocks/>
          </p:cNvPicPr>
          <p:nvPr>
            <p:custDataLst>
              <p:tags r:id="rId1"/>
            </p:custDataLst>
          </p:nvPr>
        </p:nvPicPr>
        <p:blipFill>
          <a:blip r:embed="rId4"/>
          <a:stretch>
            <a:fillRect/>
          </a:stretch>
        </p:blipFill>
        <p:spPr>
          <a:xfrm>
            <a:off x="190500" y="190500"/>
            <a:ext cx="11798300" cy="6477000"/>
          </a:xfrm>
          <a:prstGeom prst="rect">
            <a:avLst/>
          </a:prstGeom>
        </p:spPr>
      </p:pic>
    </p:spTree>
    <p:extLst>
      <p:ext uri="{BB962C8B-B14F-4D97-AF65-F5344CB8AC3E}">
        <p14:creationId xmlns:p14="http://schemas.microsoft.com/office/powerpoint/2010/main" val="1165389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C4BA-168D-22C0-66D0-F6E98C08AA7E}"/>
              </a:ext>
            </a:extLst>
          </p:cNvPr>
          <p:cNvSpPr>
            <a:spLocks noGrp="1"/>
          </p:cNvSpPr>
          <p:nvPr>
            <p:ph type="title"/>
          </p:nvPr>
        </p:nvSpPr>
        <p:spPr/>
        <p:txBody>
          <a:bodyPr>
            <a:normAutofit fontScale="90000"/>
          </a:bodyPr>
          <a:lstStyle/>
          <a:p>
            <a:r>
              <a:rPr lang="en-US">
                <a:solidFill>
                  <a:srgbClr val="000000">
                    <a:alpha val="0"/>
                  </a:srgbClr>
                </a:solidFill>
              </a:rPr>
              <a:t>Poll Everywhere multiple choice poll chart screen
Activity Title: Which of the following do you think is NOT true about the instructor?
Slide 8</a:t>
            </a:r>
          </a:p>
        </p:txBody>
      </p:sp>
      <p:sp>
        <p:nvSpPr>
          <p:cNvPr id="3" name="Footer Placeholder 2" descr="Poll Everywhere multiple choice poll chart screen&#10;Activity Title: Which of the following do you think is NOT true about the instructor?">
            <a:extLst>
              <a:ext uri="{FF2B5EF4-FFF2-40B4-BE49-F238E27FC236}">
                <a16:creationId xmlns:a16="http://schemas.microsoft.com/office/drawing/2014/main" id="{F33C3100-DA02-D227-D706-4F4B944FB218}"/>
              </a:ext>
            </a:extLst>
          </p:cNvPr>
          <p:cNvSpPr>
            <a:spLocks noGrp="1"/>
          </p:cNvSpPr>
          <p:nvPr>
            <p:ph type="ftr" sz="quarter" idx="11"/>
          </p:nvPr>
        </p:nvSpPr>
        <p:spPr/>
        <p:txBody>
          <a:bodyPr/>
          <a:lstStyle/>
          <a:p>
            <a:r>
              <a:rPr lang="en-US"/>
              <a:t> Management Information Systems</a:t>
            </a:r>
          </a:p>
        </p:txBody>
      </p:sp>
      <p:sp>
        <p:nvSpPr>
          <p:cNvPr id="4" name="Slide Number Placeholder 3">
            <a:extLst>
              <a:ext uri="{FF2B5EF4-FFF2-40B4-BE49-F238E27FC236}">
                <a16:creationId xmlns:a16="http://schemas.microsoft.com/office/drawing/2014/main" id="{CB253565-7B4B-6879-36E8-E157D52FABC5}"/>
              </a:ext>
            </a:extLst>
          </p:cNvPr>
          <p:cNvSpPr>
            <a:spLocks noGrp="1"/>
          </p:cNvSpPr>
          <p:nvPr>
            <p:ph type="sldNum" sz="quarter" idx="12"/>
          </p:nvPr>
        </p:nvSpPr>
        <p:spPr/>
        <p:txBody>
          <a:bodyPr/>
          <a:lstStyle/>
          <a:p>
            <a:fld id="{C1FF6DA9-008F-8B48-92A6-B652298478BF}" type="slidenum">
              <a:rPr lang="en-US" smtClean="0"/>
              <a:t>7</a:t>
            </a:fld>
            <a:endParaRPr lang="en-US"/>
          </a:p>
        </p:txBody>
      </p:sp>
      <p:pic>
        <p:nvPicPr>
          <p:cNvPr id="6" name="Picture 5">
            <a:extLst>
              <a:ext uri="{FF2B5EF4-FFF2-40B4-BE49-F238E27FC236}">
                <a16:creationId xmlns:a16="http://schemas.microsoft.com/office/drawing/2014/main" id="{5C0320E0-A998-64A2-B520-E6CDFD086B79}"/>
              </a:ext>
            </a:extLst>
          </p:cNvPr>
          <p:cNvPicPr>
            <a:picLocks/>
          </p:cNvPicPr>
          <p:nvPr>
            <p:custDataLst>
              <p:tags r:id="rId1"/>
            </p:custDataLst>
          </p:nvPr>
        </p:nvPicPr>
        <p:blipFill>
          <a:blip r:embed="rId4"/>
          <a:stretch>
            <a:fillRect/>
          </a:stretch>
        </p:blipFill>
        <p:spPr>
          <a:xfrm>
            <a:off x="190500" y="190500"/>
            <a:ext cx="11798300" cy="6477000"/>
          </a:xfrm>
          <a:prstGeom prst="rect">
            <a:avLst/>
          </a:prstGeom>
        </p:spPr>
      </p:pic>
    </p:spTree>
    <p:extLst>
      <p:ext uri="{BB962C8B-B14F-4D97-AF65-F5344CB8AC3E}">
        <p14:creationId xmlns:p14="http://schemas.microsoft.com/office/powerpoint/2010/main" val="3615679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A3235-BA29-0B59-9251-31E7747DD619}"/>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0C154A4-E18D-A4AB-3E44-4BBB697785A2}"/>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CBBD7F54-46B0-4AFB-D306-3CD1A7059562}"/>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Grading</a:t>
            </a:r>
          </a:p>
        </p:txBody>
      </p:sp>
      <p:sp>
        <p:nvSpPr>
          <p:cNvPr id="7" name="Rectangle 6">
            <a:extLst>
              <a:ext uri="{FF2B5EF4-FFF2-40B4-BE49-F238E27FC236}">
                <a16:creationId xmlns:a16="http://schemas.microsoft.com/office/drawing/2014/main" id="{A8341872-A8B5-9270-944D-1AA771E26D99}"/>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D7FEB5CA-C0F0-C65D-0590-3C8FA065F7F0}"/>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9" name="Slide Number Placeholder 6">
            <a:extLst>
              <a:ext uri="{FF2B5EF4-FFF2-40B4-BE49-F238E27FC236}">
                <a16:creationId xmlns:a16="http://schemas.microsoft.com/office/drawing/2014/main" id="{8444793C-D42E-EA78-404C-3ECA33BC218F}"/>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8</a:t>
            </a:fld>
            <a:r>
              <a:rPr lang="en-US" b="1" dirty="0">
                <a:solidFill>
                  <a:schemeClr val="bg1"/>
                </a:solidFill>
                <a:latin typeface="Garamond" panose="02020404030301010803" pitchFamily="18" charset="0"/>
              </a:rPr>
              <a:t> </a:t>
            </a:r>
          </a:p>
        </p:txBody>
      </p:sp>
      <mc:AlternateContent xmlns:mc="http://schemas.openxmlformats.org/markup-compatibility/2006" xmlns:a14="http://schemas.microsoft.com/office/drawing/2010/main">
        <mc:Choice Requires="a14">
          <p:sp>
            <p:nvSpPr>
              <p:cNvPr id="14" name="Content Placeholder 2">
                <a:extLst>
                  <a:ext uri="{FF2B5EF4-FFF2-40B4-BE49-F238E27FC236}">
                    <a16:creationId xmlns:a16="http://schemas.microsoft.com/office/drawing/2014/main" id="{B8889659-6172-629C-CEA2-890F7C20A681}"/>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The final letter grade to be calculated using your end of semester Grand Total score.</a:t>
                </a:r>
              </a:p>
              <a:p>
                <a:pPr marL="1314450" lvl="3" indent="0">
                  <a:buNone/>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Homework: 30%</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Quizzes: 30%</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Final: 40%</a:t>
                </a:r>
              </a:p>
              <a:p>
                <a:pPr marL="1314450" lvl="3" indent="0">
                  <a:buNone/>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Suppose a student scores; </a:t>
                </a:r>
              </a:p>
              <a:p>
                <a:pPr marL="914400" lvl="1" indent="-457200">
                  <a:defRPr sz="2000">
                    <a:solidFill>
                      <a:srgbClr val="000000"/>
                    </a:solidFill>
                    <a:latin typeface="Garamond"/>
                  </a:defRPr>
                </a:pPr>
                <a:r>
                  <a:rPr lang="en-US" altLang="zh-TW" sz="2000" dirty="0"/>
                  <a:t>No deductions for attendance, and +1 for extra credit.</a:t>
                </a:r>
              </a:p>
              <a:p>
                <a:pPr marL="914400" lvl="1" indent="-457200">
                  <a:defRPr sz="2000">
                    <a:solidFill>
                      <a:srgbClr val="000000"/>
                    </a:solidFill>
                    <a:latin typeface="Garamond"/>
                  </a:defRPr>
                </a:pPr>
                <a:r>
                  <a:rPr lang="en-US" altLang="zh-TW" sz="2000" dirty="0"/>
                  <a:t>95/100 for Homework, 64/100 for Quizzes, and 95/100 for the Final.</a:t>
                </a:r>
              </a:p>
              <a:p>
                <a:pPr marL="914400" lvl="1" indent="-457200">
                  <a:defRPr sz="2000">
                    <a:solidFill>
                      <a:srgbClr val="000000"/>
                    </a:solidFill>
                    <a:latin typeface="Garamond"/>
                  </a:defRPr>
                </a:pPr>
                <a:r>
                  <a:rPr lang="en-US" altLang="zh-TW" sz="2000" dirty="0"/>
                  <a:t>Grand Total: </a:t>
                </a:r>
                <a14:m>
                  <m:oMath xmlns:m="http://schemas.openxmlformats.org/officeDocument/2006/math">
                    <m:r>
                      <a:rPr lang="en-US" altLang="zh-TW" sz="2000" b="0" i="1" smtClean="0">
                        <a:latin typeface="Cambria Math" panose="02040503050406030204" pitchFamily="18" charset="0"/>
                      </a:rPr>
                      <m:t>95×30%+64×30%+95×40%+1=86.7</m:t>
                    </m:r>
                  </m:oMath>
                </a14:m>
                <a:endParaRPr lang="en-US" altLang="zh-TW" sz="2000" dirty="0"/>
              </a:p>
              <a:p>
                <a:pPr marL="57150" indent="0">
                  <a:buNone/>
                  <a:defRPr sz="2000">
                    <a:solidFill>
                      <a:srgbClr val="000000"/>
                    </a:solidFill>
                    <a:latin typeface="Garamond"/>
                  </a:defRPr>
                </a:pPr>
                <a:endParaRPr lang="en-US" altLang="zh-TW" sz="2400" dirty="0"/>
              </a:p>
              <a:p>
                <a:pPr marL="57150" indent="0">
                  <a:buNone/>
                  <a:defRPr sz="2000">
                    <a:solidFill>
                      <a:srgbClr val="000000"/>
                    </a:solidFill>
                    <a:latin typeface="Garamond"/>
                  </a:defRPr>
                </a:pPr>
                <a:endParaRPr lang="en-US" altLang="zh-TW" sz="2400" dirty="0"/>
              </a:p>
            </p:txBody>
          </p:sp>
        </mc:Choice>
        <mc:Fallback xmlns="">
          <p:sp>
            <p:nvSpPr>
              <p:cNvPr id="14" name="Content Placeholder 2">
                <a:extLst>
                  <a:ext uri="{FF2B5EF4-FFF2-40B4-BE49-F238E27FC236}">
                    <a16:creationId xmlns:a16="http://schemas.microsoft.com/office/drawing/2014/main" id="{B8889659-6172-629C-CEA2-890F7C20A681}"/>
                  </a:ext>
                </a:extLst>
              </p:cNvPr>
              <p:cNvSpPr>
                <a:spLocks noGrp="1" noRot="1" noChangeAspect="1" noMove="1" noResize="1" noEditPoints="1" noAdjustHandles="1" noChangeArrowheads="1" noChangeShapeType="1" noTextEdit="1"/>
              </p:cNvSpPr>
              <p:nvPr>
                <p:ph idx="1"/>
              </p:nvPr>
            </p:nvSpPr>
            <p:spPr>
              <a:xfrm>
                <a:off x="457199" y="1300900"/>
                <a:ext cx="11189855" cy="5081046"/>
              </a:xfrm>
              <a:blipFill>
                <a:blip r:embed="rId3"/>
                <a:stretch>
                  <a:fillRect l="-708" t="-959"/>
                </a:stretch>
              </a:blipFill>
            </p:spPr>
            <p:txBody>
              <a:bodyPr/>
              <a:lstStyle/>
              <a:p>
                <a:r>
                  <a:rPr lang="en-US">
                    <a:noFill/>
                  </a:rPr>
                  <a:t> </a:t>
                </a:r>
              </a:p>
            </p:txBody>
          </p:sp>
        </mc:Fallback>
      </mc:AlternateContent>
    </p:spTree>
    <p:extLst>
      <p:ext uri="{BB962C8B-B14F-4D97-AF65-F5344CB8AC3E}">
        <p14:creationId xmlns:p14="http://schemas.microsoft.com/office/powerpoint/2010/main" val="351593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2" end="2"/>
                                            </p:txEl>
                                          </p:spTgt>
                                        </p:tgtEl>
                                        <p:attrNameLst>
                                          <p:attrName>style.visibility</p:attrName>
                                        </p:attrNameLst>
                                      </p:cBhvr>
                                      <p:to>
                                        <p:strVal val="visible"/>
                                      </p:to>
                                    </p:set>
                                    <p:animEffect transition="in" filter="fade">
                                      <p:cBhvr>
                                        <p:cTn id="10" dur="500"/>
                                        <p:tgtEl>
                                          <p:spTgt spid="1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xEl>
                                              <p:pRg st="4" end="4"/>
                                            </p:txEl>
                                          </p:spTgt>
                                        </p:tgtEl>
                                        <p:attrNameLst>
                                          <p:attrName>style.visibility</p:attrName>
                                        </p:attrNameLst>
                                      </p:cBhvr>
                                      <p:to>
                                        <p:strVal val="visible"/>
                                      </p:to>
                                    </p:set>
                                    <p:animEffect transition="in" filter="fade">
                                      <p:cBhvr>
                                        <p:cTn id="13" dur="500"/>
                                        <p:tgtEl>
                                          <p:spTgt spid="14">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xEl>
                                              <p:pRg st="6" end="6"/>
                                            </p:txEl>
                                          </p:spTgt>
                                        </p:tgtEl>
                                        <p:attrNameLst>
                                          <p:attrName>style.visibility</p:attrName>
                                        </p:attrNameLst>
                                      </p:cBhvr>
                                      <p:to>
                                        <p:strVal val="visible"/>
                                      </p:to>
                                    </p:set>
                                    <p:animEffect transition="in" filter="fade">
                                      <p:cBhvr>
                                        <p:cTn id="16" dur="500"/>
                                        <p:tgtEl>
                                          <p:spTgt spid="14">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4">
                                            <p:txEl>
                                              <p:pRg st="8" end="8"/>
                                            </p:txEl>
                                          </p:spTgt>
                                        </p:tgtEl>
                                        <p:attrNameLst>
                                          <p:attrName>style.visibility</p:attrName>
                                        </p:attrNameLst>
                                      </p:cBhvr>
                                      <p:to>
                                        <p:strVal val="visible"/>
                                      </p:to>
                                    </p:set>
                                    <p:animEffect transition="in" filter="fade">
                                      <p:cBhvr>
                                        <p:cTn id="21" dur="500"/>
                                        <p:tgtEl>
                                          <p:spTgt spid="14">
                                            <p:txEl>
                                              <p:pRg st="8" end="8"/>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4">
                                            <p:txEl>
                                              <p:pRg st="9" end="9"/>
                                            </p:txEl>
                                          </p:spTgt>
                                        </p:tgtEl>
                                        <p:attrNameLst>
                                          <p:attrName>style.visibility</p:attrName>
                                        </p:attrNameLst>
                                      </p:cBhvr>
                                      <p:to>
                                        <p:strVal val="visible"/>
                                      </p:to>
                                    </p:set>
                                    <p:animEffect transition="in" filter="fade">
                                      <p:cBhvr>
                                        <p:cTn id="24" dur="500"/>
                                        <p:tgtEl>
                                          <p:spTgt spid="14">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4">
                                            <p:txEl>
                                              <p:pRg st="10" end="10"/>
                                            </p:txEl>
                                          </p:spTgt>
                                        </p:tgtEl>
                                        <p:attrNameLst>
                                          <p:attrName>style.visibility</p:attrName>
                                        </p:attrNameLst>
                                      </p:cBhvr>
                                      <p:to>
                                        <p:strVal val="visible"/>
                                      </p:to>
                                    </p:set>
                                    <p:animEffect transition="in" filter="fade">
                                      <p:cBhvr>
                                        <p:cTn id="27" dur="500"/>
                                        <p:tgtEl>
                                          <p:spTgt spid="14">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4">
                                            <p:txEl>
                                              <p:pRg st="11" end="11"/>
                                            </p:txEl>
                                          </p:spTgt>
                                        </p:tgtEl>
                                        <p:attrNameLst>
                                          <p:attrName>style.visibility</p:attrName>
                                        </p:attrNameLst>
                                      </p:cBhvr>
                                      <p:to>
                                        <p:strVal val="visible"/>
                                      </p:to>
                                    </p:set>
                                    <p:animEffect transition="in" filter="fade">
                                      <p:cBhvr>
                                        <p:cTn id="30" dur="500"/>
                                        <p:tgtEl>
                                          <p:spTgt spid="1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F3F00-8C8C-AB23-4FD8-758A3E0D5522}"/>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59AF5F0B-9E91-9CF7-E31B-7C1B0EDEBB8C}"/>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8EEC65DE-BF71-E500-DCF0-F48432A79EBD}"/>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Attendance</a:t>
            </a:r>
          </a:p>
        </p:txBody>
      </p:sp>
      <p:sp>
        <p:nvSpPr>
          <p:cNvPr id="7" name="Rectangle 6">
            <a:extLst>
              <a:ext uri="{FF2B5EF4-FFF2-40B4-BE49-F238E27FC236}">
                <a16:creationId xmlns:a16="http://schemas.microsoft.com/office/drawing/2014/main" id="{A21BF0C7-29D7-FA6A-0C72-BBCEB4148790}"/>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F0948B46-C0CE-0488-151C-A0FAFB92484D}"/>
              </a:ext>
            </a:extLst>
          </p:cNvPr>
          <p:cNvSpPr>
            <a:spLocks noGrp="1"/>
          </p:cNvSpPr>
          <p:nvPr>
            <p:ph type="ftr" sz="quarter" idx="11"/>
          </p:nvPr>
        </p:nvSpPr>
        <p:spPr>
          <a:xfrm>
            <a:off x="-1" y="6503428"/>
            <a:ext cx="2895600" cy="354572"/>
          </a:xfrm>
        </p:spPr>
        <p:txBody>
          <a:bodyPr/>
          <a:lstStyle/>
          <a:p>
            <a:pPr algn="l"/>
            <a:r>
              <a:rPr lang="en-US">
                <a:solidFill>
                  <a:schemeClr val="bg1"/>
                </a:solidFill>
                <a:latin typeface="Garamond" panose="02020404030301010803" pitchFamily="18" charset="0"/>
              </a:rPr>
              <a:t> Management Information Systems</a:t>
            </a:r>
            <a:endParaRPr lang="en-US" dirty="0">
              <a:solidFill>
                <a:schemeClr val="bg1"/>
              </a:solidFill>
              <a:latin typeface="Garamond" panose="02020404030301010803" pitchFamily="18" charset="0"/>
            </a:endParaRPr>
          </a:p>
        </p:txBody>
      </p:sp>
      <p:sp>
        <p:nvSpPr>
          <p:cNvPr id="9" name="Slide Number Placeholder 6">
            <a:extLst>
              <a:ext uri="{FF2B5EF4-FFF2-40B4-BE49-F238E27FC236}">
                <a16:creationId xmlns:a16="http://schemas.microsoft.com/office/drawing/2014/main" id="{6A19B34A-26DA-74D5-A37E-F125C642102B}"/>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9</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9731B94F-5E90-B616-E3A8-FB65F57B1FEA}"/>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Attendance may be checked at the beginning of each class session.</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Attendance after the first 15 minutes of a class session will count as one-half of an absence.</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Each student is permitted one unexcused absence per calendar month without penalty.</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For every two unexcused absences, 3 points will be deducted from the Grand Total score. </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Six or more unexcused absences may result in a failing grade, at the instructor’s discretion.</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criteria for determining whether an absence is excused or unexcused will follow Concordia College policy, with final discretion resting with the instructor.</a:t>
            </a:r>
          </a:p>
        </p:txBody>
      </p:sp>
    </p:spTree>
    <p:extLst>
      <p:ext uri="{BB962C8B-B14F-4D97-AF65-F5344CB8AC3E}">
        <p14:creationId xmlns:p14="http://schemas.microsoft.com/office/powerpoint/2010/main" val="416721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animEffect transition="in" filter="fade">
                                      <p:cBhvr>
                                        <p:cTn id="27" dur="500"/>
                                        <p:tgtEl>
                                          <p:spTgt spid="1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xEl>
                                              <p:pRg st="10" end="10"/>
                                            </p:txEl>
                                          </p:spTgt>
                                        </p:tgtEl>
                                        <p:attrNameLst>
                                          <p:attrName>style.visibility</p:attrName>
                                        </p:attrNameLst>
                                      </p:cBhvr>
                                      <p:to>
                                        <p:strVal val="visible"/>
                                      </p:to>
                                    </p:set>
                                    <p:animEffect transition="in" filter="fade">
                                      <p:cBhvr>
                                        <p:cTn id="32" dur="500"/>
                                        <p:tgtEl>
                                          <p:spTgt spid="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_PE_POLL_EMBED_ID" val="9acfbebb-a30f-4977-a61c-0086ec28bef1"/>
</p:tagLst>
</file>

<file path=ppt/tags/tag2.xml><?xml version="1.0" encoding="utf-8"?>
<p:tagLst xmlns:a="http://schemas.openxmlformats.org/drawingml/2006/main" xmlns:r="http://schemas.openxmlformats.org/officeDocument/2006/relationships" xmlns:p="http://schemas.openxmlformats.org/presentationml/2006/main">
  <p:tag name="__PE_POLL_EMBED_ID" val="04009458-e96a-43ad-8c6b-000c2be1be5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4142</TotalTime>
  <Words>1415</Words>
  <Application>Microsoft Office PowerPoint</Application>
  <PresentationFormat>Custom</PresentationFormat>
  <Paragraphs>187</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Cambria Math</vt:lpstr>
      <vt:lpstr>Garamond</vt:lpstr>
      <vt:lpstr>Office Theme</vt:lpstr>
      <vt:lpstr>PowerPoint Presentation</vt:lpstr>
      <vt:lpstr>  Announcements: About Me</vt:lpstr>
      <vt:lpstr>  Announcements: Contact</vt:lpstr>
      <vt:lpstr>PowerPoint Presentation</vt:lpstr>
      <vt:lpstr>PowerPoint Presentation</vt:lpstr>
      <vt:lpstr>Poll Everywhere multiple choice poll instructions screen
Activity Title: Which of the following do you think is NOT true about the instructor?
Slide 6</vt:lpstr>
      <vt:lpstr>Poll Everywhere multiple choice poll chart screen
Activity Title: Which of the following do you think is NOT true about the instructor?
Slide 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Brian Park</dc:creator>
  <cp:keywords/>
  <dc:description>generated using python-pptx</dc:description>
  <cp:lastModifiedBy>Park, Brian</cp:lastModifiedBy>
  <cp:revision>71</cp:revision>
  <dcterms:created xsi:type="dcterms:W3CDTF">2013-01-27T09:14:16Z</dcterms:created>
  <dcterms:modified xsi:type="dcterms:W3CDTF">2025-08-28T18:21:02Z</dcterms:modified>
  <cp:category/>
</cp:coreProperties>
</file>