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804" r:id="rId3"/>
    <p:sldId id="376" r:id="rId4"/>
    <p:sldId id="866" r:id="rId5"/>
    <p:sldId id="805" r:id="rId6"/>
    <p:sldId id="867" r:id="rId7"/>
    <p:sldId id="870" r:id="rId8"/>
    <p:sldId id="871" r:id="rId9"/>
    <p:sldId id="872" r:id="rId10"/>
    <p:sldId id="868" r:id="rId11"/>
    <p:sldId id="869" r:id="rId12"/>
    <p:sldId id="846" r:id="rId13"/>
    <p:sldId id="849" r:id="rId14"/>
    <p:sldId id="873" r:id="rId15"/>
    <p:sldId id="875" r:id="rId16"/>
    <p:sldId id="874" r:id="rId17"/>
    <p:sldId id="806" r:id="rId18"/>
    <p:sldId id="876" r:id="rId19"/>
    <p:sldId id="877" r:id="rId20"/>
    <p:sldId id="879" r:id="rId21"/>
    <p:sldId id="880" r:id="rId22"/>
    <p:sldId id="599" r:id="rId23"/>
    <p:sldId id="882" r:id="rId24"/>
    <p:sldId id="884" r:id="rId25"/>
    <p:sldId id="885" r:id="rId26"/>
    <p:sldId id="883" r:id="rId27"/>
    <p:sldId id="881" r:id="rId28"/>
    <p:sldId id="422" r:id="rId29"/>
  </p:sldIdLst>
  <p:sldSz cx="12188825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913"/>
    <a:srgbClr val="77122C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5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D359EC7-19C7-4638-A61A-0E2B5986157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114D-31B9-4B78-9ACC-70FB90027BFD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4A91-75B0-4800-B4E2-20956DB94300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1350-1A97-42BE-B68B-7AD85E4EDCBF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65B-C187-4F2E-97E4-866F44D3FEC5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E8C-B3D2-4FED-8171-A22B1E84AA49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7D79-C197-49E5-840E-62EF773E40EB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717-ACD6-42B4-B4D2-A00897526083}" type="datetime1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F010-C38E-44B3-A11D-B9CE0300A741}" type="datetime1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42EE-45D9-4220-A88F-EE689B9875C3}" type="datetime1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C2B-1683-45DB-88D6-369C6CB6AB24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611B-DC9D-42DB-B865-14DB93E316AF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D4B9-4EE2-4C3D-B367-BE7622E78789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200" dirty="0"/>
              <a:t>I</a:t>
            </a:r>
            <a:r>
              <a:rPr lang="en-US" sz="3600" dirty="0"/>
              <a:t>NTERMEDIATE </a:t>
            </a:r>
            <a:r>
              <a:rPr lang="en-US" sz="4200" dirty="0"/>
              <a:t>M</a:t>
            </a:r>
            <a:r>
              <a:rPr lang="en-US" sz="3600" dirty="0"/>
              <a:t>ICROECONOMIC </a:t>
            </a:r>
            <a:r>
              <a:rPr lang="en-US" sz="4200" dirty="0"/>
              <a:t>T</a:t>
            </a:r>
            <a:r>
              <a:rPr lang="en-US" sz="3600" dirty="0"/>
              <a:t>HEORY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34: Welfare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325AD-60A0-D7F6-6E9C-B64D75423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3400-94D4-1E30-BC6E-4741E1D3A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320" y="1300900"/>
            <a:ext cx="7943734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>
                <a:latin typeface="Garamond" panose="02020404030301010803" pitchFamily="18" charset="0"/>
              </a:rPr>
              <a:t>It turns out that there is a fundamental limitation in constructing social preferences.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>
              <a:latin typeface="Garamond" panose="02020404030301010803" pitchFamily="18" charset="0"/>
            </a:endParaRPr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>
                <a:latin typeface="Garamond" panose="02020404030301010803" pitchFamily="18" charset="0"/>
              </a:rPr>
              <a:t>Even when we impose a handful of reasonable properties: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>
                <a:latin typeface="Garamond" panose="02020404030301010803" pitchFamily="18" charset="0"/>
              </a:rPr>
              <a:t>Rationality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>
                <a:latin typeface="Garamond" panose="02020404030301010803" pitchFamily="18" charset="0"/>
              </a:rPr>
              <a:t>Pareto Principle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>
                <a:latin typeface="Garamond" panose="02020404030301010803" pitchFamily="18" charset="0"/>
              </a:rPr>
              <a:t>Independence of Irrelevant Alternatives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>
              <a:latin typeface="Garamond" panose="02020404030301010803" pitchFamily="18" charset="0"/>
            </a:endParaRPr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>
                <a:latin typeface="Garamond" panose="02020404030301010803" pitchFamily="18" charset="0"/>
              </a:rPr>
              <a:t>Trying to satisfy all three properties simultaneously imposes very strong restrictions on any decision rule.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>
              <a:latin typeface="Garamond" panose="02020404030301010803" pitchFamily="18" charset="0"/>
            </a:endParaRPr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>
                <a:latin typeface="Garamond" panose="02020404030301010803" pitchFamily="18" charset="0"/>
              </a:rPr>
              <a:t>This is the key idea behind Arrow’s Impossibility Theorem.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3435A-A70F-FB51-87FD-190BB129D6D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4B39A-05A7-18B0-6ADC-DC0BEB836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Kenneth Arrow’s Insight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02256E-2531-6D6B-EB95-FA8B7CEF6F5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2D17F-44BF-A327-E038-D2EF02E7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C57DC-9399-006A-02CD-EF62E678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13904C3-5A8A-5E15-E963-B0C21C1C0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1427532"/>
            <a:ext cx="316653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6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0F6BC-E242-203F-DFFF-CA09F5419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B53F5-6DA6-BE75-F459-DA55543D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>
              <a:latin typeface="Garamond" panose="02020404030301010803" pitchFamily="18" charset="0"/>
            </a:endParaRPr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>
              <a:latin typeface="Garamond" panose="02020404030301010803" pitchFamily="18" charset="0"/>
            </a:endParaRPr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>
              <a:latin typeface="Garamond" panose="02020404030301010803" pitchFamily="18" charset="0"/>
            </a:endParaRPr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>
              <a:latin typeface="Garamond" panose="02020404030301010803" pitchFamily="18" charset="0"/>
            </a:endParaRPr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>
                <a:latin typeface="Garamond" panose="02020404030301010803" pitchFamily="18" charset="0"/>
              </a:rPr>
              <a:t>The only way to satisfy all three properties simultaneously is through a dictatorship.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>
              <a:latin typeface="Garamond" panose="02020404030301010803" pitchFamily="18" charset="0"/>
            </a:endParaRPr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>
                <a:latin typeface="Garamond" panose="02020404030301010803" pitchFamily="18" charset="0"/>
              </a:rPr>
              <a:t>This does not mean that we should seek to implement a benevolent dictator, but rather there is no perfect way to aggregate individual preferences into a social ranking.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>
                <a:latin typeface="Garamond" panose="02020404030301010803" pitchFamily="18" charset="0"/>
              </a:rPr>
              <a:t>The real-world implication is that in practice, we may have to give up at least one desirable property in designing democratic decision rules.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>
                <a:latin typeface="Garamond" panose="02020404030301010803" pitchFamily="18" charset="0"/>
              </a:rPr>
              <a:t>Caveat: Arrow’s results prove that it is not possible to have a democratic method of social decision making that will </a:t>
            </a:r>
            <a:r>
              <a:rPr lang="en-US" altLang="zh-TW" sz="2000" i="1" dirty="0">
                <a:latin typeface="Garamond" panose="02020404030301010803" pitchFamily="18" charset="0"/>
              </a:rPr>
              <a:t>always</a:t>
            </a:r>
            <a:r>
              <a:rPr lang="en-US" altLang="zh-TW" sz="2000" dirty="0">
                <a:latin typeface="Garamond" panose="02020404030301010803" pitchFamily="18" charset="0"/>
              </a:rPr>
              <a:t> satisfy all three properties simultaneously.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68BE3-6C2F-A112-944E-C4FBC70C898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83C4E-2AB4-9AA2-23C0-6FC00CBB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Arrow’s Impossibility Theorem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DC02FA-8880-A0ED-07DD-8B68455591D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239CC-6C32-0399-F979-D4C69C51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5315D-0307-0B66-6D7A-8148AEE8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17ACC8-250F-B3A0-2F45-95A3A96D5594}"/>
              </a:ext>
            </a:extLst>
          </p:cNvPr>
          <p:cNvSpPr/>
          <p:nvPr/>
        </p:nvSpPr>
        <p:spPr>
          <a:xfrm>
            <a:off x="457199" y="1300900"/>
            <a:ext cx="11189855" cy="1643468"/>
          </a:xfrm>
          <a:prstGeom prst="roundRect">
            <a:avLst>
              <a:gd name="adj" fmla="val 7083"/>
            </a:avLst>
          </a:prstGeom>
          <a:solidFill>
            <a:srgbClr val="77122C"/>
          </a:solidFill>
          <a:ln>
            <a:solidFill>
              <a:srgbClr val="FDB9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If a social decision mechanism satisfies Rationality, the Pareto Principle, and</a:t>
            </a:r>
          </a:p>
          <a:p>
            <a:pPr algn="ctr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 Independence of Irrelevant Alternatives, then the resulting social preferences </a:t>
            </a:r>
          </a:p>
          <a:p>
            <a:pPr algn="ctr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must coincide with the preferences of a single individual.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ED35A8-8506-23C2-5CFC-3E75D444B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55C0B2-110F-CCC4-47D3-AFBCDA67E4CB}"/>
              </a:ext>
            </a:extLst>
          </p:cNvPr>
          <p:cNvSpPr txBox="1"/>
          <p:nvPr/>
        </p:nvSpPr>
        <p:spPr>
          <a:xfrm>
            <a:off x="0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Social Welfare</a:t>
            </a:r>
          </a:p>
        </p:txBody>
      </p:sp>
    </p:spTree>
    <p:extLst>
      <p:ext uri="{BB962C8B-B14F-4D97-AF65-F5344CB8AC3E}">
        <p14:creationId xmlns:p14="http://schemas.microsoft.com/office/powerpoint/2010/main" val="2131254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B9C76-DDB8-5FE8-5197-E8789B991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BCC11A-4956-91D2-96D7-4477C2A60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consider a social welfare function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, which is a function of the individual utility levels of each of the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400" dirty="0"/>
                  <a:t> agents in the economy.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 social welfare function assigns a single number to each allocation, representing society’s overall well-being.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Example #1: The classic utilitarian (Benthamite) social welfare function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“...it is the greatest happiness of the greatest number that is the measure of right and wrong.”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Treats all individuals equally by summing their utilities.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BCC11A-4956-91D2-96D7-4477C2A60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8582F16-8916-B641-4A5A-82B4696F7E5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D76BA-AC2A-179E-17E3-414C688D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Social Welfare Functions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51496-1A36-7AFA-28CD-31ABFF13B7A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46765-0564-36FF-C87E-F3363609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73ACA-45A4-6854-236C-170FAA8A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281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953C1-2927-DAE7-FD8C-06D546A2D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9221D-8379-B252-A88A-4BC514D1CF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Example #2: The weighted-sum-of-utilities social welfare function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sz="24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Allows society to place different weights on individuals’ utilities.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sz="2000" dirty="0"/>
                  <a:t> reflects the social importance placed on individual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Example #3: The maximin (Rawlsian) social welfare function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dirty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,⋯,</m:t>
                              </m:r>
                              <m:sSub>
                                <m:sSubPr>
                                  <m:ctrlP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“…we are to adopt the alternative the worst outcome of which is superior to the worst outcomes of the others.”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Social welfare is determined by the utility of the worst-off agent.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Focuses on improving the well-being of the least advantaged.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9221D-8379-B252-A88A-4BC514D1CF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4B34523-FA97-3550-431C-16D292D9B6E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4004A-0D02-8369-26A1-690D5CBF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Social Welfare Functions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9553E-010F-9D23-1205-CB104DFE998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5AD36-312E-3700-2525-4695B7E7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B19B4-7A02-2C4E-98D9-F43E2DF0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15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7C95F-36F2-B41D-434B-A53FDFA78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EF5F15-8A56-FD23-0251-F3E3FF531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choice of a specific social welfare function depends on ethical judgments about how to compare different agents’ welfare. Thus, the preferred allocation may differ.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we are given two alternative allocations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 smtClean="0">
                        <a:latin typeface="Franklin Gothic Heavy" panose="020B0903020102020204" pitchFamily="34" charset="0"/>
                      </a:rPr>
                      <m:t>x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10,10,10</m:t>
                        </m:r>
                      </m:e>
                    </m:d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y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25,3,3</m:t>
                        </m:r>
                      </m:e>
                    </m:d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Those who adopt the classic utilitarian social welfare function will prefer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y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sz="2000" dirty="0">
                            <a:latin typeface="Franklin Gothic Heavy" panose="020B0903020102020204" pitchFamily="34" charset="0"/>
                          </a:rPr>
                          <m:t>x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=10+10+10=30</m:t>
                    </m:r>
                  </m:oMath>
                </a14:m>
                <a:endParaRPr lang="en-US" altLang="zh-TW" sz="2000" b="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sz="2000" dirty="0">
                            <a:latin typeface="Franklin Gothic Heavy" panose="020B0903020102020204" pitchFamily="34" charset="0"/>
                          </a:rPr>
                          <m:t>y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=25+3+3=31</m:t>
                    </m:r>
                  </m:oMath>
                </a14:m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Those who adopt the maximin social welfare function will prefer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400" dirty="0"/>
                  <a:t>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sz="2000" dirty="0">
                            <a:latin typeface="Franklin Gothic Heavy" panose="020B0903020102020204" pitchFamily="34" charset="0"/>
                          </a:rPr>
                          <m:t>x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⁡{10,10,10}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sz="2000" dirty="0">
                            <a:latin typeface="Franklin Gothic Heavy" panose="020B0903020102020204" pitchFamily="34" charset="0"/>
                          </a:rPr>
                          <m:t>y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⁡{25,3,3}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EF5F15-8A56-FD23-0251-F3E3FF531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B423BD0-6540-A6DD-FF7F-FD356FAEE43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8E0B8-EDAF-55DD-A951-77C9FC961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Evaluating Social Welfare Functions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B484E-B7F8-9A40-15BD-749893EC070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D9664-E5E8-B2D1-6BE0-B7E4D6B3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FCF33-83E6-AA31-95C2-58E4BC70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80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8C0B7-E9E5-AAB7-5A5C-7EF87320E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1338D6-BAD9-926F-1E37-DF28960EF1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Once a social welfare function is selected, the problem of maximizing social welfare can be expressed as a constrained optimization problem.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economy has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400" dirty="0"/>
                  <a:t> agents and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 goods, where each of the total amount of good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 available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TW" sz="2400" dirty="0"/>
                  <a:t>. The social welfare maximization problem is: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en-US" altLang="zh-TW" sz="2400" dirty="0">
                                  <a:latin typeface="Franklin Gothic Heavy" panose="020B0903020102020204" pitchFamily="34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400" dirty="0">
                                      <a:latin typeface="Franklin Gothic Heavy" panose="020B0903020102020204" pitchFamily="34" charset="0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,⋯,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400" dirty="0">
                                      <a:latin typeface="Franklin Gothic Heavy" panose="020B0903020102020204" pitchFamily="34" charset="0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   </m:t>
                      </m:r>
                      <m:nary>
                        <m:naryPr>
                          <m:chr m:val="∑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social planner will choose an allocation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dirty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000" dirty="0"/>
                  <a:t> to maximize social welfare subject to feasibility constraints.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1338D6-BAD9-926F-1E37-DF28960EF1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FFCE8AB-1529-C9F2-D98C-FFDBB850984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A7DB-F44B-E143-326F-DFBD2C6F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Social Planner’s Problem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06818E-CA8F-3F99-916D-005F4A38528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D75D8-AF58-6E4C-EBEB-29A146B9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030A7-7452-9673-85B1-794DE442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72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71890-98B5-9F8C-9679-AAB031504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F1CC1-0CCE-5AFE-999E-67082A677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208" y="1300900"/>
            <a:ext cx="6717792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visualize the social planner’s problem, we begin with a simple economy with two agents.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Given the economy’s resources and technology, we can construct the utility possibilities set: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utility possibilities set includes all attainable combinations of utility levels for the two agents.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boundary of this set is called the utility possibilities frontier (UPF):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Points on the frontier are Pareto efficient.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Points inside the set are feasible but inefficient.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EF09FD-6737-4AEE-0FD6-28F1167FC79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DD46-050C-13A8-31C6-FFCAB3C4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Visualizing the Social Planner’s Problem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8A4236-91FE-815C-4C45-83400DC8F26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1FF27-5FDA-A794-2B35-C4CB5E64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C85C6-0549-9BE0-BDDC-34BCFDED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9C52E4-0616-30E2-DBC9-F22F022B7D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 descr="A pink curve with black lines&#10;&#10;AI-generated content may be incorrect.">
            <a:extLst>
              <a:ext uri="{FF2B5EF4-FFF2-40B4-BE49-F238E27FC236}">
                <a16:creationId xmlns:a16="http://schemas.microsoft.com/office/drawing/2014/main" id="{01DC27C1-606D-E6F5-5567-BF91013F1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 descr="A graph of a curve&#10;&#10;AI-generated content may be incorrect.">
            <a:extLst>
              <a:ext uri="{FF2B5EF4-FFF2-40B4-BE49-F238E27FC236}">
                <a16:creationId xmlns:a16="http://schemas.microsoft.com/office/drawing/2014/main" id="{F87A4786-1685-DDFB-200E-0757A924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9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287E6-6743-3F50-58E2-1D63F2171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9CFE5-661E-ECAD-F8B8-DC8570F75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208" y="1300900"/>
            <a:ext cx="6717792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now combine feasibility with the planner’s notion of desirability.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Given a social welfare function, we can draw </a:t>
            </a:r>
            <a:r>
              <a:rPr lang="en-US" altLang="zh-TW" sz="2400" dirty="0" err="1"/>
              <a:t>isowelfare</a:t>
            </a:r>
            <a:r>
              <a:rPr lang="en-US" altLang="zh-TW" sz="2400" dirty="0"/>
              <a:t> curves: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 err="1"/>
              <a:t>Isowelfare</a:t>
            </a:r>
            <a:r>
              <a:rPr lang="en-US" altLang="zh-TW" sz="2000" dirty="0"/>
              <a:t> curves represent combinations of utility levels that yield the same level of social welfare.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They are the social planner’s indifference curves over utility allocations.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social planner’s optimal allocation occurs at the tangency between the utility possibilities frontier (UPF) and the highest attainable </a:t>
            </a:r>
            <a:r>
              <a:rPr lang="en-US" altLang="zh-TW" sz="2400" dirty="0" err="1"/>
              <a:t>isowelfare</a:t>
            </a:r>
            <a:r>
              <a:rPr lang="en-US" altLang="zh-TW" sz="2400" dirty="0"/>
              <a:t> curve.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AFBA40-0107-E62E-E96F-FC20D2B3E5E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AE8DE-BDC3-893B-4B77-C7CD184B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Visualizing the Social Planner’s Problem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F3F60-DA8F-6992-F262-A71D571196E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EC1DA-B709-20E6-9051-29B42601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4F5B3-F631-369E-61B3-B4531045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31C5F0-3D71-632E-34E1-FED0C938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 descr="A diagram of a curve&#10;&#10;AI-generated content may be incorrect.">
            <a:extLst>
              <a:ext uri="{FF2B5EF4-FFF2-40B4-BE49-F238E27FC236}">
                <a16:creationId xmlns:a16="http://schemas.microsoft.com/office/drawing/2014/main" id="{7F1E5B05-3A27-9D68-1890-6819D22D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4" name="Picture 13" descr="A diagram of a curve&#10;&#10;AI-generated content may be incorrect.">
            <a:extLst>
              <a:ext uri="{FF2B5EF4-FFF2-40B4-BE49-F238E27FC236}">
                <a16:creationId xmlns:a16="http://schemas.microsoft.com/office/drawing/2014/main" id="{DD586ED5-A1AB-F241-9746-0C8A0EEF6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2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4CE98-73D8-67D9-81AF-6AD2A10C5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15B3CD-0812-7665-3DE2-6A1A9D7B4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optimal allocation depends on the choice of the social welfare function.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Compare the two optimal allocations based on the weighted-sum-of-utilities social welfare functions: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altLang="zh-TW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TW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altLang="zh-TW" sz="2000" dirty="0"/>
                  <a:t>.</a:t>
                </a:r>
                <a:endParaRPr lang="en-US" altLang="zh-TW" sz="16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the planner places a greater weight on agent 1’s utility, the optimal allocation shifts toward higher utility for agent 1 (and lower utility for agent 2).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Different social welfare functions select different points along the Pareto frontier.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15B3CD-0812-7665-3DE2-6A1A9D7B4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CDD68A1-62C1-CC0B-6149-9A8AE9C99ED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A442D-23A0-5A19-12B1-F4DD8C78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Visualizing the Social Planner’s Problem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5FC65-10F5-F7B3-7E56-968AC9FAA7E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4D0CD-92E6-2085-4CFF-9749F90F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A5B4F-DEFE-F965-E570-C62C8D52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58E64B-E8C7-C567-CF96-3A1F69EE76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 descr="A graph of a function&#10;&#10;AI-generated content may be incorrect.">
            <a:extLst>
              <a:ext uri="{FF2B5EF4-FFF2-40B4-BE49-F238E27FC236}">
                <a16:creationId xmlns:a16="http://schemas.microsoft.com/office/drawing/2014/main" id="{0E9F1CFB-910F-04C5-23AB-8D023B09A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26A5B-1E01-F0E6-5474-752923759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6EC3-447C-67C1-CF0E-AB33FC2D1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 far, we have characterized efficient allocations in various settings.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However, efficiency alone does not determine which allocation is better for society: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An allocation can be efficient, yet not socially optimal.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Recall that the “corners” of Edgeworth boxes are Pareto optimal.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 do we compare different Pareto optimal allocations?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will introduce: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Social welfare functions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Equity vs. efficiency trade-offs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role of policy and redistribution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AAEC-D884-06EA-B36D-D17F532FA46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8AAA0-42F6-6BF1-67A2-632BBA0B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Preview: Welfare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2C6102-7FA9-01DD-B163-D073F523274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92D04-9B59-0DF4-4349-F75398E5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853AE-1467-ACF6-1257-E6138E40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904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4E76A-7663-3ED9-B3A0-6E9B87551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F5DAD-0188-B268-B877-1F057849E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208" y="1300900"/>
            <a:ext cx="6638418" cy="5081046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The social planner’s optimal allocation is Pareto optimal.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Graph-based explanation: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utility possibilities frontier is the collection of all Pareto optimal allocations.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 err="1"/>
              <a:t>Isowelfare</a:t>
            </a:r>
            <a:r>
              <a:rPr lang="en-US" altLang="zh-TW" sz="2000" dirty="0"/>
              <a:t> curves farther from the origin represent higher levels of social welfare.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planner chooses the highest attainable </a:t>
            </a:r>
            <a:r>
              <a:rPr lang="en-US" altLang="zh-TW" sz="2000" dirty="0" err="1"/>
              <a:t>isowelfare</a:t>
            </a:r>
            <a:r>
              <a:rPr lang="en-US" altLang="zh-TW" sz="2000" dirty="0"/>
              <a:t> curve.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Therefore, the optimum lies on the frontier, where no further Pareto improvements are possible.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Any point inside the feasible set cannot be optimal, since we could increase both agents’ utilities and achieve higher social welfare.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AB80C2-0017-1143-0658-9D5707A1575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E906A-9C95-36D1-6F22-6BD2193C5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Properties of the Social Optima #1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F7479-51BC-8222-D478-5F3D14693D4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00830-C70D-6D8C-450A-FC28F618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95C87-804C-A618-AF45-8B68EF14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4B020-AD98-209C-B423-777BABC4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66BE6-8B53-B644-E470-2FDBDA3DC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A83C90-960C-2705-9528-122C2A688F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Any allocation on the UPF can be optimal for some social welfare function.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Graph-based explanation: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Suppose the planner uses a weighted-sum-of-utilities social welfare function.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By varying the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, any point along the UPF can be supported as optimal.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Different weights reflect different ethical priorities over individuals.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Efficiency does not determine a unique outcome. Equity (weights) determines which point is chosen.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A83C90-960C-2705-9528-122C2A688F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  <a:blipFill>
                <a:blip r:embed="rId2"/>
                <a:stretch>
                  <a:fillRect l="-1287" t="-1319" r="-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2752FE3-29F5-3FD3-A834-E99AE7242E7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61A53-2176-8923-31DC-1BE246F5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Properties of the Social Optima #2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622341-101C-F788-BF01-41523A37E21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0B140-1545-FEE0-CD4A-1B940718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EBA0A-41C1-1E5D-FB60-AB1860A4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FCEAD8-A169-DAB0-7ED0-C305D0E1E1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 descr="A graph of lines and points&#10;&#10;AI-generated content may be incorrect.">
            <a:extLst>
              <a:ext uri="{FF2B5EF4-FFF2-40B4-BE49-F238E27FC236}">
                <a16:creationId xmlns:a16="http://schemas.microsoft.com/office/drawing/2014/main" id="{5EE8EF76-8ECF-9128-2C1C-62BEF3402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FFCACC-7CFE-C16B-D2E3-EAB226A38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58CC5-C2BF-10CA-D0D3-BEDE3D81CFFC}"/>
              </a:ext>
            </a:extLst>
          </p:cNvPr>
          <p:cNvSpPr txBox="1"/>
          <p:nvPr/>
        </p:nvSpPr>
        <p:spPr>
          <a:xfrm>
            <a:off x="-1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Envy and Equity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8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B075A-172D-0B04-CB47-E7ECC0FD7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4D2AF-8A9C-D122-C860-FD6AD35FFF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499017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we are tasked with allocating a fixed quantity of goods among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400" dirty="0"/>
                  <a:t> agents. The most “obvious” method is to divide the quantity equally across agents: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Equal division feels fair, but it ignores preferences.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Without accounting for agents’ preferences, the allocation need not be Pareto optimal.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What if fairness is not about equality, but about whether people would want to trade with others?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now consider a different approach based on agents’ preferences.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If agent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 prefers another agent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sz="2400" dirty="0"/>
                  <a:t>’s bundle of goods, we say that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b="1" dirty="0"/>
                  <a:t>envies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An allocation is </a:t>
                </a:r>
                <a:r>
                  <a:rPr lang="en-US" altLang="zh-TW" sz="2400" b="1" dirty="0"/>
                  <a:t>equitable</a:t>
                </a:r>
                <a:r>
                  <a:rPr lang="en-US" altLang="zh-TW" sz="2400" dirty="0"/>
                  <a:t> if no agent envies another agent’s bundle of goods.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4D2AF-8A9C-D122-C860-FD6AD35FFF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4990172"/>
              </a:xfrm>
              <a:blipFill>
                <a:blip r:embed="rId2"/>
                <a:stretch>
                  <a:fillRect l="-708" t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AAE013B-AE68-04C5-81CB-8E1350F2B61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ABBF6-60E6-4547-278B-72B48A07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Envy and Equity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74908-20A8-B7CB-DD58-F2D6F2A30F9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77BD2-8213-024D-A92E-9D5E049E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D3D42-C6BC-82FC-D80D-50F91AE4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80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99E83-64E7-C744-F28F-BA6BF3CFD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5BD9DC-6789-3F71-03D7-2602983F27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an initial endowment where agents A and B equally share the endowment of each good.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TW" sz="2000" dirty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Each agent consumes the exact same bundle, so it is equitable (envy-free).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Plotting each agent’s indifference curves passing through the equitable distribution, we can see that an equitable allocation need not be Pareto optimal.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There exist Pareto improvements that make both agents better off.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5BD9DC-6789-3F71-03D7-2602983F2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  <a:blipFill>
                <a:blip r:embed="rId2"/>
                <a:stretch>
                  <a:fillRect l="-1287" t="-1319" r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A44F024-8232-DD20-CC4A-DDCD51692E9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E0A46-2388-1F93-F466-4E320A0E5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Equitable, but not Pareto Optimal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BFB3C0-C63A-7872-17C0-F54FE4A6313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73C59-1203-570C-2BCA-C29DB847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AD4C9-85EE-83D5-800D-5AC8C9AB1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16A01-57BC-88A8-7C6A-8F82829D12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 descr="A diagram of a graph&#10;&#10;AI-generated content may be incorrect.">
            <a:extLst>
              <a:ext uri="{FF2B5EF4-FFF2-40B4-BE49-F238E27FC236}">
                <a16:creationId xmlns:a16="http://schemas.microsoft.com/office/drawing/2014/main" id="{C261C0F1-BEB8-AF32-CF67-F2337D6EB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5" name="Picture 14" descr="A graph of a person's value&#10;&#10;AI-generated content may be incorrect.">
            <a:extLst>
              <a:ext uri="{FF2B5EF4-FFF2-40B4-BE49-F238E27FC236}">
                <a16:creationId xmlns:a16="http://schemas.microsoft.com/office/drawing/2014/main" id="{EBBE5FEB-AA08-980F-E64F-00BE50F7D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0371E-1BA8-FFB9-D6B1-22994AAB3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9F95A-CC79-7600-7403-44F546091B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allocation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(3,3,7,7)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each agent’s utility function is: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4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agents’ indifference curves are tangent at this allocation, so it is Pareto optimal.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However, this allocation is not equitable: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Agent A prefers agent B’s bundle to their own.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=9&lt;49=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9F95A-CC79-7600-7403-44F546091B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  <a:blipFill>
                <a:blip r:embed="rId2"/>
                <a:stretch>
                  <a:fillRect l="-1287" t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2CC97D1-3469-1FB7-A787-7699372A939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BB9D2-6B23-CD28-2B5F-0CD4804C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Pareto Optimal, but not Equitable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71810-F69E-E633-3808-B1A8F9EE9FB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13B4E-118D-B713-E1A7-72526537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E02ED-8365-E377-1974-0BEFBB2C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0C817-31E4-EBF3-E178-00682C157C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 descr="A diagram of a graph&#10;&#10;AI-generated content may be incorrect.">
            <a:extLst>
              <a:ext uri="{FF2B5EF4-FFF2-40B4-BE49-F238E27FC236}">
                <a16:creationId xmlns:a16="http://schemas.microsoft.com/office/drawing/2014/main" id="{BF3E8C8C-A0A1-9AED-BBC5-4EB10E81D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32CDD-C792-CDC3-12A2-FD3E43463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82A3B-2E80-9D9E-6387-4A683AFFE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49901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fair allocation is defined as an allocation that is both Pareto optimal and equitable.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Generally, competitive markets under standard assumptions do not lead to a fair allocation: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 competitive equilibrium is Pareto optimal (the First Welfare Theorem), but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 competitive equilibrium need not be equitable.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If the initial endowment is an equal split, then under standard assumptions the competitive equilibrium leads to a fair allocation.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Second Welfare Theorem states that, under standard assumptions, any Pareto optimal allocation can be achieved as a competitive equilibrium after an appropriate redistribution of endowments.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Efficiency can be achieved by markets, and fairness can be addressed through redistribution.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667ED0-166C-79E7-110A-985B5EDB974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A24AA-605A-5B12-CC52-DEF6636A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Fair Allocations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A65A2-31E3-E956-9B60-F97AE2E1644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42708-6ABE-B327-0765-1B31E99E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3698A-438D-A584-2DEF-FBA172E9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5968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180CD2-E4AA-CA0B-45B9-F98281789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CB3CCD-7765-6DB7-48BC-D02EA79AD5AD}"/>
              </a:ext>
            </a:extLst>
          </p:cNvPr>
          <p:cNvSpPr txBox="1"/>
          <p:nvPr/>
        </p:nvSpPr>
        <p:spPr>
          <a:xfrm>
            <a:off x="-1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Recap &amp; Preview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61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1A8E4-E7C8-D19D-86D3-030AA6A65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CAFF-9B43-78CA-BAEA-3A38D425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extended preferences from individual bundles to allocations across agents.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Aggregating preferences is difficult, and Arrow’s theorem shows that no perfect rule exists.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Social welfare functions rank allocations, and the choice of the “correct” function depends on normative judgments about welfare.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Given a social welfare function, the social planner chooses: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highest attainable </a:t>
            </a:r>
            <a:r>
              <a:rPr lang="en-US" altLang="zh-TW" sz="2000" dirty="0" err="1"/>
              <a:t>isowelfare</a:t>
            </a:r>
            <a:r>
              <a:rPr lang="en-US" altLang="zh-TW" sz="2000" dirty="0"/>
              <a:t> curve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Subject to feasibility constraints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Optimal allocations are Pareto optimal, and any Pareto efficient point can be supported by some welfare function</a:t>
            </a:r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3240C-8227-33CA-AF99-D0EF5588634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EDD73-7133-E4AA-713D-AD3D76A8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Welfare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64DE4-D134-77A0-9EFC-4F54285A074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2F7BE-07A9-1D9E-9E4B-EFBF9303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F82BC-2D44-4CB1-89DC-762807C2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DDB4B-70EB-D813-2CBD-F9DCC9FAC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6D899-59D5-9E41-D3B6-CE5808862787}"/>
              </a:ext>
            </a:extLst>
          </p:cNvPr>
          <p:cNvSpPr txBox="1"/>
          <p:nvPr/>
        </p:nvSpPr>
        <p:spPr>
          <a:xfrm>
            <a:off x="0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Aggregation of Preferences</a:t>
            </a:r>
          </a:p>
        </p:txBody>
      </p:sp>
    </p:spTree>
    <p:extLst>
      <p:ext uri="{BB962C8B-B14F-4D97-AF65-F5344CB8AC3E}">
        <p14:creationId xmlns:p14="http://schemas.microsoft.com/office/powerpoint/2010/main" val="411802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C2CD4-903C-2A31-8203-72EBAE146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277A2-1315-1EF5-97CF-3C896824E2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499017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Previously, we defined preferences over individual consumption bundles: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Agent A’s preferences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≿</m:t>
                            </m:r>
                          </m:e>
                          <m:sub>
                            <m:r>
                              <a:rPr lang="en-US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 were defined 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000" dirty="0"/>
                  <a:t> only.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Agent B’s consumption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000" dirty="0"/>
                  <a:t> did not influence agent A’s choices.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That is, if we ask agent A with individualistic preferences to compare allocations:</a:t>
                </a:r>
                <a:endParaRPr lang="en-US" altLang="zh-TW" sz="100" dirty="0"/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quantities that agent B consumes do not enter into agent A’s consideration.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For instance, agent A would say: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en-US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5,5,0,0</m:t>
                        </m:r>
                      </m:e>
                    </m:d>
                  </m:oMath>
                </a14:m>
                <a:r>
                  <a:rPr lang="en-US" altLang="zh-TW" sz="2000" dirty="0"/>
                  <a:t> since agent A’s consumption is (5,5) in both allocations.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,5,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5,5,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zh-TW" sz="2000" dirty="0"/>
                  <a:t> since agent A’s consumption is higher in the former.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When studying social preferences, we expand this framework.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>
                  <a:latin typeface="Bodoni MT" panose="020706030806060202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277A2-1315-1EF5-97CF-3C896824E2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4990172"/>
              </a:xfrm>
              <a:blipFill>
                <a:blip r:embed="rId2"/>
                <a:stretch>
                  <a:fillRect l="-708" t="-1343" b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CAC4AA4-5FF7-9450-C56B-E53CAB506CA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61B75-F20D-CF22-C995-63E5B038D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Expanding Individuals’ Preferences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E62FF5-8976-08B1-18DD-DDC0FF974FB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2B644-0292-6F0D-102C-EC28A6FC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AB654-EED2-511F-11A8-2735B969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7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21073-93E3-E645-9824-8531FE0FE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DF689F-2A48-3E2E-C909-D5EBF0E442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Now, we expand preferences to the entire allocation of goods: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Agents may care about others’ consumption.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agents do not care about others’ consumption, this reduces to our previous setting.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 smtClean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400" dirty="0">
                    <a:latin typeface="Garamond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400" dirty="0">
                    <a:latin typeface="Garamond"/>
                  </a:rPr>
                  <a:t> represent allocations that describe what each agent consumes of each good.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/>
                  </a:rPr>
                  <a:t>In our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TW" sz="2000" dirty="0">
                    <a:latin typeface="Garamond"/>
                  </a:rPr>
                  <a:t> example,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dirty="0">
                        <a:latin typeface="Franklin Gothic Heavy" panose="020B0903020102020204" pitchFamily="34" charset="0"/>
                      </a:rPr>
                      <m:t>x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000" dirty="0">
                    <a:latin typeface="Garamond"/>
                  </a:rPr>
                  <a:t>,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dirty="0">
                        <a:latin typeface="Franklin Gothic Heavy" panose="020B0903020102020204" pitchFamily="34" charset="0"/>
                      </a:rPr>
                      <m:t>y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000" dirty="0">
                    <a:latin typeface="Garamond"/>
                  </a:rPr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For agent A, it is no longer necessary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5,5,100,100</m:t>
                        </m:r>
                      </m:e>
                    </m:d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en-US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5,5,0,0</m:t>
                        </m:r>
                      </m:e>
                    </m:d>
                  </m:oMath>
                </a14:m>
                <a:r>
                  <a:rPr lang="en-US" altLang="zh-TW" sz="2000" dirty="0">
                    <a:latin typeface="Bodoni MT" panose="02070603080606020203" pitchFamily="18" charset="0"/>
                  </a:rPr>
                  <a:t>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latin typeface="Bodoni MT" panose="02070603080606020203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latin typeface="Garamond"/>
                  </a:rPr>
                  <a:t>We now consider how to aggregate agents’ preferences to construct a “social preference,” a ranking of allocations for society as a whole.</a:t>
                </a:r>
                <a:endParaRPr lang="en-US" altLang="zh-TW" sz="2400" dirty="0">
                  <a:latin typeface="Bodoni MT" panose="020706030806060202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DF689F-2A48-3E2E-C909-D5EBF0E44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279A5A5-68CE-EEA7-B5BE-97B408B12C0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2AA09-25ED-4EC3-FCB3-7D4222DE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Preferences over Allocations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A044C8-FC1E-F447-847E-831C2360787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88474-F7FA-3F00-A433-AFA160B0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A05A4-6C74-3A85-4316-9F481649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3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3585C-60C1-BDC5-813F-F7C8CABFE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9EA1C-E853-BE08-C114-9A1F958C11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latin typeface="Garamond" panose="02020404030301010803" pitchFamily="18" charset="0"/>
                  </a:rPr>
                  <a:t>We would ideally want our social preferences to satisfy the following properties: </a:t>
                </a:r>
              </a:p>
              <a:p>
                <a:pPr marL="1714500" lvl="3" indent="-457200">
                  <a:lnSpc>
                    <a:spcPct val="95000"/>
                  </a:lnSpc>
                  <a:spcBef>
                    <a:spcPts val="1000"/>
                  </a:spcBef>
                  <a:buFont typeface="+mj-lt"/>
                  <a:buAutoNum type="arabicPeriod"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latin typeface="Garamond" panose="02020404030301010803" pitchFamily="18" charset="0"/>
                </a:endParaRPr>
              </a:p>
              <a:p>
                <a:pPr marL="457200" indent="-457200">
                  <a:lnSpc>
                    <a:spcPct val="95000"/>
                  </a:lnSpc>
                  <a:spcBef>
                    <a:spcPts val="1000"/>
                  </a:spcBef>
                  <a:buFont typeface="+mj-lt"/>
                  <a:buAutoNum type="arabicPeriod"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latin typeface="Garamond" panose="02020404030301010803" pitchFamily="18" charset="0"/>
                  </a:rPr>
                  <a:t>Given any set of complete, reflexive, and transitive individual preferences, the social decision mechanism should result in social preferences that satisfy the same properties.</a:t>
                </a:r>
              </a:p>
              <a:p>
                <a:pPr marL="857250" lvl="1" indent="-457200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Rationality: No cycles or contradictions in the social ranking.</a:t>
                </a:r>
              </a:p>
              <a:p>
                <a:pPr marL="1714500" lvl="3" indent="-457200">
                  <a:lnSpc>
                    <a:spcPct val="95000"/>
                  </a:lnSpc>
                  <a:spcBef>
                    <a:spcPts val="1000"/>
                  </a:spcBef>
                  <a:buFont typeface="+mj-lt"/>
                  <a:buAutoNum type="arabicPeriod"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latin typeface="Garamond" panose="02020404030301010803" pitchFamily="18" charset="0"/>
                </a:endParaRPr>
              </a:p>
              <a:p>
                <a:pPr marL="457200" indent="-457200">
                  <a:lnSpc>
                    <a:spcPct val="95000"/>
                  </a:lnSpc>
                  <a:spcBef>
                    <a:spcPts val="1000"/>
                  </a:spcBef>
                  <a:buFont typeface="+mj-lt"/>
                  <a:buAutoNum type="arabicPeriod"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latin typeface="Garamond" panose="02020404030301010803" pitchFamily="18" charset="0"/>
                  </a:rPr>
                  <a:t>If everyone prefers alternative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 to alternative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, then the social preferences should rank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 ahead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.</a:t>
                </a:r>
              </a:p>
              <a:p>
                <a:pPr marL="857250" lvl="1" indent="-457200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Pareto Principle: Unanimous agreement should be respected.</a:t>
                </a:r>
              </a:p>
              <a:p>
                <a:pPr marL="1714500" lvl="3" indent="-457200">
                  <a:lnSpc>
                    <a:spcPct val="95000"/>
                  </a:lnSpc>
                  <a:spcBef>
                    <a:spcPts val="1000"/>
                  </a:spcBef>
                  <a:buFont typeface="+mj-lt"/>
                  <a:buAutoNum type="arabicPeriod"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latin typeface="Garamond" panose="02020404030301010803" pitchFamily="18" charset="0"/>
                </a:endParaRPr>
              </a:p>
              <a:p>
                <a:pPr marL="457200" indent="-457200">
                  <a:lnSpc>
                    <a:spcPct val="95000"/>
                  </a:lnSpc>
                  <a:spcBef>
                    <a:spcPts val="1000"/>
                  </a:spcBef>
                  <a:buFont typeface="+mj-lt"/>
                  <a:buAutoNum type="arabicPeriod"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latin typeface="Garamond" panose="02020404030301010803" pitchFamily="18" charset="0"/>
                  </a:rPr>
                  <a:t>The preferences 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 should depend only on how people rank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 versus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, and not on how they rank other alternatives.</a:t>
                </a:r>
              </a:p>
              <a:p>
                <a:pPr marL="857250" lvl="1" indent="-457200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Independence of Irrelevant Alternatives (IIA): Only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dirty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000" dirty="0">
                    <a:latin typeface="Garamond" panose="02020404030301010803" pitchFamily="18" charset="0"/>
                  </a:rPr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000" dirty="0">
                    <a:latin typeface="Garamond" panose="02020404030301010803" pitchFamily="18" charset="0"/>
                  </a:rPr>
                  <a:t> should matter when comparing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dirty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000" dirty="0">
                    <a:latin typeface="Garamond" panose="020204040303010108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0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9EA1C-E853-BE08-C114-9A1F958C11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r="-381" b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9CEEF2-BD91-D761-EFF2-3C3C8863E72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F65D4-C5AC-7E2C-2B53-707FF6A0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Social Preferences: Desirable Properties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96963-9511-9C14-BEA3-1F30A08E78E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6A2D8-A749-61EB-9712-4B21C162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490A5-5793-3188-D325-DD766E81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2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DBBD7-75FB-2E0F-F7C9-ACBF845AD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E8C89-938D-C65F-7C1F-93E1BB4C31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latin typeface="Garamond" panose="02020404030301010803" pitchFamily="18" charset="0"/>
                  </a:rPr>
                  <a:t>Suppose three agents A, B, and C are given three alternatives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z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. Their individual rankings are: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Agent A’s preferences: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dirty="0">
                        <a:latin typeface="Franklin Gothic Heavy" panose="020B0903020102020204" pitchFamily="34" charset="0"/>
                      </a:rPr>
                      <m:t>x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000" dirty="0">
                        <a:latin typeface="Franklin Gothic Heavy" panose="020B0903020102020204" pitchFamily="34" charset="0"/>
                      </a:rPr>
                      <m:t>y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000" dirty="0">
                        <a:latin typeface="Franklin Gothic Heavy" panose="020B0903020102020204" pitchFamily="34" charset="0"/>
                      </a:rPr>
                      <m:t>z</m:t>
                    </m:r>
                  </m:oMath>
                </a14:m>
                <a:endParaRPr lang="en-US" altLang="zh-TW" sz="2000" dirty="0">
                  <a:latin typeface="Garamond" panose="02020404030301010803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Agent B’s preferences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y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z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endParaRPr lang="en-US" altLang="zh-TW" sz="2000" dirty="0">
                  <a:latin typeface="Garamond" panose="02020404030301010803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Agent C’s preferences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z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x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endParaRPr lang="en-US" altLang="zh-TW" sz="2000" b="0" dirty="0">
                  <a:latin typeface="Garamond" panose="02020404030301010803" pitchFamily="18" charset="0"/>
                </a:endParaRP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latin typeface="Garamond" panose="02020404030301010803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latin typeface="Garamond" panose="02020404030301010803" pitchFamily="18" charset="0"/>
                  </a:rPr>
                  <a:t>Suppose we construct a social preference using pairwise majority voting, comparing two alternatives at a time.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latin typeface="Garamond" panose="02020404030301010803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latin typeface="Garamond" panose="02020404030301010803" pitchFamily="18" charset="0"/>
                  </a:rPr>
                  <a:t>Comparing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, social preference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x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A and C will vote for alternative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dirty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000" dirty="0">
                    <a:latin typeface="Garamond" panose="02020404030301010803" pitchFamily="18" charset="0"/>
                  </a:rPr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B will vote for alternative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dirty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000" dirty="0">
                    <a:latin typeface="Garamond" panose="02020404030301010803" pitchFamily="18" charset="0"/>
                  </a:rPr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E8C89-938D-C65F-7C1F-93E1BB4C3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37069D-7FAF-A77B-12C8-6A2C2EBAA53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1BE93-29B1-6572-F541-28ACE7ED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Violating Rationality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D601B-92C7-D097-8D0E-9D8650946BD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524D1-ECBD-1A80-C4D1-7C11776F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080CC-EE93-9821-7C51-15FEBDAA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873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3B325-840A-C685-BE16-B43FC4AD4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3A9108-827A-DC7E-C71E-3D9C7F032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latin typeface="Garamond" panose="02020404030301010803" pitchFamily="18" charset="0"/>
                  </a:rPr>
                  <a:t>Comparing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z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, social preference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y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z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A and B will vote for alternative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000" dirty="0">
                    <a:latin typeface="Garamond" panose="02020404030301010803" pitchFamily="18" charset="0"/>
                  </a:rPr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C will vote for alternative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z</m:t>
                    </m:r>
                  </m:oMath>
                </a14:m>
                <a:r>
                  <a:rPr lang="en-US" altLang="zh-TW" sz="2000" dirty="0">
                    <a:latin typeface="Garamond" panose="02020404030301010803" pitchFamily="18" charset="0"/>
                  </a:rPr>
                  <a:t>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latin typeface="Garamond" panose="02020404030301010803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latin typeface="Garamond" panose="02020404030301010803" pitchFamily="18" charset="0"/>
                  </a:rPr>
                  <a:t>Comparing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z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, social preference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z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B and C will vote for alternative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z</m:t>
                    </m:r>
                  </m:oMath>
                </a14:m>
                <a:r>
                  <a:rPr lang="en-US" altLang="zh-TW" sz="2000" dirty="0">
                    <a:latin typeface="Garamond" panose="02020404030301010803" pitchFamily="18" charset="0"/>
                  </a:rPr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A will vote for alternative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000" dirty="0">
                    <a:latin typeface="Garamond" panose="02020404030301010803" pitchFamily="18" charset="0"/>
                  </a:rPr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latin typeface="Garamond" panose="02020404030301010803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latin typeface="Garamond" panose="02020404030301010803" pitchFamily="18" charset="0"/>
                  </a:rPr>
                  <a:t>So, we find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x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y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z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, but also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z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, and the social preference fails to satisfy transitivity (rationality).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A natural and widely used rule (majority voting) can fail to produce a consistent social ranking.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Suggests that constructing a consistent and fair social preference may be more difficult than it appears.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3A9108-827A-DC7E-C71E-3D9C7F032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0AE1660-1636-D375-B6A5-94CCF594923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8CEC4-6E9D-6276-207F-9BA3691F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Violating Rationality (Transitivity)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82F7FE-FECA-3B70-8894-EB81C568BF6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73B80-9050-16A4-59A2-1A817A0C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47241-7A87-2466-398F-61D845FA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5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90AD8-7351-2635-4AD2-E111A9724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3DD5C5-2F1F-4BEF-0B35-1A4751858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latin typeface="Garamond" panose="02020404030301010803" pitchFamily="18" charset="0"/>
                  </a:rPr>
                  <a:t>Suppose three voting blocks A, B, and C are choosing among three candidates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latin typeface="Franklin Gothic Heavy" panose="020B0903020102020204" pitchFamily="34" charset="0"/>
                      </a:rPr>
                      <m:t>z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. Their rankings are: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Block A (40% of voters):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dirty="0">
                        <a:latin typeface="Franklin Gothic Heavy" panose="020B0903020102020204" pitchFamily="34" charset="0"/>
                      </a:rPr>
                      <m:t>x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000" dirty="0">
                        <a:latin typeface="Franklin Gothic Heavy" panose="020B0903020102020204" pitchFamily="34" charset="0"/>
                      </a:rPr>
                      <m:t>y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000" dirty="0">
                        <a:latin typeface="Franklin Gothic Heavy" panose="020B0903020102020204" pitchFamily="34" charset="0"/>
                      </a:rPr>
                      <m:t>z</m:t>
                    </m:r>
                  </m:oMath>
                </a14:m>
                <a:endParaRPr lang="en-US" altLang="zh-TW" sz="2000" dirty="0">
                  <a:latin typeface="Garamond" panose="02020404030301010803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Block B (35% of voters):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y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z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endParaRPr lang="en-US" altLang="zh-TW" sz="2000" dirty="0">
                  <a:latin typeface="Garamond" panose="02020404030301010803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Block C (25% of voters):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z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y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m:rPr>
                        <m:nor/>
                      </m:rPr>
                      <a:rPr lang="en-US" altLang="zh-TW" sz="2000" b="0" i="0" dirty="0" smtClean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endParaRPr lang="en-US" altLang="zh-TW" sz="2000" b="0" dirty="0">
                  <a:latin typeface="Garamond" panose="02020404030301010803" pitchFamily="18" charset="0"/>
                </a:endParaRP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latin typeface="Garamond" panose="02020404030301010803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latin typeface="Garamond" panose="02020404030301010803" pitchFamily="18" charset="0"/>
                  </a:rPr>
                  <a:t>Consider the two scenarios: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If all three candidates run,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dirty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000" dirty="0">
                    <a:latin typeface="Garamond" panose="02020404030301010803" pitchFamily="18" charset="0"/>
                  </a:rPr>
                  <a:t> wins with 40% of the vote.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>
                    <a:latin typeface="Garamond" panose="02020404030301010803" pitchFamily="18" charset="0"/>
                  </a:rPr>
                  <a:t>If candidate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dirty="0">
                        <a:latin typeface="Franklin Gothic Heavy" panose="020B0903020102020204" pitchFamily="34" charset="0"/>
                      </a:rPr>
                      <m:t>z</m:t>
                    </m:r>
                  </m:oMath>
                </a14:m>
                <a:r>
                  <a:rPr lang="en-US" altLang="zh-TW" sz="2000" dirty="0">
                    <a:latin typeface="Garamond" panose="02020404030301010803" pitchFamily="18" charset="0"/>
                  </a:rPr>
                  <a:t> drops out,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 dirty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000" dirty="0">
                    <a:latin typeface="Garamond" panose="02020404030301010803" pitchFamily="18" charset="0"/>
                  </a:rPr>
                  <a:t> wins with 60% of the vote.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>
                  <a:latin typeface="Garamond" panose="02020404030301010803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latin typeface="Garamond" panose="02020404030301010803" pitchFamily="18" charset="0"/>
                  </a:rPr>
                  <a:t>No one changed their ranking 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, but the presence of candidate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z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 changed the outcome 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x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Franklin Gothic Heavy" panose="020B0903020102020204" pitchFamily="34" charset="0"/>
                      </a:rPr>
                      <m:t>y</m:t>
                    </m:r>
                  </m:oMath>
                </a14:m>
                <a:r>
                  <a:rPr lang="en-US" altLang="zh-TW" sz="2400" dirty="0">
                    <a:latin typeface="Garamond" panose="02020404030301010803" pitchFamily="18" charset="0"/>
                  </a:rPr>
                  <a:t>, violating the Independence of Irrelevant Alternatives (IIA).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3DD5C5-2F1F-4BEF-0B35-1A4751858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6D927CC-76C1-7638-C0BE-0C380A093D6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D1689-CA54-515A-825E-A380FD68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Example: Independence of Irrelevant Alternatives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116D7-F9F9-A44D-5E0E-E2A2B585CB9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244C9-5CC0-BEAC-C13C-9E907262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71A7C-B638-46EB-217B-B86F35E5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6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356cb1e-6d86-4dae-a983-fa46a00b040a}" enabled="1" method="Standar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19004</TotalTime>
  <Words>2447</Words>
  <Application>Microsoft Office PowerPoint</Application>
  <PresentationFormat>Custom</PresentationFormat>
  <Paragraphs>304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Aptos</vt:lpstr>
      <vt:lpstr>Arial</vt:lpstr>
      <vt:lpstr>Bodoni MT</vt:lpstr>
      <vt:lpstr>Calibri</vt:lpstr>
      <vt:lpstr>Cambria Math</vt:lpstr>
      <vt:lpstr>Franklin Gothic Heavy</vt:lpstr>
      <vt:lpstr>Garamond</vt:lpstr>
      <vt:lpstr>Office Theme</vt:lpstr>
      <vt:lpstr>PowerPoint Presentation</vt:lpstr>
      <vt:lpstr>  Preview: Welfare</vt:lpstr>
      <vt:lpstr>PowerPoint Presentation</vt:lpstr>
      <vt:lpstr>  Expanding Individuals’ Preferences</vt:lpstr>
      <vt:lpstr>  Preferences over Allocations</vt:lpstr>
      <vt:lpstr>  Social Preferences: Desirable Properties</vt:lpstr>
      <vt:lpstr>  Example: Violating Rationality</vt:lpstr>
      <vt:lpstr>  Example: Violating Rationality (Transitivity)</vt:lpstr>
      <vt:lpstr>  Example: Independence of Irrelevant Alternatives</vt:lpstr>
      <vt:lpstr>  Kenneth Arrow’s Insight</vt:lpstr>
      <vt:lpstr>  Arrow’s Impossibility Theorem</vt:lpstr>
      <vt:lpstr>PowerPoint Presentation</vt:lpstr>
      <vt:lpstr>  Social Welfare Functions</vt:lpstr>
      <vt:lpstr>  Social Welfare Functions</vt:lpstr>
      <vt:lpstr>  Evaluating Social Welfare Functions</vt:lpstr>
      <vt:lpstr>  The Social Planner’s Problem</vt:lpstr>
      <vt:lpstr>  Visualizing the Social Planner’s Problem</vt:lpstr>
      <vt:lpstr>  Visualizing the Social Planner’s Problem</vt:lpstr>
      <vt:lpstr>  Visualizing the Social Planner’s Problem</vt:lpstr>
      <vt:lpstr>  Properties of the Social Optima #1</vt:lpstr>
      <vt:lpstr>  Properties of the Social Optima #2</vt:lpstr>
      <vt:lpstr>PowerPoint Presentation</vt:lpstr>
      <vt:lpstr>  Envy and Equity</vt:lpstr>
      <vt:lpstr>  Equitable, but not Pareto Optimal</vt:lpstr>
      <vt:lpstr>  Pareto Optimal, but not Equitable</vt:lpstr>
      <vt:lpstr>  Fair Allocations</vt:lpstr>
      <vt:lpstr>PowerPoint Presentation</vt:lpstr>
      <vt:lpstr>  Recap: Welfare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676</cp:revision>
  <cp:lastPrinted>2026-02-23T02:04:32Z</cp:lastPrinted>
  <dcterms:created xsi:type="dcterms:W3CDTF">2013-01-27T09:14:16Z</dcterms:created>
  <dcterms:modified xsi:type="dcterms:W3CDTF">2026-04-16T13:37:27Z</dcterms:modified>
  <cp:category/>
</cp:coreProperties>
</file>