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804" r:id="rId3"/>
    <p:sldId id="376" r:id="rId4"/>
    <p:sldId id="805" r:id="rId5"/>
    <p:sldId id="789" r:id="rId6"/>
    <p:sldId id="844" r:id="rId7"/>
    <p:sldId id="845" r:id="rId8"/>
    <p:sldId id="847" r:id="rId9"/>
    <p:sldId id="848" r:id="rId10"/>
    <p:sldId id="846" r:id="rId11"/>
    <p:sldId id="849" r:id="rId12"/>
    <p:sldId id="806" r:id="rId13"/>
    <p:sldId id="850" r:id="rId14"/>
    <p:sldId id="851" r:id="rId15"/>
    <p:sldId id="852" r:id="rId16"/>
    <p:sldId id="853" r:id="rId17"/>
    <p:sldId id="854" r:id="rId18"/>
    <p:sldId id="855" r:id="rId19"/>
    <p:sldId id="857" r:id="rId20"/>
    <p:sldId id="858" r:id="rId21"/>
    <p:sldId id="859" r:id="rId22"/>
    <p:sldId id="860" r:id="rId23"/>
    <p:sldId id="864" r:id="rId24"/>
    <p:sldId id="861" r:id="rId25"/>
    <p:sldId id="862" r:id="rId26"/>
    <p:sldId id="863" r:id="rId27"/>
    <p:sldId id="599" r:id="rId28"/>
    <p:sldId id="765" r:id="rId29"/>
    <p:sldId id="865" r:id="rId30"/>
    <p:sldId id="422" r:id="rId31"/>
  </p:sldIdLst>
  <p:sldSz cx="12188825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122C"/>
    <a:srgbClr val="FDB913"/>
    <a:srgbClr val="B89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55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3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D359EC7-19C7-4638-A61A-0E2B59861576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987AAC7-CF25-414B-93E7-2A61E431E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114D-31B9-4B78-9ACC-70FB90027BFD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4A91-75B0-4800-B4E2-20956DB94300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1350-1A97-42BE-B68B-7AD85E4EDCBF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F65B-C187-4F2E-97E4-866F44D3FEC5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CE8C-B3D2-4FED-8171-A22B1E84AA49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7D79-C197-49E5-840E-62EF773E40EB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C717-ACD6-42B4-B4D2-A00897526083}" type="datetime1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0F010-C38E-44B3-A11D-B9CE0300A741}" type="datetime1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2EE-45D9-4220-A88F-EE689B9875C3}" type="datetime1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1C2B-1683-45DB-88D6-369C6CB6AB24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611B-DC9D-42DB-B865-14DB93E316AF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8D4B9-4EE2-4C3D-B367-BE7622E78789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50659"/>
            <a:ext cx="1218882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200" dirty="0"/>
              <a:t>I</a:t>
            </a:r>
            <a:r>
              <a:rPr lang="en-US" sz="3600" dirty="0"/>
              <a:t>NTERMEDIATE </a:t>
            </a:r>
            <a:r>
              <a:rPr lang="en-US" sz="4200" dirty="0"/>
              <a:t>M</a:t>
            </a:r>
            <a:r>
              <a:rPr lang="en-US" sz="3600" dirty="0"/>
              <a:t>ICROECONOMIC </a:t>
            </a:r>
            <a:r>
              <a:rPr lang="en-US" sz="4200" dirty="0"/>
              <a:t>T</a:t>
            </a:r>
            <a:r>
              <a:rPr lang="en-US" sz="3600" dirty="0"/>
              <a:t>HEORY</a:t>
            </a:r>
            <a:endParaRPr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-1" y="3657600"/>
            <a:ext cx="121888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FFFFFF"/>
                </a:solidFill>
                <a:latin typeface="Garamond"/>
              </a:defRPr>
            </a:pPr>
            <a:r>
              <a:rPr lang="en-US" dirty="0"/>
              <a:t>Chapter 33: Production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ED35A8-8506-23C2-5CFC-3E75D444B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55C0B2-110F-CCC4-47D3-AFBCDA67E4CB}"/>
              </a:ext>
            </a:extLst>
          </p:cNvPr>
          <p:cNvSpPr txBox="1"/>
          <p:nvPr/>
        </p:nvSpPr>
        <p:spPr>
          <a:xfrm>
            <a:off x="0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Robinson Crusoe and Friday</a:t>
            </a:r>
          </a:p>
        </p:txBody>
      </p:sp>
    </p:spTree>
    <p:extLst>
      <p:ext uri="{BB962C8B-B14F-4D97-AF65-F5344CB8AC3E}">
        <p14:creationId xmlns:p14="http://schemas.microsoft.com/office/powerpoint/2010/main" val="21312544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B9C76-DDB8-5FE8-5197-E8789B991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BCC11A-4956-91D2-96D7-4477C2A60A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Now we expand the model by introducing a second agent, Friday: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Two agents: each acts as both consumer and producer.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Two goods: Coconuts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 dirty="0"/>
                  <a:t> and fish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Time endowment: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acc>
                  </m:oMath>
                </a14:m>
                <a:r>
                  <a:rPr lang="en-US" altLang="zh-TW" sz="2000" dirty="0"/>
                  <a:t> units of time available for each agent.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Each agent may differ in productivity represented by their production functions.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economy is often referred to as a “Castaways” model: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Robinson and Friday each produce using their own technologies.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Their combined production possibilities define the economy’s production frontier.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Agents first produce, then trade, and finally consume.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We study how production and trade jointly determine equilibrium allocations and prices.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BCC11A-4956-91D2-96D7-4477C2A60A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8582F16-8916-B641-4A5A-82B4696F7E54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CD76BA-AC2A-179E-17E3-414C688D6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An Expanded Model of Production: Settings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E51496-1A36-7AFA-28CD-31ABFF13B7A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46765-0564-36FF-C87E-F33636094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73ACA-45A4-6854-236C-170FAA8AB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281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71890-98B5-9F8C-9679-AAB031504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0F1CC1-0CCE-5AFE-999E-67082A677B5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production possibilities set represents all bundles of goods that can be feasibly produced.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production possibility frontier (PPF) is the boundary of the production possibilities set.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slope of the PPF at a point is the marginal rate of transformation (MRT):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𝑀𝑅𝑇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Change</m:t>
                          </m:r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in</m:t>
                          </m:r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coconuts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Change</m:t>
                          </m:r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in</m:t>
                          </m:r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fish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𝑑𝐶</m:t>
                          </m:r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𝑑𝐹</m:t>
                          </m:r>
                        </m:den>
                      </m:f>
                    </m:oMath>
                  </m:oMathPara>
                </a14:m>
                <a:endParaRPr lang="en-US" altLang="zh-TW" sz="20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Measures how much of one good must be given up to produce an additional unit of the other (i.e., the opportunity cost of fish in terms of coconuts).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0F1CC1-0CCE-5AFE-999E-67082A677B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817" b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43EF09FD-6737-4AEE-0FD6-28F1167FC79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28DD46-050C-13A8-31C6-FFCAB3C4B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 Possibilities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8A4236-91FE-815C-4C45-83400DC8F263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1FF27-5FDA-A794-2B35-C4CB5E64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EC85C6-0549-9BE0-BDDC-34BCFDED0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A9C52E4-0616-30E2-DBC9-F22F022B7D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3" name="Picture 12" descr="A diagram of a fish and coconuts&#10;&#10;AI-generated content may be incorrect.">
            <a:extLst>
              <a:ext uri="{FF2B5EF4-FFF2-40B4-BE49-F238E27FC236}">
                <a16:creationId xmlns:a16="http://schemas.microsoft.com/office/drawing/2014/main" id="{EADBF036-39C7-23E1-83F8-E76B47A730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5" name="Picture 14" descr="A diagram of a graph&#10;&#10;AI-generated content may be incorrect.">
            <a:extLst>
              <a:ext uri="{FF2B5EF4-FFF2-40B4-BE49-F238E27FC236}">
                <a16:creationId xmlns:a16="http://schemas.microsoft.com/office/drawing/2014/main" id="{29F4F1F1-EAE9-1B30-8197-EBBAB2787B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09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8A0C9-1B04-15B4-D754-8826C6C6B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F29D5B8-6831-2D47-900A-1788539877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that Robinson is given the following production technology and time: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	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=10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         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   (</m:t>
                    </m:r>
                    <m:r>
                      <m:rPr>
                        <m:nor/>
                      </m:rPr>
                      <a:rPr lang="en-US" altLang="zh-TW" sz="2400" dirty="0"/>
                      <m:t>1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	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=20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       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(</m:t>
                    </m:r>
                    <m:r>
                      <m:rPr>
                        <m:nor/>
                      </m:rPr>
                      <a:rPr lang="en-US" altLang="zh-TW" sz="2400" b="0" i="0" dirty="0" smtClean="0"/>
                      <m:t>2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=10   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(</m:t>
                    </m:r>
                    <m:r>
                      <m:rPr>
                        <m:nor/>
                      </m:rPr>
                      <a:rPr lang="en-US" altLang="zh-TW" sz="2400" b="0" i="0" dirty="0" smtClean="0"/>
                      <m:t>3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Robinson’s production possibility frontier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Rearrange (1) and (2), and substitute into (3) to derive the equation for the PPF.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F29D5B8-6831-2D47-900A-1788539877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D2675B96-45E5-4374-91BD-51907330EA3D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AF464E-7126-DE2E-D073-5F36290FA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 Possibilities: Robinson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1F373F-36A9-F0FC-1EDA-99A706444643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383F4-393F-FC09-5614-3C042D606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AB10B1-CBDA-74F5-6151-1A9C2295A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CC1089B-4AE9-2261-D0C7-B749515C368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fish and coconuts&#10;&#10;AI-generated content may be incorrect.">
            <a:extLst>
              <a:ext uri="{FF2B5EF4-FFF2-40B4-BE49-F238E27FC236}">
                <a16:creationId xmlns:a16="http://schemas.microsoft.com/office/drawing/2014/main" id="{DE514472-5C53-9F42-BC79-213738F97D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68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B872B-8072-6D66-DE43-4A8051607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027EA-B490-3DAB-C299-B744A8CAA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208" y="1300900"/>
            <a:ext cx="6717792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 slope of Robinson’s PPF is constant at -2, so his MRT is also constant at 2.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To produce one more unit of fish, Robinson must give up 2 coconuts.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Robinson’s opportunity cost of fish is 2 coconuts.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Conversely, his opportunity cost of a coconut is 0.5 fish.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Robinson’s PPF is linear because his opportunity cost is constant.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 general, the PPF is bowed outward (as shown in slide 12), reflecting increasing opportunity cost.</a:t>
            </a:r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113576-0056-0571-A066-3D4E55C2B6B1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4C34F1-52AB-5D30-497E-155EB66B7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 Possibilities: Robinson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048D38-857E-FC4E-5121-FE8FFB364C8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8BDD-E688-4387-04E7-35E20A120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7CAD3-8C97-C655-4986-E07DCFFE9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0ACDA50-827D-7528-FE71-511D288326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fish and coconuts&#10;&#10;AI-generated content may be incorrect.">
            <a:extLst>
              <a:ext uri="{FF2B5EF4-FFF2-40B4-BE49-F238E27FC236}">
                <a16:creationId xmlns:a16="http://schemas.microsoft.com/office/drawing/2014/main" id="{FA08F38B-3946-5C4D-E991-886648AFAA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0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1F0DE-C504-87E5-191E-87F72FE1B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FF9EBF-881E-4266-E46E-CB62CF00C6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that Friday is given the following production technology and time: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	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=20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         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   (</m:t>
                    </m:r>
                    <m:r>
                      <m:rPr>
                        <m:nor/>
                      </m:rPr>
                      <a:rPr lang="en-US" altLang="zh-TW" sz="2400" dirty="0"/>
                      <m:t>1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	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=10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       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(</m:t>
                    </m:r>
                    <m:r>
                      <m:rPr>
                        <m:nor/>
                      </m:rPr>
                      <a:rPr lang="en-US" altLang="zh-TW" sz="2400" b="0" i="0" dirty="0" smtClean="0"/>
                      <m:t>2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=10   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(</m:t>
                    </m:r>
                    <m:r>
                      <m:rPr>
                        <m:nor/>
                      </m:rPr>
                      <a:rPr lang="en-US" altLang="zh-TW" sz="2400" b="0" i="0" dirty="0" smtClean="0"/>
                      <m:t>3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Friday’s production possibility frontier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FF9EBF-881E-4266-E46E-CB62CF00C6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0A332AEC-B7B1-F57D-41E7-57774C7E83C1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57482-3E51-841C-F1AD-972DEB605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 Possibilities: Friday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008D95-ED58-18D8-B93D-94917AC41EF2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3313F-D2BF-DDA2-58E9-4B6DFDF75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09291-6AAD-5DC6-A25E-CFEDE88CC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C85A78-2E08-3129-0E11-052FB43880E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a fish and coconuts&#10;&#10;AI-generated content may be incorrect.">
            <a:extLst>
              <a:ext uri="{FF2B5EF4-FFF2-40B4-BE49-F238E27FC236}">
                <a16:creationId xmlns:a16="http://schemas.microsoft.com/office/drawing/2014/main" id="{17D69326-C50C-0AD8-7B37-0E73B7116C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84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2F31C-C872-8507-638C-71CB84E45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7A454-090A-8C45-F202-B23B4452D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208" y="1300900"/>
            <a:ext cx="6717792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 slope of Friday’s PPF is constant at -0.5, so his MRT is also constant at 0.5.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To produce one more unit of fish, Friday must give up 0.5 coconuts.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Friday’s opportunity cost of fish is 0.5 coconuts.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Conversely, his opportunity cost of a coconut is 2 fish.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Since opportunity costs differ, Robinson and Friday have different comparative advantages.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294163-EE52-E580-D50B-0B5FA758D017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ED0A1B-3192-71EC-C423-8EB2DDF37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 Possibilities: Friday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E92697-2F67-9B94-8B8A-FDFEF4E6279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18B56-7AF1-C21E-26BA-41FB9F0EA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D474F-0BBA-1DB1-9FE5-238529552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A8B87B-BFE3-8476-6EA2-D3EE97424B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082D4A6-802C-D3FA-E606-8CB421B47F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78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8A7A0-067D-AE5B-5E13-5399E5FAB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192A0-856D-384D-5733-74BD4A1FD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208" y="1300900"/>
            <a:ext cx="6717792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 joint production possibilities set combines the production capabilities of both agents.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If Robinson and Friday both specialize in coconuts: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Robinson produces 200, Friday produces 100.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Total production is 300 coconuts.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To begin producing fish, production should shift toward the agent with the lower opportunity cost: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Robinson’s opportunity cost of fish is 2 coconuts.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Friday’s opportunity cost of fish is 0.5 coconuts.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Therefore, Friday should specialize in fish production first.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BEEEF2-E20C-7E37-29FB-3BED4647E72F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46C137-5542-4A7E-E43D-A242C3D2C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Joint Production Possibilities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3337A5-F4C9-51D3-CCAD-3D902E0948C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D72D1-F22D-B489-9E6E-E7FE1468B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D5E9-49A1-375D-FAA0-384662582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724AECA-0CA2-0517-F0A8-935F203022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 descr="A graph with text on it&#10;&#10;AI-generated content may be incorrect.">
            <a:extLst>
              <a:ext uri="{FF2B5EF4-FFF2-40B4-BE49-F238E27FC236}">
                <a16:creationId xmlns:a16="http://schemas.microsoft.com/office/drawing/2014/main" id="{C8DD68A8-879B-96B8-7786-F06EAC4EEC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7" name="Picture 16" descr="A diagram of fish and coconuts&#10;&#10;AI-generated content may be incorrect.">
            <a:extLst>
              <a:ext uri="{FF2B5EF4-FFF2-40B4-BE49-F238E27FC236}">
                <a16:creationId xmlns:a16="http://schemas.microsoft.com/office/drawing/2014/main" id="{F3048540-EA0A-E3B8-C8BA-003F4EA6B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82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ADFE7-E3CF-9DFF-B269-70CE54F4B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C6264-9B44-C6FA-3451-347E6A5E7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208" y="1300900"/>
            <a:ext cx="6717792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 joint PPF initially follows Friday’s production possibilities.</a:t>
            </a:r>
            <a:endParaRPr lang="en-US" altLang="zh-TW" sz="2000" dirty="0"/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This continues until full specialization is reached: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Friday fully specializes in fish production.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Robinson fully specializes in coconut production.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At this point, if more fish is to be produced, Robinson must also shift to fish production.</a:t>
            </a:r>
            <a:endParaRPr lang="en-US" altLang="zh-TW" sz="1200" dirty="0"/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initial segment has slope -0.5, and the slope becomes steeper at -2 as Robinson starts producing fish.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joint PPF is “kinked” at the full specialization point.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683F39-23A9-A1ED-92EA-8C5D12D22C61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D90277-0959-068C-6667-B3E2644DA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Joint Production Possibilities: Specialization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EB83A4-7A55-9360-2EBD-78231BA0AF3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B47752-087E-CD93-9152-1DE9ADA43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B9A1B-F7DC-4B02-7127-F7A9111E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083E3-41D1-3716-102B-1BC3A23997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a fish and coconuts&#10;&#10;AI-generated content may be incorrect.">
            <a:extLst>
              <a:ext uri="{FF2B5EF4-FFF2-40B4-BE49-F238E27FC236}">
                <a16:creationId xmlns:a16="http://schemas.microsoft.com/office/drawing/2014/main" id="{BB349DAA-2705-DA08-8AEB-CD8AC0EAB4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3" name="Picture 12" descr="A graph of fish and coconuts&#10;&#10;AI-generated content may be incorrect.">
            <a:extLst>
              <a:ext uri="{FF2B5EF4-FFF2-40B4-BE49-F238E27FC236}">
                <a16:creationId xmlns:a16="http://schemas.microsoft.com/office/drawing/2014/main" id="{D90BFA50-18EA-C497-47AA-5BF424D894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87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359BF-6E57-A807-9474-EAF3C67ED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2B3C-6CAF-7874-4D6C-E3BE6F044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208" y="1300900"/>
            <a:ext cx="6717792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When both Robinson and Friday exclusively produce fish, they can produce 300 units.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 joint production possibilities set is “kinked” at the full specialization point.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 kink arises due to differences in opportunity costs across the two production technologies.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When many different production technologies are available, the PPF becomes smooth and bowed outward.</a:t>
            </a:r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1B0D9F-8BC9-907A-3B31-65E4F3188794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D4B2D8-6228-EDBA-8BE3-5A1692206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Joint Production Possibilities: Kinked PPF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77CC40-F92A-F868-6E2B-AABFCEB03843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E8E84-AC6E-0E28-19BC-C07FAA168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89E4EC-BAF4-9469-5ECA-200ABD3E1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E11570D-8309-BD47-2992-E0ABF7E185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36EFC74-89F3-8FDF-7BD1-974F73B77F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4" name="Picture 13" descr="A graph of a diagram&#10;&#10;AI-generated content may be incorrect.">
            <a:extLst>
              <a:ext uri="{FF2B5EF4-FFF2-40B4-BE49-F238E27FC236}">
                <a16:creationId xmlns:a16="http://schemas.microsoft.com/office/drawing/2014/main" id="{EA9D2608-5FD7-5000-7E6A-08D41604C0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79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26A5B-1E01-F0E6-5474-752923759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46EC3-447C-67C1-CF0E-AB33FC2D1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So far, we have studied general equilibrium in a pure exchange economy.</a:t>
            </a:r>
          </a:p>
          <a:p>
            <a:pPr marL="1371600" lvl="3" indent="0">
              <a:lnSpc>
                <a:spcPct val="95000"/>
              </a:lnSpc>
              <a:spcBef>
                <a:spcPts val="1000"/>
              </a:spcBef>
              <a:buNone/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Now, we introduce production: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Goods can be transformed using technology.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Firms (agents) decide what to produce and how.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We now ask: “How do production decisions interact with consumer preferences?”</a:t>
            </a:r>
            <a:endParaRPr lang="en-US" altLang="zh-TW" sz="2000" dirty="0"/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In a general equilibrium with production: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Consumers maximize utility.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Firms maximize profit.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Prices coordinate both sides of the economy.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1AAAEC-D884-06EA-B36D-D17F532FA46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D8AAA0-42F6-6BF1-67A2-632BBA0BA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Preview: General Equilibrium with Production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2C6102-7FA9-01DD-B163-D073F523274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92D04-9B59-0DF4-4349-F75398E59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853AE-1467-ACF6-1257-E6138E40C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904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03228-E3EF-E532-2C3E-DFC01282B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536BD2-2757-09F3-35E1-B111DFE73A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economy’s problem is twofold: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What is the optimal production plan?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How should output be allocated across agents?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Robinson and Friday jointly produce at point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b="0" i="1" dirty="0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altLang="zh-TW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altLang="zh-TW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b="0" i="1" dirty="0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altLang="zh-TW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rectangle defined by the bundle </a:t>
                </a:r>
                <a14:m>
                  <m:oMath xmlns:m="http://schemas.openxmlformats.org/officeDocument/2006/math"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altLang="zh-TW" sz="2400" dirty="0"/>
                  <a:t> forms an Edgeworth box.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bundle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altLang="zh-TW" sz="2000" dirty="0"/>
                  <a:t> represents the total endowment available for exchange between Robinson and Friday.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Now, the agents’ production determines the size of the box.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536BD2-2757-09F3-35E1-B111DFE73A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156AE726-33BE-9A03-BB26-3E34D6924657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1C95B0-DA9B-7693-5D41-32B056D48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Joint Production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BB4B34-0F7A-4DB7-57A8-C6834E06853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459B7-1D7A-376F-3AEE-59E15967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2D59C-CFF9-6AFC-9CA9-43537844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55A3E86-8186-FA46-3E13-BC10AEB195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E9FC6B9-8CA2-1593-4981-2AA60E287B2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4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2AC43-591F-415A-D3A4-BDEE14328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5710F7-73BC-C7D4-9AE3-A5C2B5ED6BF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the initial allocation (distribution) is given by point </a:t>
                </a:r>
                <a14:m>
                  <m:oMath xmlns:m="http://schemas.openxmlformats.org/officeDocument/2006/math"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box defines the feasibility constraint:</a:t>
                </a: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</m:oMath>
                </a14:m>
                <a:r>
                  <a:rPr lang="en-US" altLang="zh-TW" sz="2400" dirty="0"/>
                  <a:t>, for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=1,2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We can plot Robinson’s and Friday’s indifference curves passing through the initial endowment </a:t>
                </a:r>
                <a14:m>
                  <m:oMath xmlns:m="http://schemas.openxmlformats.org/officeDocument/2006/math"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There is scope for both Robinson and Friday to increase their utility without harming the other.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Through a sequence of Pareto-improving trades, the economy can reach a Pareto-efficient allocation.</a:t>
                </a:r>
              </a:p>
              <a:p>
                <a:pPr marL="1371600" lvl="3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5710F7-73BC-C7D4-9AE3-A5C2B5ED6B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B11E22B-A90F-EFAB-48F7-9C2FF9D346C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1732B7-9F09-8BBD-4672-34E591F3C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Endowments and Trade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E3326-7C47-EB4F-9B5A-B41DC5C74588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E0342-D14D-A8DF-6B94-E2BE184F5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0E4AA-7420-ABD5-D4D1-9F82FC06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B71EF15-5FA2-F120-F1E0-C89BDE62F3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4" name="Picture 13" descr="A graph of a function&#10;&#10;AI-generated content may be incorrect.">
            <a:extLst>
              <a:ext uri="{FF2B5EF4-FFF2-40B4-BE49-F238E27FC236}">
                <a16:creationId xmlns:a16="http://schemas.microsoft.com/office/drawing/2014/main" id="{87411905-B90B-C47B-156E-3E4D5ACBBE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6" name="Picture 15" descr="A graph of a function&#10;&#10;AI-generated content may be incorrect.">
            <a:extLst>
              <a:ext uri="{FF2B5EF4-FFF2-40B4-BE49-F238E27FC236}">
                <a16:creationId xmlns:a16="http://schemas.microsoft.com/office/drawing/2014/main" id="{4137B1E2-9751-A20D-C627-8A76AA0460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00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9B8C1-05E7-2367-C159-D4D8133C9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7DDA47-4A32-4E1D-71B2-689F381718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Pareto-efficient allocations lie along the contract curve within the Edgeworth box, and at a Pareto optimal allocation, we have: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Accounting for production, we further require: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𝑀𝑅𝑇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Not only must the agents’ marginal rates of substitution be equal, but they must also equal the marginal rate of transformation.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7DDA47-4A32-4E1D-71B2-689F381718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9B28B43-924E-8EDF-AB3C-24B7C696CF26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1286EA-B6FC-F080-2748-4C95CEE11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Joint Production and Trade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3F8711-968B-4B6B-8BE7-368A7ABCB6E7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FC416-C0C1-8936-1428-D81603E1B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3A76C-91F2-2A0D-C8E7-CB086EF4C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A4DB6F-8300-6D55-B4D8-3D36064D5B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C85293E-300C-B560-6938-AA8753170A3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88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4DCA9-66CA-CEA2-BEAF-E1131AB5C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72A154-EB49-0CC6-5313-ECFC8440CC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that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𝑀𝑅𝑇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𝑀𝑅𝑆</m:t>
                    </m:r>
                  </m:oMath>
                </a14:m>
                <a:r>
                  <a:rPr lang="en-US" altLang="zh-TW" sz="2400" dirty="0"/>
                  <a:t>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For illustration, assume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𝑀𝑅𝑇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altLang="zh-TW" sz="2000" dirty="0"/>
                  <a:t> and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𝑀𝑅𝑆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𝑀𝑅𝑆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zh-TW" sz="2000" dirty="0"/>
                  <a:t> means the consumer is willing to trade 1 unit of good 2 for 1 unit of good 1.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𝑀𝑅𝑇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altLang="zh-TW" sz="2000" dirty="0"/>
                  <a:t> means the economy can transform 1 unit of good 1 into 2 units of good 2.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Since the economy can generate more of good 2 than is required to compensate for giving up good 1, reallocating production increases welfare.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Therefore, when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𝑀𝑅𝑇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𝑀𝑅𝑆</m:t>
                    </m:r>
                  </m:oMath>
                </a14:m>
                <a:r>
                  <a:rPr lang="en-US" altLang="zh-TW" sz="2000" dirty="0"/>
                  <a:t>, the economy should produce more of good 2 (and less of good 1).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When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𝑀𝑅𝑇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𝑀𝑅𝑆</m:t>
                    </m:r>
                  </m:oMath>
                </a14:m>
                <a:r>
                  <a:rPr lang="en-US" altLang="zh-TW" sz="2400" dirty="0"/>
                  <a:t>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economy can generate less of good 2 than the consumer requires to compensate for giving up good 1, so reallocating production increases welfare.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Therefore, when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𝑀𝑅𝑇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𝑀𝑅𝑆</m:t>
                    </m:r>
                  </m:oMath>
                </a14:m>
                <a:r>
                  <a:rPr lang="en-US" altLang="zh-TW" sz="2000" dirty="0"/>
                  <a:t>, the economy should produce less of good 2 (and more of good 1).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72A154-EB49-0CC6-5313-ECFC8440CC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059AD481-8A49-255A-FFA6-CA532266DF4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9C1965-0EB3-5B84-A8D5-E5BF242A9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Joint Production and Trade: Why MRT=MRS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0CE5AD-BD07-DA0E-EECB-7DB58F89640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748D7-3F95-0C18-7DE0-EA9C03E2D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79EB5-B83F-2E9A-5A47-A050AE4E1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551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B672E-28C9-0D36-2673-56C7DDE6E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BB2DA2-9279-124B-F3DF-D22E07FC03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problem of joint production and trade can be written as a constrained optimization problem: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altLang="zh-TW" sz="2400" b="0" i="0" smtClean="0"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sSubSup>
                            <m:sSub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lim>
                      </m:limLow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.   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  <m:sup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b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Sup>
                                  <m:sSubSup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  <m:sup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d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acc>
                              <m:accPr>
                                <m:chr m:val="̅"/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</m:acc>
                          </m:e>
                        </m:mr>
                        <m:m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         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d>
                              <m:d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p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p>
                                  <m:sSup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p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=0</m:t>
                            </m:r>
                            <m:r>
                              <m:rPr>
                                <m:nor/>
                              </m:rPr>
                              <a:rPr lang="en-US" altLang="zh-TW" sz="2400" dirty="0"/>
                              <m:t> </m:t>
                            </m:r>
                          </m:e>
                        </m:mr>
                      </m:m>
                    </m:oMath>
                  </m:oMathPara>
                </a14:m>
                <a:endParaRPr lang="en-US" altLang="zh-TW" sz="8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function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altLang="zh-TW" sz="2000" dirty="0"/>
                  <a:t> is the transformation function, so that the bundle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altLang="zh-TW" sz="2000" dirty="0"/>
                  <a:t> lies on the PPF.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feasibility constraint (not stated explicitly above)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bSup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US" altLang="zh-TW" sz="2000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altLang="zh-TW" sz="2000" i="1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We choose allocations and production to maximize one agent’s utility, subject to feasibility, technology, and a fixed utility level for the other agent.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</a:t>
                </a:r>
                <a:r>
                  <a:rPr lang="en-US" altLang="zh-TW" sz="2400" dirty="0" err="1"/>
                  <a:t>Lagrangian</a:t>
                </a:r>
                <a:r>
                  <a:rPr lang="en-US" altLang="zh-TW" sz="2400" dirty="0"/>
                  <a:t> can be written as</a:t>
                </a:r>
                <a:r>
                  <a:rPr lang="en-US" altLang="zh-TW" sz="20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ℒ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b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0−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d>
                    </m:oMath>
                  </m:oMathPara>
                </a14:m>
                <a:endParaRPr lang="en-US" altLang="zh-TW" sz="12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BB2DA2-9279-124B-F3DF-D22E07FC03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762B7F9-D358-6FBA-7D8E-17473005EE5B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C24B5F-0730-94A8-0165-B3E573D40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 and Trade: The Mathematics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6A85BE-DD4B-A5A9-72CC-E268A0BF6CF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F618B-9428-CF3F-D12A-884179915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050B7-0683-666D-B938-C31A3AB43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685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FC80C-6B35-1EB0-B760-A9EF7856E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ED3B96-3050-FEAE-AD1E-3F3F01A4CD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first-order conditions (FOCs) are:</a:t>
                </a: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=0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   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400" dirty="0"/>
                          <m:t>1</m:t>
                        </m:r>
                      </m:e>
                    </m:d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=0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   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400" dirty="0"/>
                          <m:t>2</m:t>
                        </m:r>
                      </m:e>
                    </m:d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=0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−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       ⋯   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400" b="0" i="0" dirty="0" smtClean="0"/>
                          <m:t>3</m:t>
                        </m:r>
                      </m:e>
                    </m:d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=0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       ⋯   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400" b="0" i="0" dirty="0" smtClean="0"/>
                          <m:t>4</m:t>
                        </m:r>
                      </m:e>
                    </m:d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Taking the ratio of (1) and (2):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bSup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bSup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𝑀𝑅𝑇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⋯   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5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ED3B96-3050-FEAE-AD1E-3F3F01A4CD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BEB0874-6D05-B984-CDB2-2C5689E1CE4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250473-3DB0-77E7-CC93-52C3667F4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 and Trade: The Mathematics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CF8F74-3F62-FA4D-4EE0-3D79937D12F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D3BE8-B053-BAF3-8E8E-FCEA9D852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70B2D-12FF-DA0B-6D86-7BEBE053D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954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42174-65EA-CA1F-1C46-9C2DAC69F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F6ED94-903E-F74C-5296-33ADE9BC7F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Taking the ratio of (3) and (4):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bSup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bSup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  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𝑀𝑅𝑇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   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altLang="zh-TW" sz="2400" b="0" i="0" dirty="0" smtClean="0"/>
                            <m:t>6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Technical note: 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altLang="zh-TW" sz="2000" i="1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</m:oMath>
                </a14:m>
                <a:r>
                  <a:rPr lang="en-US" altLang="zh-TW" sz="2000" dirty="0"/>
                  <a:t>​, derivatives of </a:t>
                </a:r>
                <a14:m>
                  <m:oMath xmlns:m="http://schemas.openxmlformats.org/officeDocument/2006/math"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altLang="zh-TW" sz="2000" dirty="0"/>
                  <a:t> with respect to individual consumption equal derivatives with respect to total output.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Combining (5) and (6), we obtain: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𝑀𝑅𝑇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At a Pareto-efficient allocation, both agents’ marginal rates of substitution must equal the marginal rate of transformation.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F6ED94-903E-F74C-5296-33ADE9BC7F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AAE13E2-5936-2B6B-635F-2712AED8575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47CD11-276F-48A7-914C-FCE8C559F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 and Trade: The Mathematics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DFDD93-4C22-A474-EFDA-13ADB063E6A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1CAAC-1926-FE58-35EF-04199ABFF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E5472-E5A0-AED0-9CF6-4A3E199B8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494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FFCACC-7CFE-C16B-D2E3-EAB226A38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958CC5-C2BF-10CA-D0D3-BEDE3D81CFFC}"/>
              </a:ext>
            </a:extLst>
          </p:cNvPr>
          <p:cNvSpPr txBox="1"/>
          <p:nvPr/>
        </p:nvSpPr>
        <p:spPr>
          <a:xfrm>
            <a:off x="-1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Recap &amp; Preview</a:t>
            </a:r>
            <a:endParaRPr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680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4EDB5-6C56-94BC-2074-A847BE1F6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B49ED-1345-A04C-519E-DA97089D4E1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joint production possibilities set combines the technologies of all agents.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Differences in opportunity costs lead to specialization, with production allocated to the agent with the lower opportunity cost.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As production shifts across agents, the joint PPF reflects these differences in costs.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When technologies differ, the joint PPF is kinked, and its slope represents the marginal rate of transformation (MRT).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Production determines total output, and the resulting bundle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altLang="zh-TW" sz="2400" dirty="0"/>
                  <a:t> becomes the total endowment.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B49ED-1345-A04C-519E-DA97089D4E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78BCABC-CCC2-DABD-2739-8D84748C74C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C13EA4-3C7F-F1F7-CF94-87079D957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Production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75FFA2-C528-AF54-74C8-7A6E6D1A6BF0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215E9-D1A8-0BE9-E605-E502A310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09903-2B07-186F-0DB0-F05487C73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658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1FF04-9076-5A84-26DA-841C0C9F3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B0CFB2-75E2-DA82-9643-099E1839ADC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274553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Total endowment defines the size of the Edgeworth box and the set of feasible allocations.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Exchange allows for Pareto improvements, and efficient allocations lie along the contract curve.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At a Pareto optimal allocation, the marginal rates of substitution are equal across agents.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When production is taken into account, efficiency requires that: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𝑀𝑅𝑇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condition ensures that consumers’ willingness to substitute matches the economy’s ability to transform goods.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B0CFB2-75E2-DA82-9643-099E1839AD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274553" cy="5081046"/>
              </a:xfrm>
              <a:blipFill>
                <a:blip r:embed="rId2"/>
                <a:stretch>
                  <a:fillRect l="-703" t="-1319" r="-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2753A55-D8FD-5F4F-970D-4A6575ABB32C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D3C462-E504-5F23-4F29-BAD9A6400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Production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0EEBCD-328A-4A6A-51A2-BB893AEEBD6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90F551-38B3-E630-5855-A6FF15559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5867EC-CB02-4F32-32E8-F518A449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574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DDB4B-70EB-D813-2CBD-F9DCC9FAC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96D899-59D5-9E41-D3B6-CE5808862787}"/>
              </a:ext>
            </a:extLst>
          </p:cNvPr>
          <p:cNvSpPr txBox="1"/>
          <p:nvPr/>
        </p:nvSpPr>
        <p:spPr>
          <a:xfrm>
            <a:off x="0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The Robinson Crusoe Economy</a:t>
            </a:r>
          </a:p>
        </p:txBody>
      </p:sp>
    </p:spTree>
    <p:extLst>
      <p:ext uri="{BB962C8B-B14F-4D97-AF65-F5344CB8AC3E}">
        <p14:creationId xmlns:p14="http://schemas.microsoft.com/office/powerpoint/2010/main" val="4118026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1A8E4-E7C8-D19D-86D3-030AA6A65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9CAFF-9B43-78CA-BAEA-3A38D425E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So far, we have characterized efficient allocations in various settings.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However, efficiency alone does not determine which allocation is better for society: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An allocation can be efficient, yet not socially optimal.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Recall that the “corners” of Edgeworth boxes are Pareto optimal.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How do we compare different Pareto optimal allocations?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We will introduce: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Social welfare functions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Equity vs. efficiency trade-offs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role of policy and redistribution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63240C-8227-33CA-AF99-D0EF5588634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6EDD73-7133-E4AA-713D-AD3D76A81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Preview: Welfare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564DE4-D134-77A0-9EFC-4F54285A0746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2F7BE-07A9-1D9E-9E4B-EFBF9303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F82BC-2D44-4CB1-89DC-762807C2B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08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21073-93E3-E645-9824-8531FE0FE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1DF689F-2A48-3E2E-C909-D5EBF0E442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Now we move to a model of general equilibrium with production, using the simplest possible setup: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One agent: acts as both consumer and producer.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Two goods: Coconuts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 dirty="0"/>
                  <a:t> and leisure.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Time endowment: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acc>
                  </m:oMath>
                </a14:m>
                <a:r>
                  <a:rPr lang="en-US" altLang="zh-TW" sz="2000" dirty="0"/>
                  <a:t> units of time available.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Labor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 dirty="0"/>
                  <a:t> is time spent working, and leisure is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acc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economy is often referred to as a “Robinson Crusoe” model: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Robinson chooses how much time to allocate to labor (L).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remaining time is leisure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</m:acc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Output (coconuts) is determined by his production function.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1DF689F-2A48-3E2E-C909-D5EBF0E442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279A5A5-68CE-EEA7-B5BE-97B408B12C0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72AA09-25ED-4EC3-FCB3-7D4222DEE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A Model of Production: Settings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A044C8-FC1E-F447-847E-831C2360787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88474-F7FA-3F00-A433-AFA160B09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A05A4-6C74-3A85-4316-9F481649E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134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5A38C-41E1-2726-30DF-3224B71AB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A63AA5-7BCC-493D-DF33-E3411712C7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It is useful to represent Robinson’s choice as a bundle of coconuts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400" dirty="0"/>
                  <a:t> and labor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We first plot Robinson’s production function: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production function exhibits diminishing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More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altLang="zh-TW" sz="2000" dirty="0"/>
                  <a:t> produces more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zh-TW" sz="2000" dirty="0"/>
                  <a:t>, but at a decreasing rate.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Graphically, the production function defines the boundary of feasible consumption: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area under the production function is feasible.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A63AA5-7BCC-493D-DF33-E3411712C7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6A74B3C8-5460-969A-7672-53FE610B33ED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FD5519-CA34-F5C0-0E20-6A163E2C6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Robinson’s Problem: Production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F56310-1217-E23A-4DBA-03F800C2FF2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3135-DECB-C375-BAF0-B666D4C7D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B939E-E3B0-F5C2-C066-460772ED7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26C02F-26C8-38C6-879F-DCCB7C79FD5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a graph&#10;&#10;AI-generated content may be incorrect.">
            <a:extLst>
              <a:ext uri="{FF2B5EF4-FFF2-40B4-BE49-F238E27FC236}">
                <a16:creationId xmlns:a16="http://schemas.microsoft.com/office/drawing/2014/main" id="{2E2A7B6E-A0FF-D5A0-63FF-86C6F3AC68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2" name="Picture 11" descr="A diagram of a graph&#10;&#10;AI-generated content may be incorrect.">
            <a:extLst>
              <a:ext uri="{FF2B5EF4-FFF2-40B4-BE49-F238E27FC236}">
                <a16:creationId xmlns:a16="http://schemas.microsoft.com/office/drawing/2014/main" id="{715BF53E-9264-DCD3-0EA3-33B9D9570D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38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B1BA0-DFD7-8F9F-49ED-4B5D87AF6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11EE13-7225-C2EA-DFF7-BE12D0BD45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Now we incorporate Robinson’s preferences as a consumer.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Utility is defined over coconuts and labor: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Each curve represents a constant level of utility.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Higher utility corresponds to more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zh-TW" sz="2000" dirty="0"/>
                  <a:t> and/or less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Graphically: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Indifference curves slope upward (since labor is a bad).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Higher utility curves lie toward the “northwest.”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11EE13-7225-C2EA-DFF7-BE12D0BD45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47E283C-EBE5-B524-4031-612324C40B1D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CBB3B8-1D1C-F5EE-BE35-76E9EDE7C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Robinson’s Problem: Production &amp; Consumption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812CB5-7D9A-6ED1-CB2C-044BF7493FB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0E66A-566A-98FF-8F60-F6528CF92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1B4C0-8B33-71D2-6781-941B47881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B812EA-DFFA-2899-6836-46A57967F6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3" name="Picture 12" descr="A diagram of a graph&#10;&#10;AI-generated content may be incorrect.">
            <a:extLst>
              <a:ext uri="{FF2B5EF4-FFF2-40B4-BE49-F238E27FC236}">
                <a16:creationId xmlns:a16="http://schemas.microsoft.com/office/drawing/2014/main" id="{BBBB23F5-F913-EEDD-5338-FE024B7747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5" name="Picture 14" descr="A diagram of a graph&#10;&#10;AI-generated content may be incorrect.">
            <a:extLst>
              <a:ext uri="{FF2B5EF4-FFF2-40B4-BE49-F238E27FC236}">
                <a16:creationId xmlns:a16="http://schemas.microsoft.com/office/drawing/2014/main" id="{24667CA2-EA70-B58D-9AA6-DC5D8F63CA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1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3965F-C678-E539-5ABC-A4B37930D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DD9D190-E8E5-891E-DEA4-74616C400B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Robinson chooses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400" dirty="0"/>
                  <a:t> to maximize utility subject to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optimal bundle is found where the highest attainable indifference curve is tangent to the production function</a:t>
                </a:r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At the optimum: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𝑀𝑅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Robinson equates his willingness to trade coconuts for less labor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 dirty="0" smtClean="0">
                            <a:latin typeface="Cambria Math" panose="02040503050406030204" pitchFamily="18" charset="0"/>
                          </a:rPr>
                          <m:t>𝑀𝑅</m:t>
                        </m:r>
                        <m:sSub>
                          <m:sSubPr>
                            <m:ctrlP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 dirty="0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sz="2000" dirty="0"/>
                  <a:t> with the technological trade-off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 dirty="0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000" i="1" dirty="0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DD9D190-E8E5-891E-DEA4-74616C400B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EA132CA-FD7F-DD5C-CC8B-3A0C79804BF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4DB2AF-17D6-7539-0A1F-ED7046613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Robinson’s Problem: Optimal Choice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5C27FB-6CDD-27F3-4C6A-255136B7E73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D5296-2C74-904B-5BF9-F5C760BBD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0CEB9-4D46-2DD9-82AE-F1921B02C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1D96B30-F29D-BE22-9644-4BC1903832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78A0012-E188-DDCF-010D-AB0390F0009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3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08AB2-2702-2496-84F0-F93849315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E1ED2B-CC31-A3DD-D360-F119AEDCBF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Robinson’s problem is a constrained optimization problem: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altLang="zh-TW" sz="2400" b="0" i="0" smtClean="0"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lim>
                      </m:limLow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.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</a:t>
                </a:r>
                <a:r>
                  <a:rPr lang="en-US" altLang="zh-TW" sz="2400" dirty="0" err="1"/>
                  <a:t>Lagrangian</a:t>
                </a:r>
                <a:r>
                  <a:rPr lang="en-US" altLang="zh-TW" sz="2400" dirty="0"/>
                  <a:t> can be set up as</a:t>
                </a:r>
                <a:r>
                  <a:rPr lang="en-US" altLang="zh-TW" sz="20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ℒ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</m:d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US" altLang="zh-TW" sz="12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first-order conditions (FOCs) are:</a:t>
                </a: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=0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   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400" dirty="0"/>
                          <m:t>1</m:t>
                        </m:r>
                      </m:e>
                    </m:d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=0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       ⟹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400" b="0" i="0" dirty="0" smtClean="0"/>
                          <m:t>2</m:t>
                        </m:r>
                      </m:e>
                    </m:d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=0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                          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⋯   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400" b="0" i="0" dirty="0" smtClean="0"/>
                          <m:t>3</m:t>
                        </m:r>
                      </m:e>
                    </m:d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E1ED2B-CC31-A3DD-D360-F119AEDCBF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EC9D88B-30F9-D35A-8EA1-777B1A44133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C29999-1A88-1BAC-D3BF-9D76B141A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Robinson’s Problem: The Mathematics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D901A9-F650-0DFB-1721-22B24A49C0B9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19C4A-B7D7-CE57-6242-7D4033BE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F66E9-840B-0D62-EEB1-9E5EF39E5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377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06883-B83C-E21D-30B2-C075E9A80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0ACB21-970D-5889-416F-9252307449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Taking the ratio of FOCs (1) and (2):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FOC (3) enforces the feasibility constraint: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We can use mathematics to verify the conclusion we have drawn analyzing graphs, that Robinson’s marginal rate of substitution equals the marginal product of labor.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0ACB21-970D-5889-416F-9252307449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638A66F2-E593-69E4-221A-D8F676CA0EC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C20F53-C442-D312-A2D1-2332A337A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Robinson’s Problem: The Mathematics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0D149A-289E-8EC5-488B-82A6BCDD303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20BF4-6720-0F52-1C7A-0ABDFCBC2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628D3-ADED-BCB2-6CEF-B5350778C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244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356cb1e-6d86-4dae-a983-fa46a00b040a}" enabled="1" method="Standard" siteId="{4881a8fa-b252-4912-b93a-7806c41bbe9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17758</TotalTime>
  <Words>2481</Words>
  <Application>Microsoft Office PowerPoint</Application>
  <PresentationFormat>Custom</PresentationFormat>
  <Paragraphs>339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Aptos</vt:lpstr>
      <vt:lpstr>Arial</vt:lpstr>
      <vt:lpstr>Calibri</vt:lpstr>
      <vt:lpstr>Cambria Math</vt:lpstr>
      <vt:lpstr>Garamond</vt:lpstr>
      <vt:lpstr>Office Theme</vt:lpstr>
      <vt:lpstr>PowerPoint Presentation</vt:lpstr>
      <vt:lpstr>  Preview: General Equilibrium with Production</vt:lpstr>
      <vt:lpstr>PowerPoint Presentation</vt:lpstr>
      <vt:lpstr>  A Model of Production: Settings</vt:lpstr>
      <vt:lpstr>  Robinson’s Problem: Production</vt:lpstr>
      <vt:lpstr>  Robinson’s Problem: Production &amp; Consumption</vt:lpstr>
      <vt:lpstr>  Robinson’s Problem: Optimal Choice</vt:lpstr>
      <vt:lpstr>  Robinson’s Problem: The Mathematics</vt:lpstr>
      <vt:lpstr>  Robinson’s Problem: The Mathematics</vt:lpstr>
      <vt:lpstr>PowerPoint Presentation</vt:lpstr>
      <vt:lpstr>  An Expanded Model of Production: Settings</vt:lpstr>
      <vt:lpstr>  Production Possibilities</vt:lpstr>
      <vt:lpstr>  Production Possibilities: Robinson</vt:lpstr>
      <vt:lpstr>  Production Possibilities: Robinson</vt:lpstr>
      <vt:lpstr>  Production Possibilities: Friday</vt:lpstr>
      <vt:lpstr>  Production Possibilities: Friday</vt:lpstr>
      <vt:lpstr>  Joint Production Possibilities</vt:lpstr>
      <vt:lpstr>  Joint Production Possibilities: Specialization</vt:lpstr>
      <vt:lpstr>  Joint Production Possibilities: Kinked PPF</vt:lpstr>
      <vt:lpstr>  Joint Production</vt:lpstr>
      <vt:lpstr>  Endowments and Trade</vt:lpstr>
      <vt:lpstr>  Joint Production and Trade</vt:lpstr>
      <vt:lpstr>  Joint Production and Trade: Why MRT=MRS </vt:lpstr>
      <vt:lpstr>  Production and Trade: The Mathematics</vt:lpstr>
      <vt:lpstr>  Production and Trade: The Mathematics</vt:lpstr>
      <vt:lpstr>  Production and Trade: The Mathematics</vt:lpstr>
      <vt:lpstr>PowerPoint Presentation</vt:lpstr>
      <vt:lpstr>  Recap: Production</vt:lpstr>
      <vt:lpstr>  Recap: Production</vt:lpstr>
      <vt:lpstr>  Preview: Welfare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Brian Park</dc:creator>
  <cp:keywords/>
  <dc:description>generated using python-pptx</dc:description>
  <cp:lastModifiedBy>Brian Park</cp:lastModifiedBy>
  <cp:revision>644</cp:revision>
  <cp:lastPrinted>2026-02-23T02:04:32Z</cp:lastPrinted>
  <dcterms:created xsi:type="dcterms:W3CDTF">2013-01-27T09:14:16Z</dcterms:created>
  <dcterms:modified xsi:type="dcterms:W3CDTF">2026-04-14T14:07:03Z</dcterms:modified>
  <cp:category/>
</cp:coreProperties>
</file>