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804" r:id="rId3"/>
    <p:sldId id="376" r:id="rId4"/>
    <p:sldId id="805" r:id="rId5"/>
    <p:sldId id="789" r:id="rId6"/>
    <p:sldId id="806" r:id="rId7"/>
    <p:sldId id="841" r:id="rId8"/>
    <p:sldId id="843" r:id="rId9"/>
    <p:sldId id="807" r:id="rId10"/>
    <p:sldId id="808" r:id="rId11"/>
    <p:sldId id="809" r:id="rId12"/>
    <p:sldId id="810" r:id="rId13"/>
    <p:sldId id="811" r:id="rId14"/>
    <p:sldId id="815" r:id="rId15"/>
    <p:sldId id="816" r:id="rId16"/>
    <p:sldId id="817" r:id="rId17"/>
    <p:sldId id="812" r:id="rId18"/>
    <p:sldId id="813" r:id="rId19"/>
    <p:sldId id="814" r:id="rId20"/>
    <p:sldId id="818" r:id="rId21"/>
    <p:sldId id="821" r:id="rId22"/>
    <p:sldId id="820" r:id="rId23"/>
    <p:sldId id="835" r:id="rId24"/>
    <p:sldId id="823" r:id="rId25"/>
    <p:sldId id="824" r:id="rId26"/>
    <p:sldId id="838" r:id="rId27"/>
    <p:sldId id="840" r:id="rId28"/>
    <p:sldId id="826" r:id="rId29"/>
    <p:sldId id="827" r:id="rId30"/>
    <p:sldId id="828" r:id="rId31"/>
    <p:sldId id="829" r:id="rId32"/>
    <p:sldId id="790" r:id="rId33"/>
    <p:sldId id="831" r:id="rId34"/>
    <p:sldId id="832" r:id="rId35"/>
    <p:sldId id="833" r:id="rId36"/>
    <p:sldId id="834" r:id="rId37"/>
    <p:sldId id="836" r:id="rId38"/>
    <p:sldId id="830" r:id="rId39"/>
    <p:sldId id="599" r:id="rId40"/>
    <p:sldId id="765" r:id="rId41"/>
    <p:sldId id="837" r:id="rId42"/>
    <p:sldId id="422" r:id="rId43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122C"/>
    <a:srgbClr val="FDB913"/>
    <a:srgbClr val="B89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55" autoAdjust="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32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-6" y="-18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59EC7-19C7-4638-A61A-0E2B59861576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7AAC7-CF25-414B-93E7-2A61E431E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2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Is there a feasible allocation that makes both agents better off?
https://www.polleverywhere.com/multiple_choice_polls/GLyqWxQeOqoZNPnJ1wMiN?display_state=instructions&amp;activity_state=opened&amp;state=opened&amp;flow=Engagement&amp;onscreen=persist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186C9A-AEBD-2456-D505-7E94BB9C0850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74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9E278-D0C5-354A-F7EE-B3FC131F0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C109E4-E8E5-BD83-45DC-B21AE5C894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1F9993-0FD6-B76E-0ECA-A0A55B8E91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B0CCF3-172F-BF32-F6FB-19D24F3F4D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13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D59CD-F981-12BC-0D61-098274EC4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ADEF56-E79E-1AF4-9EE7-63C99D3FE7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DA7BCB-0FCA-F46E-D4FF-0A00065105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39ACE-EA4B-690E-E848-1E59C359F9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63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C19EE-8364-AB4F-0335-5A07E23CA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7FAE2D-F637-191E-19D5-CAE9B69A73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BB45B3-94DE-83DF-EE71-2F53737A26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DA5B4B-7A26-BB5D-3E69-AE77A9502D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60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Is there a feasible allocation that makes both agents better off?
https://www.polleverywhere.com/multiple_choice_polls/GLyqWxQeOqoZNPnJ1wMiN?display_state=chart&amp;activity_state=closed&amp;state=closed&amp;flow=Engagement&amp;onscreen=persist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E8092B-F7A5-36E1-4495-D0B406D2CAF1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50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49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If good 2 is in excess demand, what happens following a price adjustment?
https://www.polleverywhere.com/multiple_choice_polls/i241XpNWIAAE7BdPca6Ub?display_state=instructions&amp;activity_state=opened&amp;state=opened&amp;flow=Engagement&amp;onscreen=persist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AE4248-36DE-CBF6-2E51-BC130B026EB3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27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If good 2 is in excess demand, what happens following a price adjustment?
https://www.polleverywhere.com/multiple_choice_polls/i241XpNWIAAE7BdPca6Ub?display_state=chart&amp;activity_state=closed&amp;state=closed&amp;flow=Engagement&amp;onscreen=persist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4F7634-5A76-BB59-FFB6-FD7F220C2FE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441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D67006-15B0-B717-6DB7-728133853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F6BBDF-D3BB-4C9B-AA5E-0432926D26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1ACD03-856D-A670-13FD-CC04193076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F92975-7EA1-68F3-1E41-605CCFF371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46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400D53-3B7D-F542-2F7A-4705467D6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198FC8-A0CA-4253-60A2-F2BE2CDAF0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F72A9E-6A3E-B5EB-FD8A-EE4428B947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CEC2A8-1F92-A5F0-495F-5947302EFF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39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6E433-D5AD-89AA-CADF-25A16FEE2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D796F4-BEE4-ED78-33BA-0053DB941D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59F001-794D-2C1B-033F-B18EBAFD2E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37D3C7-FD3F-FED8-BABE-6517FAEFFF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64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5361F-56CC-D644-41E7-9C24CD917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CA16C6-156C-A5D8-189F-1F36DC9189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776CEF-1D98-D099-05CA-36741D625E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E118F3-5D82-5DDB-EB9C-9FA78D5FD7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30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8114D-31B9-4B78-9ACC-70FB90027BFD}" type="datetime1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4A91-75B0-4800-B4E2-20956DB94300}" type="datetime1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51350-1A97-42BE-B68B-7AD85E4EDCBF}" type="datetime1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F65B-C187-4F2E-97E4-866F44D3FEC5}" type="datetime1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CE8C-B3D2-4FED-8171-A22B1E84AA49}" type="datetime1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7D79-C197-49E5-840E-62EF773E40EB}" type="datetime1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4C717-ACD6-42B4-B4D2-A00897526083}" type="datetime1">
              <a:rPr lang="en-US" smtClean="0"/>
              <a:t>4/8/2026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F010-C38E-44B3-A11D-B9CE0300A741}" type="datetime1">
              <a:rPr lang="en-US" smtClean="0"/>
              <a:t>4/8/2026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42EE-45D9-4220-A88F-EE689B9875C3}" type="datetime1">
              <a:rPr lang="en-US" smtClean="0"/>
              <a:t>4/8/2026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1C2B-1683-45DB-88D6-369C6CB6AB24}" type="datetime1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611B-DC9D-42DB-B865-14DB93E316AF}" type="datetime1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8D4B9-4EE2-4C3D-B367-BE7622E78789}" type="datetime1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Intermediate Microeconomic Theory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6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6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50659"/>
            <a:ext cx="121888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FDB913"/>
                </a:solidFill>
                <a:latin typeface="Garamond"/>
              </a:defRPr>
            </a:pPr>
            <a:r>
              <a:rPr lang="en-US" sz="4200" dirty="0"/>
              <a:t>I</a:t>
            </a:r>
            <a:r>
              <a:rPr lang="en-US" sz="3600" dirty="0"/>
              <a:t>NTERMEDIATE </a:t>
            </a:r>
            <a:r>
              <a:rPr lang="en-US" sz="4200" dirty="0"/>
              <a:t>M</a:t>
            </a:r>
            <a:r>
              <a:rPr lang="en-US" sz="3600" dirty="0"/>
              <a:t>ICROECONOMIC </a:t>
            </a:r>
            <a:r>
              <a:rPr lang="en-US" sz="4200" dirty="0"/>
              <a:t>T</a:t>
            </a:r>
            <a:r>
              <a:rPr lang="en-US" sz="3600" dirty="0"/>
              <a:t>HEORY</a:t>
            </a:r>
            <a:endParaRPr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-1" y="3657600"/>
            <a:ext cx="121888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400">
                <a:solidFill>
                  <a:srgbClr val="FFFFFF"/>
                </a:solidFill>
                <a:latin typeface="Garamond"/>
              </a:defRPr>
            </a:pPr>
            <a:r>
              <a:rPr lang="en-US" dirty="0"/>
              <a:t>Chapter 32: Exchange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40B4A-AEE8-4727-72FF-4F46D9851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5150F-7D71-9B4E-FE97-1AAEEA1EE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199" y="1300900"/>
            <a:ext cx="6830569" cy="5081046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Pareto improvements are changes in allocation where: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At least one agent is better off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No agent is worse off</a:t>
            </a:r>
          </a:p>
          <a:p>
            <a:pPr lvl="3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In the Edgeworth box, any bundle in the shaded region is a Pareto improvement over the initial endowment.</a:t>
            </a:r>
            <a:endParaRPr lang="en-US" altLang="zh-TW" sz="2000" dirty="0"/>
          </a:p>
          <a:p>
            <a:pPr lvl="4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An allocation is Pareto optimal if there are no further Pareto improvements available.</a:t>
            </a:r>
          </a:p>
          <a:p>
            <a:pPr lvl="3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So where in the Edgeworth box do we end up?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7A479C-B1C6-1767-391B-9CDB9087AEC6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9725D-74A4-E272-B9B6-D27BA300F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Pareto Optimality / Improvements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AF4616-ADA7-D224-9D05-0B2C193BCDA0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386EAD-5283-ACBB-6A13-3311C2FB2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FD7222-F959-59AF-6F5F-FCDDD2515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10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D20873-EC13-34AA-6A72-93A65E91C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7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B7224-5B9D-3CC1-6E31-810ED7110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2C6225-B578-CF3A-C422-9F06208189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9199" y="1300900"/>
                <a:ext cx="6702427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An allocation is feasible if total consumption equals total endowment for each good: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altLang="zh-TW" sz="24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altLang="zh-TW" sz="24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Edgeworth box represents all feasible allocations.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Agents can reach any feasible allocation through trade.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Through mutually beneficial trade, the economy moves away from the initial endowment.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2C6225-B578-CF3A-C422-9F06208189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9199" y="1300900"/>
                <a:ext cx="6702427" cy="5081046"/>
              </a:xfrm>
              <a:blipFill>
                <a:blip r:embed="rId2"/>
                <a:stretch>
                  <a:fillRect l="-1183" t="-1319" r="-1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CDDA4608-D533-F336-7EBD-E0726C72002D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36C816-9404-999F-6DD9-71D647AB0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Feasible Allocations and Trade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42AB75-F66D-8BEA-4AB1-30398CAD19A8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9E3C89-9E91-0241-6D6E-AE4338342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971687-2D7A-8BFE-652E-171299767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11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4D23D9-72B2-E9CD-0074-CC5A57A71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0" name="Picture 9" descr="A diagram of a line&#10;&#10;AI-generated content may be incorrect.">
            <a:extLst>
              <a:ext uri="{FF2B5EF4-FFF2-40B4-BE49-F238E27FC236}">
                <a16:creationId xmlns:a16="http://schemas.microsoft.com/office/drawing/2014/main" id="{21200869-AFDC-2A02-B844-BD4722E5B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0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C71E6-BC9A-73AF-B56B-C282797A1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D99FC-D817-AA40-2B86-178B35189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199" y="1300900"/>
            <a:ext cx="6702427" cy="5081046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allocation after the first round of trade is a Pareto improvement over the initial endowment.</a:t>
            </a:r>
          </a:p>
          <a:p>
            <a:pPr lvl="3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However, additional Pareto improvements are still possible.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Any bundle in the shaded region between the updated indifference curves is a Pareto improvement.</a:t>
            </a:r>
          </a:p>
          <a:p>
            <a:pPr lvl="3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This process continues until no further Pareto improvements are possible.</a:t>
            </a:r>
          </a:p>
          <a:p>
            <a:pPr lvl="3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How do we characterize a Pareto optimal allocation in this setting?</a:t>
            </a:r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32A5D1-22BD-CF14-D309-FECDF28867E4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ECC0C0-BBA4-351B-9576-2850637F3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Trade and Pareto Improvements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62EEDE-D3A3-C7C0-B1FD-475607B296B7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27A7F8-3F4C-7F81-0820-D45D7FAB0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34E338-1B63-8F59-A76E-684F7FBD8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E7A52D-5AFC-DB57-5A71-DFD8DB6C5A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5" name="Picture 14" descr="A diagram of a graph&#10;&#10;AI-generated content may be incorrect.">
            <a:extLst>
              <a:ext uri="{FF2B5EF4-FFF2-40B4-BE49-F238E27FC236}">
                <a16:creationId xmlns:a16="http://schemas.microsoft.com/office/drawing/2014/main" id="{7E3DF544-BA31-4413-DE5E-C198CB369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1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C26CF8-4B00-225F-29A4-093C05079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169E32-83ED-69DF-3CFE-984C0F3EF4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9199" y="1300900"/>
                <a:ext cx="6702427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Trade stops when the two agents’ indifference curves are tangent at a feasible allocation, and no further Pareto improvements are possible.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At this point: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𝑀𝑅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𝑀𝑅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altLang="zh-TW" sz="24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At a Pareto optimal allocation, both agents have the same willingness to trade between goods.</a:t>
                </a:r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Caveat: The tangency condition does not necessarily hold at boundary solutions, where an agent consumes zero of a good.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169E32-83ED-69DF-3CFE-984C0F3EF4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9199" y="1300900"/>
                <a:ext cx="6702427" cy="5081046"/>
              </a:xfrm>
              <a:blipFill>
                <a:blip r:embed="rId2"/>
                <a:stretch>
                  <a:fillRect l="-1183" t="-1319" r="-2275" b="-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24FD814-913F-D0E7-642D-BF7465D00D8F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04C124-6C1E-D0AE-EA6F-7971359C6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A Pareto Optimal Allocation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4AA174-F7FA-0F42-344A-91F07DBAAD97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47C93C-DBFD-6378-6E62-BB5346FB3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30BCFE-EB41-66F9-BF74-0BEEF9C29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13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8C8DB6-CED0-98E0-AC53-68F273EDAD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5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30A5B7-CAB2-FFC6-4124-751A8A913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8DECA-5913-183A-B08E-8E2DD011AD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274553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To characterize a Pareto optimal allocation, consider the following problem: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Sup>
                                <m:sSubSup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func>
                    </m:oMath>
                  </m:oMathPara>
                </a14:m>
                <a:endParaRPr lang="en-US" altLang="zh-TW" sz="2400" b="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b="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b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sz="24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</a:t>
                </a:r>
                <a:r>
                  <a:rPr lang="en-US" altLang="zh-TW" sz="2400" dirty="0" err="1"/>
                  <a:t>Lagrangian</a:t>
                </a:r>
                <a:r>
                  <a:rPr lang="en-US" altLang="zh-TW" sz="2400" dirty="0"/>
                  <a:t> would be:</a:t>
                </a:r>
                <a:endParaRPr lang="en-US" altLang="zh-TW" sz="100" dirty="0"/>
              </a:p>
              <a:p>
                <a:pPr marL="0" indent="0">
                  <a:lnSpc>
                    <a:spcPct val="10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200" dirty="0"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zh-TW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TW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altLang="zh-TW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zh-TW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2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TW" sz="2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2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altLang="zh-TW" sz="2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  <m:r>
                              <a:rPr lang="en-US" altLang="zh-TW" sz="2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altLang="zh-TW" sz="2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2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altLang="zh-TW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</m:d>
                    <m:r>
                      <a:rPr lang="en-US" altLang="zh-TW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2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zh-TW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2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zh-TW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TW" sz="2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2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altLang="zh-TW" sz="2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  <m:r>
                              <a:rPr lang="en-US" altLang="zh-TW" sz="2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altLang="zh-TW" sz="2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2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altLang="zh-TW" sz="2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endParaRPr lang="en-US" altLang="zh-TW" sz="22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0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200" dirty="0">
                    <a:ea typeface="Cambria Math" panose="02040503050406030204" pitchFamily="18" charset="0"/>
                  </a:rPr>
                  <a:t>							    </a:t>
                </a:r>
                <a14:m>
                  <m:oMath xmlns:m="http://schemas.openxmlformats.org/officeDocument/2006/math">
                    <m:r>
                      <a:rPr lang="en-US" altLang="zh-TW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2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2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TW" sz="2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2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altLang="zh-TW" sz="2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altLang="zh-TW" sz="2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altLang="zh-TW" sz="220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2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altLang="zh-TW" sz="2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8DECA-5913-183A-B08E-8E2DD011AD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274553" cy="5081046"/>
              </a:xfrm>
              <a:blipFill>
                <a:blip r:embed="rId2"/>
                <a:stretch>
                  <a:fillRect l="-703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AEAD0FB-24FB-8E4E-5C06-9F44222E0A39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71D108-8EA2-93C4-7125-9B1110247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Pareto Optimality: The Setup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8B9074-11DD-1EE0-4D7A-3054D29E2C51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1A4286-9AB5-9633-DAA2-3DA2C890E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3E3E7B-2E56-BB5F-CE2C-59BD2E5A9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983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F573D-650C-E566-B745-329F72009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91FFDA-608A-D334-88A6-D3DE9666A7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274553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first-order conditions with respect to each choice variable are: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			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den>
                    </m:f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=0   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 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den>
                    </m:f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=0               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⋯(</m:t>
                    </m:r>
                    <m:r>
                      <m:rPr>
                        <m:nor/>
                      </m:rPr>
                      <a:rPr lang="en-US" altLang="zh-TW" sz="2400" dirty="0"/>
                      <m:t>1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sz="24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			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altLang="zh-TW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               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⋯(</m:t>
                    </m:r>
                    <m:r>
                      <m:rPr>
                        <m:nor/>
                      </m:rPr>
                      <a:rPr lang="en-US" altLang="zh-TW" sz="2400" b="0" i="0" dirty="0" smtClean="0"/>
                      <m:t>2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sz="24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			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den>
                    </m:f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−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den>
                    </m:f>
                    <m:r>
                      <a:rPr lang="en-US" altLang="zh-TW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⋯(</m:t>
                    </m:r>
                    <m:r>
                      <m:rPr>
                        <m:nor/>
                      </m:rPr>
                      <a:rPr lang="en-US" altLang="zh-TW" sz="2400" b="0" i="0" dirty="0" smtClean="0"/>
                      <m:t>3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sz="24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			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−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altLang="zh-TW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⋯(</m:t>
                    </m:r>
                    <m:r>
                      <m:rPr>
                        <m:nor/>
                      </m:rPr>
                      <a:rPr lang="en-US" altLang="zh-TW" sz="2400" b="0" i="0" dirty="0" smtClean="0"/>
                      <m:t>4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sz="24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91FFDA-608A-D334-88A6-D3DE9666A7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274553" cy="5081046"/>
              </a:xfrm>
              <a:blipFill>
                <a:blip r:embed="rId2"/>
                <a:stretch>
                  <a:fillRect l="-703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C28BB910-2952-9BDA-5887-D244C60C3106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B03A2B-2A48-AB03-830A-D4E74C821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Pareto Optimality: The FOCs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1602C0-7E48-AB73-C61E-4FF817358595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E26BE8-9F96-A4B5-CD67-BB6FE3FF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AAFB2F-853C-2B3F-FFDB-E65E9296C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699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D3C1A-8055-499B-87F5-8CAD5EE11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87568-2DD4-3CB9-4674-C180FC7F81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274553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Taking the ratios of (1) and (2):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altLang="zh-TW" sz="2400" b="0" i="0" dirty="0" smtClean="0"/>
                            <m:t>1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altLang="zh-TW" sz="2400" b="0" i="0" dirty="0" smtClean="0"/>
                            <m:t>2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  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den>
                          </m:f>
                        </m:num>
                        <m:den>
                          <m:f>
                            <m:fPr>
                              <m:type m:val="lin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𝑀𝑅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⋯(</m:t>
                      </m:r>
                      <m:r>
                        <m:rPr>
                          <m:nor/>
                        </m:rPr>
                        <a:rPr lang="en-US" altLang="zh-TW" sz="2400" b="0" i="0" dirty="0" smtClean="0"/>
                        <m:t>5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4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Taking the ratios of (3) and (4):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altLang="zh-TW" sz="2400" b="0" i="0" dirty="0" smtClean="0"/>
                            <m:t>3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altLang="zh-TW" sz="2400" b="0" i="0" dirty="0" smtClean="0"/>
                            <m:t>4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  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den>
                          </m:f>
                        </m:num>
                        <m:den>
                          <m:f>
                            <m:fPr>
                              <m:type m:val="lin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den>
                      </m:f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  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𝑀𝑅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altLang="zh-TW" sz="2400" b="0" i="0" dirty="0" smtClean="0"/>
                        <m:t>6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12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Conditions (5) and (6) imply that at a Pareto optimal allocation, both agents have the same willingness to trade between goods: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𝑀𝑅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𝑀𝑅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altLang="zh-TW" sz="24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87568-2DD4-3CB9-4674-C180FC7F81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274553" cy="5081046"/>
              </a:xfrm>
              <a:blipFill>
                <a:blip r:embed="rId2"/>
                <a:stretch>
                  <a:fillRect l="-703" t="-1319" r="-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4A580EA-48BD-D99B-1E12-05FED9EE94D5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EE949-2053-92DF-DF56-755FD05C6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Pareto Optimality: The Tangency Condition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35F243-6B65-D466-A4CC-F4A3EA0B124B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FF8D52-200E-E7C6-9767-1902B60AE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CE260E-4325-2F3C-49D3-0A8BEC769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396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B5C74-D22A-3410-F003-1B630CEE8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E8A41C-EAD0-99FE-7CF9-687E9FE374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9199" y="1300900"/>
                <a:ext cx="6702427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set of all Pareto optimal allocations in the Edgeworth box is called the contract curve.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Consider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altLang="zh-TW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zh-TW" sz="2400" b="0" i="1" dirty="0" smtClean="0">
                        <a:latin typeface="Cambria Math" panose="02040503050406030204" pitchFamily="18" charset="0"/>
                      </a:rPr>
                      <m:t>≫</m:t>
                    </m:r>
                    <m:d>
                      <m:d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0, 0</m:t>
                        </m:r>
                      </m:e>
                    </m:d>
                  </m:oMath>
                </a14:m>
                <a:r>
                  <a:rPr lang="en-US" altLang="zh-TW" sz="2400" dirty="0"/>
                  <a:t>.</a:t>
                </a:r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There is no potential for Pareto improvements: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Agent A has nothing to offer agent B.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only way to make agent A better off is to take something away from agent B.</a:t>
                </a:r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Allocations at the corners are Pareto optimal.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E8A41C-EAD0-99FE-7CF9-687E9FE374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9199" y="1300900"/>
                <a:ext cx="6702427" cy="5081046"/>
              </a:xfrm>
              <a:blipFill>
                <a:blip r:embed="rId2"/>
                <a:stretch>
                  <a:fillRect l="-1183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381CFBC-1282-195A-E31B-B51E6F3B316E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0D9434-18BE-9733-49E6-A53B3150F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Contract Curve: The Edges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1256AA-568F-08E9-793A-D1F0E794AABD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97652-CF10-6304-A70E-F29174EB8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673EB4-D63A-B082-6D7E-133584E42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17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E0FF0B-FAA4-6C39-D94D-46EA93188F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0" name="Picture 9" descr="A diagram of a person's relationship&#10;&#10;AI-generated content may be incorrect.">
            <a:extLst>
              <a:ext uri="{FF2B5EF4-FFF2-40B4-BE49-F238E27FC236}">
                <a16:creationId xmlns:a16="http://schemas.microsoft.com/office/drawing/2014/main" id="{FF517475-CD38-469E-46E4-E1D2A68795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95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F20FB-12D6-ACBE-55FE-8674FABBD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343C09-F0BF-DAB5-CBAB-7B7DF8762F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9199" y="1300900"/>
                <a:ext cx="6702427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contract curve typically spans the entire Edgeworth box, from one agent’s origin to the other agent’s origin.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When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≫</m:t>
                    </m:r>
                    <m:d>
                      <m:d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0, 0</m:t>
                        </m:r>
                      </m:e>
                    </m:d>
                  </m:oMath>
                </a14:m>
                <a:r>
                  <a:rPr lang="en-US" altLang="zh-TW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≫</m:t>
                    </m:r>
                    <m:d>
                      <m:d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0, 0</m:t>
                        </m:r>
                      </m:e>
                    </m:d>
                  </m:oMath>
                </a14:m>
                <a:r>
                  <a:rPr lang="en-US" altLang="zh-TW" sz="2400" dirty="0"/>
                  <a:t>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endowment is Pareto optimal, or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There exists a Pareto improvement that benefits both agents.</a:t>
                </a:r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Another way to view the contract curve is as the set of all possible outcomes of mutually advantageous trade from any initial allocation in the Edgeworth box.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343C09-F0BF-DAB5-CBAB-7B7DF8762F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9199" y="1300900"/>
                <a:ext cx="6702427" cy="5081046"/>
              </a:xfrm>
              <a:blipFill>
                <a:blip r:embed="rId2"/>
                <a:stretch>
                  <a:fillRect l="-1183" t="-1319" r="-1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0A2D2BB7-6FB2-3FA3-815B-06FEE8D7B7FC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8AFF0A-7BF2-AB37-3800-B25D7AEDF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Contract Curve: The Interior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CDB519-1D92-0FA4-6D80-49D9E43F2661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B99E41-9D76-0B9F-D4F8-EC50CF355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2A7A0-1FBD-EE6A-5973-72AD573CE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18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76E0BE-EC44-3D3B-D57D-F329A444BF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42A124-0075-1C23-B3A6-3F05AD429AB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2" name="Picture 11" descr="A diagram of a graph&#10;&#10;AI-generated content may be incorrect.">
            <a:extLst>
              <a:ext uri="{FF2B5EF4-FFF2-40B4-BE49-F238E27FC236}">
                <a16:creationId xmlns:a16="http://schemas.microsoft.com/office/drawing/2014/main" id="{EA191A47-D7D2-1EAE-CFEC-A0A2B9A9D6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4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05EDE-226F-4645-0125-AD0928E14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731414-EAF7-3DC4-D9CA-17BF462373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9199" y="1300900"/>
                <a:ext cx="6702427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In general, the contract curve is not a straight line.</a:t>
                </a:r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For instance, consider these utility functions: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000" b="0" dirty="0"/>
                  <a:t> : The red indifference curves.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bSup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000" dirty="0"/>
                  <a:t> : The blue indifference curves.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Because agent B values good 1 relatively more, efficient allocations shift good 2 toward agent A.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shape of the contract curve depends on the agents’ relative preferences.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731414-EAF7-3DC4-D9CA-17BF462373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9199" y="1300900"/>
                <a:ext cx="6702427" cy="5081046"/>
              </a:xfrm>
              <a:blipFill>
                <a:blip r:embed="rId2"/>
                <a:stretch>
                  <a:fillRect l="-1183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41DEBF7-04AD-667F-83C0-F15602D44F8B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D72C4-F67D-D151-936B-429EAEFE4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Contract Curve: The Shape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7B6A5F-EF4F-102B-2A82-526265CCB549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5DCFA2-8D19-2FB4-D101-55870923A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17FF3F-8CF2-C29E-4101-7EC112AC3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19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0681D6-55E0-542F-524F-32C3B04882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6" name="Picture 15" descr="A diagram of a graph&#10;&#10;AI-generated content may be incorrect.">
            <a:extLst>
              <a:ext uri="{FF2B5EF4-FFF2-40B4-BE49-F238E27FC236}">
                <a16:creationId xmlns:a16="http://schemas.microsoft.com/office/drawing/2014/main" id="{6D01A852-CBAF-8423-9B77-3E80E7D8E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92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26A5B-1E01-F0E6-5474-752923759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46EC3-447C-67C1-CF0E-AB33FC2D1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So far, we have studied individual optimization, where consumers maximize utility and firms maximize profits in isolation.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We consider one consumer and one firm in isolation.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This leads to a partial equilibrium.</a:t>
            </a:r>
          </a:p>
          <a:p>
            <a:pPr lvl="3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In reality, individuals interact with one another, and markets are interconnected: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People trade with each other, and outcomes depend on these interactions.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This leads to a general equilibrium.</a:t>
            </a:r>
          </a:p>
          <a:p>
            <a:pPr lvl="3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Then, we must ask: “How do individual decisions translate into societal welfare?”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Are outcomes efficient and/or fair?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Can markets achieve desirable outcomes on its own?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1AAAEC-D884-06EA-B36D-D17F532FA469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D8AAA0-42F6-6BF1-67A2-632BBA0BA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Preview: General Equilibrium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2C6102-7FA9-01DD-B163-D073F523274D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392D04-9B59-0DF4-4349-F75398E59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6853AE-1467-ACF6-1257-E6138E40C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904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BA3FA5-A26C-C4BC-7DFD-A0A8A96B9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7051A0-F7D5-08AD-3BF4-8121B862ECF7}"/>
              </a:ext>
            </a:extLst>
          </p:cNvPr>
          <p:cNvSpPr txBox="1"/>
          <p:nvPr/>
        </p:nvSpPr>
        <p:spPr>
          <a:xfrm>
            <a:off x="0" y="2705725"/>
            <a:ext cx="1218882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Market Trade</a:t>
            </a:r>
          </a:p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to </a:t>
            </a:r>
            <a:r>
              <a:rPr lang="en-US" sz="4400" dirty="0" err="1">
                <a:solidFill>
                  <a:schemeClr val="bg1"/>
                </a:solidFill>
              </a:rPr>
              <a:t>Walrasian</a:t>
            </a:r>
            <a:r>
              <a:rPr lang="en-US" sz="4400" dirty="0">
                <a:solidFill>
                  <a:schemeClr val="bg1"/>
                </a:solidFill>
              </a:rPr>
              <a:t> Equilibria</a:t>
            </a:r>
          </a:p>
        </p:txBody>
      </p:sp>
    </p:spTree>
    <p:extLst>
      <p:ext uri="{BB962C8B-B14F-4D97-AF65-F5344CB8AC3E}">
        <p14:creationId xmlns:p14="http://schemas.microsoft.com/office/powerpoint/2010/main" val="2647521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17C634-D99D-B014-B75E-E111FADC9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FDF21F-431C-79FD-09EE-5D8CF10E44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3208" y="1300900"/>
                <a:ext cx="6717792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Suppose the economy starts at an initial endowment.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So far, we have established that agents may reach a Pareto optimal allocation through trade.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Now we ask: what trading process leads to such outcomes?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Suppose market prices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400" dirty="0"/>
                  <a:t> are given.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These prices define a budget line through the endowment, with slope </a:t>
                </a:r>
                <a14:m>
                  <m:oMath xmlns:m="http://schemas.openxmlformats.org/officeDocument/2006/math"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400" dirty="0"/>
                  <a:t>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This is exactly like a consumer choosing along a budget line, except income comes from the value of the endowment.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FDF21F-431C-79FD-09EE-5D8CF10E44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3208" y="1300900"/>
                <a:ext cx="6717792" cy="5081046"/>
              </a:xfrm>
              <a:blipFill>
                <a:blip r:embed="rId2"/>
                <a:stretch>
                  <a:fillRect l="-1270" t="-1319" r="-1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7A37BA9-F699-1222-089B-12DFC8F64B48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91DF94-C83A-A3CD-1519-223A46DEA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Market Prices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DA40FF-FE22-F164-0DB2-4B3DBDFFA7D5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2A28BD-408D-4EAD-AF42-26C4184CD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FF58CE-47A4-A534-B91A-3448160EC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21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226815-2956-3755-552A-55F479E9C3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E17E23-BD4E-8420-8935-D2F680EAF46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F409E5-5249-DA71-164A-7BE72A8F7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A4080B-4293-A0D4-ACA6-D5EFCE4F76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3208" y="1300900"/>
                <a:ext cx="6717792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Consider agent A’s problem given the initial endowment.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Agent A’s income (value of endowment) is: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altLang="zh-TW" sz="24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budget line is expressed as: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altLang="zh-TW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altLang="zh-TW" sz="24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A4080B-4293-A0D4-ACA6-D5EFCE4F76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3208" y="1300900"/>
                <a:ext cx="6717792" cy="5081046"/>
              </a:xfrm>
              <a:blipFill>
                <a:blip r:embed="rId2"/>
                <a:stretch>
                  <a:fillRect l="-1270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AFD5DDD-63F0-B083-4EE9-D9A352972DBE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37792-B7DF-0E8D-91BA-B4F285CAF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Endowments: The Budget Constraint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BFD8A0-1417-B0B7-8923-412A5B9F5BD4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DCE2BE-C03B-F2F7-22EF-BAB852297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37ED67-185C-3DE4-0EF3-487658D1C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E01221-3FEB-0194-2003-0FED37990D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8BEFC18-4AF9-A052-BB4C-7A53B2DF4FE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79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463E7-D30F-560F-6D62-891CABD07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BB35F-5783-8958-4E83-40C66E0AA1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3208" y="1300900"/>
                <a:ext cx="6717792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budget line’s response to changes in prices is slightly different from our previous cases.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Suppose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400" dirty="0"/>
                  <a:t> rises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TW" sz="2400" dirty="0"/>
                  <a:t>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budget line becomes steeper, as the slope </a:t>
                </a:r>
                <a14:m>
                  <m:oMath xmlns:m="http://schemas.openxmlformats.org/officeDocument/2006/math">
                    <m:r>
                      <a:rPr lang="en-US" altLang="zh-TW" sz="2000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type m:val="lin"/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TW" sz="2000" dirty="0"/>
                  <a:t> becomes “more negative.”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budget line still passes through the endowment point.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In this case, the budget line rotates clockwise around the endowment point.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Whenever good 1 (horizontal axis) becomes relatively more expensive than good 2 (vertical axis), the budget line rotates clockwise around the endowment.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BB35F-5783-8958-4E83-40C66E0AA1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3208" y="1300900"/>
                <a:ext cx="6717792" cy="5081046"/>
              </a:xfrm>
              <a:blipFill>
                <a:blip r:embed="rId2"/>
                <a:stretch>
                  <a:fillRect l="-1270" t="-1319" r="-1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81DB5AE-5CEE-2189-0A79-02EB1B59122A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BDDDA4-6B2A-EF0E-9ADF-33972756F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Endowments: Change in Price(s)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99D8BB-8665-D477-747B-429D824A6636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67681-5625-2EBF-57E9-DFBF46B6A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D07976-B5FA-A256-7A3F-BCF0FC055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23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304932-9A63-4C7F-AA66-D87B53BC86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0" name="Picture 9" descr="A graph of a slope&#10;&#10;AI-generated content may be incorrect.">
            <a:extLst>
              <a:ext uri="{FF2B5EF4-FFF2-40B4-BE49-F238E27FC236}">
                <a16:creationId xmlns:a16="http://schemas.microsoft.com/office/drawing/2014/main" id="{EF7C6CAD-6B88-E192-78A7-56FDA7827F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6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5872F-5F82-E592-9C14-37295943B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DE3190-3E4D-63EB-A631-3D3D1E50BB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3208" y="1300900"/>
                <a:ext cx="6784848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Each agent chooses a consumption bundle that maximizes utility subject to their budget constraint.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Agent A’s gross demand for good 1 is the quantity they choose to consume: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 algn="ctr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Gross Demand: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endParaRPr lang="en-US" altLang="zh-TW" sz="24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Agent A’s net demand (excess demand) for good 1 is: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 algn="ctr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>
                    <a:latin typeface="Garamond"/>
                  </a:rPr>
                  <a:t>Net Demand: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altLang="zh-TW" sz="2400" b="0" i="0" dirty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endParaRPr lang="en-US" altLang="zh-TW" sz="2400" dirty="0"/>
              </a:p>
              <a:p>
                <a:pPr marL="0" indent="0" algn="ctr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altLang="zh-TW" sz="2000" b="0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zh-TW" sz="2000" dirty="0"/>
                  <a:t>, agent A is a net buyer.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altLang="zh-TW" sz="2000" b="0" i="1" dirty="0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altLang="zh-TW" sz="2000" dirty="0"/>
                  <a:t>, agent A is a net seller.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DE3190-3E4D-63EB-A631-3D3D1E50BB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3208" y="1300900"/>
                <a:ext cx="6784848" cy="5081046"/>
              </a:xfrm>
              <a:blipFill>
                <a:blip r:embed="rId2"/>
                <a:stretch>
                  <a:fillRect l="-1258" t="-1319" r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77F78F4-7B51-20C7-9F5D-ED5118FF4335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7A232E-1B3C-0937-8135-4A835AACA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Trade: Net and Gross Demands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20BC78-5D37-DE8B-35FE-A190D86D7443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FCA9AA-7253-DCEB-213E-9A54E13BF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E22FEB-9753-187B-BCD8-BC28EB4E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01BDA1-C4EA-A372-2137-357887150A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1" name="Picture 10" descr="A diagram of a graph&#10;&#10;AI-generated content may be incorrect.">
            <a:extLst>
              <a:ext uri="{FF2B5EF4-FFF2-40B4-BE49-F238E27FC236}">
                <a16:creationId xmlns:a16="http://schemas.microsoft.com/office/drawing/2014/main" id="{A68D2339-3D22-F570-25CC-BA7002038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6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E700F-0B85-F75D-2B7D-DA58F3BEE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2A0682-C049-8069-3B51-1A5F978AC3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3208" y="1300900"/>
                <a:ext cx="6784848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For some arbitrary price, there is no guarantee that total demand equals total endowment.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At these prices, both agents choose their optimal consumption bundles, but the choices are not jointly feasible.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economy is in a disequilibrium: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altLang="zh-TW" sz="24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altLang="zh-TW" sz="24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Good 1 is in excess supply, while 2 is in excess demand.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Prices adjust to eliminate excess supply and excess demand.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2A0682-C049-8069-3B51-1A5F978AC3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3208" y="1300900"/>
                <a:ext cx="6784848" cy="5081046"/>
              </a:xfrm>
              <a:blipFill>
                <a:blip r:embed="rId3"/>
                <a:stretch>
                  <a:fillRect l="-1258" t="-1319" r="-1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1F6C2E2-322E-6E62-B2BA-F7B7B6291FD4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E96E8F-A726-F2E1-D85C-CDB982129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Trade: Disequilibrium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E8E69F-40AF-AFE4-696A-EFBE91C72DE7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D7AFA9-DF4A-3124-5C93-D2DD83CD6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093A1-BE45-5A8F-08E0-7DC8105B1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5E15DA-8EA3-95AA-7014-8FEF4C00E9C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0" name="Picture 9" descr="A diagram of a graph&#10;&#10;AI-generated content may be incorrect.">
            <a:extLst>
              <a:ext uri="{FF2B5EF4-FFF2-40B4-BE49-F238E27FC236}">
                <a16:creationId xmlns:a16="http://schemas.microsoft.com/office/drawing/2014/main" id="{E90850E0-4BC3-BB65-5339-13601B9596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8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A1087-AEE8-569F-6292-EDA54F0C9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instructions screen
Activity Title: If good 2 is in excess demand, what happens following a price adjustment?
Slide 24</a:t>
            </a:r>
          </a:p>
        </p:txBody>
      </p:sp>
      <p:sp>
        <p:nvSpPr>
          <p:cNvPr id="3" name="Footer Placeholder 2" descr="Poll Everywhere multiple choice poll instructions screen&#10;Activity Title: If good 2 is in excess demand, what happens following a price adjustment?">
            <a:extLst>
              <a:ext uri="{FF2B5EF4-FFF2-40B4-BE49-F238E27FC236}">
                <a16:creationId xmlns:a16="http://schemas.microsoft.com/office/drawing/2014/main" id="{924AF26F-7820-238D-E891-7EE69FA5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8D8410-F469-DE0F-525E-5AFAC818E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E14F0C-6050-3832-9083-33B45E61040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7983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164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A98CD-C938-6075-53B1-B80EC55F0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chart screen
Activity Title: If good 2 is in excess demand, what happens following a price adjustment?
Slide 26</a:t>
            </a:r>
          </a:p>
        </p:txBody>
      </p:sp>
      <p:sp>
        <p:nvSpPr>
          <p:cNvPr id="3" name="Footer Placeholder 2" descr="Poll Everywhere multiple choice poll chart screen&#10;Activity Title: If good 2 is in excess demand, what happens following a price adjustment?">
            <a:extLst>
              <a:ext uri="{FF2B5EF4-FFF2-40B4-BE49-F238E27FC236}">
                <a16:creationId xmlns:a16="http://schemas.microsoft.com/office/drawing/2014/main" id="{ECC227AE-3720-5E91-13D7-67E2DEAE1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E7F5E-67E3-410B-57E1-1F2B3353E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B4611B-81DD-F127-80B9-E5F2122C6FA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7983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9579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68E24-5CF0-FC9C-08E4-A95DB46BF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38678F-0ADE-79DB-8E91-7C16C15D37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3208" y="1300900"/>
                <a:ext cx="6638418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Since good 2 is in excess demand, prices adjust: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000" dirty="0"/>
                  <a:t> increases relative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000" dirty="0"/>
                  <a:t>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slope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TW" sz="2000" dirty="0"/>
                  <a:t> decreases (gets flatter).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budget line rotates counter-clockwise around the initial endowment point.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Prices adjust until what people want to buy equals what exists, and at those prices, everyone is doing the best they can.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This process continues until markets clear at the </a:t>
                </a:r>
                <a:r>
                  <a:rPr lang="en-US" altLang="zh-TW" sz="2400" dirty="0" err="1"/>
                  <a:t>Walrasian</a:t>
                </a:r>
                <a:r>
                  <a:rPr lang="en-US" altLang="zh-TW" sz="2400" dirty="0"/>
                  <a:t> equilibrium.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38678F-0ADE-79DB-8E91-7C16C15D37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3208" y="1300900"/>
                <a:ext cx="6638418" cy="5081046"/>
              </a:xfrm>
              <a:blipFill>
                <a:blip r:embed="rId3"/>
                <a:stretch>
                  <a:fillRect l="-1287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7632D05-1970-9982-BB05-64BC8CDF370A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845F98-9524-E994-0F46-3B4CA4DEE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Trade: Price Adjustments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5DE616-8B4A-1DAF-E287-AEAE7085CC54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AEE080-A708-9F79-D337-CB6B0FEE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67F26D-B445-E681-8190-D62E0BFDF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28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09C6EA-5C94-6301-5B75-D1B744403A3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635332-1E1B-F24D-C54E-F2510B6995D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7E1269-1646-CC2C-C4AA-5B245BAB1F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1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8A47E-233C-1534-FD41-BFDE50F0E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C32FBD-9012-2C36-38E1-A6C16401C9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3208" y="1300900"/>
                <a:ext cx="6638418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Markets clear when: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altLang="zh-TW" sz="24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altLang="zh-TW" sz="2400" dirty="0"/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At the </a:t>
                </a:r>
                <a:r>
                  <a:rPr lang="en-US" altLang="zh-TW" sz="2400" dirty="0" err="1"/>
                  <a:t>Walrasian</a:t>
                </a:r>
                <a:r>
                  <a:rPr lang="en-US" altLang="zh-TW" sz="2400" dirty="0"/>
                  <a:t> equilibrium, aggregate net demand is zero for each good.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At these prices, both agents optimize: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𝑀𝑅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𝑀𝑅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TW" sz="24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Both agents have the same willingness to trade.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This allocation is Pareto efficient.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C32FBD-9012-2C36-38E1-A6C16401C9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3208" y="1300900"/>
                <a:ext cx="6638418" cy="5081046"/>
              </a:xfrm>
              <a:blipFill>
                <a:blip r:embed="rId3"/>
                <a:stretch>
                  <a:fillRect l="-1287" t="-1319" r="-2482" b="-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62F0890-F73C-03E8-6A2A-2EC403C5A4D0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70F140-2BF8-1CA5-EEE8-4F5856CAB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Trade: Market Clearing and </a:t>
            </a:r>
            <a:r>
              <a:rPr lang="en-US" sz="4000" dirty="0" err="1">
                <a:solidFill>
                  <a:schemeClr val="bg1"/>
                </a:solidFill>
              </a:rPr>
              <a:t>Walrasian</a:t>
            </a:r>
            <a:r>
              <a:rPr lang="en-US" sz="4000" dirty="0">
                <a:solidFill>
                  <a:schemeClr val="bg1"/>
                </a:solidFill>
              </a:rPr>
              <a:t> Equilibrium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2CCF94-BBED-1304-24C5-D060362B94DC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CE2CBA-BB91-350B-06B8-627EE0DF0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984608-E76C-75B5-880C-41DBBA0A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29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7EAC72-EE51-BCF4-E7D1-2E72654F8FF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D322E4-65DF-3D9F-15E7-3B56868F6D5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2" name="Picture 11" descr="A diagram of a function&#10;&#10;AI-generated content may be incorrect.">
            <a:extLst>
              <a:ext uri="{FF2B5EF4-FFF2-40B4-BE49-F238E27FC236}">
                <a16:creationId xmlns:a16="http://schemas.microsoft.com/office/drawing/2014/main" id="{E786EDB1-E05C-1470-CD7F-D6BC4BAF14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2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0DDB4B-70EB-D813-2CBD-F9DCC9FAC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96D899-59D5-9E41-D3B6-CE5808862787}"/>
              </a:ext>
            </a:extLst>
          </p:cNvPr>
          <p:cNvSpPr txBox="1"/>
          <p:nvPr/>
        </p:nvSpPr>
        <p:spPr>
          <a:xfrm>
            <a:off x="0" y="2705725"/>
            <a:ext cx="1218882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The Edgeworth Box</a:t>
            </a:r>
          </a:p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and Pareto Optimality</a:t>
            </a:r>
          </a:p>
        </p:txBody>
      </p:sp>
    </p:spTree>
    <p:extLst>
      <p:ext uri="{BB962C8B-B14F-4D97-AF65-F5344CB8AC3E}">
        <p14:creationId xmlns:p14="http://schemas.microsoft.com/office/powerpoint/2010/main" val="4118026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A2703-4D75-1D9B-593E-1EE04A4C2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309846-312C-87FF-4602-DA402B7E9F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274553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At a </a:t>
                </a:r>
                <a:r>
                  <a:rPr lang="en-US" altLang="zh-TW" sz="2400" dirty="0" err="1"/>
                  <a:t>Walrasian</a:t>
                </a:r>
                <a:r>
                  <a:rPr lang="en-US" altLang="zh-TW" sz="2400" dirty="0"/>
                  <a:t> equilibrium, we must have that the total demand for each good must be equal to the total supply (endowment):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altLang="zh-TW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altLang="zh-TW" sz="2400" dirty="0"/>
              </a:p>
              <a:p>
                <a:pPr marL="1371600" lvl="3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We can rewrite the condition above as:</a:t>
                </a:r>
                <a:endParaRPr lang="en-US" altLang="zh-TW" sz="8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Upp>
                        <m:limUp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𝐴𝑔𝑒𝑛𝑡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𝐸𝑥𝑐𝑒𝑠𝑠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𝐷𝑒𝑚𝑎𝑛𝑑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𝐺𝑜𝑜𝑑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 1</m:t>
                              </m:r>
                            </m:e>
                          </m:eqArr>
                        </m:lim>
                      </m:limUp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limUpp>
                        <m:limUp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𝐴𝑔𝑒𝑛𝑡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𝐸𝑥𝑐𝑒𝑠𝑠</m:t>
                              </m:r>
                            </m:e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𝐷𝑒𝑚𝑎𝑛𝑑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𝐺𝑜𝑜𝑑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 1</m:t>
                              </m:r>
                            </m:e>
                          </m:eqArr>
                        </m:lim>
                      </m:limUp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zh-TW" sz="24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8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𝐴𝑔𝑒𝑛𝑡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𝐸𝑥𝑐𝑒𝑠𝑠</m:t>
                              </m:r>
                            </m:e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𝐷𝑒𝑚𝑎𝑛𝑑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𝐺𝑜𝑜𝑑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 2</m:t>
                              </m:r>
                            </m:e>
                          </m:eqArr>
                        </m:lim>
                      </m:limLow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𝐴𝑔𝑒𝑛𝑡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𝐸𝑥𝑐𝑒𝑠𝑠</m:t>
                              </m:r>
                            </m:e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𝐷𝑒𝑚𝑎𝑛𝑑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𝐺𝑜𝑜𝑑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 2</m:t>
                              </m:r>
                            </m:e>
                          </m:eqArr>
                        </m:lim>
                      </m:limLow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zh-TW" sz="2400" dirty="0"/>
              </a:p>
              <a:p>
                <a:pPr marL="0" indent="0">
                  <a:lnSpc>
                    <a:spcPct val="10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309846-312C-87FF-4602-DA402B7E9F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274553" cy="5081046"/>
              </a:xfrm>
              <a:blipFill>
                <a:blip r:embed="rId2"/>
                <a:stretch>
                  <a:fillRect l="-703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22DC848-CF82-9828-1854-CF9FF9193229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E792D-D2A7-4C16-3D40-11E680E06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Walras’s Law: The Algebra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46F046-64FD-C31F-6CCC-70609FE40905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AC0B6C-E76C-564E-E3E8-D867C18CA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7C1968-CE6A-72AD-B9DE-BED3F2F91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30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542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02ACA-BE3D-DA70-5D20-B4A8FD648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F7A05E-24F7-6BB7-DA45-92C9910863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274553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We define the aggregate excess demand functions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sz="2400" dirty="0"/>
                  <a:t>) for each good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sz="2400" dirty="0"/>
                  <a:t> as: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b="0" dirty="0"/>
                  <a:t>			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sz="24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b="0" dirty="0"/>
                  <a:t>						 		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</m:e>
                    </m:d>
                  </m:oMath>
                </a14:m>
                <a:endParaRPr lang="en-US" altLang="zh-TW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Walras’s law states that at a competitive equilibrium, the price-weighted value of aggregate excess demand is zero. In a two-good economy: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zh-TW" sz="24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lvl="1"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If one good is in excess demand, another must be in excess supply.</a:t>
                </a:r>
              </a:p>
              <a:p>
                <a:pPr lvl="1"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Excess demand across goods must balance out in value terms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F7A05E-24F7-6BB7-DA45-92C9910863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274553" cy="5081046"/>
              </a:xfrm>
              <a:blipFill>
                <a:blip r:embed="rId2"/>
                <a:stretch>
                  <a:fillRect l="-703" t="-1319" r="-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F094889-C0D2-0A20-382D-D8A0730C31AA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60685F-01AF-FA10-20A8-0ED5ECEFC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Walras’s Law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201874-CEAE-9626-AF45-3A40737A2D04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C797DF-43B7-FE29-3F86-4EEFCAEC3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729B5-3A2A-5C03-7ECA-F83C1ECBF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31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194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3C656E-B4ED-DBC5-53A3-7D268954A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FE8F47-D76C-4405-ED3B-E89ADC04E3D9}"/>
              </a:ext>
            </a:extLst>
          </p:cNvPr>
          <p:cNvSpPr txBox="1"/>
          <p:nvPr/>
        </p:nvSpPr>
        <p:spPr>
          <a:xfrm>
            <a:off x="-1" y="2705725"/>
            <a:ext cx="1218882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The Fundamental Theorem(s)</a:t>
            </a:r>
          </a:p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of Welfare Economics</a:t>
            </a:r>
          </a:p>
        </p:txBody>
      </p:sp>
    </p:spTree>
    <p:extLst>
      <p:ext uri="{BB962C8B-B14F-4D97-AF65-F5344CB8AC3E}">
        <p14:creationId xmlns:p14="http://schemas.microsoft.com/office/powerpoint/2010/main" val="1477995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87D2D-2CE9-09B6-A7BB-ABB4B4B2F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69DD9-B12F-F8B8-690D-6A5920A88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3208" y="1300900"/>
            <a:ext cx="6638418" cy="5081046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Graphically, we can see that the competitive equilibrium is Pareto optimal.</a:t>
            </a:r>
          </a:p>
          <a:p>
            <a:pPr lvl="3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Consider agent A’s point of view starting from a competitive equilibrium: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There are allocations that increase agent A’s utility (above their indifference curve).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However, every such allocation necessarily lowers agent B’s utility, since it moves them below their indifference curve.</a:t>
            </a:r>
          </a:p>
          <a:p>
            <a:pPr lvl="4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Therefore, no Pareto improvements are possible at the competitive equilibrium.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B27A1-A755-CCCD-F876-AB73F1B111D7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79FC6D-2FBA-B52A-4741-296AD7648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Equilibrium and Efficiency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412160-E9C8-5A21-5975-97BC1F64AB1B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F71E7D-10DF-5CC0-9D8D-440E9FDC6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C5DDF9-F643-CF41-9D78-ABCF1C554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33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40BA70-3961-F2CC-7CC6-93325ABD2B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6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09F7A-4A50-CB41-FEC0-519BC2478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879D6F-94EC-A558-5FBA-2D28FDAB14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274427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Suppose that there exists an alternate allocation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zh-TW" sz="2400" dirty="0"/>
                  <a:t> that is distinct from the competitive equilibrium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zh-TW" sz="2400" dirty="0"/>
                  <a:t>, such that: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TW" sz="2000" dirty="0"/>
                  <a:t> is a feasible allocation, and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Both agents A and B prefer allocation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TW" sz="2000" dirty="0"/>
                  <a:t> to allocation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TW" sz="2000" dirty="0"/>
                  <a:t>.</a:t>
                </a:r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Since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TW" sz="2400" dirty="0"/>
                  <a:t> is a competitive equilibrium, for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TW" sz="2400" dirty="0"/>
                  <a:t> to be preferred over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TW" sz="2400" dirty="0"/>
                  <a:t>, it must cost more than both agents can afford under standard assumptions:</a:t>
                </a:r>
                <a:endParaRPr lang="en-US" altLang="zh-TW" sz="5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altLang="zh-TW" sz="24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altLang="zh-TW" sz="24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Combining the two inequalities, we have: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altLang="zh-TW" sz="2400" dirty="0"/>
                        <m:t>1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4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879D6F-94EC-A558-5FBA-2D28FDAB14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274427" cy="5081046"/>
              </a:xfrm>
              <a:blipFill>
                <a:blip r:embed="rId3"/>
                <a:stretch>
                  <a:fillRect l="-703" t="-1079" b="-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4FDB526-E038-3D66-1AEA-90FEF489989B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6F1A3E-0A4B-B960-2DF6-132B79AB3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Equilibrium and Efficiency: The Math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A586B1-614E-84B3-3FB7-817A241979D6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278CF-7D5F-5137-4D21-D8AEC77FC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36463D-5843-7D5D-6418-A7CFF7EB9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837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834DF-506E-A6EE-5E87-95A2232BA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C9E66D-9E28-08F1-CCCA-56EC67AEE2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274427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Since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TW" sz="2400" dirty="0"/>
                  <a:t> is assumed to be a feasible allocation, it must satisfy: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altLang="zh-TW" sz="24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altLang="zh-TW" sz="24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Plugging the feasibility conditions above to (1), we obtain: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altLang="zh-TW" sz="24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This is a contradiction, since the left-hand side and right-hand side are identical.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Therefore, there cannot exist a distinct allocation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TW" sz="2400" dirty="0"/>
                  <a:t> that is both feasible and preferred by both agents, and the competitive equilibrium is Pareto optimal.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C9E66D-9E28-08F1-CCCA-56EC67AEE2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274427" cy="5081046"/>
              </a:xfrm>
              <a:blipFill>
                <a:blip r:embed="rId3"/>
                <a:stretch>
                  <a:fillRect l="-703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A4E5FAF-3AE5-4229-973F-9D137E7DFAEC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7203F4-1916-C607-C6D2-C28960DFD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Equilibrium and Efficiency: The Math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91C06F-89A9-71A3-E036-2B5B46EF848D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7B664-F230-D3E2-0D10-F41B8A00E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C501A1-46DE-F2EB-99FD-4A5E19EA3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439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3F9ED-E0DC-6992-22BF-1DB05475B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118F5D-1517-A9BC-3A50-087E4367FB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274427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b="1" dirty="0"/>
                  <a:t>“A competitive market equilibrium is Pareto optimal (efficient)</a:t>
                </a:r>
                <a:r>
                  <a:rPr lang="en-US" altLang="zh-TW" sz="2400" dirty="0"/>
                  <a:t>.”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Competitive prices align individual incentives so that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𝑀𝑅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𝑀𝑅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TW" sz="2000" dirty="0"/>
                  <a:t> leading to a Pareto optimal allocation.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Caveat #1: Reliance on assumptions that are likely violated in many real-world settings.</a:t>
                </a:r>
                <a:endParaRPr lang="en-US" altLang="zh-TW" sz="20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Complete markets, complete information, perfect competition, and monotonic preferences, etc.</a:t>
                </a:r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Caveat #2: Only guarantees efficiency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guarantee is that the competitive market exhausts all potential gains from trade.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An economy that allocates all resources to one agent can still be Pareto optimal.</a:t>
                </a:r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If competitive markets lead to efficiency, can we achieve desirable distributions of resources while maintaining efficiency?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118F5D-1517-A9BC-3A50-087E4367FB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274427" cy="5081046"/>
              </a:xfrm>
              <a:blipFill>
                <a:blip r:embed="rId3"/>
                <a:stretch>
                  <a:fillRect l="-703" t="-1319" b="-2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6DF7D51-D8DB-C0EF-9336-6836D0F40674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0C535E-B025-28D3-9F61-63C8B73C7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First Fundamental Theorem of Welfare Econ.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FAC4F4-896F-EB2B-6630-9A141BD5241B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42EFB3-963A-8092-5695-8C42DB89D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E2199-F333-2129-5E62-BCFE0E0DE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102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DA756-AEAB-C034-3AA5-78F0425F0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D1D72-C039-502D-3B03-611E1857E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274427" cy="5081046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b="1" dirty="0"/>
              <a:t>“For any Pareto optimal allocation, there exists a set of prices and an assignment of endowments such that it can be supported as a competitive equilibrium.</a:t>
            </a:r>
            <a:r>
              <a:rPr lang="en-US" altLang="zh-TW" sz="2400" dirty="0"/>
              <a:t>”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Translated: “If one can identify a desirable allocation, we can redistribute endowments and find prices so that the market leads to that allocation.”</a:t>
            </a:r>
          </a:p>
          <a:p>
            <a:pPr lvl="3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Caveat #1: Reliance on even stronger assumptions than the first fundamental theorem.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Convex preferences are required</a:t>
            </a:r>
          </a:p>
          <a:p>
            <a:pPr lvl="4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key idea is that markets are not just efficient, but they are flexible enough to implement any efficient outcome, if we redistribute resources appropriately.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000" dirty="0"/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78235A-8352-1B08-3C4C-88A7A96FB911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588DFA-56B9-D7F9-1E03-A73B6A22B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Second Fundamental Theorem of Welfare Econ.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36FB02-C05E-3DC1-CB2B-059143B18022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DC27E3-4BBD-E080-3B9B-3A65ECD6E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0D44B0-A9BB-F346-0555-2EA0F26D3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37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652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661BF-446A-D695-4A25-DABD9D0D1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C1B45-5D17-1AB5-9E60-61B3FAB76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Under standard assumptions, a competitive equilibrium exists.</a:t>
            </a:r>
          </a:p>
          <a:p>
            <a:pPr lvl="3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Together with the two fundamental theorems: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 competitive market equilibrium exists.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Competitive market equilibria are efficient, and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Markets can implement any efficient allocation (with redistribution).</a:t>
            </a:r>
          </a:p>
          <a:p>
            <a:pPr lvl="4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Markets are powerful: 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They exist, they are efficient, and they are flexible enough to achieve any efficient outcome.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But only under very strong and often unrealistic assumptions.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This is why economists like markets, but this is also why economists worry about when these assumptions fail.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914201-C337-0951-785E-0BF437300A89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2FA793-706C-A8B7-F8F2-024F99160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Existence of an Equilibrium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06BCF5-1EF9-9949-57C1-9D441BA7A864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6FD64B-C4B2-476A-52AF-4379BC7D6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05AD7E-93E2-DF55-A94F-4F30B0294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38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669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FFCACC-7CFE-C16B-D2E3-EAB226A38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958CC5-C2BF-10CA-D0D3-BEDE3D81CFFC}"/>
              </a:ext>
            </a:extLst>
          </p:cNvPr>
          <p:cNvSpPr txBox="1"/>
          <p:nvPr/>
        </p:nvSpPr>
        <p:spPr>
          <a:xfrm>
            <a:off x="-1" y="3044279"/>
            <a:ext cx="121888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Recap &amp; Preview</a:t>
            </a:r>
            <a:endParaRPr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680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21073-93E3-E645-9824-8531FE0FE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DF689F-2A48-3E2E-C909-D5EBF0E442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We consider a simple exchange economy with two agents, </a:t>
                </a:r>
                <a14:m>
                  <m:oMath xmlns:m="http://schemas.openxmlformats.org/officeDocument/2006/math"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TW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zh-TW" sz="2400" dirty="0"/>
                  <a:t>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Each agent has an initial endowment: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000" b="0" i="1" dirty="0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0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zh-TW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altLang="zh-TW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000" b="0" i="1" dirty="0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0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zh-TW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zh-TW" sz="2000" dirty="0"/>
                  <a:t>: Consumer 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TW" sz="2000" dirty="0"/>
                  <a:t> starts off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zh-TW" sz="2000" dirty="0"/>
                  <a:t> units of good 1,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TW" sz="2000" dirty="0"/>
                  <a:t> units of good 2.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0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000" i="1" dirty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000" b="0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zh-TW" sz="2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altLang="zh-TW" sz="20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000" i="1" dirty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000" b="0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zh-TW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zh-TW" sz="2000" dirty="0"/>
                  <a:t>: Consumer </a:t>
                </a:r>
                <a14:m>
                  <m:oMath xmlns:m="http://schemas.openxmlformats.org/officeDocument/2006/math">
                    <m:r>
                      <a:rPr lang="en-US" altLang="zh-TW" sz="2000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zh-TW" sz="2000" dirty="0"/>
                  <a:t> starts off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zh-TW" sz="2000" dirty="0"/>
                  <a:t> units of good 1,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TW" sz="2000" dirty="0"/>
                  <a:t> units of good 2.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After trading between themselves, agents consume their consumption bundles: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TW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0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0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zh-TW" sz="2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altLang="zh-TW" sz="20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0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zh-TW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zh-TW" sz="2000" dirty="0"/>
                  <a:t>: Consumer </a:t>
                </a:r>
                <a14:m>
                  <m:oMath xmlns:m="http://schemas.openxmlformats.org/officeDocument/2006/math"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TW" sz="2000" dirty="0"/>
                  <a:t> consumes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zh-TW" sz="2000" dirty="0"/>
                  <a:t> units of good 1,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TW" sz="2000" dirty="0"/>
                  <a:t> units of good 2.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zh-TW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0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0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zh-TW" sz="2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altLang="zh-TW" sz="20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0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zh-TW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zh-TW" sz="2000" dirty="0"/>
                  <a:t>: Consumer </a:t>
                </a:r>
                <a14:m>
                  <m:oMath xmlns:m="http://schemas.openxmlformats.org/officeDocument/2006/math"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zh-TW" sz="2000" dirty="0"/>
                  <a:t> consumes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zh-TW" sz="2000" dirty="0"/>
                  <a:t> units of good 1,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TW" sz="2000" dirty="0"/>
                  <a:t> units of good 2.</a:t>
                </a:r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There is no production in this pure exchange economy.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DF689F-2A48-3E2E-C909-D5EBF0E442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279A5A5-68CE-EEA7-B5BE-97B408B12C0A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72AA09-25ED-4EC3-FCB3-7D4222DEE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A Model of Pure Exchange: Notations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A044C8-FC1E-F447-847E-831C2360787B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A88474-F7FA-3F00-A433-AFA160B09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AA05A4-6C74-3A85-4316-9F481649E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134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4EDB5-6C56-94BC-2074-A847BE1F6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B49ED-1345-A04C-519E-DA97089D4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We moved from individual optimization to interaction between agents, toward a model of general equilibrium.</a:t>
            </a:r>
          </a:p>
          <a:p>
            <a:pPr lvl="3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In a pure exchange economy: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Two agents, two goods, and fixed total resources.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Edgeworth box represents all feasible allocations.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initial endowment determines the starting point.</a:t>
            </a:r>
          </a:p>
          <a:p>
            <a:pPr lvl="4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Trade leads to Pareto improvements: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Agents move toward mutually beneficial allocations.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Process stops at Pareto optimal allocations.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set of all Pareto optimal allocations is the contract curve.</a:t>
            </a:r>
            <a:endParaRPr lang="en-US" altLang="zh-TW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8BCABC-CCC2-DABD-2739-8D84748C74C5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C13EA4-3C7F-F1F7-CF94-87079D957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Recap: Exchange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75FFA2-C528-AF54-74C8-7A6E6D1A6BF0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F215E9-D1A8-0BE9-E605-E502A310D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E09903-2B07-186F-0DB0-F05487C73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40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658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CCA83-4FBE-9679-7CB7-24C444864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AC14D-4381-9ED5-13B9-9143D15AB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Competitive markets provide a mechanism for trade: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Prices guide decisions, and agents solve utility maximization problems subject to budget constraints.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8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First Fundamental Theorem: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Competitive market equilibria are Pareto optimal.</a:t>
            </a:r>
          </a:p>
          <a:p>
            <a:pPr lvl="3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Second Fundamental Theorem: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Any Pareto optimal allocation can be supported as a competitive equilibrium.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With appropriate redistribution of endowments.</a:t>
            </a:r>
          </a:p>
          <a:p>
            <a:pPr lvl="4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Markets are powerful and efficient mechanisms: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But they do not determine fairness, and rely on strong assumptions for these results.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E6560A-6105-925E-30A9-3869121EED86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AC409-2D13-DFA1-C9DA-470F01CB8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Recap: Exchange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62D4FF-4DD8-364A-D0AC-FC581B644204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1AD785-F87C-E425-E6B9-3B9443EA5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BDB0EC-FC4A-CD62-4F72-B0DFF0366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41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032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1A8E4-E7C8-D19D-86D3-030AA6A65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9CAFF-9B43-78CA-BAEA-3A38D425E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So far, we have studied general equilibrium in a pure exchange economy.</a:t>
            </a:r>
          </a:p>
          <a:p>
            <a:pPr marL="1371600" lvl="3" indent="0">
              <a:lnSpc>
                <a:spcPct val="95000"/>
              </a:lnSpc>
              <a:spcBef>
                <a:spcPts val="1000"/>
              </a:spcBef>
              <a:buNone/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Now, we introduce production: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Goods can be transformed using technology.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Firms (agents) decide what to produce and how.</a:t>
            </a:r>
          </a:p>
          <a:p>
            <a:pPr lvl="4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We now ask: “How do production decisions interact with consumer preferences?”</a:t>
            </a:r>
            <a:endParaRPr lang="en-US" altLang="zh-TW" sz="2000" dirty="0"/>
          </a:p>
          <a:p>
            <a:pPr lvl="4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In a general equilibrium with production: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Consumers maximize utility.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Firms maximize profit.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Prices coordinate both sides of the economy.</a:t>
            </a:r>
          </a:p>
          <a:p>
            <a:pPr lvl="3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63240C-8227-33CA-AF99-D0EF55886348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6EDD73-7133-E4AA-713D-AD3D76A81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Preview: Production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564DE4-D134-77A0-9EFC-4F54285A0746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92F7BE-07A9-1D9E-9E4B-EFBF9303B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2F82BC-2D44-4CB1-89DC-762807C2B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42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08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5A38C-41E1-2726-30DF-3224B71AB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A63AA5-7BCC-493D-DF33-E3411712C7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3208" y="1300900"/>
                <a:ext cx="6717792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Consider the exchange situation from agent A’s point of view.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Suppose agent A is endowed with: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dirty="0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zh-TW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4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 dirty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altLang="zh-TW" sz="24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altLang="zh-TW" sz="2400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en-US" altLang="zh-TW" sz="24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 dirty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altLang="zh-TW" sz="2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altLang="zh-TW" sz="24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Agent A’s utility is represented by an indifference curve passing through this endowment.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This is agent A’s initial allocation before trade.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A63AA5-7BCC-493D-DF33-E3411712C7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3208" y="1300900"/>
                <a:ext cx="6717792" cy="5081046"/>
              </a:xfrm>
              <a:blipFill>
                <a:blip r:embed="rId2"/>
                <a:stretch>
                  <a:fillRect l="-1270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A74B3C8-5460-969A-7672-53FE610B33ED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FD5519-CA34-F5C0-0E20-6A163E2C6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Agent A’s Point of View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F56310-1217-E23A-4DBA-03F800C2FF2F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763135-DECB-C375-BAF0-B666D4C7D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B939E-E3B0-F5C2-C066-460772ED7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26C02F-26C8-38C6-879F-DCCB7C79FD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897BD3-69D9-F52F-FBCC-445B68A00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9236D58-D2AF-E948-BC14-F11E192524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38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71890-98B5-9F8C-9679-AAB031504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0F1CC1-0CCE-5AFE-999E-67082A677B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3208" y="1300900"/>
                <a:ext cx="6717792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We represent B’s consumption differently in the box.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Edgeworth box can be constructed by adding a </a:t>
                </a:r>
                <a:r>
                  <a:rPr lang="en-US" altLang="zh-TW" sz="2400" i="1" dirty="0"/>
                  <a:t>flipped</a:t>
                </a:r>
                <a:r>
                  <a:rPr lang="en-US" altLang="zh-TW" sz="2400" dirty="0"/>
                  <a:t> (top-right origin) view of agent B’s choices.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Suppose agent B is endowed with: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dirty="0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zh-TW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4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 dirty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altLang="zh-TW" sz="24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altLang="zh-TW" sz="2400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en-US" altLang="zh-TW" sz="24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 dirty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altLang="zh-TW" sz="2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altLang="zh-TW" sz="24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Agent B’s pre-trade welfare is represented by an indifference curve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TW" sz="2400" dirty="0"/>
                  <a:t>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0F1CC1-0CCE-5AFE-999E-67082A677B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3208" y="1300900"/>
                <a:ext cx="6717792" cy="5081046"/>
              </a:xfrm>
              <a:blipFill>
                <a:blip r:embed="rId2"/>
                <a:stretch>
                  <a:fillRect l="-1270" t="-1319" r="-1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3EF09FD-6737-4AEE-0FD6-28F1167FC795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8DD46-050C-13A8-31C6-FFCAB3C4B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Adding Agent B’s Point of View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8A4236-91FE-815C-4C45-83400DC8F263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51FF27-5FDA-A794-2B35-C4CB5E64E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EC85C6-0549-9BE0-BDDC-34BCFDED0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9C52E4-0616-30E2-DBC9-F22F022B7D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35AC00-C2F5-DDA4-565A-DC93549BCB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C5F454-3395-1B4E-1346-4C00A6DEBE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1" name="Picture 10" descr="A diagram of a line&#10;&#10;AI-generated content may be incorrect.">
            <a:extLst>
              <a:ext uri="{FF2B5EF4-FFF2-40B4-BE49-F238E27FC236}">
                <a16:creationId xmlns:a16="http://schemas.microsoft.com/office/drawing/2014/main" id="{58567AEB-0A5D-C464-4B22-4C4754BF40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9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93A3A-330C-97E2-185E-396DED2D3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instructions screen
Activity Title: Is there a feasible allocation that makes both agents better off?
Slide 7</a:t>
            </a:r>
          </a:p>
        </p:txBody>
      </p:sp>
      <p:sp>
        <p:nvSpPr>
          <p:cNvPr id="3" name="Footer Placeholder 2" descr="Poll Everywhere multiple choice poll instructions screen&#10;Activity Title: Is there a feasible allocation that makes both agents better off?">
            <a:extLst>
              <a:ext uri="{FF2B5EF4-FFF2-40B4-BE49-F238E27FC236}">
                <a16:creationId xmlns:a16="http://schemas.microsoft.com/office/drawing/2014/main" id="{286AE832-3362-9A28-CBF0-A33D60271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31B870-A5F2-3B23-A7A0-2684F207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521747-E320-7B84-4B02-8922A0A7E6D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7983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31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9D18A-5947-7B58-0C16-A0550834D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chart screen
Activity Title: Is there a feasible allocation that makes both agents better off?
Slide 9</a:t>
            </a:r>
          </a:p>
        </p:txBody>
      </p:sp>
      <p:sp>
        <p:nvSpPr>
          <p:cNvPr id="3" name="Footer Placeholder 2" descr="Poll Everywhere multiple choice poll chart screen&#10;Activity Title: Is there a feasible allocation that makes both agents better off?">
            <a:extLst>
              <a:ext uri="{FF2B5EF4-FFF2-40B4-BE49-F238E27FC236}">
                <a16:creationId xmlns:a16="http://schemas.microsoft.com/office/drawing/2014/main" id="{CD8C4D25-FECA-34FE-7487-47F3071BB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5F4FD-0F38-C717-5706-8A2BA1744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651EA0-5A5F-BD00-A6DA-B8238CE45DE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7983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11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FEB1F2-D9EF-AA64-DD6F-5452B4C1D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794C7-F7AA-477F-A8AD-49C5A729E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3208" y="1300900"/>
            <a:ext cx="6717792" cy="5081046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Agents A and B can improve their welfare by trading away from their initial endowment.</a:t>
            </a:r>
          </a:p>
          <a:p>
            <a:pPr lvl="3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Consider any consumption bundle in the shaded region between the two agents’ indifference curves.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It improves agent A’s welfare (above A’s indifference curve).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It improves agent B’s welfare (above B’s flipped indifference curve).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This is the set of mutually beneficial trades.</a:t>
            </a:r>
          </a:p>
          <a:p>
            <a:pPr lvl="4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In fact, any bundle in this region is a Pareto improvement.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A35AEF-CC78-FBA9-3058-688EEA68D0B6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B01F30-BB88-AEBE-57CF-697FC9D69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Potential for Welfare Gains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367B1F-A6F2-2B63-477F-CA3A9DF8896B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B36568-A65A-54A6-C344-7EBC484FC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E0A491-1AF5-0F88-D6A3-84F089AC7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9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EBBF71-7BF4-B2DB-F640-2BBF30E030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FE3E7B-2379-FF3E-9F52-8B585CF6B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7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d2379a48-992f-45bb-b0a3-15456eee721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7c4f8ca1-e40e-4939-8c61-3eb47f1f06a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4ac54c8-53ba-4a79-9b21-f7abda93229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7389fdf9-966a-404d-8e9b-078cb87ce9d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5356cb1e-6d86-4dae-a983-fa46a00b040a}" enabled="1" method="Standard" siteId="{4881a8fa-b252-4912-b93a-7806c41bbe9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16723</TotalTime>
  <Words>3476</Words>
  <Application>Microsoft Office PowerPoint</Application>
  <PresentationFormat>Custom</PresentationFormat>
  <Paragraphs>470</Paragraphs>
  <Slides>42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Aptos</vt:lpstr>
      <vt:lpstr>Arial</vt:lpstr>
      <vt:lpstr>Calibri</vt:lpstr>
      <vt:lpstr>Cambria Math</vt:lpstr>
      <vt:lpstr>Garamond</vt:lpstr>
      <vt:lpstr>Office Theme</vt:lpstr>
      <vt:lpstr>PowerPoint Presentation</vt:lpstr>
      <vt:lpstr>  Preview: General Equilibrium</vt:lpstr>
      <vt:lpstr>PowerPoint Presentation</vt:lpstr>
      <vt:lpstr>  A Model of Pure Exchange: Notations</vt:lpstr>
      <vt:lpstr>  Agent A’s Point of View</vt:lpstr>
      <vt:lpstr>  Adding Agent B’s Point of View</vt:lpstr>
      <vt:lpstr>Poll Everywhere multiple choice poll instructions screen
Activity Title: Is there a feasible allocation that makes both agents better off?
Slide 7</vt:lpstr>
      <vt:lpstr>Poll Everywhere multiple choice poll chart screen
Activity Title: Is there a feasible allocation that makes both agents better off?
Slide 9</vt:lpstr>
      <vt:lpstr>  Potential for Welfare Gains</vt:lpstr>
      <vt:lpstr>  Pareto Optimality / Improvements</vt:lpstr>
      <vt:lpstr>  Feasible Allocations and Trade</vt:lpstr>
      <vt:lpstr>  Trade and Pareto Improvements</vt:lpstr>
      <vt:lpstr>  A Pareto Optimal Allocation</vt:lpstr>
      <vt:lpstr>  Pareto Optimality: The Setup</vt:lpstr>
      <vt:lpstr>  Pareto Optimality: The FOCs</vt:lpstr>
      <vt:lpstr>  Pareto Optimality: The Tangency Condition</vt:lpstr>
      <vt:lpstr>  The Contract Curve: The Edges</vt:lpstr>
      <vt:lpstr>  The Contract Curve: The Interior</vt:lpstr>
      <vt:lpstr>  The Contract Curve: The Shape</vt:lpstr>
      <vt:lpstr>PowerPoint Presentation</vt:lpstr>
      <vt:lpstr>  Market Prices</vt:lpstr>
      <vt:lpstr>  Endowments: The Budget Constraint</vt:lpstr>
      <vt:lpstr>  Endowments: Change in Price(s)</vt:lpstr>
      <vt:lpstr>  Trade: Net and Gross Demands</vt:lpstr>
      <vt:lpstr>  Trade: Disequilibrium</vt:lpstr>
      <vt:lpstr>Poll Everywhere multiple choice poll instructions screen
Activity Title: If good 2 is in excess demand, what happens following a price adjustment?
Slide 24</vt:lpstr>
      <vt:lpstr>Poll Everywhere multiple choice poll chart screen
Activity Title: If good 2 is in excess demand, what happens following a price adjustment?
Slide 26</vt:lpstr>
      <vt:lpstr>  Trade: Price Adjustments</vt:lpstr>
      <vt:lpstr>  Trade: Market Clearing and Walrasian Equilibrium</vt:lpstr>
      <vt:lpstr>  Walras’s Law: The Algebra</vt:lpstr>
      <vt:lpstr>  Walras’s Law</vt:lpstr>
      <vt:lpstr>PowerPoint Presentation</vt:lpstr>
      <vt:lpstr>  Equilibrium and Efficiency</vt:lpstr>
      <vt:lpstr>  Equilibrium and Efficiency: The Math</vt:lpstr>
      <vt:lpstr>  Equilibrium and Efficiency: The Math</vt:lpstr>
      <vt:lpstr>  The First Fundamental Theorem of Welfare Econ.</vt:lpstr>
      <vt:lpstr>  The Second Fundamental Theorem of Welfare Econ.</vt:lpstr>
      <vt:lpstr>  The Existence of an Equilibrium</vt:lpstr>
      <vt:lpstr>PowerPoint Presentation</vt:lpstr>
      <vt:lpstr>  Recap: Exchange</vt:lpstr>
      <vt:lpstr>  Recap: Exchange</vt:lpstr>
      <vt:lpstr>  Preview: Production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Brian Park</dc:creator>
  <cp:keywords/>
  <dc:description>generated using python-pptx</dc:description>
  <cp:lastModifiedBy>Brian Park</cp:lastModifiedBy>
  <cp:revision>607</cp:revision>
  <cp:lastPrinted>2026-02-23T02:04:32Z</cp:lastPrinted>
  <dcterms:created xsi:type="dcterms:W3CDTF">2013-01-27T09:14:16Z</dcterms:created>
  <dcterms:modified xsi:type="dcterms:W3CDTF">2026-04-08T21:03:11Z</dcterms:modified>
  <cp:category/>
</cp:coreProperties>
</file>