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787" r:id="rId3"/>
    <p:sldId id="788" r:id="rId4"/>
    <p:sldId id="376" r:id="rId5"/>
    <p:sldId id="789" r:id="rId6"/>
    <p:sldId id="794" r:id="rId7"/>
    <p:sldId id="795" r:id="rId8"/>
    <p:sldId id="796" r:id="rId9"/>
    <p:sldId id="790" r:id="rId10"/>
    <p:sldId id="708" r:id="rId11"/>
    <p:sldId id="797" r:id="rId12"/>
    <p:sldId id="798" r:id="rId13"/>
    <p:sldId id="799" r:id="rId14"/>
    <p:sldId id="803" r:id="rId15"/>
    <p:sldId id="736" r:id="rId16"/>
    <p:sldId id="800" r:id="rId17"/>
    <p:sldId id="802" r:id="rId18"/>
    <p:sldId id="801" r:id="rId19"/>
    <p:sldId id="733" r:id="rId20"/>
    <p:sldId id="776" r:id="rId21"/>
    <p:sldId id="777" r:id="rId22"/>
    <p:sldId id="778" r:id="rId23"/>
    <p:sldId id="599" r:id="rId24"/>
    <p:sldId id="765" r:id="rId25"/>
    <p:sldId id="422" r:id="rId26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122C"/>
    <a:srgbClr val="FDB913"/>
    <a:srgbClr val="B896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55" autoAdjust="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3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59EC7-19C7-4638-A61A-0E2B59861576}" type="datetimeFigureOut">
              <a:rPr lang="en-US" smtClean="0"/>
              <a:t>3/25/2026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87AAC7-CF25-414B-93E7-2A61E431E8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2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8114D-31B9-4B78-9ACC-70FB90027BFD}" type="datetime1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F4A91-75B0-4800-B4E2-20956DB94300}" type="datetime1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51350-1A97-42BE-B68B-7AD85E4EDCBF}" type="datetime1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1F65B-C187-4F2E-97E4-866F44D3FEC5}" type="datetime1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0CE8C-B3D2-4FED-8171-A22B1E84AA49}" type="datetime1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87D79-C197-49E5-840E-62EF773E40EB}" type="datetime1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4C717-ACD6-42B4-B4D2-A00897526083}" type="datetime1">
              <a:rPr lang="en-US" smtClean="0"/>
              <a:t>3/25/2026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0F010-C38E-44B3-A11D-B9CE0300A741}" type="datetime1">
              <a:rPr lang="en-US" smtClean="0"/>
              <a:t>3/25/2026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2EE-45D9-4220-A88F-EE689B9875C3}" type="datetime1">
              <a:rPr lang="en-US" smtClean="0"/>
              <a:t>3/25/2026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A1C2B-1683-45DB-88D6-369C6CB6AB24}" type="datetime1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B611B-DC9D-42DB-B865-14DB93E316AF}" type="datetime1">
              <a:rPr lang="en-US" smtClean="0"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 Intermediate Microeconomic Theory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8D4B9-4EE2-4C3D-B367-BE7622E78789}" type="datetime1">
              <a:rPr lang="en-US" smtClean="0"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Intermediate Microeconomic Theory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2650659"/>
            <a:ext cx="1218882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400" b="1">
                <a:solidFill>
                  <a:srgbClr val="FDB913"/>
                </a:solidFill>
                <a:latin typeface="Garamond"/>
              </a:defRPr>
            </a:pPr>
            <a:r>
              <a:rPr lang="en-US" sz="4200" dirty="0"/>
              <a:t>I</a:t>
            </a:r>
            <a:r>
              <a:rPr lang="en-US" sz="3600" dirty="0"/>
              <a:t>NTERMEDIATE </a:t>
            </a:r>
            <a:r>
              <a:rPr lang="en-US" sz="4200" dirty="0"/>
              <a:t>M</a:t>
            </a:r>
            <a:r>
              <a:rPr lang="en-US" sz="3600" dirty="0"/>
              <a:t>ICROECONOMIC </a:t>
            </a:r>
            <a:r>
              <a:rPr lang="en-US" sz="4200" dirty="0"/>
              <a:t>T</a:t>
            </a:r>
            <a:r>
              <a:rPr lang="en-US" sz="3600" dirty="0"/>
              <a:t>HEORY</a:t>
            </a:r>
            <a:endParaRPr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-1" y="3657600"/>
            <a:ext cx="121888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>
                <a:solidFill>
                  <a:srgbClr val="FFFFFF"/>
                </a:solidFill>
                <a:latin typeface="Garamond"/>
              </a:defRPr>
            </a:pPr>
            <a:r>
              <a:rPr lang="en-US" dirty="0"/>
              <a:t>Chapter 24: Industry Supply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15F59E-F280-19CD-263E-EFD63FF2B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CF2C9-A036-6597-721B-AA32F56D5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00900"/>
            <a:ext cx="11353801" cy="5081046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In the long run, firms adjust all inputs and operate along their LMC curves.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Firms may also choose to exit the market if conditions are no longer favorable.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By exiting the industry in the long run, firms can reduce their losses to zero.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This means that the relevant portion of the LMC curve is the portion above the LAC curve.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If market conditions are favorable, firms may enter the market.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If firms are making positive profits in a market, entrants with similar technologies would enter.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This is conditional on the competitive market assumption with no barriers to entry.</a:t>
            </a:r>
          </a:p>
          <a:p>
            <a:pPr lvl="4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The entry and exit of firms in the industry will influence market prices, which in turn influence future entry and exits.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2D043D0-6102-40CC-6B99-B615FFDBF918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447567-C5FF-FECD-E51A-F0B09FE35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Long Run Industry Supply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BD64AA-FD94-C4F1-8E1B-53353332D9FD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8C2250-989D-A7AA-1CE4-E11D44977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C5CBDC-33F3-82CF-E343-A8EDBA0D8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10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5672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33CB6-4AF1-491B-D6BC-7D367EBE8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BB13D7D-1982-1FF1-A270-A63243914E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Suppose the market price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altLang="zh-TW" sz="2400" dirty="0"/>
                  <a:t>, and firms in the industry are earning positive profits, as shown below.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BB13D7D-1982-1FF1-A270-A63243914E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6937A94B-3DCC-3313-E3D4-44EDEE940FB4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F3EFD3-E111-BE9D-ED4A-DD5CA9A98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Firm Entry: Positive Profits Attract Entrants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89BCEF-A8D4-CC51-F09F-94D046B9938A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8C5D06-26A0-ED37-D3F7-D7FBBBCD8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870975-BCAD-7864-E888-61B19AB47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11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17" name="Picture 16" descr="A diagram of a graph&#10;&#10;AI-generated content may be incorrect.">
            <a:extLst>
              <a:ext uri="{FF2B5EF4-FFF2-40B4-BE49-F238E27FC236}">
                <a16:creationId xmlns:a16="http://schemas.microsoft.com/office/drawing/2014/main" id="{6B9576F6-C999-C9FE-6F10-DBD2A4B79A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7819" y="2267146"/>
            <a:ext cx="4114800" cy="4114800"/>
          </a:xfrm>
          <a:prstGeom prst="rect">
            <a:avLst/>
          </a:prstGeom>
        </p:spPr>
      </p:pic>
      <p:pic>
        <p:nvPicPr>
          <p:cNvPr id="19" name="Picture 18" descr="A graph of cost and lmc&#10;&#10;AI-generated content may be incorrect.">
            <a:extLst>
              <a:ext uri="{FF2B5EF4-FFF2-40B4-BE49-F238E27FC236}">
                <a16:creationId xmlns:a16="http://schemas.microsoft.com/office/drawing/2014/main" id="{8CBBA333-F5A6-56D3-9B80-BB99229ADB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6206" y="2267146"/>
            <a:ext cx="41148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752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ADC60-CFB3-7FF5-9AF5-5ABC5071C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B8D18AB-ABB1-21B9-3EBD-D90DE9C3E6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More firms with similar cost structures enter the market, shifting the market supply curve outward and driving the price down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altLang="zh-TW" sz="2400" dirty="0"/>
                  <a:t>. Each firm’s profit falls accordingly.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B8D18AB-ABB1-21B9-3EBD-D90DE9C3E6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5BAB6189-69AD-6225-B2BA-57A8C2CD2B68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F8265F-CFE8-9C72-621B-88342F57D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Firm Entry: Profits Margins Shrink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8F282-8D9C-8F3C-2078-84746F3CF6E0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1E625B-241F-4FD0-84ED-72BC082BB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931900-DAAE-3551-92D5-63C6FFE48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12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2C4B3A1-1526-AD42-AFEE-5ACAB72C0F0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597819" y="2267146"/>
            <a:ext cx="4114800" cy="41148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95FA2BE-1C96-0B1C-F5AE-56D5EA7756F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476206" y="2267146"/>
            <a:ext cx="41148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8505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EA45C8-C20D-648A-D02A-C82D809F9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82431D3-18C2-8E2C-7118-6C2C0944586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Entry continues until the market price reaches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r>
                  <a:rPr lang="en-US" altLang="zh-TW" sz="2400" dirty="0"/>
                  <a:t>, a level at which all firms in the industry earn zero profit.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82431D3-18C2-8E2C-7118-6C2C0944586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353801" cy="5081046"/>
              </a:xfrm>
              <a:blipFill>
                <a:blip r:embed="rId2"/>
                <a:stretch>
                  <a:fillRect l="-69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B34E6C06-B4B8-0BF0-2BC7-6F705998ADB9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5AC916-FF37-7AAE-A481-18FA20093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Firm Entry: Entry Ceases at Zero Profit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190929-95B1-C202-5D6B-FCAB62EE7459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3AEA91-F7A9-8AA5-897F-5F03F6E38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793B31-4B20-EAC3-12DF-01F21E294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13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AF917CC-C438-063C-ADBF-3700203FC74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597819" y="2267146"/>
            <a:ext cx="4114800" cy="41148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FF076662-7E0F-904E-9BAC-7FF30511801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476206" y="2267146"/>
            <a:ext cx="411480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5824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25F6F0-535D-1CFA-A833-66B253585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5E18D-19F1-D5BE-7AAF-2C4076A2B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00900"/>
            <a:ext cx="11353801" cy="5081046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If potential entrants observe positive profit: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Firms enter the market, increasing supply.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The increase in supply lowers the market price.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The lower price reduces profit.</a:t>
            </a:r>
          </a:p>
          <a:p>
            <a:pPr lvl="4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If firms in the industry incur negative profit: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Firms exit the market, reducing supply.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The decrease in supply raises the market price.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The higher price increases profit.</a:t>
            </a:r>
          </a:p>
          <a:p>
            <a:pPr lvl="4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In the long run, the number of firms adjusts according to profit opportunities so that economic profits are zero.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2B476A0-E28E-5F0B-B345-8FCA01A9380D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381AF6-6DC5-E9E9-91E3-245BBF9B8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Firm Entry and Exit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E02265-31A6-816C-2387-28280CB147AD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D17E4E-A341-EC07-5082-DA233533F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CB171B-464F-D69B-A219-197984818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14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5596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445597-C417-0E1A-A413-F84EFCDAB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BCBD194-5B7E-6832-9D53-7596767AD2A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In the long run, the market price converges to the lowest price consistent with zero profit,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altLang="zh-TW" sz="2400" dirty="0"/>
                  <a:t>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We derive long-run industry supply under the following assumptions: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Up to five firms can operate in the market.</a:t>
                </a:r>
              </a:p>
              <a:p>
                <a:pPr lvl="2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1600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1600" i="1" dirty="0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altLang="zh-TW" sz="1600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US" altLang="zh-TW" sz="16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600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</m:oMath>
                </a14:m>
                <a:r>
                  <a:rPr lang="en-US" altLang="zh-TW" sz="1600" dirty="0"/>
                  <a:t>: Market supply when </a:t>
                </a:r>
                <a14:m>
                  <m:oMath xmlns:m="http://schemas.openxmlformats.org/officeDocument/2006/math">
                    <m:r>
                      <a:rPr lang="en-US" altLang="zh-TW" sz="1600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zh-TW" sz="1600" dirty="0"/>
                  <a:t> firms are operating.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Market demand is perfectly inelastic (vertical).</a:t>
                </a:r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Because demand is vertical, some portions of the short-run industry supply curves are never observed in equilibrium.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BCBD194-5B7E-6832-9D53-7596767AD2A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 r="-20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FEB0FAEB-E495-555C-4027-69569D590262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91F4A3-AEF4-D9E8-AA0D-E86C7CC741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The Long Run Industry Supply Curve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CF8B2F-FABC-235D-779E-228595E86CC4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3C3138-BAD3-B906-EE4E-7A0CBF73C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D78B48-DE94-2DE6-0634-0F5EA2D40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15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C9D03A7-6DA3-CC0D-F79E-E8FC0EFBDAF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0" name="Picture 9" descr="A graph of lines and points&#10;&#10;AI-generated content may be incorrect.">
            <a:extLst>
              <a:ext uri="{FF2B5EF4-FFF2-40B4-BE49-F238E27FC236}">
                <a16:creationId xmlns:a16="http://schemas.microsoft.com/office/drawing/2014/main" id="{CFFEDBAC-49E2-38E1-7E83-3EDBB28FBD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1A4BC5A-C73C-AC2F-E3CF-C293A4136D75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8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85109-0FA3-BD44-23B5-40B3C1F8F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8186F1-161A-67F1-0CE1-AC7DFFE6134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long-run industry supply curve consists of the portions of short-run industry supply that are relevant in equilibrium.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As the number of potential producers increases, the long-run supply curve becomes smoother.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In the limit, the long-run industry supply curve is approximately horizontal at: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TW" sz="2400" b="0" i="0" smtClean="0">
                              <a:latin typeface="Cambria Math" panose="02040503050406030204" pitchFamily="18" charset="0"/>
                            </a:rPr>
                            <m:t>min</m:t>
                          </m:r>
                        </m:fName>
                        <m:e>
                          <m:d>
                            <m:d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𝐴𝑇𝐶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With free entry/exit and constant input prices, the long-run industry supply is flat.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E8186F1-161A-67F1-0CE1-AC7DFFE6134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 r="-1633" b="-9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83ACC43B-31A0-AF8C-0815-817475E41449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1AB2C2-7F99-2D25-EEA4-AFD64703C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The Long Run Industry Supply Curve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70DF1B-47F2-A104-99AF-1F47A928BD8C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19B420-BEF2-F2B0-D71C-A2D71E4F1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92DF0E-611B-9A75-37C0-ACF64C12C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16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83EDD37-AFBC-CF84-26C1-534A01AF508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1" name="Picture 10" descr="A graph of a long run market supply&#10;&#10;AI-generated content may be incorrect.">
            <a:extLst>
              <a:ext uri="{FF2B5EF4-FFF2-40B4-BE49-F238E27FC236}">
                <a16:creationId xmlns:a16="http://schemas.microsoft.com/office/drawing/2014/main" id="{496AB828-786E-58B8-2536-7EBEAD9D77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47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C2E7DB-4524-53DB-8297-127F1EBF2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277CD-0DEE-3A53-210B-628601012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00900"/>
            <a:ext cx="11274427" cy="5081046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A flat (horizontal) long-run supply curve relies on the assumption that input prices do not change as the industry expands.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When this assumption does not hold, long-run supply may not be flat: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Constant-cost: Input prices remain unchanged → Long-run supply is horizontal.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Increasing-cost: Input prices rise as the industry expands → Long-run supply is upward sloping.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Decreasing-cost: Input prices fall as the industry expands → Long-run supply is downward sloping.</a:t>
            </a:r>
          </a:p>
          <a:p>
            <a:pPr lvl="4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Industry expansion can affect input markets and production costs. 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Therefore, the shape of long-run supply depends on how costs change with industry output.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6DA21B-E309-82DC-B982-6E5CA03AF9BD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891D2F-58FD-3181-2185-74C14D78B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Caveat: Cost Structures and Long Run Supply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E8D007-C793-7EB0-63E4-15A2EA4576AF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7BB93A-F8FC-4996-CCA3-0D8311F7C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702339-960B-C541-0B62-F2CD4EF8D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17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7757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C9B082-682C-E5CE-E701-888D358972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BF3213D-BA8B-F32D-F9C6-43DFEAA12CD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Suppose that a per-unit tax of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altLang="zh-TW" sz="2400" dirty="0"/>
                  <a:t> is imposed on an economy is in its long run equilibrium at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altLang="zh-TW" sz="2400" b="0" i="1" dirty="0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  <m:sup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TW" sz="2400" dirty="0"/>
                  <a:t>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In the short run, the burden of taxation is shared between producers and consumers.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In the long run: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Firms exit the market, reducing supply and driving prices upward.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Industry supply is perfectly elastic (horizontal).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Because firms must earn zero profit in equilibrium, prices must rise by the full amount of the tax.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full burden of the tax is borne by consumers.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BF3213D-BA8B-F32D-F9C6-43DFEAA12CD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BD85A128-A97F-467F-4CE8-0CE2602731B0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12F6F0-D793-9FFB-E179-E59B986E0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Application: Impact of Taxation in the Long Run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6F77D3-425C-585E-D580-8F81F053C927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7BC96E-1567-327B-893E-F1D1BEAA3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79E195-5C6F-6489-46C2-13537F746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18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4F85D10-1A76-E1D0-EF13-C115120324C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39BE46F-4D21-4519-60F3-D35D1822595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8" name="Picture 17" descr="A diagram of a graph&#10;&#10;AI-generated content may be incorrect.">
            <a:extLst>
              <a:ext uri="{FF2B5EF4-FFF2-40B4-BE49-F238E27FC236}">
                <a16:creationId xmlns:a16="http://schemas.microsoft.com/office/drawing/2014/main" id="{6DF5305C-5FED-8BBB-D1E2-9249E0EDE7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160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2B3567-EFD8-5667-7C79-4386F2957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A7A1F65-3497-2DB6-EEC9-4DC760BDBD40}"/>
              </a:ext>
            </a:extLst>
          </p:cNvPr>
          <p:cNvSpPr txBox="1"/>
          <p:nvPr/>
        </p:nvSpPr>
        <p:spPr>
          <a:xfrm>
            <a:off x="0" y="3044279"/>
            <a:ext cx="1218882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400" dirty="0">
                <a:solidFill>
                  <a:schemeClr val="bg1"/>
                </a:solidFill>
              </a:rPr>
              <a:t>Zero Profits and Economic Rent</a:t>
            </a:r>
          </a:p>
        </p:txBody>
      </p:sp>
    </p:spTree>
    <p:extLst>
      <p:ext uri="{BB962C8B-B14F-4D97-AF65-F5344CB8AC3E}">
        <p14:creationId xmlns:p14="http://schemas.microsoft.com/office/powerpoint/2010/main" val="550661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2E3615-F886-7942-3CD1-C8687B24E0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FAC8A5-8D39-841F-2021-DCF700DB235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firm’s supply curve is its marginal cost of production:</a:t>
                </a:r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</a:t>
                </a:r>
                <a14:m>
                  <m:oMath xmlns:m="http://schemas.openxmlformats.org/officeDocument/2006/math">
                    <m:r>
                      <a:rPr lang="en-US" altLang="zh-TW" sz="2400" i="1" smtClean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𝑑𝑐</m:t>
                        </m:r>
                        <m:d>
                          <m:d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num>
                      <m:den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den>
                    </m:f>
                  </m:oMath>
                </a14:m>
                <a:endParaRPr lang="en-US" altLang="zh-TW" sz="2000" dirty="0"/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short run supply curve is the upward-sloping portion of the short run marginal cost curve that lies above the average variable cost (AVC):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𝐴𝑉𝐶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n-US" altLang="zh-TW" sz="20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firm shuts down in the short run if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𝐴𝑉𝐶</m:t>
                    </m:r>
                    <m:d>
                      <m:d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altLang="zh-TW" sz="2000" dirty="0"/>
                  <a:t>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Producer surplus is defined as: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457200" lvl="1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𝑃𝑆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On a graph, it is the area above the supply curve and below the market price.</a:t>
                </a:r>
              </a:p>
              <a:p>
                <a:pPr marL="457200" lvl="1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000" dirty="0"/>
              </a:p>
              <a:p>
                <a:pPr marL="457200" lvl="1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BB49ED-1345-A04C-519E-DA97089D4E1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  <a:blipFill>
                <a:blip r:embed="rId2"/>
                <a:stretch>
                  <a:fillRect l="-708" t="-1319" b="-2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271DC007-CDE5-9C1F-A992-EA7FFA9A0220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9E0A3E5-62BA-B621-2D81-0989301DF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Recap: Firm Supply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456C1F-1D69-D418-27A5-A97A1266122F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98C34D-573D-E9B6-D044-B276DF70D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51CAF8-10D8-9FEA-5ED7-6C0BF721D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5576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E7BC0-500A-7CE9-B4D5-C7958B803D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D31D61-D639-C9EA-38C7-3B36A1F31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00900"/>
            <a:ext cx="11274427" cy="5081046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Zero (economic) profit does not mean the firm is doing poorly, because economic profit includes all opportunity costs: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Explicit costs (wages, rent, materials), and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Implicit costs (owner’s time, capital, foregone alternatives)</a:t>
            </a:r>
          </a:p>
          <a:p>
            <a:pPr lvl="4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Free entry and exit drives profits to zero: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Positive Profit: New firms enter → Industry supply increases → Prices fall → Economics profit falls.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Negative Profit: Firms exit → Industry supply decreases → Prices rise → Economics profit rises.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Firms stay in the market not because they earn extra profit, but because they earn exactly their opportunity cost.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2B663B-6E41-184F-8036-55A0911FB2A3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8A8946-F7B3-D913-FC83-3AE52F350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Zero Profits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0E101B-9409-AE85-07AB-670F5BB9CC32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BD6B6C-DC7E-7996-3642-114B69CFD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6F8DCD-6777-25E8-20BD-0B1970E96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20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45746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062C2B-F5E1-0531-F2DA-F8EB85345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9815C-70F2-AB7A-2168-C9F732A8D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00900"/>
            <a:ext cx="11274427" cy="5081046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In markets without free entry and exit, positive profits may persist in the long run due to opportunities for economic rent.</a:t>
            </a:r>
            <a:endParaRPr lang="en-US" altLang="zh-TW" sz="1200" dirty="0"/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8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Economic rent is defined as the payment to factors of production that exceeds the minimum payment necessary for those factors to be supplied.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8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Common causes may include: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Limited natural resources: precious metals, oil, arable land, etc.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Individuals with unique talent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Legal or institutional barriers: patents, regulations, etc.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Strategic barriers: prohibitively high fixed costs, network effects, </a:t>
            </a:r>
            <a:r>
              <a:rPr lang="en-US" altLang="zh-TW" sz="2000" dirty="0" err="1"/>
              <a:t>etc</a:t>
            </a:r>
            <a:endParaRPr lang="en-US" altLang="zh-TW" sz="2000" dirty="0"/>
          </a:p>
          <a:p>
            <a:pPr lvl="4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8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Economic rent arises whenever competition is limited or supply cannot fully adjust.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9C89345-BDDA-395D-CD37-ABB3FEAA031A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2DFB61-C668-7E4F-8757-18C55F6BD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Economic Rent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CAB87EF-7289-9059-E563-B046E7AD4BE4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E6E041-C86D-FFEB-D7D6-043CAF1F8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0C2BB2-852D-BDF9-4DC0-B826057A5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21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63467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4F14BF-67B2-5C77-4F24-570B153A5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EC4FEEE-C6F5-FD8C-3284-AEAF890A114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What is the economic rent of owning farmland?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We use some notations specific to this example: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AVC: Cost of operations excluding the cost of land.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ATC: Cost of operations including the cost of land.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If we value the land correctly, the economic profit from operating the farm is zero: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b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𝐴𝑉𝐶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altLang="zh-TW" sz="2400" b="0" i="1" smtClean="0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𝑅𝑒𝑛𝑡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Therefore, economic rent in this case is:</a:t>
                </a:r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𝐴𝑉𝐶</m:t>
                    </m:r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∗</m:t>
                            </m:r>
                          </m:sup>
                        </m:sSup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𝑃𝑆</m:t>
                    </m:r>
                  </m:oMath>
                </a14:m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EC4FEEE-C6F5-FD8C-3284-AEAF890A114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C6F5A983-A969-74F1-9451-1D295CC203A5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222819-CB75-2438-0B79-A06FF81B4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Economic Rent: Visualized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0A37CE-3302-D530-D7F5-AA72EE81DE63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B3694-96E6-1DD2-27A8-014DA05B2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004A0C-47C8-AD73-3574-E45A41B67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22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0046409-3857-44BC-F8A8-3B0505337D9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7C5BCF5-9348-9EB7-2097-8E8E62967E2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0" name="Picture 9" descr="A graph of cost and cost&#10;&#10;AI-generated content may be incorrect.">
            <a:extLst>
              <a:ext uri="{FF2B5EF4-FFF2-40B4-BE49-F238E27FC236}">
                <a16:creationId xmlns:a16="http://schemas.microsoft.com/office/drawing/2014/main" id="{51BF79C3-7B3E-01CB-F8C4-867B67479AF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777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FFCACC-7CFE-C16B-D2E3-EAB226A38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958CC5-C2BF-10CA-D0D3-BEDE3D81CFFC}"/>
              </a:ext>
            </a:extLst>
          </p:cNvPr>
          <p:cNvSpPr txBox="1"/>
          <p:nvPr/>
        </p:nvSpPr>
        <p:spPr>
          <a:xfrm>
            <a:off x="-1" y="3044279"/>
            <a:ext cx="1218882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400" dirty="0">
                <a:solidFill>
                  <a:schemeClr val="bg1"/>
                </a:solidFill>
              </a:rPr>
              <a:t>Recap &amp; Preview</a:t>
            </a:r>
            <a:endParaRPr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6800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4EDB5-6C56-94BC-2074-A847BE1F6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BB49ED-1345-A04C-519E-DA97089D4E1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Short run industry supply: fixed number of firms adjusting their output levels.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Each firm supplies where </a:t>
                </a:r>
                <a14:m>
                  <m:oMath xmlns:m="http://schemas.openxmlformats.org/officeDocument/2006/math">
                    <m:r>
                      <a:rPr lang="zh-TW" altLang="en-US" sz="200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0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zh-TW" altLang="en-US" sz="2000" i="1" dirty="0">
                        <a:latin typeface="Cambria Math" panose="02040503050406030204" pitchFamily="18" charset="0"/>
                      </a:rPr>
                      <m:t>𝑀</m:t>
                    </m:r>
                    <m:r>
                      <a:rPr lang="zh-TW" altLang="en-US" sz="2000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altLang="zh-TW" sz="2000" dirty="0"/>
                  <a:t> (above AVC).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Industry supply is the horizontal sum of firm supply curves.</a:t>
                </a:r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Long run industry supply: entry and exit drive long-run adjustment.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Positive profit → Entry → Supply increases → Price falls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Negative profit → Exit → Supply decreases → Price rises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Long run equilibrium: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Firms earn zero economic profit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TW" sz="2000" b="0" i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unc>
                          <m:func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altLang="zh-TW" sz="2000" b="0" i="0" smtClean="0">
                                <a:latin typeface="Cambria Math" panose="02040503050406030204" pitchFamily="18" charset="0"/>
                              </a:rPr>
                              <m:t>min</m:t>
                            </m:r>
                          </m:fName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𝐴𝑇𝐶</m:t>
                            </m:r>
                          </m:e>
                        </m:func>
                      </m:e>
                    </m:d>
                  </m:oMath>
                </a14:m>
                <a:r>
                  <a:rPr lang="en-US" altLang="zh-TW" sz="2000" dirty="0"/>
                  <a:t>.</a:t>
                </a:r>
              </a:p>
              <a:p>
                <a:pPr marL="457200" lvl="1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0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BB49ED-1345-A04C-519E-DA97089D4E1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  <a:blipFill>
                <a:blip r:embed="rId2"/>
                <a:stretch>
                  <a:fillRect l="-70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278BCABC-CCC2-DABD-2739-8D84748C74C5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CC13EA4-3C7F-F1F7-CF94-87079D957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Recap: Industry Supply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B75FFA2-C528-AF54-74C8-7A6E6D1A6BF0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F215E9-D1A8-0BE9-E605-E502A310D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E09903-2B07-186F-0DB0-F05487C73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24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1658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51A8E4-E7C8-D19D-86D3-030AA6A657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49CAFF-9B43-78CA-BAEA-3A38D425E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00900"/>
            <a:ext cx="11189855" cy="5081046"/>
          </a:xfrm>
        </p:spPr>
        <p:txBody>
          <a:bodyPr>
            <a:normAutofit/>
          </a:bodyPr>
          <a:lstStyle/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So far, we have studied how markets determine prices and allocations.</a:t>
            </a:r>
          </a:p>
          <a:p>
            <a:pPr marL="1371600" lvl="3" indent="0">
              <a:lnSpc>
                <a:spcPct val="95000"/>
              </a:lnSpc>
              <a:spcBef>
                <a:spcPts val="1000"/>
              </a:spcBef>
              <a:buNone/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Now we ask: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Do these outcomes lead to efficient outcomes?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Can we make someone better off without making someone else worse off?</a:t>
            </a:r>
          </a:p>
          <a:p>
            <a:pPr lvl="4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Consider a simple setting: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Two individuals.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Two goods.</a:t>
            </a:r>
          </a:p>
          <a:p>
            <a:pPr lvl="1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000" dirty="0"/>
              <a:t>No production, only exchange.</a:t>
            </a:r>
          </a:p>
          <a:p>
            <a:pPr lvl="4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  <a:p>
            <a:pPr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r>
              <a:rPr lang="en-US" altLang="zh-TW" sz="2400" dirty="0"/>
              <a:t>What outcomes are possible, and which are desirable?</a:t>
            </a:r>
          </a:p>
          <a:p>
            <a:pPr lvl="3">
              <a:lnSpc>
                <a:spcPct val="95000"/>
              </a:lnSpc>
              <a:spcBef>
                <a:spcPts val="1000"/>
              </a:spcBef>
              <a:defRPr sz="2000">
                <a:solidFill>
                  <a:srgbClr val="000000"/>
                </a:solidFill>
                <a:latin typeface="Garamond"/>
              </a:defRPr>
            </a:pPr>
            <a:endParaRPr lang="en-US" altLang="zh-TW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B63240C-8227-33CA-AF99-D0EF55886348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6EDD73-7133-E4AA-713D-AD3D76A81B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Preview: Exchange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564DE4-D134-77A0-9EFC-4F54285A0746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92F7BE-07A9-1D9E-9E4B-EFBF9303B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2F82BC-2D44-4CB1-89DC-762807C2B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25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0081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979EA4-6314-AAD1-18B0-0E51FF548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6026DE7-EB47-C050-0BEA-667D46ED8F0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long run supply curve is the upward-sloping portion of the long run marginal cost curve that lies above the average total cost (ATC):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	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altLang="zh-TW" sz="2400" i="1">
                        <a:latin typeface="Cambria Math" panose="02040503050406030204" pitchFamily="18" charset="0"/>
                      </a:rPr>
                      <m:t>𝐴𝑇𝐶</m:t>
                    </m:r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endParaRPr lang="en-US" altLang="zh-TW" sz="20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firm exits the market in the long run if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&lt;</m:t>
                    </m:r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𝐴𝑇𝐶</m:t>
                    </m:r>
                    <m:d>
                      <m:d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altLang="zh-TW" sz="2000" dirty="0"/>
                  <a:t>.</a:t>
                </a:r>
              </a:p>
              <a:p>
                <a:pPr lvl="4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Compared to the short run: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Firms adjust output more in the long run.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Hence, the long run supply curve is “flatter.”</a:t>
                </a:r>
              </a:p>
              <a:p>
                <a:pPr marL="457200" lvl="1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000" dirty="0"/>
              </a:p>
              <a:p>
                <a:pPr marL="457200" lvl="1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20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822EA4B-CEFC-3FDE-40A2-923F62E9C31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300900"/>
                <a:ext cx="11189855" cy="5081046"/>
              </a:xfrm>
              <a:blipFill>
                <a:blip r:embed="rId2"/>
                <a:stretch>
                  <a:fillRect l="-708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768AC5EA-9671-9850-A684-A8CDC2A49753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DA30C5-4C7B-26D9-8E0C-8D5BE7036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Recap: Firm Supply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F1EB79-D7BB-8489-229A-746272452450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4C7C8E-2EA0-5AC7-7D43-E2E27322B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4E84DE-6064-0BDE-2671-0541BAE2B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3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57168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0DDB4B-70EB-D813-2CBD-F9DCC9FAC2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C96D899-59D5-9E41-D3B6-CE5808862787}"/>
              </a:ext>
            </a:extLst>
          </p:cNvPr>
          <p:cNvSpPr txBox="1"/>
          <p:nvPr/>
        </p:nvSpPr>
        <p:spPr>
          <a:xfrm>
            <a:off x="0" y="3044279"/>
            <a:ext cx="1218882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400" dirty="0">
                <a:solidFill>
                  <a:schemeClr val="bg1"/>
                </a:solidFill>
              </a:rPr>
              <a:t>Short Run Industry Supply</a:t>
            </a:r>
          </a:p>
        </p:txBody>
      </p:sp>
    </p:spTree>
    <p:extLst>
      <p:ext uri="{BB962C8B-B14F-4D97-AF65-F5344CB8AC3E}">
        <p14:creationId xmlns:p14="http://schemas.microsoft.com/office/powerpoint/2010/main" val="41180260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15A38C-41E1-2726-30DF-3224B71AB4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9A63AA5-7BCC-493D-DF33-E3411712C73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Suppose that there are </a:t>
                </a:r>
                <a14:m>
                  <m:oMath xmlns:m="http://schemas.openxmlformats.org/officeDocument/2006/math">
                    <m:r>
                      <a:rPr lang="en-US" altLang="zh-TW" sz="2400" i="1" dirty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altLang="zh-TW" sz="2400" dirty="0"/>
                  <a:t> firms operating in the market,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d>
                      <m:dPr>
                        <m:ctrlPr>
                          <a:rPr lang="en-US" altLang="zh-TW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</m:oMath>
                </a14:m>
                <a:r>
                  <a:rPr lang="en-US" altLang="zh-TW" sz="2400" dirty="0"/>
                  <a:t> is firm </a:t>
                </a:r>
                <a14:m>
                  <m:oMath xmlns:m="http://schemas.openxmlformats.org/officeDocument/2006/math">
                    <m:r>
                      <a:rPr lang="en-US" altLang="zh-TW" sz="2400" b="0" i="1" dirty="0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altLang="zh-TW" sz="2400" dirty="0"/>
                  <a:t>’s supply function. 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The industry (market) supply </a:t>
                </a:r>
                <a14:m>
                  <m:oMath xmlns:m="http://schemas.openxmlformats.org/officeDocument/2006/math">
                    <m:r>
                      <a:rPr lang="en-US" altLang="zh-TW" sz="2400" i="1" dirty="0">
                        <a:latin typeface="Cambria Math" panose="02040503050406030204" pitchFamily="18" charset="0"/>
                      </a:rPr>
                      <m:t>𝑆</m:t>
                    </m:r>
                    <m:d>
                      <m:dPr>
                        <m:ctrlPr>
                          <a:rPr lang="en-US" altLang="zh-TW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</m:oMath>
                </a14:m>
                <a:r>
                  <a:rPr lang="en-US" altLang="zh-TW" sz="2400" dirty="0"/>
                  <a:t> is: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 algn="ctr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 </a:t>
                </a:r>
                <a14:m>
                  <m:oMath xmlns:m="http://schemas.openxmlformats.org/officeDocument/2006/math">
                    <m:r>
                      <a:rPr lang="en-US" altLang="zh-TW" sz="2400" i="1" dirty="0">
                        <a:latin typeface="Cambria Math" panose="02040503050406030204" pitchFamily="18" charset="0"/>
                      </a:rPr>
                      <m:t>𝑆</m:t>
                    </m:r>
                    <m:d>
                      <m:dPr>
                        <m:ctrlPr>
                          <a:rPr lang="en-US" altLang="zh-TW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altLang="zh-TW" sz="2400" i="1" dirty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altLang="zh-TW" sz="2400" i="1" dirty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altLang="zh-TW" sz="24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 dirty="0"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altLang="zh-TW" sz="2400" i="1" dirty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d>
                          <m:dPr>
                            <m:ctrlPr>
                              <a:rPr lang="en-US" altLang="zh-TW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400" i="1" dirty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</m:e>
                    </m:nary>
                  </m:oMath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At each price </a:t>
                </a:r>
                <a14:m>
                  <m:oMath xmlns:m="http://schemas.openxmlformats.org/officeDocument/2006/math">
                    <m:r>
                      <a:rPr lang="en-US" altLang="zh-TW" sz="2400" i="1" dirty="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altLang="zh-TW" sz="2400" dirty="0"/>
                  <a:t>, we add up the quantities supplied by all firms, so industry supply is the horizontal sum of individual supply curves.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By solving  </a:t>
                </a:r>
                <a14:m>
                  <m:oMath xmlns:m="http://schemas.openxmlformats.org/officeDocument/2006/math">
                    <m:r>
                      <a:rPr lang="en-US" altLang="zh-TW" sz="2400" i="1" dirty="0">
                        <a:latin typeface="Cambria Math" panose="02040503050406030204" pitchFamily="18" charset="0"/>
                      </a:rPr>
                      <m:t>𝑆</m:t>
                    </m:r>
                    <m:d>
                      <m:dPr>
                        <m:ctrlPr>
                          <a:rPr lang="en-US" altLang="zh-TW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  <m:r>
                      <a:rPr lang="en-US" altLang="zh-TW" sz="24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400" b="0" i="1" dirty="0" smtClean="0">
                        <a:latin typeface="Cambria Math" panose="02040503050406030204" pitchFamily="18" charset="0"/>
                      </a:rPr>
                      <m:t>𝐷</m:t>
                    </m:r>
                    <m:d>
                      <m:dPr>
                        <m:ctrlPr>
                          <a:rPr lang="en-US" altLang="zh-TW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d>
                  </m:oMath>
                </a14:m>
                <a:r>
                  <a:rPr lang="en-US" altLang="zh-TW" sz="2400" dirty="0"/>
                  <a:t>, we can find the market equilibrium price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altLang="zh-TW" sz="2400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9A63AA5-7BCC-493D-DF33-E3411712C73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 r="-20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6A74B3C8-5460-969A-7672-53FE610B33ED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FD5519-CA34-F5C0-0E20-6A163E2C6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Short Run Industry Supply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F56310-1217-E23A-4DBA-03F800C2FF2F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3135-DECB-C375-BAF0-B666D4C7D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B939E-E3B0-F5C2-C066-460772ED7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5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A26C02F-26C8-38C6-879F-DCCB7C79FD5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  <p:pic>
        <p:nvPicPr>
          <p:cNvPr id="10" name="Picture 9" descr="A graph of a function&#10;&#10;AI-generated content may be incorrect.">
            <a:extLst>
              <a:ext uri="{FF2B5EF4-FFF2-40B4-BE49-F238E27FC236}">
                <a16:creationId xmlns:a16="http://schemas.microsoft.com/office/drawing/2014/main" id="{F7995696-3A3F-96B3-7E41-1427BD3DDD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386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94E83B-157F-10FF-181B-43B215DECF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2E8769-FD34-05B5-9BE2-4AC040427B3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At any given market price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zh-TW" sz="2400" b="0" i="1" dirty="0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altLang="zh-TW" sz="2400" dirty="0"/>
                  <a:t>, depending on their cost structure, firms may: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Break even (zero profit)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Earn positive profit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Incur losses (negative profit)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Firm A breaks even at price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zh-TW" sz="2400" i="1" dirty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altLang="zh-TW" sz="2400" dirty="0"/>
                  <a:t>.</a:t>
                </a:r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𝐴𝑇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  <m: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Firm A’s profit: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𝐴𝑇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sub>
                                <m:sup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</m:e>
                          </m:d>
                        </m:e>
                      </m:d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⋅</m:t>
                      </m:r>
                      <m:sSubSup>
                        <m:sSubSup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altLang="zh-TW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52E8769-FD34-05B5-9BE2-4AC040427B3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E29C27E5-A973-E859-C92A-834D805C987D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3B2FE3-3377-F925-C463-31C3FB0E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Short Run Profits Across Firms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6B31FB-BAD1-6746-6F01-ACA024C18C47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4C2755-1DE9-061D-78FB-155B6BCED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221266-A654-CAE6-10A9-AB7B0128F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6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E7C0D1B-AADD-D468-DA4D-2F37E18AEF4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688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237229-56F2-BF2B-A9CF-907FA520D4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793383-1C36-242A-0DE7-25BD823C9C0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Firm B, which has a lower cost of production, earns positive profit at the same market price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altLang="zh-TW" sz="2400" dirty="0"/>
                  <a:t>.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𝐴𝑇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  <m: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b="0" dirty="0"/>
                  <a:t>Firm B’s profit: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b="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𝐴𝑇</m:t>
                          </m:r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b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</m:e>
                          </m:d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bSup>
                        <m:sSub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&gt;0</m:t>
                      </m:r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How to read: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firm’s quantity supplied is determined by the market price and its marginal cost curve.</a:t>
                </a:r>
              </a:p>
              <a:p>
                <a:pPr lvl="1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000" dirty="0"/>
                  <a:t>The firm’s cost of production is determined by its output level and average total cost.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793383-1C36-242A-0DE7-25BD823C9C0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717792" cy="5081046"/>
              </a:xfrm>
              <a:blipFill>
                <a:blip r:embed="rId2"/>
                <a:stretch>
                  <a:fillRect l="-1270" t="-1319" r="-19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38033CB4-AEA8-B56C-5985-D51E0B97F120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DF299D-A0FD-CA19-4BDE-CC9E6B3F3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Short Run Profits Across Firms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300BA9-4AF5-1114-BB65-6ACF3098B8FE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1E76F9-3099-608D-A96C-EAFE35853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CC6137-8408-D0B7-6848-8CD719D9B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7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ABF3638-AD7C-03A7-BFEE-1C56BE5CED3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251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ABBACB-E043-728A-5A1E-B0FD6EFF75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6A4D6F-C45E-4997-F8D6-AAF0AF2BDBD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93208" y="1300900"/>
                <a:ext cx="6638418" cy="5081046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Meanwhile, firm C, which has a higher cost of production, incurs losses at the same price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altLang="zh-TW" sz="2400" dirty="0"/>
                  <a:t>.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dirty="0"/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𝐴𝑇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  <m: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</m:e>
                      </m:d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Firm C’s (negative) profit:</a:t>
                </a:r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00" b="0" i="1" dirty="0"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95000"/>
                  </a:lnSpc>
                  <a:spcBef>
                    <a:spcPts val="1000"/>
                  </a:spcBef>
                  <a:buNone/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𝐴𝑇</m:t>
                          </m:r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  <m:d>
                            <m:d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Sup>
                                <m:sSubSup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∗</m:t>
                                  </m:r>
                                </m:sup>
                              </m:sSubSup>
                            </m:e>
                          </m:d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bSup>
                        <m:sSubSup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&lt;0</m:t>
                      </m:r>
                    </m:oMath>
                  </m:oMathPara>
                </a14:m>
                <a:endParaRPr lang="en-US" altLang="zh-TW" sz="24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12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Firm C continues to produce in the short run, as price remains above its average variable cost.</a:t>
                </a:r>
                <a:endParaRPr lang="en-US" altLang="zh-TW" sz="2000" dirty="0"/>
              </a:p>
              <a:p>
                <a:pPr lvl="3"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endParaRPr lang="en-US" altLang="zh-TW" sz="800" dirty="0"/>
              </a:p>
              <a:p>
                <a:pPr>
                  <a:lnSpc>
                    <a:spcPct val="95000"/>
                  </a:lnSpc>
                  <a:spcBef>
                    <a:spcPts val="1000"/>
                  </a:spcBef>
                  <a:defRPr sz="2000">
                    <a:solidFill>
                      <a:srgbClr val="000000"/>
                    </a:solidFill>
                    <a:latin typeface="Garamond"/>
                  </a:defRPr>
                </a:pPr>
                <a:r>
                  <a:rPr lang="en-US" altLang="zh-TW" sz="2400" dirty="0"/>
                  <a:t>In the long run, a firm with a similar cost structure will choose to exit the market.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E6A4D6F-C45E-4997-F8D6-AAF0AF2BDBD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93208" y="1300900"/>
                <a:ext cx="6638418" cy="5081046"/>
              </a:xfrm>
              <a:blipFill>
                <a:blip r:embed="rId2"/>
                <a:stretch>
                  <a:fillRect l="-1287" t="-1319" r="-8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AE3B7843-31B4-07DD-5424-9B4D09F214EC}"/>
              </a:ext>
            </a:extLst>
          </p:cNvPr>
          <p:cNvSpPr/>
          <p:nvPr/>
        </p:nvSpPr>
        <p:spPr>
          <a:xfrm>
            <a:off x="0" y="0"/>
            <a:ext cx="12188825" cy="923636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9BBC96-D401-2D28-06A7-D8F4652CE7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88825" cy="923636"/>
          </a:xfrm>
        </p:spPr>
        <p:txBody>
          <a:bodyPr>
            <a:normAutofit/>
          </a:bodyPr>
          <a:lstStyle/>
          <a:p>
            <a:pPr algn="l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000" dirty="0">
                <a:solidFill>
                  <a:schemeClr val="bg1"/>
                </a:solidFill>
              </a:rPr>
              <a:t>  Short Run Profits Across Firms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AFECF9D-D1E9-9A96-9833-3F0BDFDFD3EB}"/>
              </a:ext>
            </a:extLst>
          </p:cNvPr>
          <p:cNvSpPr/>
          <p:nvPr/>
        </p:nvSpPr>
        <p:spPr>
          <a:xfrm>
            <a:off x="-1" y="6503428"/>
            <a:ext cx="12188825" cy="354572"/>
          </a:xfrm>
          <a:prstGeom prst="rect">
            <a:avLst/>
          </a:prstGeom>
          <a:solidFill>
            <a:srgbClr val="77122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AD3971-7D95-81A3-A8E5-417D3E7E1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" y="6503428"/>
            <a:ext cx="2895600" cy="354572"/>
          </a:xfrm>
        </p:spPr>
        <p:txBody>
          <a:bodyPr/>
          <a:lstStyle/>
          <a:p>
            <a:pPr algn="l"/>
            <a:r>
              <a:rPr lang="en-US">
                <a:solidFill>
                  <a:schemeClr val="bg1"/>
                </a:solidFill>
                <a:latin typeface="Garamond" panose="02020404030301010803" pitchFamily="18" charset="0"/>
              </a:rPr>
              <a:t> Intermediate Microeconomic Theory</a:t>
            </a:r>
            <a:endParaRPr lang="en-US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19CDA8-3A26-0932-09A4-D3B2FF4D7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55225" y="6503428"/>
            <a:ext cx="2133600" cy="354572"/>
          </a:xfrm>
        </p:spPr>
        <p:txBody>
          <a:bodyPr/>
          <a:lstStyle/>
          <a:p>
            <a:fld id="{C1FF6DA9-008F-8B48-92A6-B652298478BF}" type="slidenum">
              <a:rPr lang="en-US" b="1" smtClean="0">
                <a:solidFill>
                  <a:schemeClr val="bg1"/>
                </a:solidFill>
                <a:latin typeface="Garamond" panose="02020404030301010803" pitchFamily="18" charset="0"/>
              </a:rPr>
              <a:t>8</a:t>
            </a:fld>
            <a:r>
              <a:rPr lang="en-US" b="1" dirty="0">
                <a:solidFill>
                  <a:schemeClr val="bg1"/>
                </a:solidFill>
                <a:latin typeface="Garamond" panose="02020404030301010803" pitchFamily="18" charset="0"/>
              </a:rPr>
              <a:t>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B1473EE-97BA-4452-48D9-253BC9C56B2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57199" y="1427532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1921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22C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3C656E-B4ED-DBC5-53A3-7D268954AD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FE8F47-D76C-4405-ED3B-E89ADC04E3D9}"/>
              </a:ext>
            </a:extLst>
          </p:cNvPr>
          <p:cNvSpPr txBox="1"/>
          <p:nvPr/>
        </p:nvSpPr>
        <p:spPr>
          <a:xfrm>
            <a:off x="0" y="3044279"/>
            <a:ext cx="1218882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DB913"/>
                </a:solidFill>
                <a:latin typeface="Garamond"/>
              </a:defRPr>
            </a:pPr>
            <a:r>
              <a:rPr lang="en-US" sz="4400" dirty="0">
                <a:solidFill>
                  <a:schemeClr val="bg1"/>
                </a:solidFill>
              </a:rPr>
              <a:t>Long Run Industry Supply</a:t>
            </a:r>
          </a:p>
        </p:txBody>
      </p:sp>
    </p:spTree>
    <p:extLst>
      <p:ext uri="{BB962C8B-B14F-4D97-AF65-F5344CB8AC3E}">
        <p14:creationId xmlns:p14="http://schemas.microsoft.com/office/powerpoint/2010/main" val="14779959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5356cb1e-6d86-4dae-a983-fa46a00b040a}" enabled="1" method="Standard" siteId="{4881a8fa-b252-4912-b93a-7806c41bbe9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15238</TotalTime>
  <Words>1777</Words>
  <Application>Microsoft Office PowerPoint</Application>
  <PresentationFormat>Custom</PresentationFormat>
  <Paragraphs>247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Aptos</vt:lpstr>
      <vt:lpstr>Arial</vt:lpstr>
      <vt:lpstr>Calibri</vt:lpstr>
      <vt:lpstr>Cambria Math</vt:lpstr>
      <vt:lpstr>Garamond</vt:lpstr>
      <vt:lpstr>Office Theme</vt:lpstr>
      <vt:lpstr>PowerPoint Presentation</vt:lpstr>
      <vt:lpstr>  Recap: Firm Supply</vt:lpstr>
      <vt:lpstr>  Recap: Firm Supply</vt:lpstr>
      <vt:lpstr>PowerPoint Presentation</vt:lpstr>
      <vt:lpstr>  Short Run Industry Supply</vt:lpstr>
      <vt:lpstr>  Short Run Profits Across Firms</vt:lpstr>
      <vt:lpstr>  Short Run Profits Across Firms</vt:lpstr>
      <vt:lpstr>  Short Run Profits Across Firms</vt:lpstr>
      <vt:lpstr>PowerPoint Presentation</vt:lpstr>
      <vt:lpstr>  Long Run Industry Supply</vt:lpstr>
      <vt:lpstr>  Firm Entry: Positive Profits Attract Entrants</vt:lpstr>
      <vt:lpstr>  Firm Entry: Profits Margins Shrink</vt:lpstr>
      <vt:lpstr>  Firm Entry: Entry Ceases at Zero Profit</vt:lpstr>
      <vt:lpstr>  Firm Entry and Exit</vt:lpstr>
      <vt:lpstr>  The Long Run Industry Supply Curve</vt:lpstr>
      <vt:lpstr>  The Long Run Industry Supply Curve</vt:lpstr>
      <vt:lpstr>  Caveat: Cost Structures and Long Run Supply</vt:lpstr>
      <vt:lpstr>  Application: Impact of Taxation in the Long Run</vt:lpstr>
      <vt:lpstr>PowerPoint Presentation</vt:lpstr>
      <vt:lpstr>  Zero Profits</vt:lpstr>
      <vt:lpstr>  Economic Rent</vt:lpstr>
      <vt:lpstr>  Economic Rent: Visualized</vt:lpstr>
      <vt:lpstr>PowerPoint Presentation</vt:lpstr>
      <vt:lpstr>  Recap: Industry Supply</vt:lpstr>
      <vt:lpstr>  Preview: Exchange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Brian Park</dc:creator>
  <cp:keywords/>
  <dc:description>generated using python-pptx</dc:description>
  <cp:lastModifiedBy>Brian Park</cp:lastModifiedBy>
  <cp:revision>552</cp:revision>
  <cp:lastPrinted>2026-02-23T02:04:32Z</cp:lastPrinted>
  <dcterms:created xsi:type="dcterms:W3CDTF">2013-01-27T09:14:16Z</dcterms:created>
  <dcterms:modified xsi:type="dcterms:W3CDTF">2026-03-25T16:52:00Z</dcterms:modified>
  <cp:category/>
</cp:coreProperties>
</file>