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1"/>
  </p:notesMasterIdLst>
  <p:sldIdLst>
    <p:sldId id="256" r:id="rId2"/>
    <p:sldId id="766" r:id="rId3"/>
    <p:sldId id="376" r:id="rId4"/>
    <p:sldId id="708" r:id="rId5"/>
    <p:sldId id="736" r:id="rId6"/>
    <p:sldId id="767" r:id="rId7"/>
    <p:sldId id="768" r:id="rId8"/>
    <p:sldId id="769" r:id="rId9"/>
    <p:sldId id="770" r:id="rId10"/>
    <p:sldId id="771" r:id="rId11"/>
    <p:sldId id="772" r:id="rId12"/>
    <p:sldId id="773" r:id="rId13"/>
    <p:sldId id="733" r:id="rId14"/>
    <p:sldId id="776" r:id="rId15"/>
    <p:sldId id="777" r:id="rId16"/>
    <p:sldId id="778" r:id="rId17"/>
    <p:sldId id="779" r:id="rId18"/>
    <p:sldId id="781" r:id="rId19"/>
    <p:sldId id="780" r:id="rId20"/>
    <p:sldId id="782" r:id="rId21"/>
    <p:sldId id="783" r:id="rId22"/>
    <p:sldId id="774" r:id="rId23"/>
    <p:sldId id="713" r:id="rId24"/>
    <p:sldId id="762" r:id="rId25"/>
    <p:sldId id="785" r:id="rId26"/>
    <p:sldId id="599" r:id="rId27"/>
    <p:sldId id="765" r:id="rId28"/>
    <p:sldId id="786" r:id="rId29"/>
    <p:sldId id="422" r:id="rId30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122C"/>
    <a:srgbClr val="FDB913"/>
    <a:srgbClr val="B896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755" autoAdjust="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3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359EC7-19C7-4638-A61A-0E2B59861576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87AAC7-CF25-414B-93E7-2A61E431E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82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8114D-31B9-4B78-9ACC-70FB90027BFD}" type="datetime1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F4A91-75B0-4800-B4E2-20956DB94300}" type="datetime1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51350-1A97-42BE-B68B-7AD85E4EDCBF}" type="datetime1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1F65B-C187-4F2E-97E4-866F44D3FEC5}" type="datetime1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0CE8C-B3D2-4FED-8171-A22B1E84AA49}" type="datetime1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87D79-C197-49E5-840E-62EF773E40EB}" type="datetime1">
              <a:rPr lang="en-US" smtClean="0"/>
              <a:t>3/22/2026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4C717-ACD6-42B4-B4D2-A00897526083}" type="datetime1">
              <a:rPr lang="en-US" smtClean="0"/>
              <a:t>3/22/2026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0F010-C38E-44B3-A11D-B9CE0300A741}" type="datetime1">
              <a:rPr lang="en-US" smtClean="0"/>
              <a:t>3/22/2026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2EE-45D9-4220-A88F-EE689B9875C3}" type="datetime1">
              <a:rPr lang="en-US" smtClean="0"/>
              <a:t>3/22/2026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A1C2B-1683-45DB-88D6-369C6CB6AB24}" type="datetime1">
              <a:rPr lang="en-US" smtClean="0"/>
              <a:t>3/22/2026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B611B-DC9D-42DB-B865-14DB93E316AF}" type="datetime1">
              <a:rPr lang="en-US" smtClean="0"/>
              <a:t>3/22/2026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8D4B9-4EE2-4C3D-B367-BE7622E78789}" type="datetime1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 Intermediate Microeconomic Theory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22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650659"/>
            <a:ext cx="1218882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FDB913"/>
                </a:solidFill>
                <a:latin typeface="Garamond"/>
              </a:defRPr>
            </a:pPr>
            <a:r>
              <a:rPr lang="en-US" sz="4200" dirty="0"/>
              <a:t>I</a:t>
            </a:r>
            <a:r>
              <a:rPr lang="en-US" sz="3600" dirty="0"/>
              <a:t>NTERMEDIATE </a:t>
            </a:r>
            <a:r>
              <a:rPr lang="en-US" sz="4200" dirty="0"/>
              <a:t>M</a:t>
            </a:r>
            <a:r>
              <a:rPr lang="en-US" sz="3600" dirty="0"/>
              <a:t>ICROECONOMIC </a:t>
            </a:r>
            <a:r>
              <a:rPr lang="en-US" sz="4200" dirty="0"/>
              <a:t>T</a:t>
            </a:r>
            <a:r>
              <a:rPr lang="en-US" sz="3600" dirty="0"/>
              <a:t>HEORY</a:t>
            </a:r>
            <a:endParaRPr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-1" y="3657600"/>
            <a:ext cx="121888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>
                <a:solidFill>
                  <a:srgbClr val="FFFFFF"/>
                </a:solidFill>
                <a:latin typeface="Garamond"/>
              </a:defRPr>
            </a:pPr>
            <a:r>
              <a:rPr lang="en-US" dirty="0"/>
              <a:t>Chapter 23: Firm Supply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AEE052-1E65-F7C9-E5C0-949BD766F9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C6BB186-7FAD-20E9-6536-9D63886BE03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Find the expression for the supply function of a firm with cost function: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d>
                        <m:d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−6</m:t>
                      </m:r>
                      <m:sSup>
                        <m:sSup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+30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+300</m:t>
                      </m:r>
                    </m:oMath>
                  </m:oMathPara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firm’s marginal cost function is found as: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𝑀𝐶</m:t>
                      </m:r>
                      <m:d>
                        <m:d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≡</m:t>
                      </m:r>
                      <m:f>
                        <m:f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𝑐</m:t>
                          </m:r>
                          <m:d>
                            <m:d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</m:num>
                        <m:den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𝑑𝑦</m:t>
                          </m:r>
                        </m:den>
                      </m:f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3</m:t>
                      </m:r>
                      <m:sSup>
                        <m:sSup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−12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+30</m:t>
                      </m:r>
                    </m:oMath>
                  </m:oMathPara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Find the range of output where marginal cost is increasing: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𝑀𝐶</m:t>
                          </m:r>
                          <m:d>
                            <m:d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</m:num>
                        <m:den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𝑑𝑦</m:t>
                          </m:r>
                        </m:den>
                      </m:f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&gt;0   </m:t>
                      </m:r>
                      <m:r>
                        <a:rPr lang="en-US" altLang="zh-TW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−12&gt;0   ⟹   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&gt;2</m:t>
                      </m:r>
                    </m:oMath>
                  </m:oMathPara>
                </a14:m>
                <a:endParaRPr lang="en-US" altLang="zh-TW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C6BB186-7FAD-20E9-6536-9D63886BE03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  <a:blipFill>
                <a:blip r:embed="rId2"/>
                <a:stretch>
                  <a:fillRect l="-698" t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CE5A3000-2AE0-7B47-6C7C-AE6C16F03AF8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B4FE9B-35C4-8C99-A563-87951D221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Numerical Example: Finding the Supply Function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03FA95D-6385-8210-F599-45E6B13EBD5D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886267-B0F7-F73A-BC90-67D83B1D9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B59961-21D7-CF03-501C-85B05A4A3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10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14331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E75E31-0364-96FE-F805-9D1A25C7BD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2D5BF82-6890-FEA7-0486-5F22F1F4A2A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firm’s average variable cost can be found as: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d>
                        <m:d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−6</m:t>
                      </m:r>
                      <m:sSup>
                        <m:sSup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+30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𝐴𝑉𝐶</m:t>
                      </m:r>
                      <m:d>
                        <m:d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≡</m:t>
                      </m:r>
                      <m:f>
                        <m:f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sub>
                          </m:sSub>
                          <m:d>
                            <m:d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</m:num>
                        <m:den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den>
                      </m:f>
                      <m:r>
                        <a:rPr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−6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+30</m:t>
                      </m:r>
                    </m:oMath>
                  </m:oMathPara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Find the range of production quantity where marginal cost is greater than or equal to AVC: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b="0" dirty="0"/>
                  <a:t>			  </a:t>
                </a:r>
                <a14:m>
                  <m:oMath xmlns:m="http://schemas.openxmlformats.org/officeDocument/2006/math"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𝑀𝐶</m:t>
                    </m:r>
                    <m:d>
                      <m:d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𝐴𝑉𝐶</m:t>
                    </m:r>
                    <m:d>
                      <m:d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altLang="zh-TW" sz="2400" i="1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3</m:t>
                    </m:r>
                    <m:sSup>
                      <m:sSup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zh-TW" sz="2400" i="1">
                        <a:latin typeface="Cambria Math" panose="02040503050406030204" pitchFamily="18" charset="0"/>
                      </a:rPr>
                      <m:t>−12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+30≥</m:t>
                    </m:r>
                    <m:sSup>
                      <m:sSupPr>
                        <m:ctrlP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−6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+30</m:t>
                    </m:r>
                  </m:oMath>
                </a14:m>
                <a:endParaRPr lang="en-US" altLang="zh-TW" sz="24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>
                    <a:ea typeface="Cambria Math" panose="02040503050406030204" pitchFamily="18" charset="0"/>
                  </a:rPr>
                  <a:t>									</a:t>
                </a: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   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sSup>
                      <m:sSup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zh-TW" sz="24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endParaRPr lang="en-US" altLang="zh-TW" sz="24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>
                    <a:ea typeface="Cambria Math" panose="02040503050406030204" pitchFamily="18" charset="0"/>
                  </a:rPr>
                  <a:t>									</a:t>
                </a: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   2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d>
                      <m:d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e>
                    </m:d>
                    <m:r>
                      <a:rPr lang="en-US" altLang="zh-TW" sz="2400" i="1"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endParaRPr lang="en-US" altLang="zh-TW" sz="24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>
                    <a:ea typeface="Cambria Math" panose="02040503050406030204" pitchFamily="18" charset="0"/>
                  </a:rPr>
                  <a:t>									</a:t>
                </a: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   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altLang="zh-TW" sz="2400" dirty="0"/>
                  <a:t> or </a:t>
                </a: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≤0</m:t>
                    </m:r>
                  </m:oMath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Economically, we conclude that </a:t>
                </a: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≥3</m:t>
                    </m:r>
                  </m:oMath>
                </a14:m>
                <a:r>
                  <a:rPr lang="en-US" altLang="zh-TW" sz="2400" dirty="0"/>
                  <a:t> is the relevant region for production.</a:t>
                </a:r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4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4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4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2D5BF82-6890-FEA7-0486-5F22F1F4A2A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  <a:blipFill>
                <a:blip r:embed="rId2"/>
                <a:stretch>
                  <a:fillRect l="-698" t="-1319" r="-1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2F1F6FC5-2CAC-FDAC-FB7C-B4A0FDE195F3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DF1799-4CBB-00C9-9B17-752B26568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Numerical Example: Finding the Supply Function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B882C99-3FC8-B250-2A1B-6CBC8B2E5681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0E9D93-3C29-0DBA-8711-2DE189774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66D004-8066-DBC4-5C92-7AFEE19EA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11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12337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49139E-7212-5B8B-740A-86FCFDDBB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4C5C9E7-5E43-C752-C1DF-3FD0F1FCF6B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individual firm’s supply curve is the upward-sloping portion of the marginal cost curve that lies above the average variable cost (AVC) curve. At this point, we have the firm’s inverse supply function as: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 algn="ctr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 xmlns:m="http://schemas.openxmlformats.org/officeDocument/2006/math"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=3</m:t>
                    </m:r>
                    <m:sSup>
                      <m:sSup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−12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+30</m:t>
                    </m:r>
                  </m:oMath>
                </a14:m>
                <a:r>
                  <a:rPr lang="en-US" altLang="zh-TW" sz="2400" dirty="0"/>
                  <a:t>   for   </a:t>
                </a:r>
                <a14:m>
                  <m:oMath xmlns:m="http://schemas.openxmlformats.org/officeDocument/2006/math"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≥3</m:t>
                    </m:r>
                  </m:oMath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Finding the supply from inverse supply in this specific case is needlessly complicated, and we will be skipping it, but a sneak peak…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b="0" dirty="0"/>
                  <a:t>			    </a:t>
                </a:r>
                <a14:m>
                  <m:oMath xmlns:m="http://schemas.openxmlformats.org/officeDocument/2006/math"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=3</m:t>
                    </m:r>
                    <m:sSup>
                      <m:sSup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zh-TW" sz="2400" i="1">
                        <a:latin typeface="Cambria Math" panose="02040503050406030204" pitchFamily="18" charset="0"/>
                      </a:rPr>
                      <m:t>−12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+30   ⟹   3</m:t>
                    </m:r>
                    <m:sSup>
                      <m:sSup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−12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30−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</m:t>
                        </m:r>
                      </m:e>
                    </m:d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</m:t>
                    </m:r>
                  </m:oMath>
                </a14:m>
                <a:endParaRPr lang="en-US" altLang="zh-TW" sz="24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>
                    <a:ea typeface="Cambria Math" panose="02040503050406030204" pitchFamily="18" charset="0"/>
                  </a:rPr>
                  <a:t>										</a:t>
                </a: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   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12±</m:t>
                        </m:r>
                        <m:rad>
                          <m:radPr>
                            <m:degHide m:val="on"/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altLang="zh-TW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TW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12</m:t>
                                </m:r>
                              </m:e>
                              <m:sup>
                                <m:r>
                                  <a:rPr lang="en-US" altLang="zh-TW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−4⋅3⋅</m:t>
                            </m:r>
                            <m:d>
                              <m:dPr>
                                <m:ctrlPr>
                                  <a:rPr lang="en-US" altLang="zh-TW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zh-TW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30−</m:t>
                                </m:r>
                                <m:r>
                                  <a:rPr lang="en-US" altLang="zh-TW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</m:d>
                          </m:e>
                        </m:rad>
                      </m:num>
                      <m:den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2⋅3</m:t>
                        </m:r>
                      </m:den>
                    </m:f>
                  </m:oMath>
                </a14:m>
                <a:endParaRPr lang="en-US" altLang="zh-TW" sz="24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>
                    <a:ea typeface="Cambria Math" panose="02040503050406030204" pitchFamily="18" charset="0"/>
                  </a:rPr>
                  <a:t>										</a:t>
                </a: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   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12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12</m:t>
                            </m:r>
                            <m:d>
                              <m:dPr>
                                <m:ctrlPr>
                                  <a:rPr lang="en-US" altLang="zh-TW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zh-TW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𝑝</m:t>
                                </m:r>
                                <m:r>
                                  <a:rPr lang="en-US" altLang="zh-TW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−18</m:t>
                                </m:r>
                              </m:e>
                            </m:d>
                          </m:e>
                        </m:rad>
                      </m:num>
                      <m:den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altLang="zh-TW" sz="2400" dirty="0"/>
                  <a:t>   for   </a:t>
                </a:r>
                <a14:m>
                  <m:oMath xmlns:m="http://schemas.openxmlformats.org/officeDocument/2006/math"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≥21</m:t>
                    </m:r>
                  </m:oMath>
                </a14:m>
                <a:endParaRPr lang="en-US" altLang="zh-TW" sz="24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4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4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4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4C5C9E7-5E43-C752-C1DF-3FD0F1FCF6B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  <a:blipFill>
                <a:blip r:embed="rId2"/>
                <a:stretch>
                  <a:fillRect l="-698" t="-1319" r="-11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B770FAED-EF71-2DD8-F221-7A66D7384DF2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D617404-CDE6-778C-8D18-DECF5D3F8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Numerical Example: Finding the Supply Function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E88193-C071-7FE2-2713-154D10522EBA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549931-E8C8-C696-C06B-39A76CC3A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2EAE67-728E-D9B5-1E50-48A39E1D6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12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28880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22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2B3567-EFD8-5667-7C79-4386F29578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A7A1F65-3497-2DB6-EEC9-4DC760BDBD40}"/>
              </a:ext>
            </a:extLst>
          </p:cNvPr>
          <p:cNvSpPr txBox="1"/>
          <p:nvPr/>
        </p:nvSpPr>
        <p:spPr>
          <a:xfrm>
            <a:off x="0" y="3044279"/>
            <a:ext cx="1218882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400" dirty="0">
                <a:solidFill>
                  <a:schemeClr val="bg1"/>
                </a:solidFill>
              </a:rPr>
              <a:t>Producer’s Surplus</a:t>
            </a:r>
          </a:p>
        </p:txBody>
      </p:sp>
    </p:spTree>
    <p:extLst>
      <p:ext uri="{BB962C8B-B14F-4D97-AF65-F5344CB8AC3E}">
        <p14:creationId xmlns:p14="http://schemas.microsoft.com/office/powerpoint/2010/main" val="5506615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6E7BC0-500A-7CE9-B4D5-C7958B803D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0D31D61-D639-C9EA-38C7-3B36A1F31AD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Suppose the market price is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altLang="zh-TW" sz="2400" dirty="0"/>
                  <a:t>, and the firm produces at its profit-maximizing output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altLang="zh-TW" sz="2400" dirty="0"/>
                  <a:t>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firm’s total revenue is: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𝑇𝑅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p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en-US" altLang="zh-TW" sz="2400" dirty="0"/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On the graph, this corresponds to area A+B.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firm’s total cost is: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𝑇𝐶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𝐴𝑇𝐶</m:t>
                      </m:r>
                      <m:d>
                        <m:d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altLang="zh-TW" sz="2400" dirty="0"/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On the graph, this corresponds to area B.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Therefore, the firm’s profit is area A.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0D31D61-D639-C9EA-38C7-3B36A1F31AD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  <a:blipFill>
                <a:blip r:embed="rId2"/>
                <a:stretch>
                  <a:fillRect l="-1270" t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C02B663B-6E41-184F-8036-55A0911FB2A3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8A8946-F7B3-D913-FC83-3AE52F350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The Producer’s Profit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D0E101B-9409-AE85-07AB-670F5BB9CC32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BD6B6C-DC7E-7996-3642-114B69CFD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6F8DCD-6777-25E8-20BD-0B1970E96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14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10A845D-0A21-CF56-E560-FA08B1349E3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  <p:pic>
        <p:nvPicPr>
          <p:cNvPr id="14" name="Picture 13" descr="A diagram of a supply line&#10;&#10;AI-generated content may be incorrect.">
            <a:extLst>
              <a:ext uri="{FF2B5EF4-FFF2-40B4-BE49-F238E27FC236}">
                <a16:creationId xmlns:a16="http://schemas.microsoft.com/office/drawing/2014/main" id="{04D56798-637A-7FBB-162D-78795F8C4D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746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062C2B-F5E1-0531-F2DA-F8EB853450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C09815C-70F2-AB7A-2168-C9F732A8D2E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Marginal cost is the derivative of the cost function and is equal to the derivative of the variable cost: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𝑀𝐶</m:t>
                      </m:r>
                      <m:d>
                        <m:d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≡</m:t>
                      </m:r>
                      <m:f>
                        <m:f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d>
                            <m:d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</m:num>
                        <m:den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den>
                      </m:f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sub>
                          </m:sSub>
                          <m:d>
                            <m:d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</m:num>
                        <m:den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𝑑𝑦</m:t>
                          </m:r>
                        </m:den>
                      </m:f>
                    </m:oMath>
                  </m:oMathPara>
                </a14:m>
                <a:endParaRPr lang="en-US" altLang="zh-TW" sz="2400" dirty="0"/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The fixed cost component is invariant with respect to output.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area under the marginal cost curve represents the variable cost of producing up to output </a:t>
                </a:r>
                <a14:m>
                  <m:oMath xmlns:m="http://schemas.openxmlformats.org/officeDocument/2006/math"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altLang="zh-TW" sz="2400" dirty="0"/>
                  <a:t>.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5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p>
                        <m:e>
                          <m:f>
                            <m:fPr>
                              <m:ctrlP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  <m:sSub>
                                <m:sSubPr>
                                  <m:ctrlP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</m:den>
                          </m:f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</m:e>
                      </m:nary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d>
                        <m:d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d>
                        <m:d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d>
                        <m:d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C09815C-70F2-AB7A-2168-C9F732A8D2E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  <a:blipFill>
                <a:blip r:embed="rId2"/>
                <a:stretch>
                  <a:fillRect l="-1270" t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89C89345-BDDA-395D-CD37-ABB3FEAA031A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2DFB61-C668-7E4F-8757-18C55F6BD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Marginal Cost and Variable Cost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CAB87EF-7289-9059-E563-B046E7AD4BE4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E6E041-C86D-FFEB-D7D6-043CAF1F8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0C2BB2-852D-BDF9-4DC0-B826057A5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15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CC6DADF-9F03-EDC9-8099-3477A92FFDF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  <p:pic>
        <p:nvPicPr>
          <p:cNvPr id="10" name="Picture 9" descr="A graph of cost and supply&#10;&#10;AI-generated content may be incorrect.">
            <a:extLst>
              <a:ext uri="{FF2B5EF4-FFF2-40B4-BE49-F238E27FC236}">
                <a16:creationId xmlns:a16="http://schemas.microsoft.com/office/drawing/2014/main" id="{C93945B5-53E0-8A0C-EA72-C8237D576D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467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4F14BF-67B2-5C77-4F24-570B153A54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EC4FEEE-C6F5-FD8C-3284-AEAF890A114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In previous lectures, we defined producer surplus as the area above the supply curve and below the market price, up to the quantity traded.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Therefore, producer surplus is given by: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𝑃𝑆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d>
                        <m:d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On a graph, it is the area above (and to the left of) the marginal cost curve (the supply curve), up to the quantity produced.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Producer surplus is similar to, but not necessarily identical to, the firm’s profit.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EC4FEEE-C6F5-FD8C-3284-AEAF890A114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  <a:blipFill>
                <a:blip r:embed="rId2"/>
                <a:stretch>
                  <a:fillRect l="-1270" t="-1319" r="-2087" b="-9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C6F5A983-A969-74F1-9451-1D295CC203A5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222819-CB75-2438-0B79-A06FF81B4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Producer’s Surplus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90A37CE-3302-D530-D7F5-AA72EE81DE63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3B3694-96E6-1DD2-27A8-014DA05B2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004A0C-47C8-AD73-3574-E45A41B67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16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0046409-3857-44BC-F8A8-3B0505337D9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7C5BCF5-9348-9EB7-2097-8E8E62967E29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0777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831AF4-B090-1534-9384-E5FCDF931F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3F5BED9-4072-0019-7695-C86927AED15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Find the expression for the supply function of a firm with cost function: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d>
                        <m:d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+8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+120</m:t>
                      </m:r>
                    </m:oMath>
                  </m:oMathPara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firm’s marginal cost function is found as: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𝑀𝐶</m:t>
                      </m:r>
                      <m:d>
                        <m:d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≡</m:t>
                      </m:r>
                      <m:f>
                        <m:f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𝑐</m:t>
                          </m:r>
                          <m:d>
                            <m:d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</m:num>
                        <m:den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𝑑𝑦</m:t>
                          </m:r>
                        </m:den>
                      </m:f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+8</m:t>
                      </m:r>
                    </m:oMath>
                  </m:oMathPara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Find the range of output where marginal cost is increasing: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𝑀𝐶</m:t>
                          </m:r>
                          <m:d>
                            <m:d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</m:num>
                        <m:den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𝑑𝑦</m:t>
                          </m:r>
                        </m:den>
                      </m:f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&gt;0   </m:t>
                      </m:r>
                      <m:r>
                        <a:rPr lang="en-US" altLang="zh-TW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2&gt;0</m:t>
                      </m:r>
                    </m:oMath>
                  </m:oMathPara>
                </a14:m>
                <a:endParaRPr lang="en-US" altLang="zh-TW" sz="2400" dirty="0"/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This implies that marginal cost is increasing for all values of </a:t>
                </a:r>
                <a14:m>
                  <m:oMath xmlns:m="http://schemas.openxmlformats.org/officeDocument/2006/math"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altLang="zh-TW" sz="2000" dirty="0"/>
                  <a:t>.</a:t>
                </a:r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3F5BED9-4072-0019-7695-C86927AED15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  <a:blipFill>
                <a:blip r:embed="rId2"/>
                <a:stretch>
                  <a:fillRect l="-698" t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6048785C-5B50-9127-0987-48AB3247C6E1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A75E2E-5341-0915-A32E-CFF703723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Numerical Example: Supply and Producer’s Surplus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E0747D-F434-3765-A612-1657F9E7C291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7B7093-545C-4151-4707-C62538FC9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AE752F-33AA-3F85-083D-E5A0CE272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17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69451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11AE44-E438-D310-9E93-5B7CA4BD54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3FE212B-C0FA-B81D-89D7-D5202765316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firm’s average variable cost can be found as: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d>
                        <m:d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+8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𝐴𝑉𝐶</m:t>
                      </m:r>
                      <m:d>
                        <m:d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≡</m:t>
                      </m:r>
                      <m:f>
                        <m:f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sub>
                          </m:sSub>
                          <m:d>
                            <m:d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</m:num>
                        <m:den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den>
                      </m:f>
                      <m:r>
                        <a:rPr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+8</m:t>
                      </m:r>
                    </m:oMath>
                  </m:oMathPara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Find the range of production quantity where marginal cost is greater than or equal to AVC: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b="0" dirty="0"/>
                  <a:t>			  </a:t>
                </a:r>
                <a14:m>
                  <m:oMath xmlns:m="http://schemas.openxmlformats.org/officeDocument/2006/math"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𝑀𝐶</m:t>
                    </m:r>
                    <m:d>
                      <m:d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𝐴𝑉𝐶</m:t>
                    </m:r>
                    <m:d>
                      <m:d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altLang="zh-TW" sz="2400" i="1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+8≥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+8</m:t>
                    </m:r>
                  </m:oMath>
                </a14:m>
                <a:endParaRPr lang="en-US" altLang="zh-TW" sz="24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>
                    <a:ea typeface="Cambria Math" panose="02040503050406030204" pitchFamily="18" charset="0"/>
                  </a:rPr>
                  <a:t>									</a:t>
                </a: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   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Economically, we conclude that </a:t>
                </a: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altLang="zh-TW" sz="2400" dirty="0"/>
                  <a:t> is the relevant region for production.</a:t>
                </a:r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4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4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4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3FE212B-C0FA-B81D-89D7-D5202765316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  <a:blipFill>
                <a:blip r:embed="rId2"/>
                <a:stretch>
                  <a:fillRect l="-698" t="-1319" r="-1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C1D33FF3-9BBF-4432-2218-260DA3C12DE7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D83DA7-D76C-866E-5CB4-E3EB1C864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Numerical Example: Supply and Producer’s Surplus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6074D59-C948-8CB2-EA58-2174E554EA5E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F4CAD9-F656-4401-57F9-08DF71695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4A80F4-A445-C68C-2F46-B8E38A16D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18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82551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A16254-212F-607F-2FDE-FEFF6BCAE6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8F28BB6-B47A-A4F3-97A8-04DE8B5BDBD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29199" y="1300900"/>
                <a:ext cx="6781801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firm’s inverse supply function is: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 algn="ctr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 xmlns:m="http://schemas.openxmlformats.org/officeDocument/2006/math"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+8</m:t>
                    </m:r>
                  </m:oMath>
                </a14:m>
                <a:r>
                  <a:rPr lang="en-US" altLang="zh-TW" sz="2400" dirty="0"/>
                  <a:t>, </a:t>
                </a:r>
                <a14:m>
                  <m:oMath xmlns:m="http://schemas.openxmlformats.org/officeDocument/2006/math"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Converting to the supply function: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𝑆</m:t>
                      </m:r>
                      <m:d>
                        <m:d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</m:d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altLang="zh-TW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eqArr>
                                      <m:eqArrPr>
                                        <m:ctrlPr>
                                          <a:rPr lang="en-US" altLang="zh-TW"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eqArrPr>
                                      <m:e>
                                        <m:f>
                                          <m:fPr>
                                            <m:ctrlPr>
                                              <a:rPr lang="en-US" altLang="zh-TW"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lang="en-US" altLang="zh-TW" sz="2400" i="1">
                                                <a:latin typeface="Cambria Math" panose="02040503050406030204" pitchFamily="18" charset="0"/>
                                              </a:rPr>
                                              <m:t>𝑝</m:t>
                                            </m:r>
                                          </m:num>
                                          <m:den>
                                            <m:r>
                                              <a:rPr lang="en-US" altLang="zh-TW" sz="2400" i="1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den>
                                        </m:f>
                                        <m:r>
                                          <a:rPr lang="en-US" altLang="zh-TW" sz="2400" i="1">
                                            <a:latin typeface="Cambria Math" panose="02040503050406030204" pitchFamily="18" charset="0"/>
                                          </a:rPr>
                                          <m:t>−4</m:t>
                                        </m:r>
                                        <m:r>
                                          <a:rPr lang="en-US" altLang="zh-TW" sz="2400" b="0" i="1" smtClean="0">
                                            <a:latin typeface="Cambria Math" panose="02040503050406030204" pitchFamily="18" charset="0"/>
                                          </a:rPr>
                                          <m:t>,</m:t>
                                        </m:r>
                                      </m:e>
                                      <m:e>
                                        <m:r>
                                          <a:rPr lang="en-US" altLang="zh-TW" sz="2400" b="0" i="1" smtClean="0">
                                            <a:latin typeface="Cambria Math" panose="02040503050406030204" pitchFamily="18" charset="0"/>
                                          </a:rPr>
                                          <m:t> </m:t>
                                        </m:r>
                                      </m:e>
                                    </m:eqArr>
                                  </m:e>
                                  <m:e>
                                    <m:eqArr>
                                      <m:eqArrPr>
                                        <m:ctrlPr>
                                          <a:rPr lang="en-US" altLang="zh-TW" sz="24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eqArrPr>
                                      <m:e>
                                        <m:r>
                                          <a:rPr lang="en-US" altLang="zh-TW" sz="2400" b="0" i="1" smtClean="0">
                                            <a:latin typeface="Cambria Math" panose="02040503050406030204" pitchFamily="18" charset="0"/>
                                          </a:rPr>
                                          <m:t>         </m:t>
                                        </m:r>
                                        <m:r>
                                          <a:rPr lang="en-US" altLang="zh-TW" sz="2400" b="0" i="1" smtClean="0">
                                            <a:latin typeface="Cambria Math" panose="02040503050406030204" pitchFamily="18" charset="0"/>
                                          </a:rPr>
                                          <m:t>𝑝</m:t>
                                        </m:r>
                                        <m:r>
                                          <a:rPr lang="en-US" altLang="zh-TW" sz="2400" b="0" i="1" smtClean="0">
                                            <a:latin typeface="Cambria Math" panose="02040503050406030204" pitchFamily="18" charset="0"/>
                                          </a:rPr>
                                          <m:t>≥8</m:t>
                                        </m:r>
                                      </m:e>
                                      <m:e>
                                        <m:r>
                                          <a:rPr lang="en-US" altLang="zh-TW" sz="2400" b="0" i="1" smtClean="0">
                                            <a:latin typeface="Cambria Math" panose="02040503050406030204" pitchFamily="18" charset="0"/>
                                          </a:rPr>
                                          <m:t> </m:t>
                                        </m:r>
                                      </m:e>
                                    </m:eqArr>
                                  </m:e>
                                </m:mr>
                              </m:m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altLang="zh-TW" sz="24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en-US" altLang="zh-TW" sz="2400" b="0" i="1" smtClean="0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</m:e>
                                  <m:e>
                                    <m:r>
                                      <a:rPr lang="en-US" altLang="zh-TW" sz="2400" b="0" i="1" smtClean="0">
                                        <a:latin typeface="Cambria Math" panose="02040503050406030204" pitchFamily="18" charset="0"/>
                                      </a:rPr>
                                      <m:t>         0≤</m:t>
                                    </m:r>
                                    <m:r>
                                      <a:rPr lang="en-US" altLang="zh-TW" sz="2400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  <m:r>
                                      <a:rPr lang="en-US" altLang="zh-TW" sz="2400" b="0" i="1" smtClean="0">
                                        <a:latin typeface="Cambria Math" panose="02040503050406030204" pitchFamily="18" charset="0"/>
                                      </a:rPr>
                                      <m:t>&lt;8</m:t>
                                    </m:r>
                                  </m:e>
                                </m:mr>
                              </m:m>
                            </m:e>
                          </m:eqArr>
                        </m:e>
                      </m:d>
                    </m:oMath>
                  </m:oMathPara>
                </a14:m>
                <a:endParaRPr lang="en-US" altLang="zh-TW" sz="2400" dirty="0"/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Finding the supply function from the inverse supply function simply requires rewriting the expression to have </a:t>
                </a:r>
                <a14:m>
                  <m:oMath xmlns:m="http://schemas.openxmlformats.org/officeDocument/2006/math">
                    <m:r>
                      <a:rPr lang="en-US" altLang="zh-TW" sz="2000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altLang="zh-TW" sz="2000" dirty="0"/>
                  <a:t> on the left-hand side.</a:t>
                </a:r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4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4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4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8F28BB6-B47A-A4F3-97A8-04DE8B5BDBD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29199" y="1300900"/>
                <a:ext cx="6781801" cy="5081046"/>
              </a:xfrm>
              <a:blipFill>
                <a:blip r:embed="rId2"/>
                <a:stretch>
                  <a:fillRect l="-1168" t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BD08DD00-5185-4DEE-674D-D870319DBFA9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9991A-C154-1A13-C68E-64416B328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Numerical Example: Supply and Producer’s Surplus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254935-043F-E039-92B5-846B2A9C2BD0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C47D95-ED7D-6837-D1DB-73E6FDFC1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ABCD82-E2FA-637C-FFC4-433CB7E58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19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C361DA0-32CD-4B9C-2D4A-3F2B3FB4D2F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832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A57206-5DF9-22CF-8CF8-625EFD39B7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CA7A194-1E4E-4D1C-7F4C-7622FBB903F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189855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Average Costs</a:t>
                </a:r>
              </a:p>
              <a:p>
                <a:pPr marL="0" indent="0" algn="ctr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𝐴𝑇𝐶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)=</m:t>
                    </m:r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𝑇𝐶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</m:oMath>
                </a14:m>
                <a:r>
                  <a:rPr lang="en-US" altLang="zh-TW" sz="2400" dirty="0"/>
                  <a:t>,	 	</a:t>
                </a: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𝐴𝑉𝐶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)=</m:t>
                    </m:r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𝑉𝐶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</m:oMath>
                </a14:m>
                <a:r>
                  <a:rPr lang="en-US" altLang="zh-TW" sz="2400" dirty="0"/>
                  <a:t>,		 </a:t>
                </a: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𝐴𝐹𝐶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)=</m:t>
                    </m:r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𝐹𝐶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</m:oMath>
                </a14:m>
                <a:endParaRPr lang="en-US" altLang="zh-TW" sz="2000" dirty="0"/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Average total cost (in both the short run and long run) is typically U-shaped.</a:t>
                </a:r>
                <a:endParaRPr lang="en-US" altLang="zh-TW" sz="100" dirty="0"/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The average total cost is the sum of average variable and average fixed costs.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The long run average total cost is the lower envelope of short run average total cost curves.</a:t>
                </a:r>
              </a:p>
              <a:p>
                <a:pPr lvl="4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Marginal Costs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Marginal cost measures the change in total cost from producing one more unit of output.</a:t>
                </a:r>
              </a:p>
              <a:p>
                <a:pPr marL="0" indent="0" algn="ctr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	</a:t>
                </a: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𝑀𝐶</m:t>
                    </m:r>
                    <m:d>
                      <m:d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altLang="zh-TW" sz="2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𝑑𝑇𝐶</m:t>
                        </m:r>
                      </m:num>
                      <m:den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𝑑𝑦</m:t>
                        </m:r>
                      </m:den>
                    </m:f>
                  </m:oMath>
                </a14:m>
                <a:endParaRPr lang="en-US" altLang="zh-TW" sz="2000" dirty="0"/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The marginal cost curve passes through the minimum of the average total cost curve.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The long run marginal cost curve is NOT the lower envelope of the short run marginal cost curves.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0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400" dirty="0"/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457200" lvl="1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000" dirty="0"/>
              </a:p>
              <a:p>
                <a:pPr marL="457200" lvl="1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0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BBB49ED-1345-A04C-519E-DA97089D4E1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189855" cy="5081046"/>
              </a:xfrm>
              <a:blipFill>
                <a:blip r:embed="rId2"/>
                <a:stretch>
                  <a:fillRect l="-708" t="-1319" b="-15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62FC8461-E472-A5C1-454A-40039AE1F121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5E2A3E-F4DB-D7AB-1A2D-6E6A050EB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Recap: Cost Curves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7D323E5-E7B3-D7DD-2B2F-75B0B3FECAD0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BC2554-7365-5795-7DB8-51B9F8088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D147CA-C309-A0BD-F3B8-A3DDC7E2A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2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0191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0C3F59-DF92-3DAC-E24D-41F7717C22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EAED9A5-B07E-B4FA-8539-B3D4D345283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29200" y="1300900"/>
                <a:ext cx="6684964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Find the producer’s surplus when the market price is </a:t>
                </a:r>
                <a14:m>
                  <m:oMath xmlns:m="http://schemas.openxmlformats.org/officeDocument/2006/math"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=50</m:t>
                    </m:r>
                  </m:oMath>
                </a14:m>
                <a:r>
                  <a:rPr lang="en-US" altLang="zh-TW" sz="2400" dirty="0"/>
                  <a:t>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supply function tells us that when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=50</m:t>
                    </m:r>
                  </m:oMath>
                </a14:m>
                <a:r>
                  <a:rPr lang="en-US" altLang="zh-TW" sz="2400" dirty="0"/>
                  <a:t>, the firm produces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=21</m:t>
                    </m:r>
                  </m:oMath>
                </a14:m>
                <a:r>
                  <a:rPr lang="en-US" altLang="zh-TW" sz="2400" dirty="0"/>
                  <a:t>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Producer’s surplus is the area above the supply curve and below the market price, up to the quantity produced: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𝑃𝑆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50−8</m:t>
                          </m:r>
                        </m:e>
                      </m:d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⋅21⋅</m:t>
                      </m:r>
                      <m:f>
                        <m:f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=441</m:t>
                      </m:r>
                    </m:oMath>
                  </m:oMathPara>
                </a14:m>
                <a:endParaRPr lang="en-US" altLang="zh-TW" sz="24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EAED9A5-B07E-B4FA-8539-B3D4D345283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29200" y="1300900"/>
                <a:ext cx="6684964" cy="5081046"/>
              </a:xfrm>
              <a:blipFill>
                <a:blip r:embed="rId2"/>
                <a:stretch>
                  <a:fillRect l="-1185" t="-1319" r="-4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296F9E23-5A9B-DAA4-2CCB-C35E0E4A8B27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3EDD34-E552-9060-88BF-0C3059CD3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Numerical Example: Supply and Producer’s Surplus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FF7D13-1515-7390-FE92-E5FB57C5496E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850B0D-52D0-6272-77C9-73FB3E421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15C364-F6B9-229E-F111-C3909EC04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20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7BB4E24-6C28-D3A3-D752-CA858ACD4CD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4B915C0-8D56-F118-BACE-631C825CB6ED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  <p:pic>
        <p:nvPicPr>
          <p:cNvPr id="12" name="Picture 11" descr="The image depicts a supply curve with a producer's surplus of 50, a quantity of 8, and a price of 21.&#10;&#10;AI-generated content may be incorrect.">
            <a:extLst>
              <a:ext uri="{FF2B5EF4-FFF2-40B4-BE49-F238E27FC236}">
                <a16:creationId xmlns:a16="http://schemas.microsoft.com/office/drawing/2014/main" id="{9B8F3699-5412-4DA1-545F-5558C73C13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98" y="1427532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059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7095C6-E16F-243D-C056-8C44EFD2CE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DCA6A9A-3A1C-1B7D-C1B0-22831923DC4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29200" y="1300900"/>
                <a:ext cx="6684964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What happens to producer’s surplus if the price falls to </a:t>
                </a:r>
                <a14:m>
                  <m:oMath xmlns:m="http://schemas.openxmlformats.org/officeDocument/2006/math"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′=40</m:t>
                    </m:r>
                  </m:oMath>
                </a14:m>
                <a:r>
                  <a:rPr lang="en-US" altLang="zh-TW" sz="2400" dirty="0"/>
                  <a:t>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supply function tells us that when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TW" sz="2400" b="0" i="1" dirty="0" smtClean="0">
                        <a:latin typeface="Cambria Math" panose="02040503050406030204" pitchFamily="18" charset="0"/>
                      </a:rPr>
                      <m:t>′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sz="2400" b="0" i="1" dirty="0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altLang="zh-TW" sz="2400" dirty="0"/>
                  <a:t>, the firm produces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sz="2400" b="0" i="1" dirty="0" smtClean="0">
                        <a:latin typeface="Cambria Math" panose="02040503050406030204" pitchFamily="18" charset="0"/>
                      </a:rPr>
                      <m:t>′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sz="2400" b="0" i="1" dirty="0" smtClean="0">
                        <a:latin typeface="Cambria Math" panose="02040503050406030204" pitchFamily="18" charset="0"/>
                      </a:rPr>
                      <m:t>16</m:t>
                    </m:r>
                  </m:oMath>
                </a14:m>
                <a:r>
                  <a:rPr lang="en-US" altLang="zh-TW" sz="2400" dirty="0"/>
                  <a:t>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Producer’s surplus is the area above the supply curve and below the market price, up to the quantity produced: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𝑃𝑆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40−8</m:t>
                          </m:r>
                        </m:e>
                      </m:d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⋅16⋅</m:t>
                      </m:r>
                      <m:f>
                        <m:f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=256</m:t>
                      </m:r>
                    </m:oMath>
                  </m:oMathPara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Producer surplus decreases as the market price falls.</a:t>
                </a:r>
                <a:endParaRPr lang="en-US" altLang="zh-TW" sz="1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DCA6A9A-3A1C-1B7D-C1B0-22831923DC4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29200" y="1300900"/>
                <a:ext cx="6684964" cy="5081046"/>
              </a:xfrm>
              <a:blipFill>
                <a:blip r:embed="rId2"/>
                <a:stretch>
                  <a:fillRect l="-1185" t="-1319" r="-15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52A56791-F529-E051-FF29-3A14D5838098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BF6965-276C-E942-2278-8F40A0E14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Numerical Example: Supply and Producer’s Surplus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759E67-18A1-3125-70DB-A839174790CE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822409-5B83-169F-38AF-7945770EF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F7E56-9132-906E-220C-944228CF9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21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3D85641-66A5-D90C-AB79-92B1488ECE5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3293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22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945D132-2991-6EBC-CD8A-8B962F5B46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48397D5-ECF7-8DC9-15FB-38C5C9D06BA2}"/>
              </a:ext>
            </a:extLst>
          </p:cNvPr>
          <p:cNvSpPr txBox="1"/>
          <p:nvPr/>
        </p:nvSpPr>
        <p:spPr>
          <a:xfrm>
            <a:off x="0" y="3044279"/>
            <a:ext cx="1218882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400" dirty="0">
                <a:solidFill>
                  <a:schemeClr val="bg1"/>
                </a:solidFill>
              </a:rPr>
              <a:t>The Long Run</a:t>
            </a:r>
          </a:p>
        </p:txBody>
      </p:sp>
    </p:spTree>
    <p:extLst>
      <p:ext uri="{BB962C8B-B14F-4D97-AF65-F5344CB8AC3E}">
        <p14:creationId xmlns:p14="http://schemas.microsoft.com/office/powerpoint/2010/main" val="22365623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2B100F-5723-97F4-8EA7-944CA8D2B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EBBF8C8-1D03-6B70-3231-86A3C71B09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firm’s long run supply function describes how much the firm would optimally produce when all factors of production are adjustable:</a:t>
                </a:r>
                <a:endParaRPr lang="en-US" altLang="zh-TW" sz="2000" dirty="0"/>
              </a:p>
              <a:p>
                <a:pPr marL="0" indent="0" algn="ctr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	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altLang="zh-TW" sz="2400">
                                <a:latin typeface="Cambria Math" panose="02040503050406030204" pitchFamily="18" charset="0"/>
                              </a:rPr>
                              <m:t>max</m:t>
                            </m:r>
                          </m:e>
                          <m:lim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lim>
                        </m:limLow>
                      </m:fName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⋅</m:t>
                            </m:r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  <m:d>
                              <m:d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d>
                          </m:e>
                        </m:d>
                      </m:e>
                    </m:func>
                  </m:oMath>
                </a14:m>
                <a:endParaRPr lang="en-US" altLang="zh-TW" sz="2400" dirty="0"/>
              </a:p>
              <a:p>
                <a:pPr lvl="4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Following the same logic as in the short run, the firm’s long run supply curve is its long run marginal cost curve, with two caveats: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Marginal cost must be non-decreasing (SOC).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The price must be at least as large as the firm’s average total cost.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Why does the firm care about average total cost in the long run, whereas in the short run it shuts down when price falls below average variable cost?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EBBF8C8-1D03-6B70-3231-86A3C71B09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  <a:blipFill>
                <a:blip r:embed="rId2"/>
                <a:stretch>
                  <a:fillRect l="-698" t="-1319" r="-10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CA231DB7-EA7F-CB29-0030-2DE82948828C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F14EDB-73C6-9179-E8E7-AAF26BD1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The Firm’s Long Run Setup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7E01792-94A2-B8F0-D5EB-85B5F05A0E65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05AA27-E2E8-4174-B39E-F74AFB4EE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0E3C1F-1220-6CB0-6B68-E29ADBE1F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23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0567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D67EED-7315-BE2C-7F3C-65736F2A44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DEC879A-5293-FE02-97D8-656B1A8FF9F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274427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In the long run, the firm does not incur sunk costs, and it will exit the market if: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b="0" dirty="0"/>
                  <a:t>							</a:t>
                </a:r>
                <a14:m>
                  <m:oMath xmlns:m="http://schemas.openxmlformats.org/officeDocument/2006/math"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𝜋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&lt;0   ⟹   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𝑐</m:t>
                    </m:r>
                    <m:d>
                      <m:d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&lt;0</m:t>
                    </m:r>
                  </m:oMath>
                </a14:m>
                <a:endParaRPr lang="en-US" altLang="zh-TW" sz="2400" b="0" i="1" dirty="0">
                  <a:latin typeface="Cambria Math" panose="02040503050406030204" pitchFamily="18" charset="0"/>
                </a:endParaRPr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>
                    <a:ea typeface="Cambria Math" panose="02040503050406030204" pitchFamily="18" charset="0"/>
                  </a:rPr>
                  <a:t>									  </a:t>
                </a: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   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altLang="zh-TW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𝑐</m:t>
                        </m:r>
                        <m:d>
                          <m:d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</m:num>
                      <m:den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  <m:r>
                      <a:rPr lang="en-US" altLang="zh-TW" sz="2400" i="1">
                        <a:latin typeface="Cambria Math" panose="02040503050406030204" pitchFamily="18" charset="0"/>
                      </a:rPr>
                      <m:t>&lt;0</m:t>
                    </m:r>
                  </m:oMath>
                </a14:m>
                <a:endParaRPr lang="en-US" altLang="zh-TW" sz="24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>
                    <a:ea typeface="Cambria Math" panose="02040503050406030204" pitchFamily="18" charset="0"/>
                  </a:rPr>
                  <a:t>									  </a:t>
                </a: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   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&lt;</m:t>
                    </m:r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𝑐</m:t>
                        </m:r>
                        <m:d>
                          <m:d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</m:num>
                      <m:den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𝐴𝑇𝐶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Therefore: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In the short run, the firm shuts down production if </a:t>
                </a:r>
                <a14:m>
                  <m:oMath xmlns:m="http://schemas.openxmlformats.org/officeDocument/2006/math">
                    <m:r>
                      <a:rPr lang="en-US" altLang="zh-TW" sz="2000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TW" sz="2000" i="1">
                        <a:latin typeface="Cambria Math" panose="02040503050406030204" pitchFamily="18" charset="0"/>
                      </a:rPr>
                      <m:t>&lt;</m:t>
                    </m:r>
                    <m:f>
                      <m:f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sub>
                        </m:sSub>
                        <m:d>
                          <m:dPr>
                            <m:ctrlPr>
                              <a:rPr lang="en-US" altLang="zh-TW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</m:num>
                      <m:den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𝐴𝑉𝐶</m:t>
                    </m:r>
                    <m:d>
                      <m:d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r>
                  <a:rPr lang="en-US" altLang="zh-TW" sz="2000" dirty="0"/>
                  <a:t>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In the long run, the firm exits the market if </a:t>
                </a:r>
                <a14:m>
                  <m:oMath xmlns:m="http://schemas.openxmlformats.org/officeDocument/2006/math">
                    <m:r>
                      <a:rPr lang="en-US" altLang="zh-TW" sz="2000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TW" sz="2000" i="1">
                        <a:latin typeface="Cambria Math" panose="02040503050406030204" pitchFamily="18" charset="0"/>
                      </a:rPr>
                      <m:t>&lt;</m:t>
                    </m:r>
                    <m:f>
                      <m:f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d>
                          <m:dPr>
                            <m:ctrlPr>
                              <a:rPr lang="en-US" altLang="zh-TW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</m:num>
                      <m:den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𝐴𝑇𝐶</m:t>
                    </m:r>
                    <m:d>
                      <m:d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r>
                  <a:rPr lang="en-US" altLang="zh-TW" sz="2000" dirty="0"/>
                  <a:t>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40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DEC879A-5293-FE02-97D8-656B1A8FF9F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274427" cy="5081046"/>
              </a:xfrm>
              <a:blipFill>
                <a:blip r:embed="rId2"/>
                <a:stretch>
                  <a:fillRect l="-703" t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00EBED4D-9A15-1729-279E-6289782348D2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68F64C-02E4-EC2A-AF9D-4B857236E5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Exiting the Market in the Long Run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E97A38C-97F4-FEFB-57FD-A13D7B5EB0FF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A7B3DF-BFC7-21DA-AD64-07EF96CD3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449CB9-2853-5156-E5F9-36AD7A073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24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80589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5C5B1C-816A-6566-4FD0-F0CCCE025D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213E21-C32A-2A18-BA2B-E98FF0343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9200" y="1300900"/>
            <a:ext cx="6684964" cy="5081046"/>
          </a:xfrm>
        </p:spPr>
        <p:txBody>
          <a:bodyPr>
            <a:normAutofit/>
          </a:bodyPr>
          <a:lstStyle/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The firm’s long run supply curve is “flatter” than its short run supply curve.</a:t>
            </a:r>
          </a:p>
          <a:p>
            <a:pPr lvl="3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1200" dirty="0"/>
          </a:p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This makes economic sense as well: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In the short run, some inputs are fixed, so the firm cannot fully adjust production.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In the long run, all inputs are adjustable.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If price rises, short run output is lower than the long run optimum.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Therefore, firms adjust output more in response to price changes in the long run.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Hence, the long run supply curve is “flatter.”</a:t>
            </a:r>
          </a:p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24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89A4F2D-FF5D-BD81-A8FA-DD6363544CE5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1FD218-2D34-3F94-4D4E-C1D8846C2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The Short Run and Long Run Supply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7077A03-3F2C-CD46-E619-05303E7EC888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F27B52-2279-6D6E-E19C-8198AE6BC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1B7594-6DE8-227A-7A6B-A8A83F3DB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25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36BC80B-1573-ACA0-00E6-84A1EC9A86B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0ABC8A4-70A8-4581-1EA7-5497067CE56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57198" y="1427532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264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22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6FFCACC-7CFE-C16B-D2E3-EAB226A389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8958CC5-C2BF-10CA-D0D3-BEDE3D81CFFC}"/>
              </a:ext>
            </a:extLst>
          </p:cNvPr>
          <p:cNvSpPr txBox="1"/>
          <p:nvPr/>
        </p:nvSpPr>
        <p:spPr>
          <a:xfrm>
            <a:off x="-1" y="3044279"/>
            <a:ext cx="1218882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400" dirty="0">
                <a:solidFill>
                  <a:schemeClr val="bg1"/>
                </a:solidFill>
              </a:rPr>
              <a:t>Recap &amp; Preview</a:t>
            </a:r>
            <a:endParaRPr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16800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14EDB5-6C56-94BC-2074-A847BE1F61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BBB49ED-1345-A04C-519E-DA97089D4E1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189855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firm’s supply curve is its marginal cost of production:</a:t>
                </a:r>
              </a:p>
              <a:p>
                <a:pPr marL="0" indent="0" algn="ctr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	</a:t>
                </a:r>
                <a14:m>
                  <m:oMath xmlns:m="http://schemas.openxmlformats.org/officeDocument/2006/math">
                    <m:r>
                      <a:rPr lang="en-US" altLang="zh-TW" sz="2400" i="1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𝐶</m:t>
                    </m:r>
                    <m:d>
                      <m:d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𝑑𝑐</m:t>
                        </m:r>
                        <m:d>
                          <m:d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</m:num>
                      <m:den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𝑑𝑦</m:t>
                        </m:r>
                      </m:den>
                    </m:f>
                  </m:oMath>
                </a14:m>
                <a:endParaRPr lang="en-US" altLang="zh-TW" sz="2000" dirty="0"/>
              </a:p>
              <a:p>
                <a:pPr lvl="4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8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short run supply curve is the upward-sloping portion of the short run marginal cost curve that lies above the average variable cost (AVC):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 algn="ctr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	</a:t>
                </a:r>
                <a14:m>
                  <m:oMath xmlns:m="http://schemas.openxmlformats.org/officeDocument/2006/math"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𝐴𝑉𝐶</m:t>
                    </m:r>
                    <m:d>
                      <m:d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endParaRPr lang="en-US" altLang="zh-TW" sz="2000" dirty="0"/>
              </a:p>
              <a:p>
                <a:pPr marL="0" indent="0" algn="ctr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The firm shuts down in the short run if </a:t>
                </a:r>
                <a14:m>
                  <m:oMath xmlns:m="http://schemas.openxmlformats.org/officeDocument/2006/math">
                    <m:r>
                      <a:rPr lang="en-US" altLang="zh-TW" sz="2000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altLang="zh-TW" sz="2000" i="1">
                        <a:latin typeface="Cambria Math" panose="02040503050406030204" pitchFamily="18" charset="0"/>
                      </a:rPr>
                      <m:t>𝐴𝑉𝐶</m:t>
                    </m:r>
                    <m:d>
                      <m:d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r>
                  <a:rPr lang="en-US" altLang="zh-TW" sz="2000" dirty="0"/>
                  <a:t>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8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Producer surplus is defined as: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457200" lvl="1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𝑃𝑆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d>
                        <m:d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US" altLang="zh-TW" sz="2400" dirty="0"/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On a graph, it is the area above the supply curve and below the market price.</a:t>
                </a:r>
              </a:p>
              <a:p>
                <a:pPr marL="457200" lvl="1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000" dirty="0"/>
              </a:p>
              <a:p>
                <a:pPr marL="457200" lvl="1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00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BBB49ED-1345-A04C-519E-DA97089D4E1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189855" cy="5081046"/>
              </a:xfrm>
              <a:blipFill>
                <a:blip r:embed="rId2"/>
                <a:stretch>
                  <a:fillRect l="-708" t="-1319" b="-2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278BCABC-CCC2-DABD-2739-8D84748C74C5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C13EA4-3C7F-F1F7-CF94-87079D957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Recap: Firm Supply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B75FFA2-C528-AF54-74C8-7A6E6D1A6BF0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F215E9-D1A8-0BE9-E605-E502A310D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E09903-2B07-186F-0DB0-F05487C73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27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16580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4625D2-F735-343A-1E6E-98BA32AE70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822EA4B-CEFC-3FDE-40A2-923F62E9C31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189855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long run supply curve is the upward-sloping portion of the long run marginal cost curve that lies above the average total cost (ATC):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 algn="ctr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	</a:t>
                </a: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𝐴𝑇𝐶</m:t>
                    </m:r>
                    <m:d>
                      <m:d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endParaRPr lang="en-US" altLang="zh-TW" sz="2000" dirty="0"/>
              </a:p>
              <a:p>
                <a:pPr marL="0" indent="0" algn="ctr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The firm exits the market in the long run if </a:t>
                </a:r>
                <a14:m>
                  <m:oMath xmlns:m="http://schemas.openxmlformats.org/officeDocument/2006/math">
                    <m:r>
                      <a:rPr lang="en-US" altLang="zh-TW" sz="2000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TW" sz="2000" i="1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altLang="zh-TW" sz="2000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altLang="zh-TW" sz="2000" i="1">
                        <a:latin typeface="Cambria Math" panose="02040503050406030204" pitchFamily="18" charset="0"/>
                      </a:rPr>
                      <m:t>𝐶</m:t>
                    </m:r>
                    <m:d>
                      <m:d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r>
                  <a:rPr lang="en-US" altLang="zh-TW" sz="2000" dirty="0"/>
                  <a:t>.</a:t>
                </a:r>
              </a:p>
              <a:p>
                <a:pPr lvl="4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Compared to the short run: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Firms adjust output more in the long run.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Hence, the long run supply curve is “flatter.”</a:t>
                </a:r>
              </a:p>
              <a:p>
                <a:pPr marL="457200" lvl="1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000" dirty="0"/>
              </a:p>
              <a:p>
                <a:pPr marL="457200" lvl="1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00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822EA4B-CEFC-3FDE-40A2-923F62E9C31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189855" cy="5081046"/>
              </a:xfrm>
              <a:blipFill>
                <a:blip r:embed="rId2"/>
                <a:stretch>
                  <a:fillRect l="-708" t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AADD661A-C2F3-7F2C-AF7E-4544FBF32296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3C17C9-57AC-5E00-2400-D47145D72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Recap: Firm Supply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6B97153-AFFB-1D92-4DE4-A45028B317F8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A8D626-8099-530B-F5C2-2887C68B1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ACE107-7AC9-BFBA-555D-9EFC576DC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28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267718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51A8E4-E7C8-D19D-86D3-030AA6A657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49CAFF-9B43-78CA-BAEA-3A38D425E5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300900"/>
            <a:ext cx="11189855" cy="5081046"/>
          </a:xfrm>
        </p:spPr>
        <p:txBody>
          <a:bodyPr>
            <a:normAutofit/>
          </a:bodyPr>
          <a:lstStyle/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So far, we have analyzed the supply behavior of a single firm.</a:t>
            </a:r>
          </a:p>
          <a:p>
            <a:pPr marL="1371600" lvl="3" indent="0">
              <a:lnSpc>
                <a:spcPct val="95000"/>
              </a:lnSpc>
              <a:spcBef>
                <a:spcPts val="1000"/>
              </a:spcBef>
              <a:buNone/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1200" dirty="0"/>
          </a:p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How do we move from individual firm supply to market (industry) supply?</a:t>
            </a:r>
          </a:p>
          <a:p>
            <a:pPr lvl="3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1200" dirty="0"/>
          </a:p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In the short run: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The industry supply curve is the horizontal sum of individual firm supply curves.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Fixed factors and entry/exit are not allowed</a:t>
            </a:r>
          </a:p>
          <a:p>
            <a:pPr lvl="4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1200" dirty="0"/>
          </a:p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In the long run: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Firms can enter and exit the market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Input usage can be fully adjusted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Industry supply depends on how costs change as the industry expands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B63240C-8227-33CA-AF99-D0EF55886348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6EDD73-7133-E4AA-713D-AD3D76A81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Preview: Industry Supply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4564DE4-D134-77A0-9EFC-4F54285A0746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92F7BE-07A9-1D9E-9E4B-EFBF9303B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2F82BC-2D44-4CB1-89DC-762807C2B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29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0081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22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A0DDB4B-70EB-D813-2CBD-F9DCC9FAC2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C96D899-59D5-9E41-D3B6-CE5808862787}"/>
              </a:ext>
            </a:extLst>
          </p:cNvPr>
          <p:cNvSpPr txBox="1"/>
          <p:nvPr/>
        </p:nvSpPr>
        <p:spPr>
          <a:xfrm>
            <a:off x="0" y="3044279"/>
            <a:ext cx="1218882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400" dirty="0">
                <a:solidFill>
                  <a:schemeClr val="bg1"/>
                </a:solidFill>
              </a:rPr>
              <a:t>Individual Firm’s Supply</a:t>
            </a:r>
          </a:p>
        </p:txBody>
      </p:sp>
    </p:spTree>
    <p:extLst>
      <p:ext uri="{BB962C8B-B14F-4D97-AF65-F5344CB8AC3E}">
        <p14:creationId xmlns:p14="http://schemas.microsoft.com/office/powerpoint/2010/main" val="411802602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15F59E-F280-19CD-263E-EFD63FF2B4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84CF2C9-A036-6597-721B-AA32F56D541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A firm operating in a perfectly competitive market is a price-taker:</a:t>
                </a:r>
              </a:p>
              <a:p>
                <a:pPr marL="0" indent="0" algn="ctr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b="0" dirty="0"/>
                  <a:t>	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altLang="zh-TW" sz="2400" b="0" i="0" smtClean="0">
                                <a:latin typeface="Cambria Math" panose="02040503050406030204" pitchFamily="18" charset="0"/>
                              </a:rPr>
                              <m:t>max</m:t>
                            </m:r>
                          </m:e>
                          <m:lim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lim>
                        </m:limLow>
                      </m:fName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⋅</m:t>
                            </m:r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  <m:d>
                              <m:dPr>
                                <m:ctrlPr>
                                  <a:rPr lang="en-US" altLang="zh-TW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zh-TW" sz="24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d>
                          </m:e>
                        </m:d>
                      </m:e>
                    </m:func>
                  </m:oMath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8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first-order (necessary) condition for optimization yields:</a:t>
                </a:r>
                <a:endParaRPr lang="en-US" altLang="zh-TW" sz="100" dirty="0"/>
              </a:p>
              <a:p>
                <a:pPr marL="0" indent="0" algn="ctr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𝑑𝑦</m:t>
                        </m:r>
                      </m:den>
                    </m:f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=0   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   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𝑝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d>
                          <m:d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</m:num>
                      <m:den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𝑑𝑦</m:t>
                        </m:r>
                      </m:den>
                    </m:f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8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second-order (sufficient) condition for optimization yields:</a:t>
                </a:r>
                <a:endParaRPr lang="en-US" altLang="zh-TW" sz="100" dirty="0"/>
              </a:p>
              <a:p>
                <a:pPr marL="0" indent="0" algn="ctr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sSup>
                          <m:sSup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altLang="zh-TW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𝑑𝑦</m:t>
                                </m:r>
                              </m:e>
                            </m:d>
                          </m:e>
                          <m:sup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altLang="zh-TW" sz="2400" i="1">
                        <a:latin typeface="Cambria Math" panose="02040503050406030204" pitchFamily="18" charset="0"/>
                      </a:rPr>
                      <m:t>≤0   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𝑐</m:t>
                        </m:r>
                        <m:d>
                          <m:d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</m:num>
                      <m:den>
                        <m:sSup>
                          <m:sSup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altLang="zh-TW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𝑑𝑦</m:t>
                                </m:r>
                              </m:e>
                            </m:d>
                          </m:e>
                          <m:sup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US" altLang="zh-TW" sz="24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8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sz="2400" dirty="0"/>
                  <a:t>“Produce where price equals marginal cost, provided marginal cost is increasing.”</a:t>
                </a:r>
                <a:endParaRPr lang="en-US" altLang="zh-TW" sz="28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84CF2C9-A036-6597-721B-AA32F56D541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  <a:blipFill>
                <a:blip r:embed="rId2"/>
                <a:stretch>
                  <a:fillRect l="-698" t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22D043D0-6102-40CC-6B99-B615FFDBF918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447567-C5FF-FECD-E51A-F0B09FE35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Supply Decisions of Competitive Firms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0BD64AA-FD94-C4F1-8E1B-53353332D9FD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8C2250-989D-A7AA-1CE4-E11D44977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C5CBDC-33F3-82CF-E343-A8EDBA0D8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4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56725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445597-C417-0E1A-A413-F84EFCDAB1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BCBD194-5B7E-6832-9D53-7596767AD2A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Examining the first-order condition more carefully, we can rewrite it as: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𝑀𝐶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first-order condition links the firm’s output </a:t>
                </a: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altLang="zh-TW" sz="2400" dirty="0"/>
                  <a:t> to the market price </a:t>
                </a: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altLang="zh-TW" sz="2400" dirty="0"/>
                  <a:t>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individual firm’s marginal cost curve is the firm’s supply curve, with two caveats: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The second-order condition (MC must be increasing).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Short run shutdown decisions.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BCBD194-5B7E-6832-9D53-7596767AD2A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  <a:blipFill>
                <a:blip r:embed="rId2"/>
                <a:stretch>
                  <a:fillRect l="-1270" t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FEB0FAEB-E495-555C-4027-69569D590262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91F4A3-AEF4-D9E8-AA0D-E86C7CC74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The Marginal Cost Curve as the Supply Curve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CF8B2F-FABC-235D-779E-228595E86CC4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3C3138-BAD3-B906-EE4E-7A0CBF73C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D78B48-DE94-2DE6-0634-0F5EA2D40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5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C9D03A7-6DA3-CC0D-F79E-E8FC0EFBDAF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689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851BC5-083C-FA40-9227-2B65B9F44F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8A5D620-9AC9-59CE-FE0F-879714D84DA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Necessity and Sufficiency: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The necessary condition (FOC) tells us that “any optimal point must satisfy this condition.”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The sufficient condition (SOC) tells us that “only points satisfying this condition can be optimal.”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second-order condition of the firm’s profit maximization problem tells us that:</a:t>
                </a:r>
                <a:endParaRPr lang="en-US" altLang="zh-TW" sz="100" dirty="0"/>
              </a:p>
              <a:p>
                <a:pPr marL="0" indent="0" algn="ctr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𝑑𝑀𝐶</m:t>
                        </m:r>
                        <m:d>
                          <m:d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</m:num>
                      <m:den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𝑑𝑦</m:t>
                        </m:r>
                      </m:den>
                    </m:f>
                    <m:r>
                      <a:rPr lang="en-US" altLang="zh-TW" sz="2400" i="1"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endParaRPr lang="en-US" altLang="zh-TW" sz="2400" dirty="0"/>
              </a:p>
              <a:p>
                <a:pPr lvl="5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Marginal cost must be non-decreasing at the optimal output.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8A5D620-9AC9-59CE-FE0F-879714D84DA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  <a:blipFill>
                <a:blip r:embed="rId2"/>
                <a:stretch>
                  <a:fillRect l="-1270" t="-1319" r="-24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A1D5BE96-65C8-0CCB-38F8-43E62DFC3B7F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8B5227-86E9-5BBA-51B1-5712E4C40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Caveat #1: The Second-Order Condition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FD69E6-3055-25E6-E53F-BA94A498CFB4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183EF0-0B6C-F030-B34D-982C6C146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ADA52B-1E0D-D93F-086C-EFD4EB695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6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B8B9B4E-0BB1-4BE7-40FF-6BD413AB623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0EF95FB-D518-AE4B-56CE-D4FAB7C54121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6072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6A20B3-120A-F981-0BB2-3E4A536924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E8909E-3968-C432-1ACE-5CE10ADE58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3208" y="1300900"/>
            <a:ext cx="6717792" cy="5081046"/>
          </a:xfrm>
        </p:spPr>
        <p:txBody>
          <a:bodyPr>
            <a:normAutofit/>
          </a:bodyPr>
          <a:lstStyle/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Firms cease production when it is no longer in their best interest to operate.</a:t>
            </a:r>
          </a:p>
          <a:p>
            <a:pPr lvl="3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1200" dirty="0"/>
          </a:p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In the short run, firms shut down when the price of their output is lower than their average </a:t>
            </a:r>
            <a:r>
              <a:rPr lang="en-US" altLang="zh-TW" sz="2400" i="1" dirty="0"/>
              <a:t>variable</a:t>
            </a:r>
            <a:r>
              <a:rPr lang="en-US" altLang="zh-TW" sz="2400" dirty="0"/>
              <a:t> cost (AVC).</a:t>
            </a:r>
          </a:p>
          <a:p>
            <a:pPr lvl="3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1200" dirty="0"/>
          </a:p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Why not average </a:t>
            </a:r>
            <a:r>
              <a:rPr lang="en-US" altLang="zh-TW" sz="2400" i="1" dirty="0"/>
              <a:t>total</a:t>
            </a:r>
            <a:r>
              <a:rPr lang="en-US" altLang="zh-TW" sz="2400" dirty="0"/>
              <a:t> cost?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In the short run, firms incur fixed costs.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Even if the firm shuts down, it must still pay fixed costs (which are sunk in the short run).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If operating allows the firm to cover variable costs and reduce its losses, it should continue production.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2000" dirty="0"/>
          </a:p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24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C8274F5-B083-4958-3DC0-9C989EBE70A9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774437-742F-EF00-0604-49AC48132B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Caveat #2: Short Run Shutdown Conditions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1F270BE-0882-174F-5DA5-318D64FC4495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D7201B-5D88-9F0D-2C20-CCE94547D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B7E9B2-50C3-BC4B-37D2-47FD427E3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7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8BC7FCE-6271-832D-317F-33AA598343A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  <p:pic>
        <p:nvPicPr>
          <p:cNvPr id="11" name="Picture 10" descr="The image illustrates a graph where ATC (Average Total Cost) and AVC (Average Variable Cost) curves intersect at a point representing the output level where ATC is equal to AVC.&#10;&#10;AI-generated content may be incorrect.">
            <a:extLst>
              <a:ext uri="{FF2B5EF4-FFF2-40B4-BE49-F238E27FC236}">
                <a16:creationId xmlns:a16="http://schemas.microsoft.com/office/drawing/2014/main" id="{4F03E23F-97EB-0DEF-9673-F5AD9B8A2F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668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85384D-2C51-08B1-2A66-09809FA25A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54193D3-CC91-C31F-36FD-839F22A5467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If the firm decides to shut down in the short run, their profit is: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𝜋</m:t>
                          </m:r>
                        </m:e>
                        <m:sup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𝑆h𝑢𝑡𝑑𝑜𝑤𝑛</m:t>
                          </m:r>
                        </m:sup>
                      </m:sSup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𝐹𝐶</m:t>
                      </m:r>
                    </m:oMath>
                  </m:oMathPara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8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If the firm continues production in the short run, their profit is: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𝜋</m:t>
                          </m:r>
                        </m:e>
                        <m:sup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𝑃𝑟𝑜𝑑𝑢𝑐𝑒</m:t>
                          </m:r>
                        </m:sup>
                      </m:sSup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d>
                        <m:d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𝐹𝐶</m:t>
                      </m:r>
                    </m:oMath>
                  </m:oMathPara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8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firm shuts down when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𝜋</m:t>
                        </m:r>
                      </m:e>
                      <m:sup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𝑃𝑟𝑜𝑑𝑢𝑐𝑒</m:t>
                        </m:r>
                      </m:sup>
                    </m:sSup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&lt;</m:t>
                    </m:r>
                    <m:sSup>
                      <m:sSup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𝜋</m:t>
                        </m:r>
                      </m:e>
                      <m:sup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𝑆h𝑢𝑡𝑑𝑜𝑤𝑛</m:t>
                        </m:r>
                      </m:sup>
                    </m:sSup>
                  </m:oMath>
                </a14:m>
                <a:r>
                  <a:rPr lang="en-US" altLang="zh-TW" sz="2400" dirty="0"/>
                  <a:t>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				</a:t>
                </a: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d>
                      <m:d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altLang="zh-TW" sz="24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𝐹𝐶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&lt;−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𝐹𝐶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   ⟹   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𝑝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⋅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𝑣</m:t>
                        </m:r>
                      </m:sub>
                    </m:sSub>
                    <m:d>
                      <m:d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endParaRPr lang="en-US" altLang="zh-TW" sz="24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>
                    <a:ea typeface="Cambria Math" panose="02040503050406030204" pitchFamily="18" charset="0"/>
                  </a:rPr>
                  <a:t>												</a:t>
                </a: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   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𝑝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&lt;</m:t>
                    </m:r>
                    <m:f>
                      <m:fPr>
                        <m:ctrlPr>
                          <a:rPr lang="en-US" altLang="zh-TW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𝑣</m:t>
                            </m:r>
                          </m:sub>
                        </m:sSub>
                        <m:d>
                          <m:d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</m:num>
                      <m:den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</m:oMath>
                </a14:m>
                <a:endParaRPr lang="en-US" altLang="zh-TW" sz="24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8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firm shuts down when the market price of their output is lower than their AVC.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54193D3-CC91-C31F-36FD-839F22A5467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  <a:blipFill>
                <a:blip r:embed="rId2"/>
                <a:stretch>
                  <a:fillRect l="-698" t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99544E5F-B992-3B23-5CC0-22693B0823C5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ABC48B-03CB-C5CB-6AEB-C7ADFA751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Detour: Shutdown Decisions in the Short Run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32E9EC7-A81B-D4FB-1372-24C95F265FA1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128B58-C32F-A74B-2C02-5472D307B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3E5D83-E57E-6117-0439-BACA1C6CE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8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5685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CA330F-0FCE-E40E-DB96-D7FB690EC2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9B35C82-FFDD-0E4A-06CC-D38D0D91271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individual firm’s supply curve is the upward-sloping portion of the marginal cost curve that lies above the average variable cost (AVC) curve.</a:t>
                </a:r>
                <a:endParaRPr lang="en-US" altLang="zh-TW" sz="1200" dirty="0"/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Equivalently, the firm supplies where </a:t>
                </a:r>
                <a14:m>
                  <m:oMath xmlns:m="http://schemas.openxmlformats.org/officeDocument/2006/math"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𝑀𝐶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zh-TW" sz="2000" dirty="0"/>
                  <a:t>, provided that </a:t>
                </a:r>
                <a14:m>
                  <m:oMath xmlns:m="http://schemas.openxmlformats.org/officeDocument/2006/math"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𝐴𝑉𝐶</m:t>
                    </m:r>
                    <m:d>
                      <m:d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r>
                  <a:rPr lang="en-US" altLang="zh-TW" sz="2000" dirty="0"/>
                  <a:t>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Given a cost function, we find the firm’s supply function as follows:</a:t>
                </a:r>
              </a:p>
              <a:p>
                <a:pPr marL="914400" lvl="1" indent="-457200">
                  <a:lnSpc>
                    <a:spcPct val="95000"/>
                  </a:lnSpc>
                  <a:spcBef>
                    <a:spcPts val="1000"/>
                  </a:spcBef>
                  <a:buFont typeface="+mj-lt"/>
                  <a:buAutoNum type="arabicPeriod"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Find the firm’s marginal cost function.</a:t>
                </a:r>
              </a:p>
              <a:p>
                <a:pPr marL="914400" lvl="1" indent="-457200">
                  <a:lnSpc>
                    <a:spcPct val="95000"/>
                  </a:lnSpc>
                  <a:spcBef>
                    <a:spcPts val="1000"/>
                  </a:spcBef>
                  <a:buFont typeface="+mj-lt"/>
                  <a:buAutoNum type="arabicPeriod"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Identify where marginal cost is increasing.</a:t>
                </a:r>
              </a:p>
              <a:p>
                <a:pPr marL="914400" lvl="1" indent="-457200">
                  <a:lnSpc>
                    <a:spcPct val="95000"/>
                  </a:lnSpc>
                  <a:spcBef>
                    <a:spcPts val="1000"/>
                  </a:spcBef>
                  <a:buFont typeface="+mj-lt"/>
                  <a:buAutoNum type="arabicPeriod"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Take the portion of the marginal cost curve that lies above the AVC curve.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9B35C82-FFDD-0E4A-06CC-D38D0D91271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  <a:blipFill>
                <a:blip r:embed="rId2"/>
                <a:stretch>
                  <a:fillRect l="-1270" t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40C85076-8D2E-5038-E631-C26F81B37BFE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B81D9D-086E-D503-9453-B172D4CFF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The Firm’s Supply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DAD13FF-012E-58E6-26C3-62349E1E361B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412B60-AE0A-8FF1-34FC-03DEE9DB0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89FAB9-0036-B36B-FDBD-024C57021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9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6C01305-C059-0B02-4D1C-23517FACD3D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952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5356cb1e-6d86-4dae-a983-fa46a00b040a}" enabled="1" method="Standard" siteId="{4881a8fa-b252-4912-b93a-7806c41bbe91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14574</TotalTime>
  <Words>2393</Words>
  <Application>Microsoft Office PowerPoint</Application>
  <PresentationFormat>Custom</PresentationFormat>
  <Paragraphs>325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Aptos</vt:lpstr>
      <vt:lpstr>Arial</vt:lpstr>
      <vt:lpstr>Calibri</vt:lpstr>
      <vt:lpstr>Cambria Math</vt:lpstr>
      <vt:lpstr>Garamond</vt:lpstr>
      <vt:lpstr>Office Theme</vt:lpstr>
      <vt:lpstr>PowerPoint Presentation</vt:lpstr>
      <vt:lpstr>  Recap: Cost Curves</vt:lpstr>
      <vt:lpstr>PowerPoint Presentation</vt:lpstr>
      <vt:lpstr>  Supply Decisions of Competitive Firms</vt:lpstr>
      <vt:lpstr>  The Marginal Cost Curve as the Supply Curve</vt:lpstr>
      <vt:lpstr>  Caveat #1: The Second-Order Condition</vt:lpstr>
      <vt:lpstr>  Caveat #2: Short Run Shutdown Conditions</vt:lpstr>
      <vt:lpstr>  Detour: Shutdown Decisions in the Short Run</vt:lpstr>
      <vt:lpstr>  The Firm’s Supply</vt:lpstr>
      <vt:lpstr>  Numerical Example: Finding the Supply Function</vt:lpstr>
      <vt:lpstr>  Numerical Example: Finding the Supply Function</vt:lpstr>
      <vt:lpstr>  Numerical Example: Finding the Supply Function</vt:lpstr>
      <vt:lpstr>PowerPoint Presentation</vt:lpstr>
      <vt:lpstr>  The Producer’s Profit</vt:lpstr>
      <vt:lpstr>  Marginal Cost and Variable Cost</vt:lpstr>
      <vt:lpstr>  Producer’s Surplus</vt:lpstr>
      <vt:lpstr>  Numerical Example: Supply and Producer’s Surplus</vt:lpstr>
      <vt:lpstr>  Numerical Example: Supply and Producer’s Surplus</vt:lpstr>
      <vt:lpstr>  Numerical Example: Supply and Producer’s Surplus</vt:lpstr>
      <vt:lpstr>  Numerical Example: Supply and Producer’s Surplus</vt:lpstr>
      <vt:lpstr>  Numerical Example: Supply and Producer’s Surplus</vt:lpstr>
      <vt:lpstr>PowerPoint Presentation</vt:lpstr>
      <vt:lpstr>  The Firm’s Long Run Setup</vt:lpstr>
      <vt:lpstr>  Exiting the Market in the Long Run</vt:lpstr>
      <vt:lpstr>  The Short Run and Long Run Supply</vt:lpstr>
      <vt:lpstr>PowerPoint Presentation</vt:lpstr>
      <vt:lpstr>  Recap: Firm Supply</vt:lpstr>
      <vt:lpstr>  Recap: Firm Supply</vt:lpstr>
      <vt:lpstr>  Preview: Industry Supply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Brian Park</dc:creator>
  <cp:keywords/>
  <dc:description>generated using python-pptx</dc:description>
  <cp:lastModifiedBy>Brian Park</cp:lastModifiedBy>
  <cp:revision>523</cp:revision>
  <cp:lastPrinted>2026-02-23T02:04:32Z</cp:lastPrinted>
  <dcterms:created xsi:type="dcterms:W3CDTF">2013-01-27T09:14:16Z</dcterms:created>
  <dcterms:modified xsi:type="dcterms:W3CDTF">2026-03-22T20:19:23Z</dcterms:modified>
  <cp:category/>
</cp:coreProperties>
</file>