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647" r:id="rId3"/>
    <p:sldId id="742" r:id="rId4"/>
    <p:sldId id="376" r:id="rId5"/>
    <p:sldId id="708" r:id="rId6"/>
    <p:sldId id="710" r:id="rId7"/>
    <p:sldId id="736" r:id="rId8"/>
    <p:sldId id="743" r:id="rId9"/>
    <p:sldId id="729" r:id="rId10"/>
    <p:sldId id="745" r:id="rId11"/>
    <p:sldId id="756" r:id="rId12"/>
    <p:sldId id="758" r:id="rId13"/>
    <p:sldId id="746" r:id="rId14"/>
    <p:sldId id="747" r:id="rId15"/>
    <p:sldId id="748" r:id="rId16"/>
    <p:sldId id="753" r:id="rId17"/>
    <p:sldId id="755" r:id="rId18"/>
    <p:sldId id="749" r:id="rId19"/>
    <p:sldId id="733" r:id="rId20"/>
    <p:sldId id="713" r:id="rId21"/>
    <p:sldId id="744" r:id="rId22"/>
    <p:sldId id="759" r:id="rId23"/>
    <p:sldId id="760" r:id="rId24"/>
    <p:sldId id="761" r:id="rId25"/>
    <p:sldId id="763" r:id="rId26"/>
    <p:sldId id="764" r:id="rId27"/>
    <p:sldId id="762" r:id="rId28"/>
    <p:sldId id="599" r:id="rId29"/>
    <p:sldId id="765" r:id="rId30"/>
    <p:sldId id="422" r:id="rId3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firm's cost function is given by: $$c(y)=5y^2+3y+45$$. What is the firm's fixed cost?
https://www.polleverywhere.com/multiple_choice_polls/8cqPUwP3XYjrTHDBqlqp0?display_state=instructions&amp;activity_state=opened&amp;state=opened&amp;flow=Engagement&amp;onscreen=persist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AB781-B0F8-AEBB-F434-7BD3D9137F1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firm's cost function is given by: $$c(y)=5y^2+3y+45$$. What is the firm's fixed cost?
https://www.polleverywhere.com/multiple_choice_polls/8cqPUwP3XYjrTHDBqlqp0?display_state=chart&amp;activity_state=closed&amp;state=closed&amp;flow=Engagement&amp;onscreen=persist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B1F5C-BEFA-E1B6-7060-7DDDB6FDD20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firm's cost function is given by: $$c(y)=5y^2+3y+45$$. What is the firm's marginal cost?
https://www.polleverywhere.com/multiple_choice_polls/FG9Kn95KEVYprapMqOU15?display_state=instructions&amp;activity_state=opened&amp;state=opened&amp;flow=Engagement&amp;onscreen=persist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E9792-D607-F66D-76D5-3FEF1C7DF55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firm's cost function is given by: $$c(y)=5y^2+3y+45$$. What is the firm's marginal cost?
https://www.polleverywhere.com/multiple_choice_polls/FG9Kn95KEVYprapMqOU15?display_state=chart&amp;activity_state=closed&amp;state=closed&amp;flow=Engagement&amp;onscreen=persist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78142-5111-580D-4D8A-10EE1DCA4B5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22: Cost Curves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0321-EC7A-012E-9833-00D46A8F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50D0F-C1E7-C051-CCE2-5B9CB95F7B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has the following total cost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+150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Compute the following: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Fixed Cost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Variable Cost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Average Total Cost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Average Fixed Cost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Average Variable Cost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Marginal Cost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50D0F-C1E7-C051-CCE2-5B9CB95F7B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01BE72-6D89-60EA-5364-3283D1578CC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8B401-25B3-A6C4-EEA2-A3E12A0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Numerical Example: TC, FC, VC, AC, and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1CC29-6E69-C9FD-2F4C-9B35F501EE3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F0F98-A7CE-B740-C9AE-24E706E3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04C15-A510-6DCA-B660-4FEBE15A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2084-20BA-B5F5-47C3-FF0BF3D1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The firm's cost function is given by: $$c(y)=5y^2+3y+45$$. What is the firm's fixed cost?
Slide 11</a:t>
            </a:r>
          </a:p>
        </p:txBody>
      </p:sp>
      <p:sp>
        <p:nvSpPr>
          <p:cNvPr id="3" name="Footer Placeholder 2" descr="Poll Everywhere multiple choice poll instructions screen&#10;Activity Title: The firm's cost function is given by: $$c(y)=5y^2+3y+45$$. What is the firm's fixed cost?">
            <a:extLst>
              <a:ext uri="{FF2B5EF4-FFF2-40B4-BE49-F238E27FC236}">
                <a16:creationId xmlns:a16="http://schemas.microsoft.com/office/drawing/2014/main" id="{A47A3034-BD74-F761-93E9-D261AB6E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CE80-536A-030C-27F2-7FA637BB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41052-BE1C-FBAA-00E4-2B976B15D2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5503-2445-E2E2-A517-088891D8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The firm's cost function is given by: $$c(y)=5y^2+3y+45$$. What is the firm's fixed cost?
Slide 13</a:t>
            </a:r>
          </a:p>
        </p:txBody>
      </p:sp>
      <p:sp>
        <p:nvSpPr>
          <p:cNvPr id="3" name="Footer Placeholder 2" descr="Poll Everywhere multiple choice poll chart screen&#10;Activity Title: The firm's cost function is given by: $$c(y)=5y^2+3y+45$$. What is the firm's fixed cost?">
            <a:extLst>
              <a:ext uri="{FF2B5EF4-FFF2-40B4-BE49-F238E27FC236}">
                <a16:creationId xmlns:a16="http://schemas.microsoft.com/office/drawing/2014/main" id="{61A9F7AD-780E-59B3-523C-73A34DE1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38362-E818-5C8B-1A8A-E4D27376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F8142-E0B0-33E8-A213-0CB9BE7B1C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91069-D4A8-DA8D-0A24-741D999C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E80A8F-B01F-19B8-EB90-C74C210B6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has the following total cost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Fixed Cost (FC):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fixed cost is the cost that the firm incurs when production is zero.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US" altLang="zh-TW" sz="2400" dirty="0"/>
              </a:p>
              <a:p>
                <a:pPr marL="1371600" lvl="3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Variable Cost (VC):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variable cost is the cost that varies with the firm’s production quantity.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E80A8F-B01F-19B8-EB90-C74C210B6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D3082C-9C8D-2ABB-9896-9D57F961D95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8A1FC-303F-60A4-FE64-029B5CF0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Numerical Example: TC, FC, VC, AC, and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17E4D-64C4-B39E-6B67-41DC4AD67B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470F5-D69E-213F-09E9-D3B85C46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AC2F5-F8DF-361E-EC9A-CC1A4087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7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E2C8-BD7C-D2B8-692B-FC749135C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2EF16-C367-A068-E436-506BE3C3E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has the following total cost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Average Total Cost (ATC):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ATC is the total cost divided by the quantity of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𝐴𝑇𝐶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1371600" lvl="3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Average Fixed Cost (AFC):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AFC is the fixed cost divided by the quantity of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2EF16-C367-A068-E436-506BE3C3E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C2681C9-15B4-9E9D-8C80-9749E44E124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25133-EF35-749D-5197-54934C2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Numerical Example: TC, FC, VC, AC, and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42D42-7D76-64BB-2509-6C04455DDA8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2812-D921-7EED-AF8D-DDEC219A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F4A8B-1826-C649-F1AF-996E6DB3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8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B446-AA3C-F119-F269-B4817D8A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4F549-4338-5B96-2D69-70796CCA3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has the following total cost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Average Variable Cost (AVC):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AVC is the variable cost divided by the quantity of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zh-TW" sz="2400" dirty="0"/>
              </a:p>
              <a:p>
                <a:pPr marL="1371600" lvl="3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Here, we can verify that ATC is the sum of AFC and AVC: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𝐴𝑇𝐶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𝐴𝑉𝐶</m:t>
                          </m:r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𝐴𝐹𝐶</m:t>
                          </m:r>
                        </m:lim>
                      </m:limLow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4F549-4338-5B96-2D69-70796CCA3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24C88B-5D42-D9F7-CC7C-7E58617CC40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9ED3A-EE5D-32D1-B1B5-03695B8A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Numerical Example: TC, FC, VC, AC, and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6901D-C4FE-4157-61F9-5337AE53711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E195E-F8E2-CAFF-27DC-1FC69A1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2865-6001-56E5-780F-F761F265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C554-1873-C381-53A9-BA78D2E8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The firm's cost function is given by: $$c(y)=5y^2+3y+45$$. What is the firm's marginal cost?
Slide 16</a:t>
            </a:r>
          </a:p>
        </p:txBody>
      </p:sp>
      <p:sp>
        <p:nvSpPr>
          <p:cNvPr id="3" name="Footer Placeholder 2" descr="Poll Everywhere multiple choice poll instructions screen&#10;Activity Title: The firm's cost function is given by: $$c(y)=5y^2+3y+45$$. What is the firm's marginal cost?">
            <a:extLst>
              <a:ext uri="{FF2B5EF4-FFF2-40B4-BE49-F238E27FC236}">
                <a16:creationId xmlns:a16="http://schemas.microsoft.com/office/drawing/2014/main" id="{7D5C88C5-4E2E-FC93-54E4-6C0AEEC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1361-2DCB-2D7A-26A6-EA2B0219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2E2E8-79E1-6735-3A4D-DBB3F311A4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1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881E-DE3A-6040-C465-E57244FD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The firm's cost function is given by: $$c(y)=5y^2+3y+45$$. What is the firm's marginal cost?
Slide 18</a:t>
            </a:r>
          </a:p>
        </p:txBody>
      </p:sp>
      <p:sp>
        <p:nvSpPr>
          <p:cNvPr id="3" name="Footer Placeholder 2" descr="Poll Everywhere multiple choice poll chart screen&#10;Activity Title: The firm's cost function is given by: $$c(y)=5y^2+3y+45$$. What is the firm's marginal cost?">
            <a:extLst>
              <a:ext uri="{FF2B5EF4-FFF2-40B4-BE49-F238E27FC236}">
                <a16:creationId xmlns:a16="http://schemas.microsoft.com/office/drawing/2014/main" id="{2EFF6AC1-DCF6-21A9-E095-F8816357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54C40-C0E8-1912-1257-77F36186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7706-6CCF-A77E-A370-1443B075D32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05E4-0D8B-F770-A980-96FDF0A6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383F0-FEDA-5E82-AA6D-F93CC0A31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has the following total cost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+45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Cost (MC):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MC is the first derivative of the total cost function with respect to the quantity of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zh-TW" sz="2400" dirty="0"/>
              </a:p>
              <a:p>
                <a:pPr marL="1371600" lvl="3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verify that MC passes through the lowest point of ATC: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ATC is minimized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𝑑𝐴𝑇𝐶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, so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TW" sz="2000" dirty="0"/>
                  <a:t>, and the lowest point is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𝐴𝑇𝐶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=33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Verify whether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=33</m:t>
                    </m:r>
                  </m:oMath>
                </a14:m>
                <a:r>
                  <a:rPr lang="en-US" altLang="zh-TW" sz="2000" dirty="0"/>
                  <a:t> when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TW" sz="20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4383F0-FEDA-5E82-AA6D-F93CC0A31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6DC67FD-2EAC-E26E-D159-DD137227B03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7084-F4C7-CF8D-B938-1515534E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Numerical Example: TC, FC, VC, AC, and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69989-337D-8B1C-B6CA-711E0B73F58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21772-7BB6-5CDC-9E2E-C425B76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A284F-C0D6-79DD-D7B7-499426D1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6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B3567-EFD8-5667-7C79-4386F295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A1F65-3497-2DB6-EEC9-4DC760BDBD40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Long Run Costs</a:t>
            </a:r>
          </a:p>
        </p:txBody>
      </p:sp>
    </p:spTree>
    <p:extLst>
      <p:ext uri="{BB962C8B-B14F-4D97-AF65-F5344CB8AC3E}">
        <p14:creationId xmlns:p14="http://schemas.microsoft.com/office/powerpoint/2010/main" val="5506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6581-C1E7-5F4C-7898-0D22DDB7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firm chooses inputs to minimize total cost for a given output level: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.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 interior optimum, the slope of the isoquant equals the slope of the </a:t>
                </a:r>
                <a:r>
                  <a:rPr lang="en-US" altLang="zh-TW" sz="2400" dirty="0" err="1"/>
                  <a:t>isocost</a:t>
                </a:r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tangency condition implies that the firm equalizes marginal product per dollar across inputs:</a:t>
                </a: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3D2929-9CDA-E343-4CE0-25D3DE6D957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8C491-CA85-A689-CECE-024C9E2F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Cost Minimization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32077-51C7-077D-A236-BBB714E3F0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3D8F2-4A44-1859-CEC9-67912A5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D957-F43A-99CB-1F4F-C8F1F364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43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100F-5723-97F4-8EA7-944CA8D2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BF8C8-1D03-6B70-3231-86A3C71B0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Our previous analysis was general, but focused on the firm’s costs in the short run.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There was a fixed cost of production, which implies that some factors of production were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the long run, the firm can freely choose the level of all inputs, and there are no fixed costs.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introduce notation to distinguish between short-run and long-run costs: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sz="2000" dirty="0"/>
                  <a:t>: The short-run cost of the firm, given that a factor is fixed at some level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000" dirty="0"/>
                  <a:t>: The long-run cost function.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any given level of output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, there exists a level of the input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400" dirty="0"/>
                  <a:t> that minimizes the firm’s cost of production.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long-run cost equals the short-run cost evaluated at the cost-minimizing level of the input.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BF8C8-1D03-6B70-3231-86A3C71B0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231DB7-EA7F-CB29-0030-2DE82948828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14EDB-73C6-9179-E8E7-AAF26BD1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Long Run Setup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01792-94A2-B8F0-D5EB-85B5F05A0E6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5AA27-E2E8-4174-B39E-F74AFB4E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E3C1F-1220-6CB0-6B68-E29ADBE1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1CB3-744A-79AD-CBBC-C6BA7027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15AD-67D5-032D-7B37-D241AFF78E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any level of input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, the short run cost cannot be lower than long run cost: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long run cost equals the short run cost evaluated at the cost minimizing level of the input.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in the figure on the left plays the role of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any particular level of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we can find the long run cost minimizing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 Then: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15AD-67D5-032D-7B37-D241AFF78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81801" cy="5081046"/>
              </a:xfrm>
              <a:blipFill>
                <a:blip r:embed="rId2"/>
                <a:stretch>
                  <a:fillRect l="-1168" t="-1319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4BAC53-0205-CCB3-B327-FD4EE38668A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BF9E9-8B7E-0C30-9379-9A100B30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Long Run and Short 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525E0-DF35-CD48-49F4-D4F120A4763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A28C0-89A5-CA80-DCAB-72155F64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56573-06A3-282D-FEE3-0B8A6B80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A1499-E971-D75D-80B3-996F073B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1B49-345F-8CBD-6AFD-BACEB3CF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BC352-9F9A-D7AC-E481-A5BE35FA9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Short run average cost (SAC) is therefore greater than or equal to long run average cost (LAC):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𝑆𝐴𝐶</m:t>
                          </m:r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𝐿𝐴𝐶</m:t>
                          </m:r>
                        </m:lim>
                      </m:limLow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any particular level of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we can find the long run cost minimizing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 Then 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this point, the SAC curve is tangent to the LAC curve.</a:t>
                </a:r>
              </a:p>
              <a:p>
                <a:pPr lvl="2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1600" dirty="0"/>
                  <a:t>Lowest point in SAC: Optimal </a:t>
                </a:r>
                <a:r>
                  <a:rPr lang="en-US" altLang="zh-TW" sz="1600" i="1" dirty="0"/>
                  <a:t>given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600" dirty="0"/>
                  <a:t>.</a:t>
                </a:r>
              </a:p>
              <a:p>
                <a:pPr lvl="2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1600" dirty="0"/>
                  <a:t>Point of tangency: Optimal when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1600" dirty="0"/>
                  <a:t> is chosen freely.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BC352-9F9A-D7AC-E481-A5BE35FA9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8D04D0A-ACE5-E6EF-2943-4A1CF5F4A29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1173A-3231-4615-4F50-8E5A0436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Long Run and Short Run: Average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39D29-C501-E389-DE07-ED8C05870BB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160BB-95E0-4996-47EE-F635E1F5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3D44-FB57-1673-170E-00F37693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01B9-578B-CB3A-9621-24D906CFA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E3963-C029-AC9B-7839-F69ED724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77E75-90FB-E680-8D17-E3FCD19AB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fact, for any feasible level of output y, there exists a tangency point between LAC and SAC.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Suppose we consider various levels of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can find the optimal levels of input levels: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each optimal input choice, the corresponding SAC curve is tangent to the LAC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collection of all tangency points identifies the LAC curve.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LAC curve is the lower envelope of the SAC curves.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77E75-90FB-E680-8D17-E3FCD19AB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4A8B1B4-6710-4BD0-ED62-8D869C73665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63C71-FC0C-467C-0D4A-49922CF5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Long Run and Short Run: The Envelope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7C213-52FA-FBDE-0841-BDCA0CC44E9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43EE-FE59-E4CC-F014-E09ABBF6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4FB3-7ACC-209A-AB4B-32CAF1A3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E2E88-CD02-E252-BB97-1BA62EA0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C5541-466D-7D5E-ACDC-3218F437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6A01-0BB9-D241-97E7-113C2997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7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 we examine the relationship between long run marginal cost (LMC) and short run marginal cost (SMC).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Long run marginal cost (LMC):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All inputs are adjustable.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firm re-optimizes all inputs at each output level.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Reflects optimal production when input choices are fully flexible.</a:t>
            </a:r>
            <a:endParaRPr lang="en-US" altLang="zh-TW" sz="2000" dirty="0"/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LMC curve intersects the LAC curve at the minimum of the LAC curve.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AB6FC-A907-41EC-7B8E-0EB019CD136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03821-56DF-07F0-0565-C2FB0A75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Long Run Marginal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325DC-3426-8404-6684-ACDAF2608ED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B4A7E-21BC-222E-FD7C-2752E3AB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140DC-9B90-6FFA-18A0-CE778896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0B7142-C8D2-5E26-4931-46C2447F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5419-AD61-9011-BCBB-8C034D1E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6AD98-CEEB-68B9-25EF-129156679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Short run marginal cost (SMC):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least one input is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firm adjusts only variable inputs.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Reflects optimal production given fixed inputs.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SMC is the marginal cost associated with a particular SAC curve (i.e., a fixed level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Is LMC the lower envelope of the SMC?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No. Instead, the relationship between LMC and SMC is more subtle.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6AD98-CEEB-68B9-25EF-129156679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7839A88-D627-0931-6068-1C462F8BFF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59B2C-FFD7-8D17-18FD-D8252292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Short Run Marginal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9C5CA-41C3-7331-E089-D8DA2DED7E3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16ADB-CB81-3D4D-59A4-86C0AF0D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158-5D70-491C-F8DA-ADD45974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498599-727C-5A60-C1FF-94696810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16E3F-7489-85DA-7B72-5625DD88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D5379-2F67-D624-1378-4873B3D24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any output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long run marginal cost equals the short run marginal cost associated with the optimal fixed input choice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the long run, the firm can adjust all inputs, including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each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000" dirty="0"/>
                  <a:t>, the firm selects the cost-minimizing SAC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, we are using the optimal level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Therefore, when output increases slightly, we are already on the optimal short-run cost curve.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the optimal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, there is no advantage to re-optimizing, so short-run and long-run marginal costs coincide.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D5379-2F67-D624-1378-4873B3D24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A92222-3B44-756C-677A-4F052D0CE3E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0A509-E1AC-58CE-0386-5DE772F9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Long Run and Short Run Marginal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F09C8-B4B0-F5EF-7F26-89CF138A2E3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9FE5D-1D41-87F9-8513-4B717CFE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115FF-8317-CA86-6268-1B50333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24368-7B89-D001-7B49-0CBDB30C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67EED-7315-BE2C-7F3C-65736F2A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C879A-5293-FE02-97D8-656B1A8FF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Examining the relationship between LMC and SMC using math: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Differentiate both sides with respect to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𝐿𝑀𝐶</m:t>
                          </m:r>
                        </m:lim>
                      </m:limLow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𝑆𝑀𝐶</m:t>
                          </m:r>
                        </m:lim>
                      </m:limLow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𝐴𝑑𝑗𝑢𝑠𝑡𝑚𝑒𝑛𝑡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𝑇𝑒𝑟𝑚</m:t>
                          </m:r>
                        </m:lim>
                      </m:limLow>
                    </m:oMath>
                  </m:oMathPara>
                </a14:m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Measured at a specific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and its associated optimal input level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Therefore, at the optimal input choice, LMC is equal to SMC</a:t>
                </a:r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This equation tells us when LMC and SMC differ, and then they are identical.</a:t>
                </a: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C879A-5293-FE02-97D8-656B1A8FF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274427" cy="5081046"/>
              </a:xfrm>
              <a:blipFill>
                <a:blip r:embed="rId2"/>
                <a:stretch>
                  <a:fillRect l="-70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EBED4D-9A15-1729-279E-6289782348D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8F64C-02E4-EC2A-AF9D-4B857236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The Mathematics of LMC &amp; SMC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7A38C-97F4-FEFB-57FD-A13D7B5EB0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B3DF-BFC7-21DA-AD64-07EF96CD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49CB9-2853-5156-E5F9-36AD7A07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5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4EDB5-6C56-94BC-2074-A847BE1F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B49ED-1345-A04C-519E-DA97089D4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Average Costs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𝐴𝑇𝐶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TW" sz="2400" dirty="0"/>
                  <a:t>,	 	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𝐴𝑉𝐶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TW" sz="2400" dirty="0"/>
                  <a:t>,		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𝐴𝐹𝐶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𝐹𝐶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Average total cost (in both the short run and long run) is typically U-shaped.</a:t>
                </a: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average total cost is the sum of average variable and average fixed costs.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long run average total cost is the lower envelope of short run average total cost curves.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Costs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Marginal cost measures the change in total cost from producing one more unit of output.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𝑀𝐶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𝑑𝑇𝐶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marginal cost curve passes through the minimum of the average total cost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long run marginal cost curve is NOT the lower envelope of the short run marginal cost curves.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B49ED-1345-A04C-519E-DA97089D4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78BCABC-CCC2-DABD-2739-8D84748C74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13EA4-3C7F-F1F7-CF94-87079D95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Cost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5FFA2-C528-AF54-74C8-7A6E6D1A6BF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215E9-D1A8-0BE9-E605-E502A310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9903-2B07-186F-0DB0-F05487C7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5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5A0B-E49F-66A6-84FC-62531EAEA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82BC5-F423-8CEF-492D-9D90A52B7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Solving the CMP yields the firm’s conditional factor demand: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These inputs minimize cost, and are conditional on factor prices, the firm’s technology, and the desired level of production.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Substituting the conditional factor demands into the objective function yields the cost function, which gives the firm’s minimum cost of producing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1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the short run, some inputs are fixed, and the tangency condition may not be achieved: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𝑆𝑅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Short run cost equals long run cost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coincides with the long run optimal level.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82BC5-F423-8CEF-492D-9D90A52B7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652747E-DA86-DA69-F7BE-4DB6FBC2626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98A39-4466-8E07-06B1-D88816D8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Cost Minimization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A94F1-6FD9-D17A-A13C-33D80E3E4A0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5FE89-E6F2-55AD-523D-043C2793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932BD-D61B-C2A1-D0D0-6FC93E2D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5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9CAFF-9B43-78CA-BAEA-3A38D425E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 that we have analyzed the firm’s cost structure, we are ready to derive the individual firm’s supply function: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supply function answers a simple question: “given a market price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/>
                  <a:t>, how much quantity is the firm willing and able to produce?”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Solving the profit maximization problem with the cost function reveals the supply function.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9CAFF-9B43-78CA-BAEA-3A38D425E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Firm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Various Types of Costs</a:t>
            </a: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F59E-F280-19CD-263E-EFD63FF2B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CF2C9-A036-6597-721B-AA32F56D5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Fixed Costs (FC)</a:t>
                </a:r>
                <a:r>
                  <a:rPr lang="en-US" altLang="zh-TW" sz="2400" dirty="0"/>
                  <a:t> are costs associated with the fixed factors of production.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These costs are independent of the level of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They must be paid whether or not the firm produces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Because all factors are variable in the long run, there are no fixed costs in the long run.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Variable Costs (VC)</a:t>
                </a:r>
                <a:r>
                  <a:rPr lang="en-US" altLang="zh-TW" sz="2400" dirty="0"/>
                  <a:t> are costs associated with the variable factors of production.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These costs change as the level of output changes.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Total Cost (TC,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TW" sz="2400" b="1" dirty="0"/>
                  <a:t>)</a:t>
                </a:r>
                <a:r>
                  <a:rPr lang="en-US" altLang="zh-TW" sz="2400" dirty="0"/>
                  <a:t> is the sum of fixed and variable costs of production.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𝑉𝐶</m:t>
                      </m:r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Recall that we derived the firm’s cost function,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simplicity, we assume that factor prices are fixed, and write the cost function as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CF2C9-A036-6597-721B-AA32F56D5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D043D0-6102-40CC-6B99-B615FFDBF91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47567-C5FF-FECD-E51A-F0B09FE3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Fixed, Variable, and Total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D64AA-FD94-C4F1-8E1B-53353332D9F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2250-989D-A7AA-1CE4-E11D4497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5CBDC-33F3-82CF-E343-A8EDBA0D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7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4B8F-3AB5-5451-F399-6996B4A1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8CE06-5F40-96EF-A430-4A44681D29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Average Cost (ATC)</a:t>
                </a:r>
                <a:r>
                  <a:rPr lang="en-US" altLang="zh-TW" sz="2400" dirty="0"/>
                  <a:t> function measures the cost per unit of output: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𝐴𝑇𝐶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𝐴𝑉𝐶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𝐴𝐹𝐶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Average Variable Cost (AVC)</a:t>
                </a:r>
                <a:r>
                  <a:rPr lang="en-US" altLang="zh-TW" sz="2400" dirty="0"/>
                  <a:t> function measures the variable cost per unit of output: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𝐴𝑉𝐶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Average Fixed Cost (AFC)</a:t>
                </a:r>
                <a:r>
                  <a:rPr lang="en-US" altLang="zh-TW" sz="2400" dirty="0"/>
                  <a:t> function measures the fixed cost per unit of output: 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F8CE06-5F40-96EF-A430-4A44681D29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E4360C-DE2B-6C80-770A-A5A8850C6CD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9C728-1F5E-CE35-B5E6-3DA7335E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Average Costs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BF028-1A09-D208-AC93-F0123769F3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0F1C-42C6-478E-1384-C43CBCEC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97BB-6870-DF39-A419-88DB8967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5597-C417-0E1A-A413-F84EFCDA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BD194-5B7E-6832-9D53-7596767A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AFC declines as output increases, because fixed costs are spread over more units of output.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AVC typically slopes upward, due to diminishing marginal product of factors.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ATC is the sum of AFC and AVC, and is typically U-shaped.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firm produces low levels of output, ATC falls due to the rapid decline in AFC.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the firm increases output, AFC becomes very small, and ATC approaches AVC.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Since AFC&gt;0, ATC always lies above AVC.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0FAEB-E495-555C-4027-69569D59026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1F4A3-AEF4-D9E8-AA0D-E86C7CC7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Average Cost Curves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F8B2F-FABC-235D-779E-228595E86CC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C3138-BAD3-B906-EE4E-7A0CBF73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78B48-DE94-2DE6-0634-0F5EA2D4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D03A7-6DA3-CC0D-F79E-E8FC0EFB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706BF-716F-EF1D-5CF2-F3C24E6D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34726-4FCE-E86F-5F4A-1F69F519E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794D-A890-D369-25BF-C0EA1BFA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DD60A-8B0C-698E-D32C-6A5DCBCF2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Marginal Cost (MC)</a:t>
                </a:r>
                <a:r>
                  <a:rPr lang="en-US" altLang="zh-TW" sz="2400" dirty="0"/>
                  <a:t> function measures the change in total cost when output changes: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Cost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dirty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Output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Roughly, marginal cost measures the additional cost incurred when the firm increases output by one unit.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More precisely, marginal cost measures the rate of change of total cost.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practice, we take the first derivative of the cost function to find marginal cost: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𝑀𝐶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DD60A-8B0C-698E-D32C-6A5DCBCF2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54D409B-1398-CE64-6027-C2770220AA0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91763-3A2C-4243-98F3-4AF80A3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Marginal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790BB-0FCF-59AF-5EDA-AA88D0B545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7332-7AEC-6C06-FB5B-25B5E271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7390-9FBB-8881-A02F-41823A5F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0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15D0-A88C-DE5C-FC72-FFEE8F7D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0AB3-1D1F-7B1C-9666-08CA68EE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Claim: The MC curve passes through the minimum of both the AVC and ATC curves.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MC &lt; AC, ATC is decreasing.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MC &gt; AC, ATC is increasing.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MC = ATC at the minimum of the ATC curve.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relationship between marginal and average values appears in many contexts: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term GPA is below CGPA, your CGPA falls.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term GPA is above CGPA, your CGPA rises.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your CGPA stops changing when your term GPA equals your CGPA.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A00CA-DF0A-4DF8-B85B-E32C37A0206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C86FD-D06B-467A-5802-2F5873AF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Marginal Cost Curve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946C6-2196-9B51-2F1F-8D22075AF3C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DD575-D388-B2B6-231D-5C4E9B71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1419E-E3A2-4375-9E07-EB8E70EB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A735AE-2413-44CE-2A32-34296AAE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2388503-c3e4-4f9f-bd05-cd8ee7564c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2606663-b7a7-4a24-9f34-25214ecacb7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b2a2215-3392-472f-af13-a23fc6b798c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11209fd-9dbd-4eb1-845d-915f9a959e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14203</TotalTime>
  <Words>2795</Words>
  <Application>Microsoft Office PowerPoint</Application>
  <PresentationFormat>Custom</PresentationFormat>
  <Paragraphs>326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Cost Minimization</vt:lpstr>
      <vt:lpstr>  Recap: Cost Minimization</vt:lpstr>
      <vt:lpstr>PowerPoint Presentation</vt:lpstr>
      <vt:lpstr>  Fixed, Variable, and Total Costs</vt:lpstr>
      <vt:lpstr>  Average Costs</vt:lpstr>
      <vt:lpstr>  The Average Cost Curves Visualized</vt:lpstr>
      <vt:lpstr>  Marginal Cost</vt:lpstr>
      <vt:lpstr>  The Marginal Cost Curve Visualized</vt:lpstr>
      <vt:lpstr>  Numerical Example: TC, FC, VC, AC, and MC</vt:lpstr>
      <vt:lpstr>Poll Everywhere multiple choice poll instructions screen
Activity Title: The firm's cost function is given by: $$c(y)=5y^2+3y+45$$. What is the firm's fixed cost?
Slide 11</vt:lpstr>
      <vt:lpstr>Poll Everywhere multiple choice poll chart screen
Activity Title: The firm's cost function is given by: $$c(y)=5y^2+3y+45$$. What is the firm's fixed cost?
Slide 13</vt:lpstr>
      <vt:lpstr>  Numerical Example: TC, FC, VC, AC, and MC</vt:lpstr>
      <vt:lpstr>  Numerical Example: TC, FC, VC, AC, and MC</vt:lpstr>
      <vt:lpstr>  Numerical Example: TC, FC, VC, AC, and MC</vt:lpstr>
      <vt:lpstr>Poll Everywhere multiple choice poll instructions screen
Activity Title: The firm's cost function is given by: $$c(y)=5y^2+3y+45$$. What is the firm's marginal cost?
Slide 16</vt:lpstr>
      <vt:lpstr>Poll Everywhere multiple choice poll chart screen
Activity Title: The firm's cost function is given by: $$c(y)=5y^2+3y+45$$. What is the firm's marginal cost?
Slide 18</vt:lpstr>
      <vt:lpstr>  Numerical Example: TC, FC, VC, AC, and MC</vt:lpstr>
      <vt:lpstr>PowerPoint Presentation</vt:lpstr>
      <vt:lpstr>  Long Run Setup</vt:lpstr>
      <vt:lpstr>  The Long Run and Short Run</vt:lpstr>
      <vt:lpstr>  The Long Run and Short Run: Average Costs</vt:lpstr>
      <vt:lpstr>  The Long Run and Short Run: The Envelope</vt:lpstr>
      <vt:lpstr>  Long Run Marginal Cost</vt:lpstr>
      <vt:lpstr>  Short Run Marginal Cost</vt:lpstr>
      <vt:lpstr>  Long Run and Short Run Marginal Cost</vt:lpstr>
      <vt:lpstr>  Detour: The Mathematics of LMC &amp; SMC</vt:lpstr>
      <vt:lpstr>PowerPoint Presentation</vt:lpstr>
      <vt:lpstr>  Recap: Cost Curves</vt:lpstr>
      <vt:lpstr>  Preview: Firm Supply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501</cp:revision>
  <cp:lastPrinted>2026-02-23T02:04:32Z</cp:lastPrinted>
  <dcterms:created xsi:type="dcterms:W3CDTF">2013-01-27T09:14:16Z</dcterms:created>
  <dcterms:modified xsi:type="dcterms:W3CDTF">2026-03-20T19:09:48Z</dcterms:modified>
  <cp:category/>
</cp:coreProperties>
</file>