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8"/>
  </p:notesMasterIdLst>
  <p:sldIdLst>
    <p:sldId id="256" r:id="rId2"/>
    <p:sldId id="726" r:id="rId3"/>
    <p:sldId id="727" r:id="rId4"/>
    <p:sldId id="376" r:id="rId5"/>
    <p:sldId id="708" r:id="rId6"/>
    <p:sldId id="710" r:id="rId7"/>
    <p:sldId id="736" r:id="rId8"/>
    <p:sldId id="729" r:id="rId9"/>
    <p:sldId id="728" r:id="rId10"/>
    <p:sldId id="730" r:id="rId11"/>
    <p:sldId id="731" r:id="rId12"/>
    <p:sldId id="732" r:id="rId13"/>
    <p:sldId id="733" r:id="rId14"/>
    <p:sldId id="713" r:id="rId15"/>
    <p:sldId id="714" r:id="rId16"/>
    <p:sldId id="734" r:id="rId17"/>
    <p:sldId id="735" r:id="rId18"/>
    <p:sldId id="737" r:id="rId19"/>
    <p:sldId id="740" r:id="rId20"/>
    <p:sldId id="741" r:id="rId21"/>
    <p:sldId id="738" r:id="rId22"/>
    <p:sldId id="739" r:id="rId23"/>
    <p:sldId id="599" r:id="rId24"/>
    <p:sldId id="647" r:id="rId25"/>
    <p:sldId id="742" r:id="rId26"/>
    <p:sldId id="422" r:id="rId27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7122C"/>
    <a:srgbClr val="FDB913"/>
    <a:srgbClr val="B896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04" autoAdjust="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19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359EC7-19C7-4638-A61A-0E2B59861576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87AAC7-CF25-414B-93E7-2A61E431E8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823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8114D-31B9-4B78-9ACC-70FB90027BFD}" type="datetime1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 Intermediate Microeconomic Theory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F4A91-75B0-4800-B4E2-20956DB94300}" type="datetime1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 Intermediate Microeconomic Theory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51350-1A97-42BE-B68B-7AD85E4EDCBF}" type="datetime1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 Intermediate Microeconomic Theory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1F65B-C187-4F2E-97E4-866F44D3FEC5}" type="datetime1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 Intermediate Microeconomic Theory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0CE8C-B3D2-4FED-8171-A22B1E84AA49}" type="datetime1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 Intermediate Microeconomic Theory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87D79-C197-49E5-840E-62EF773E40EB}" type="datetime1">
              <a:rPr lang="en-US" smtClean="0"/>
              <a:t>2/26/2026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 Intermediate Microeconomic Theory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4C717-ACD6-42B4-B4D2-A00897526083}" type="datetime1">
              <a:rPr lang="en-US" smtClean="0"/>
              <a:t>2/26/2026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 Intermediate Microeconomic Theory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0F010-C38E-44B3-A11D-B9CE0300A741}" type="datetime1">
              <a:rPr lang="en-US" smtClean="0"/>
              <a:t>2/26/2026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 Intermediate Microeconomic Theory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442EE-45D9-4220-A88F-EE689B9875C3}" type="datetime1">
              <a:rPr lang="en-US" smtClean="0"/>
              <a:t>2/26/2026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 Intermediate Microeconomic Theory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A1C2B-1683-45DB-88D6-369C6CB6AB24}" type="datetime1">
              <a:rPr lang="en-US" smtClean="0"/>
              <a:t>2/26/2026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 Intermediate Microeconomic Theory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B611B-DC9D-42DB-B865-14DB93E316AF}" type="datetime1">
              <a:rPr lang="en-US" smtClean="0"/>
              <a:t>2/26/2026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 Intermediate Microeconomic Theory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B8D4B9-4EE2-4C3D-B367-BE7622E78789}" type="datetime1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 Intermediate Microeconomic Theory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22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2650659"/>
            <a:ext cx="12188824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400" b="1">
                <a:solidFill>
                  <a:srgbClr val="FDB913"/>
                </a:solidFill>
                <a:latin typeface="Garamond"/>
              </a:defRPr>
            </a:pPr>
            <a:r>
              <a:rPr lang="en-US" sz="4200" dirty="0"/>
              <a:t>I</a:t>
            </a:r>
            <a:r>
              <a:rPr lang="en-US" sz="3600" dirty="0"/>
              <a:t>NTERMEDIATE </a:t>
            </a:r>
            <a:r>
              <a:rPr lang="en-US" sz="4200" dirty="0"/>
              <a:t>M</a:t>
            </a:r>
            <a:r>
              <a:rPr lang="en-US" sz="3600" dirty="0"/>
              <a:t>ICROECONOMIC </a:t>
            </a:r>
            <a:r>
              <a:rPr lang="en-US" sz="4200" dirty="0"/>
              <a:t>T</a:t>
            </a:r>
            <a:r>
              <a:rPr lang="en-US" sz="3600" dirty="0"/>
              <a:t>HEORY</a:t>
            </a:r>
            <a:endParaRPr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-1" y="3657600"/>
            <a:ext cx="1218882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>
                <a:solidFill>
                  <a:srgbClr val="FFFFFF"/>
                </a:solidFill>
                <a:latin typeface="Garamond"/>
              </a:defRPr>
            </a:pPr>
            <a:r>
              <a:rPr lang="en-US" dirty="0"/>
              <a:t>Chapter 21: Cost Minimization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5353A6-EFF0-9AA9-DA88-23705378AB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B3B1362-5F16-7A09-3422-F0B01BA43C3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093208" y="1300900"/>
                <a:ext cx="6717792" cy="5081046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Let the firm’s desired output be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acc>
                  </m:oMath>
                </a14:m>
                <a:r>
                  <a:rPr lang="en-US" altLang="zh-TW" sz="2400" dirty="0"/>
                  <a:t>, and plot the isoquant representing this level of production. The objective is: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To find the </a:t>
                </a:r>
                <a:r>
                  <a:rPr lang="en-US" altLang="zh-TW" sz="2000" dirty="0" err="1"/>
                  <a:t>isocost</a:t>
                </a:r>
                <a:r>
                  <a:rPr lang="en-US" altLang="zh-TW" sz="2000" dirty="0"/>
                  <a:t> that allows the firm to produce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altLang="zh-TW" sz="20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acc>
                  </m:oMath>
                </a14:m>
                <a:r>
                  <a:rPr lang="en-US" altLang="zh-TW" sz="2000" dirty="0"/>
                  <a:t>,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While being as close to the origin as possible.</a:t>
                </a:r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The first candidate is plotted as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US" altLang="zh-TW" sz="2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Isocost</m:t>
                        </m:r>
                      </m:e>
                      <m:sub>
                        <m:r>
                          <m:rPr>
                            <m:nor/>
                          </m:rPr>
                          <a:rPr lang="en-US" altLang="zh-TW" sz="2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low</m:t>
                        </m:r>
                      </m:sub>
                    </m:sSub>
                  </m:oMath>
                </a14:m>
                <a:r>
                  <a:rPr lang="en-US" altLang="zh-TW" sz="2400" dirty="0"/>
                  <a:t> .</a:t>
                </a:r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While this achieves a low cost, none of the input combinations on this </a:t>
                </a:r>
                <a:r>
                  <a:rPr lang="en-US" altLang="zh-TW" sz="2400" dirty="0" err="1"/>
                  <a:t>isocost</a:t>
                </a:r>
                <a:r>
                  <a:rPr lang="en-US" altLang="zh-TW" sz="2400" dirty="0"/>
                  <a:t> allow the firm to produce its desired output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acc>
                  </m:oMath>
                </a14:m>
                <a:r>
                  <a:rPr lang="en-US" altLang="zh-TW" sz="2400" dirty="0"/>
                  <a:t>.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This is not a feasible solution, as all bundles on the </a:t>
                </a:r>
                <a:r>
                  <a:rPr lang="en-US" altLang="zh-TW" sz="2000" dirty="0" err="1"/>
                  <a:t>isocost</a:t>
                </a:r>
                <a:r>
                  <a:rPr lang="en-US" altLang="zh-TW" sz="2000" dirty="0"/>
                  <a:t> lie below the isoquant.</a:t>
                </a:r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24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B3B1362-5F16-7A09-3422-F0B01BA43C3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093208" y="1300900"/>
                <a:ext cx="6717792" cy="5081046"/>
              </a:xfrm>
              <a:blipFill>
                <a:blip r:embed="rId2"/>
                <a:stretch>
                  <a:fillRect l="-1270" t="-1319" r="-4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1ECB9AD4-9A75-6A01-6007-8AE8F132D86E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CC67623-9F1B-1331-9FA0-871510C393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CMP Visualized: Candidate #1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C474421-AFBA-2E78-869B-389DB2E33F3A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241B70-19B6-E680-5271-33D0D140C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5256EB-7201-C371-EE82-5AB389C38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10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E17D337-0726-5D62-7901-F4AA3DC3404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457199" y="1427532"/>
            <a:ext cx="4572000" cy="4572000"/>
          </a:xfrm>
          <a:prstGeom prst="rect">
            <a:avLst/>
          </a:prstGeom>
        </p:spPr>
      </p:pic>
      <p:pic>
        <p:nvPicPr>
          <p:cNvPr id="10" name="Picture 9" descr="A graph of a function&#10;&#10;AI-generated content may be incorrect.">
            <a:extLst>
              <a:ext uri="{FF2B5EF4-FFF2-40B4-BE49-F238E27FC236}">
                <a16:creationId xmlns:a16="http://schemas.microsoft.com/office/drawing/2014/main" id="{4CFE021E-6B3F-AD00-4EDD-53FEFDA530A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99" y="1427532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783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20A138-3FF8-3AA6-E303-3B6577E927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862FFE7-87CD-6264-BCF4-64A4654387B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093208" y="1300900"/>
                <a:ext cx="6717792" cy="5081046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The second candidate is plotted as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US" altLang="zh-TW" sz="2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Isocost</m:t>
                        </m:r>
                      </m:e>
                      <m:sub>
                        <m:r>
                          <m:rPr>
                            <m:nor/>
                          </m:rPr>
                          <a:rPr lang="en-US" altLang="zh-TW" sz="2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high</m:t>
                        </m:r>
                      </m:sub>
                    </m:sSub>
                  </m:oMath>
                </a14:m>
                <a:r>
                  <a:rPr lang="en-US" altLang="zh-TW" sz="2400" dirty="0"/>
                  <a:t> .</a:t>
                </a:r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There are many input combinations along this </a:t>
                </a:r>
                <a:r>
                  <a:rPr lang="en-US" altLang="zh-TW" sz="2400" dirty="0" err="1"/>
                  <a:t>isocost</a:t>
                </a:r>
                <a:r>
                  <a:rPr lang="en-US" altLang="zh-TW" sz="2400" dirty="0"/>
                  <a:t> that allow the firm to produce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acc>
                  </m:oMath>
                </a14:m>
                <a:r>
                  <a:rPr lang="en-US" altLang="zh-TW" sz="2400" dirty="0"/>
                  <a:t>.</a:t>
                </a:r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However, there exist lower-cost input combinations that also allow the firm to produce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acc>
                  </m:oMath>
                </a14:m>
                <a:r>
                  <a:rPr lang="en-US" altLang="zh-TW" sz="2400" dirty="0"/>
                  <a:t>.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There exist </a:t>
                </a:r>
                <a:r>
                  <a:rPr lang="en-US" altLang="zh-TW" sz="2000" dirty="0" err="1"/>
                  <a:t>isocosts</a:t>
                </a:r>
                <a:r>
                  <a:rPr lang="en-US" altLang="zh-TW" sz="2000" dirty="0"/>
                  <a:t> closer to the origin that still allow production of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altLang="zh-TW" sz="20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acc>
                  </m:oMath>
                </a14:m>
                <a:r>
                  <a:rPr lang="en-US" altLang="zh-TW" sz="2000" dirty="0"/>
                  <a:t>.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This is a feasible solution, but it is not optimal.</a:t>
                </a:r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This logic is very similar to the consumer’s utility maximization problem.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862FFE7-87CD-6264-BCF4-64A4654387B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093208" y="1300900"/>
                <a:ext cx="6717792" cy="5081046"/>
              </a:xfrm>
              <a:blipFill>
                <a:blip r:embed="rId2"/>
                <a:stretch>
                  <a:fillRect l="-1270" t="-1079" r="-998" b="-14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B9A83797-2412-D8EB-1AC1-1B23DED27D13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55C6DB4-B8CD-D571-A15E-1FB98C57A4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CMP Visualized: Candidate #2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7362F1B-6FFB-C2BD-0907-213380D523AF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CA6C1B-FAC2-4EA7-24BA-30174EFDF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A7CD6C-1631-7473-A60A-2821BB87A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11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65BA8A1-BFDB-4B8D-6AB7-BD2616CE5542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457199" y="1427532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3981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B65C6E-89F9-AA85-47CF-87A86C928F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16B6FBB-DFC3-ADAD-DFB3-1C1A6C6712E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093208" y="1300900"/>
                <a:ext cx="6717792" cy="5202528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92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The optimal solution is plotted as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US" altLang="zh-TW" sz="2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Isocost</m:t>
                        </m:r>
                      </m:e>
                      <m:sub>
                        <m:r>
                          <m:rPr>
                            <m:nor/>
                          </m:rPr>
                          <a:rPr lang="en-US" altLang="zh-TW" sz="2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opt</m:t>
                        </m:r>
                      </m:sub>
                    </m:sSub>
                  </m:oMath>
                </a14:m>
                <a:r>
                  <a:rPr lang="en-US" altLang="zh-TW" sz="2400" dirty="0"/>
                  <a:t> .</a:t>
                </a:r>
              </a:p>
              <a:p>
                <a:pPr lvl="3">
                  <a:lnSpc>
                    <a:spcPct val="92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600" dirty="0"/>
              </a:p>
              <a:p>
                <a:pPr>
                  <a:lnSpc>
                    <a:spcPct val="92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This is a </a:t>
                </a:r>
                <a:r>
                  <a:rPr lang="en-US" altLang="zh-TW" sz="2400" i="1" dirty="0"/>
                  <a:t>feasible</a:t>
                </a:r>
                <a:r>
                  <a:rPr lang="en-US" altLang="zh-TW" sz="2400" dirty="0"/>
                  <a:t> solution:</a:t>
                </a:r>
              </a:p>
              <a:p>
                <a:pPr lvl="1">
                  <a:lnSpc>
                    <a:spcPct val="92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There is at least one combination of inputs along this </a:t>
                </a:r>
                <a:r>
                  <a:rPr lang="en-US" altLang="zh-TW" sz="2000" dirty="0" err="1"/>
                  <a:t>isocost</a:t>
                </a:r>
                <a:r>
                  <a:rPr lang="en-US" altLang="zh-TW" sz="2000" dirty="0"/>
                  <a:t> that lies on (or above) the isoquant, allowing the firm to produce at least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altLang="zh-TW" sz="20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acc>
                  </m:oMath>
                </a14:m>
                <a:r>
                  <a:rPr lang="en-US" altLang="zh-TW" sz="2000" dirty="0"/>
                  <a:t>.</a:t>
                </a:r>
              </a:p>
              <a:p>
                <a:pPr lvl="4">
                  <a:lnSpc>
                    <a:spcPct val="92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600" dirty="0"/>
              </a:p>
              <a:p>
                <a:pPr>
                  <a:lnSpc>
                    <a:spcPct val="92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This is the </a:t>
                </a:r>
                <a:r>
                  <a:rPr lang="en-US" altLang="zh-TW" sz="2400" i="1" dirty="0"/>
                  <a:t>lowest-cost</a:t>
                </a:r>
                <a:r>
                  <a:rPr lang="en-US" altLang="zh-TW" sz="2400" dirty="0"/>
                  <a:t> solution:</a:t>
                </a:r>
              </a:p>
              <a:p>
                <a:pPr lvl="1">
                  <a:lnSpc>
                    <a:spcPct val="92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Any </a:t>
                </a:r>
                <a:r>
                  <a:rPr lang="en-US" altLang="zh-TW" sz="2000" dirty="0" err="1"/>
                  <a:t>isocost</a:t>
                </a:r>
                <a:r>
                  <a:rPr lang="en-US" altLang="zh-TW" sz="2000" dirty="0"/>
                  <a:t> representing a lower cost (closer to the origin) does not contain a combination of inputs that allows the firm to produce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altLang="zh-TW" sz="20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acc>
                  </m:oMath>
                </a14:m>
                <a:r>
                  <a:rPr lang="en-US" altLang="zh-TW" sz="2000" dirty="0"/>
                  <a:t>.</a:t>
                </a:r>
              </a:p>
              <a:p>
                <a:pPr lvl="3">
                  <a:lnSpc>
                    <a:spcPct val="92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600" dirty="0"/>
              </a:p>
              <a:p>
                <a:pPr>
                  <a:lnSpc>
                    <a:spcPct val="92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The input bundle at the point where the </a:t>
                </a:r>
                <a:r>
                  <a:rPr lang="en-US" altLang="zh-TW" sz="2400" dirty="0" err="1"/>
                  <a:t>isocost</a:t>
                </a:r>
                <a:r>
                  <a:rPr lang="en-US" altLang="zh-TW" sz="2400" dirty="0"/>
                  <a:t> is tangent to the isoquant solves the cost minimization problem.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16B6FBB-DFC3-ADAD-DFB3-1C1A6C6712E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093208" y="1300900"/>
                <a:ext cx="6717792" cy="5202528"/>
              </a:xfrm>
              <a:blipFill>
                <a:blip r:embed="rId2"/>
                <a:stretch>
                  <a:fillRect l="-1270" t="-1288" r="-1996" b="-9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16C9EA87-377A-FBFB-D170-CE9CBE2CA819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60A7E43-0868-1EDE-0A33-1EC9CC4117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CMP Visualized: Candidate #3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E14F1A3-1E69-221F-EF23-FDBC992D7889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4D8C8E-4EF9-C411-19EB-F2BAD19F1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F536A5-E244-8FD5-7546-DFB3B9D3D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12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07B504D-9614-3A5E-2114-FE54F98D448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457199" y="1427532"/>
            <a:ext cx="4572000" cy="4572000"/>
          </a:xfrm>
          <a:prstGeom prst="rect">
            <a:avLst/>
          </a:prstGeom>
        </p:spPr>
      </p:pic>
      <p:pic>
        <p:nvPicPr>
          <p:cNvPr id="11" name="Picture 10" descr="A graph of a function&#10;&#10;AI-generated content may be incorrect.">
            <a:extLst>
              <a:ext uri="{FF2B5EF4-FFF2-40B4-BE49-F238E27FC236}">
                <a16:creationId xmlns:a16="http://schemas.microsoft.com/office/drawing/2014/main" id="{60FAEDC1-1372-279F-9BD4-956A695AFE0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99" y="1427532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5799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22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42B3567-EFD8-5667-7C79-4386F29578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A7A1F65-3497-2DB6-EEC9-4DC760BDBD40}"/>
              </a:ext>
            </a:extLst>
          </p:cNvPr>
          <p:cNvSpPr txBox="1"/>
          <p:nvPr/>
        </p:nvSpPr>
        <p:spPr>
          <a:xfrm>
            <a:off x="-1" y="2705725"/>
            <a:ext cx="12188825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400" dirty="0">
                <a:solidFill>
                  <a:schemeClr val="bg1"/>
                </a:solidFill>
              </a:rPr>
              <a:t>The Cost Minimization Problem:</a:t>
            </a:r>
          </a:p>
          <a:p>
            <a:pPr algn="ctr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400" dirty="0">
                <a:solidFill>
                  <a:schemeClr val="bg1"/>
                </a:solidFill>
              </a:rPr>
              <a:t>The Mathematics</a:t>
            </a:r>
          </a:p>
        </p:txBody>
      </p:sp>
    </p:spTree>
    <p:extLst>
      <p:ext uri="{BB962C8B-B14F-4D97-AF65-F5344CB8AC3E}">
        <p14:creationId xmlns:p14="http://schemas.microsoft.com/office/powerpoint/2010/main" val="5506615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2B100F-5723-97F4-8EA7-944CA8D2B9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EBBF8C8-1D03-6B70-3231-86A3C71B09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199" y="1300900"/>
                <a:ext cx="11353801" cy="5081046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The tangency condition between the isoquant and the </a:t>
                </a:r>
                <a:r>
                  <a:rPr lang="en-US" altLang="zh-TW" sz="2400" dirty="0" err="1"/>
                  <a:t>isocost</a:t>
                </a:r>
                <a:r>
                  <a:rPr lang="en-US" altLang="zh-TW" sz="2400" dirty="0"/>
                  <a:t> can be expressed as: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5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limLow>
                        <m:limLow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limLowPr>
                        <m:e>
                          <m:groupChr>
                            <m:groupChrPr>
                              <m:chr m:val="⏟"/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groupChr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𝑀</m:t>
                                  </m:r>
                                  <m:sSub>
                                    <m:sSubPr>
                                      <m:ctrlPr>
                                        <a:rPr lang="en-US" altLang="zh-TW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zh-TW" sz="2400" i="1">
                                          <a:latin typeface="Cambria Math" panose="02040503050406030204" pitchFamily="18" charset="0"/>
                                        </a:rPr>
                                        <m:t>𝑃</m:t>
                                      </m:r>
                                    </m:e>
                                    <m:sub>
                                      <m:r>
                                        <a:rPr lang="en-US" altLang="zh-TW" sz="24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d>
                                    <m:dPr>
                                      <m:ctrlPr>
                                        <a:rPr lang="en-US" altLang="zh-TW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Sup>
                                        <m:sSubSupPr>
                                          <m:ctrlPr>
                                            <a:rPr lang="en-US" altLang="zh-TW"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SupPr>
                                        <m:e>
                                          <m:r>
                                            <a:rPr lang="en-US" altLang="zh-TW" sz="2400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en-US" altLang="zh-TW" sz="2400" i="1"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  <m:sup>
                                          <m:r>
                                            <a:rPr lang="en-US" altLang="zh-TW" sz="2400" i="1">
                                              <a:latin typeface="Cambria Math" panose="02040503050406030204" pitchFamily="18" charset="0"/>
                                            </a:rPr>
                                            <m:t>∗</m:t>
                                          </m:r>
                                        </m:sup>
                                      </m:sSubSup>
                                      <m:r>
                                        <a:rPr lang="en-US" altLang="zh-TW" sz="2400" i="1"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sSubSup>
                                        <m:sSubSupPr>
                                          <m:ctrlPr>
                                            <a:rPr lang="en-US" altLang="zh-TW"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SupPr>
                                        <m:e>
                                          <m:r>
                                            <a:rPr lang="en-US" altLang="zh-TW" sz="2400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en-US" altLang="zh-TW" sz="2400" i="1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  <m:sup>
                                          <m:r>
                                            <a:rPr lang="en-US" altLang="zh-TW" sz="2400" i="1">
                                              <a:latin typeface="Cambria Math" panose="02040503050406030204" pitchFamily="18" charset="0"/>
                                            </a:rPr>
                                            <m:t>∗</m:t>
                                          </m:r>
                                        </m:sup>
                                      </m:sSubSup>
                                    </m:e>
                                  </m:d>
                                </m:num>
                                <m:den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𝑀</m:t>
                                  </m:r>
                                  <m:sSub>
                                    <m:sSubPr>
                                      <m:ctrlPr>
                                        <a:rPr lang="en-US" altLang="zh-TW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zh-TW" sz="2400" i="1">
                                          <a:latin typeface="Cambria Math" panose="02040503050406030204" pitchFamily="18" charset="0"/>
                                        </a:rPr>
                                        <m:t>𝑃</m:t>
                                      </m:r>
                                    </m:e>
                                    <m:sub>
                                      <m:r>
                                        <a:rPr lang="en-US" altLang="zh-TW" sz="2400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  <m:d>
                                    <m:dPr>
                                      <m:ctrlPr>
                                        <a:rPr lang="en-US" altLang="zh-TW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Sup>
                                        <m:sSubSupPr>
                                          <m:ctrlPr>
                                            <a:rPr lang="en-US" altLang="zh-TW"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SupPr>
                                        <m:e>
                                          <m:r>
                                            <a:rPr lang="en-US" altLang="zh-TW" sz="2400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en-US" altLang="zh-TW" sz="2400" i="1"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  <m:sup>
                                          <m:r>
                                            <a:rPr lang="en-US" altLang="zh-TW" sz="2400" i="1">
                                              <a:latin typeface="Cambria Math" panose="02040503050406030204" pitchFamily="18" charset="0"/>
                                            </a:rPr>
                                            <m:t>∗</m:t>
                                          </m:r>
                                        </m:sup>
                                      </m:sSubSup>
                                      <m:r>
                                        <a:rPr lang="en-US" altLang="zh-TW" sz="2400" i="1"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sSubSup>
                                        <m:sSubSupPr>
                                          <m:ctrlPr>
                                            <a:rPr lang="en-US" altLang="zh-TW"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SupPr>
                                        <m:e>
                                          <m:r>
                                            <a:rPr lang="en-US" altLang="zh-TW" sz="2400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en-US" altLang="zh-TW" sz="2400" i="1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  <m:sup>
                                          <m:r>
                                            <a:rPr lang="en-US" altLang="zh-TW" sz="2400" i="1">
                                              <a:latin typeface="Cambria Math" panose="02040503050406030204" pitchFamily="18" charset="0"/>
                                            </a:rPr>
                                            <m:t>∗</m:t>
                                          </m:r>
                                        </m:sup>
                                      </m:sSubSup>
                                    </m:e>
                                  </m:d>
                                </m:den>
                              </m:f>
                            </m:e>
                          </m:groupChr>
                        </m:e>
                        <m:lim>
                          <m:eqArr>
                            <m:eqArrPr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𝑆𝑙𝑜𝑝𝑒</m:t>
                              </m:r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𝑜𝑓</m:t>
                              </m:r>
                            </m:e>
                            <m:e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𝐼𝑠𝑜𝑞𝑢𝑎𝑛𝑡</m:t>
                              </m:r>
                            </m:e>
                          </m:eqArr>
                        </m:lim>
                      </m:limLow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limLow>
                        <m:limLowPr>
                          <m:ctrlPr>
                            <a:rPr lang="en-US" altLang="zh-TW" sz="2400" i="1" smtClean="0">
                              <a:latin typeface="Cambria Math" panose="02040503050406030204" pitchFamily="18" charset="0"/>
                            </a:rPr>
                          </m:ctrlPr>
                        </m:limLowPr>
                        <m:e>
                          <m:groupChr>
                            <m:groupChrPr>
                              <m:chr m:val="⏟"/>
                              <m:ctrlPr>
                                <a:rPr lang="en-US" altLang="zh-TW" sz="2400" i="1" smtClean="0">
                                  <a:latin typeface="Cambria Math" panose="02040503050406030204" pitchFamily="18" charset="0"/>
                                </a:rPr>
                              </m:ctrlPr>
                            </m:groupChr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altLang="zh-TW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zh-TW" sz="2400" i="1">
                                          <a:latin typeface="Cambria Math" panose="02040503050406030204" pitchFamily="18" charset="0"/>
                                        </a:rPr>
                                        <m:t>𝜔</m:t>
                                      </m:r>
                                    </m:e>
                                    <m:sub>
                                      <m:r>
                                        <a:rPr lang="en-US" altLang="zh-TW" sz="24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altLang="zh-TW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zh-TW" sz="2400" i="1">
                                          <a:latin typeface="Cambria Math" panose="02040503050406030204" pitchFamily="18" charset="0"/>
                                        </a:rPr>
                                        <m:t>𝜔</m:t>
                                      </m:r>
                                    </m:e>
                                    <m:sub>
                                      <m:r>
                                        <a:rPr lang="en-US" altLang="zh-TW" sz="2400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groupChr>
                        </m:e>
                        <m:lim>
                          <m:eqArr>
                            <m:eqArrPr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𝑆𝑙𝑜𝑝𝑒</m:t>
                              </m:r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𝑜𝑓</m:t>
                              </m:r>
                            </m:e>
                            <m:e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𝐼𝑠𝑜𝑐𝑜𝑠𝑡</m:t>
                              </m:r>
                            </m:e>
                          </m:eqArr>
                        </m:lim>
                      </m:limLow>
                    </m:oMath>
                  </m:oMathPara>
                </a14:m>
                <a:endParaRPr lang="en-US" altLang="zh-TW" sz="2400" dirty="0"/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In other words, the </a:t>
                </a:r>
                <a:r>
                  <a:rPr lang="en-US" altLang="zh-TW" sz="2400" b="1" dirty="0"/>
                  <a:t>marginal rate of technical substitution</a:t>
                </a:r>
                <a:r>
                  <a:rPr lang="en-US" altLang="zh-TW" sz="2400" dirty="0"/>
                  <a:t> equals the </a:t>
                </a:r>
                <a:r>
                  <a:rPr lang="en-US" altLang="zh-TW" sz="2400" b="1" dirty="0"/>
                  <a:t>relative factor price ratio</a:t>
                </a:r>
                <a:r>
                  <a:rPr lang="en-US" altLang="zh-TW" sz="2400" dirty="0"/>
                  <a:t>.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As in the utility maximization problem, if the solution is at a boundary, this tangency condition need not hold.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If the isoquant has kinks, the tangency condition does not apply.</a:t>
                </a:r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The process is very similar to the consumer’s utility maximization problem.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24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EBBF8C8-1D03-6B70-3231-86A3C71B09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199" y="1300900"/>
                <a:ext cx="11353801" cy="5081046"/>
              </a:xfrm>
              <a:blipFill>
                <a:blip r:embed="rId2"/>
                <a:stretch>
                  <a:fillRect l="-698" t="-1319" b="-3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CA231DB7-EA7F-CB29-0030-2DE82948828C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7F14EDB-73C6-9179-E8E7-AAF26BD1A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CMP: Graphs to Math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7E01792-94A2-B8F0-D5EB-85B5F05A0E65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05AA27-E2E8-4174-B39E-F74AFB4EE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0E3C1F-1220-6CB0-6B68-E29ADBE1F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14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0567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31482B-685B-206B-BF51-CBBB227509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041C2E2-ADE5-A1A5-2315-B84C2F3E408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199" y="1300900"/>
                <a:ext cx="11353801" cy="5063324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The cost minimization problem (CMP) is expressed as: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altLang="zh-TW" sz="20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altLang="zh-TW" sz="2000" i="1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altLang="zh-TW" sz="2000">
                                  <a:latin typeface="Cambria Math" panose="02040503050406030204" pitchFamily="18" charset="0"/>
                                </a:rPr>
                                <m:t>min</m:t>
                              </m:r>
                            </m:e>
                            <m:lim>
                              <m:sSub>
                                <m:sSubPr>
                                  <m:ctrlPr>
                                    <a:rPr lang="en-US" altLang="zh-TW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sz="20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altLang="zh-TW" sz="20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altLang="zh-TW" sz="20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sSub>
                                <m:sSubPr>
                                  <m:ctrlPr>
                                    <a:rPr lang="en-US" altLang="zh-TW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sz="20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altLang="zh-TW" sz="20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lim>
                          </m:limLow>
                        </m:fName>
                        <m:e>
                          <m:sSub>
                            <m:sSubPr>
                              <m:ctrlPr>
                                <a:rPr lang="en-US" altLang="zh-TW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0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altLang="zh-TW" sz="2000" i="1"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</m:e>
                            <m:sub>
                              <m:r>
                                <a:rPr lang="en-US" altLang="zh-TW" sz="20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altLang="zh-TW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0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TW" sz="20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altLang="zh-TW" sz="2000" i="1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altLang="zh-TW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000" i="1"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</m:e>
                            <m:sub>
                              <m:r>
                                <a:rPr lang="en-US" altLang="zh-TW" sz="20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altLang="zh-TW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0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TW" sz="20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func>
                      <m:r>
                        <a:rPr lang="en-US" altLang="zh-TW" sz="2000" i="1">
                          <a:latin typeface="Cambria Math" panose="02040503050406030204" pitchFamily="18" charset="0"/>
                        </a:rPr>
                        <m:t>,   </m:t>
                      </m:r>
                      <m:r>
                        <a:rPr lang="en-US" altLang="zh-TW" sz="2000" i="1"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en-US" altLang="zh-TW" sz="2000" i="1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altLang="zh-TW" sz="2000" i="1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altLang="zh-TW" sz="2000" i="1">
                          <a:latin typeface="Cambria Math" panose="02040503050406030204" pitchFamily="18" charset="0"/>
                        </a:rPr>
                        <m:t>.     </m:t>
                      </m:r>
                      <m:r>
                        <a:rPr lang="en-US" altLang="zh-TW" sz="2000" i="1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altLang="zh-TW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zh-TW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0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TW" sz="20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altLang="zh-TW" sz="2000" i="1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altLang="zh-TW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0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TW" sz="20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n-US" altLang="zh-TW" sz="2000" i="1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̅"/>
                          <m:ctrlPr>
                            <a:rPr lang="en-US" altLang="zh-TW" sz="2000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altLang="zh-TW" sz="2000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acc>
                    </m:oMath>
                  </m:oMathPara>
                </a14:m>
                <a:endParaRPr lang="en-US" altLang="zh-TW" sz="11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5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The </a:t>
                </a:r>
                <a:r>
                  <a:rPr lang="en-US" altLang="zh-TW" sz="2400" dirty="0" err="1"/>
                  <a:t>Lagrangian</a:t>
                </a:r>
                <a:r>
                  <a:rPr lang="en-US" altLang="zh-TW" sz="2400" dirty="0"/>
                  <a:t> for the CMP is: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0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ℒ</m:t>
                      </m:r>
                      <m:d>
                        <m:dPr>
                          <m:ctrlPr>
                            <a:rPr lang="en-US" altLang="zh-TW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zh-TW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TW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altLang="zh-TW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TW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𝜆</m:t>
                          </m:r>
                        </m:e>
                      </m:d>
                      <m:r>
                        <a:rPr lang="en-US" altLang="zh-TW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altLang="zh-TW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000" i="1">
                              <a:latin typeface="Cambria Math" panose="02040503050406030204" pitchFamily="18" charset="0"/>
                            </a:rPr>
                            <m:t>𝜔</m:t>
                          </m:r>
                        </m:e>
                        <m:sub>
                          <m:r>
                            <a:rPr lang="en-US" altLang="zh-TW" sz="20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US" altLang="zh-TW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0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altLang="zh-TW" sz="20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altLang="zh-TW" sz="2000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altLang="zh-TW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000" i="1">
                              <a:latin typeface="Cambria Math" panose="02040503050406030204" pitchFamily="18" charset="0"/>
                            </a:rPr>
                            <m:t>𝜔</m:t>
                          </m:r>
                        </m:e>
                        <m:sub>
                          <m:r>
                            <a:rPr lang="en-US" altLang="zh-TW" sz="20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en-US" altLang="zh-TW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0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altLang="zh-TW" sz="20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altLang="zh-TW" sz="20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altLang="zh-TW" sz="2000" b="0" i="1" smtClean="0">
                          <a:latin typeface="Cambria Math" panose="02040503050406030204" pitchFamily="18" charset="0"/>
                        </a:rPr>
                        <m:t>𝜆</m:t>
                      </m:r>
                      <m:d>
                        <m:dPr>
                          <m:ctrlP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̅"/>
                              <m:ctrlPr>
                                <a:rPr lang="en-US" altLang="zh-TW" sz="20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zh-TW" sz="2000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acc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altLang="zh-TW" sz="2000" i="1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altLang="zh-TW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altLang="zh-TW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sz="20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altLang="zh-TW" sz="20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altLang="zh-TW" sz="20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sSub>
                                <m:sSubPr>
                                  <m:ctrlPr>
                                    <a:rPr lang="en-US" altLang="zh-TW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sz="20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altLang="zh-TW" sz="20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</m:e>
                      </m:d>
                    </m:oMath>
                  </m:oMathPara>
                </a14:m>
                <a:endParaRPr lang="en-US" altLang="zh-TW" sz="20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5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The first-order conditions (FOCs) are:</a:t>
                </a:r>
                <a:endParaRPr lang="en-US" altLang="zh-TW" sz="100" dirty="0"/>
              </a:p>
              <a:p>
                <a:pPr marL="0" indent="0">
                  <a:lnSpc>
                    <a:spcPct val="10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			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𝜕</m:t>
                        </m:r>
                        <m: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ℒ</m:t>
                        </m:r>
                      </m:num>
                      <m:den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𝜕𝜆</m:t>
                        </m:r>
                      </m:den>
                    </m:f>
                    <m:r>
                      <a:rPr lang="en-US" altLang="zh-TW" sz="2400" i="1">
                        <a:latin typeface="Cambria Math" panose="02040503050406030204" pitchFamily="18" charset="0"/>
                      </a:rPr>
                      <m:t>=0     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  </m:t>
                    </m:r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</m:t>
                    </m:r>
                    <m:acc>
                      <m:accPr>
                        <m:chr m:val="̅"/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acc>
                    <m:r>
                      <a:rPr lang="en-US" altLang="zh-TW" sz="2400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altLang="zh-TW" sz="2400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=0      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</m:t>
                    </m:r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⋯(</m:t>
                    </m:r>
                    <m:r>
                      <m:rPr>
                        <m:nor/>
                      </m:rPr>
                      <a:rPr lang="en-US" altLang="zh-TW" sz="2400" dirty="0"/>
                      <m:t>1</m:t>
                    </m:r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en-US" altLang="zh-TW" sz="100" dirty="0"/>
              </a:p>
              <a:p>
                <a:pPr marL="0" indent="0">
                  <a:lnSpc>
                    <a:spcPct val="10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			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𝜕</m:t>
                        </m:r>
                        <m: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ℒ</m:t>
                        </m:r>
                      </m:num>
                      <m:den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𝜕</m:t>
                        </m:r>
                        <m:sSub>
                          <m:sSub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en-US" altLang="zh-TW" sz="2400" i="1">
                        <a:latin typeface="Cambria Math" panose="02040503050406030204" pitchFamily="18" charset="0"/>
                      </a:rPr>
                      <m:t>=0     </m:t>
                    </m:r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</m:t>
                    </m:r>
                    <m:sSub>
                      <m:sSub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𝜔</m:t>
                        </m:r>
                      </m:e>
                      <m: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𝜆</m:t>
                    </m:r>
                    <m:f>
                      <m:fPr>
                        <m:ctrlP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𝜕</m:t>
                        </m:r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,</m:t>
                            </m:r>
                            <m:sSub>
                              <m:sSubPr>
                                <m:ctrlP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e>
                        </m:d>
                      </m:num>
                      <m:den>
                        <m: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𝜕</m:t>
                        </m:r>
                        <m:sSub>
                          <m:sSub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=0     ⋯(</m:t>
                    </m:r>
                    <m:r>
                      <m:rPr>
                        <m:nor/>
                      </m:rPr>
                      <a:rPr lang="en-US" altLang="zh-TW" sz="2400" dirty="0"/>
                      <m:t>2</m:t>
                    </m:r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en-US" altLang="zh-TW" sz="100" dirty="0"/>
              </a:p>
              <a:p>
                <a:pPr marL="0" indent="0">
                  <a:lnSpc>
                    <a:spcPct val="10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			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𝜕</m:t>
                        </m:r>
                        <m: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ℒ</m:t>
                        </m:r>
                      </m:num>
                      <m:den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𝜕</m:t>
                        </m:r>
                        <m:sSub>
                          <m:sSub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  <m:r>
                      <a:rPr lang="en-US" altLang="zh-TW" sz="2400" i="1">
                        <a:latin typeface="Cambria Math" panose="02040503050406030204" pitchFamily="18" charset="0"/>
                      </a:rPr>
                      <m:t>=0     </m:t>
                    </m:r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</m:t>
                    </m:r>
                    <m:sSub>
                      <m:sSub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𝜔</m:t>
                        </m:r>
                      </m:e>
                      <m:sub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𝜆</m:t>
                    </m:r>
                    <m:f>
                      <m:fPr>
                        <m:ctrlP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𝜕</m:t>
                        </m:r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,</m:t>
                            </m:r>
                            <m:sSub>
                              <m:sSubPr>
                                <m:ctrlP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e>
                        </m:d>
                      </m:num>
                      <m:den>
                        <m: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𝜕</m:t>
                        </m:r>
                        <m:sSub>
                          <m:sSub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=0     ⋯(</m:t>
                    </m:r>
                    <m:r>
                      <m:rPr>
                        <m:nor/>
                      </m:rPr>
                      <a:rPr lang="en-US" altLang="zh-TW" sz="2400" dirty="0"/>
                      <m:t>3</m:t>
                    </m:r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en-US" altLang="zh-TW" sz="24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041C2E2-ADE5-A1A5-2315-B84C2F3E408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199" y="1300900"/>
                <a:ext cx="11353801" cy="5063324"/>
              </a:xfrm>
              <a:blipFill>
                <a:blip r:embed="rId2"/>
                <a:stretch>
                  <a:fillRect l="-698" t="-13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5F969169-C1AF-792E-A160-872F036AF8BC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BB1E1F7-0F1C-2244-EB5E-AB4F93CD6A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CMP: The </a:t>
            </a:r>
            <a:r>
              <a:rPr lang="en-US" sz="4000" dirty="0" err="1">
                <a:solidFill>
                  <a:schemeClr val="bg1"/>
                </a:solidFill>
              </a:rPr>
              <a:t>Lagrangian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DF10E5C-BD27-F894-C6B7-EC12AF14B92C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20BB2E-2F2D-DC9A-DF2F-EDC03210D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FDD50F-AAF7-B4B4-0FBC-B7B5B1B9B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15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79127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99CD71-2D60-C808-6B98-9A03415C59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ED42F85-0F24-91B9-CEDF-B2F71F3464C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199" y="1300900"/>
                <a:ext cx="11353801" cy="5063324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10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Taking FOC (2) and dividing by FOC (3), we can find:</a:t>
                </a:r>
              </a:p>
              <a:p>
                <a:pPr>
                  <a:lnSpc>
                    <a:spcPct val="10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500" dirty="0"/>
              </a:p>
              <a:p>
                <a:pPr marL="0" indent="0" algn="ctr">
                  <a:lnSpc>
                    <a:spcPct val="10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𝜆</m:t>
                        </m:r>
                        <m:f>
                          <m:f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𝜕</m:t>
                            </m:r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𝑓</m:t>
                            </m:r>
                            <m:d>
                              <m:dPr>
                                <m:ctrlPr>
                                  <a:rPr lang="en-US" altLang="zh-TW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altLang="zh-TW" sz="2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2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altLang="zh-TW" sz="2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,</m:t>
                                </m:r>
                                <m:sSub>
                                  <m:sSubPr>
                                    <m:ctrlPr>
                                      <a:rPr lang="en-US" altLang="zh-TW" sz="2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2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altLang="zh-TW" sz="2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d>
                          </m:num>
                          <m:den>
                            <m: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𝜕</m:t>
                            </m:r>
                            <m:sSub>
                              <m:sSubPr>
                                <m:ctrlPr>
                                  <a:rPr lang="en-US" altLang="zh-TW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den>
                        </m:f>
                      </m:num>
                      <m:den>
                        <m: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𝜆</m:t>
                        </m:r>
                        <m:f>
                          <m:f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𝜕</m:t>
                            </m:r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𝑓</m:t>
                            </m:r>
                            <m:d>
                              <m:dPr>
                                <m:ctrlPr>
                                  <a:rPr lang="en-US" altLang="zh-TW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altLang="zh-TW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altLang="zh-TW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,</m:t>
                                </m:r>
                                <m:sSub>
                                  <m:sSubPr>
                                    <m:ctrlPr>
                                      <a:rPr lang="en-US" altLang="zh-TW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altLang="zh-TW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d>
                          </m:num>
                          <m:den>
                            <m: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𝜕</m:t>
                            </m:r>
                            <m:sSub>
                              <m:sSubPr>
                                <m:ctrlPr>
                                  <a:rPr lang="en-US" altLang="zh-TW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den>
                        </m:f>
                      </m:den>
                    </m:f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𝜔</m:t>
                            </m:r>
                          </m:e>
                          <m:sub>
                            <m: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𝜔</m:t>
                            </m:r>
                          </m:e>
                          <m:sub>
                            <m: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  ⟹     </m:t>
                    </m:r>
                    <m:f>
                      <m:fPr>
                        <m:ctrlP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𝑀</m:t>
                        </m:r>
                        <m:sSub>
                          <m:sSub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𝑀</m:t>
                        </m:r>
                        <m:sSub>
                          <m:sSub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𝜔</m:t>
                            </m:r>
                          </m:e>
                          <m:sub>
                            <m: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𝜔</m:t>
                            </m:r>
                          </m:e>
                          <m:sub>
                            <m: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</m:t>
                    </m:r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     </m:t>
                    </m:r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𝑀𝑅𝑇𝑆</m:t>
                    </m:r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𝜔</m:t>
                            </m:r>
                          </m:e>
                          <m:sub>
                            <m: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𝜔</m:t>
                            </m:r>
                          </m:e>
                          <m:sub>
                            <m: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</m:oMath>
                </a14:m>
                <a:endParaRPr lang="en-US" altLang="zh-TW" sz="2400" dirty="0"/>
              </a:p>
              <a:p>
                <a:pPr lvl="3">
                  <a:lnSpc>
                    <a:spcPct val="10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10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The result is what we already know from geometry:</a:t>
                </a:r>
              </a:p>
              <a:p>
                <a:pPr lvl="1">
                  <a:lnSpc>
                    <a:spcPct val="10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At an interior optimum, the MRTS equals the price ratio of the two inputs.</a:t>
                </a:r>
              </a:p>
              <a:p>
                <a:pPr lvl="1">
                  <a:lnSpc>
                    <a:spcPct val="10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Graphically, this means that the slope of the isoquant equals the slope of the </a:t>
                </a:r>
                <a:r>
                  <a:rPr lang="en-US" altLang="zh-TW" sz="2000" dirty="0" err="1"/>
                  <a:t>isocost</a:t>
                </a:r>
                <a:r>
                  <a:rPr lang="en-US" altLang="zh-TW" sz="2000" dirty="0"/>
                  <a:t>.</a:t>
                </a:r>
              </a:p>
              <a:p>
                <a:pPr lvl="4">
                  <a:lnSpc>
                    <a:spcPct val="10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10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Solving the equation above yields the “optimal ratio” between inputs 1 and 2.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ED42F85-0F24-91B9-CEDF-B2F71F3464C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199" y="1300900"/>
                <a:ext cx="11353801" cy="5063324"/>
              </a:xfrm>
              <a:blipFill>
                <a:blip r:embed="rId2"/>
                <a:stretch>
                  <a:fillRect l="-698" t="-8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2DD72AFD-B4A2-AFD5-47F7-3EB134C2C253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E6CF811-6DF6-6697-DDAA-A460DA34CC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CMP: Tangency Condition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2E6F56D-FAC8-16EB-EEF9-361B1D926D1F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BEB901-360E-3296-9483-B2F289714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84C9A1-BC4F-CC9A-DB6A-F00075C9BF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16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38515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175B25-EE8D-3FFD-AECB-AB43FF6E7B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8A16D82-9190-9DA3-4808-CED66CA8315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199" y="1300900"/>
                <a:ext cx="11353801" cy="5063324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10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Using the “optimal ratio” derived from FOCs (2) and (3), we combine it with FOC (1) to derive the cost-minimizing inputs, or the </a:t>
                </a:r>
                <a:r>
                  <a:rPr lang="en-US" altLang="zh-TW" sz="2400" b="1" dirty="0"/>
                  <a:t>conditional factor demand functions</a:t>
                </a:r>
                <a:r>
                  <a:rPr lang="en-US" altLang="zh-TW" sz="2400" dirty="0"/>
                  <a:t>:</a:t>
                </a:r>
              </a:p>
              <a:p>
                <a:pPr>
                  <a:lnSpc>
                    <a:spcPct val="10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marL="0" indent="0">
                  <a:lnSpc>
                    <a:spcPct val="10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</m:e>
                            <m:sub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</m:e>
                            <m:sub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acc>
                            <m:accPr>
                              <m:chr m:val="̅"/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acc>
                        </m:e>
                      </m:d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,   </m:t>
                      </m:r>
                      <m:sSub>
                        <m:sSub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en-US" altLang="zh-TW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,</m:t>
                          </m:r>
                          <m:acc>
                            <m:accPr>
                              <m:chr m:val="̅"/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acc>
                        </m:e>
                      </m:d>
                    </m:oMath>
                  </m:oMathPara>
                </a14:m>
                <a:endParaRPr lang="en-US" altLang="zh-TW" sz="2400" dirty="0"/>
              </a:p>
              <a:p>
                <a:pPr marL="0" indent="0">
                  <a:lnSpc>
                    <a:spcPct val="10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lvl="1">
                  <a:lnSpc>
                    <a:spcPct val="10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These functions describe how input choices depend on factor prices and the desired level of output.</a:t>
                </a:r>
              </a:p>
              <a:p>
                <a:pPr lvl="1">
                  <a:lnSpc>
                    <a:spcPct val="10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They are conditional on the firm producing a given level of output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altLang="zh-TW" sz="20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acc>
                  </m:oMath>
                </a14:m>
                <a:r>
                  <a:rPr lang="en-US" altLang="zh-TW" sz="2000" dirty="0"/>
                  <a:t>.</a:t>
                </a:r>
              </a:p>
              <a:p>
                <a:pPr lvl="1">
                  <a:lnSpc>
                    <a:spcPct val="10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sz="2000" dirty="0"/>
                  <a:t>These inputs minimize cost, but do not tell us how much output the firm chooses to produce.</a:t>
                </a:r>
                <a:endParaRPr lang="en-US" altLang="zh-TW" sz="2000" dirty="0"/>
              </a:p>
              <a:p>
                <a:pPr lvl="3">
                  <a:lnSpc>
                    <a:spcPct val="10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10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Note the difference between conditional factor demand and the factor demand from Chapter 20: Profit Maximization.</a:t>
                </a:r>
              </a:p>
              <a:p>
                <a:pPr lvl="1">
                  <a:lnSpc>
                    <a:spcPct val="10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Conditional factor demand gives the cost-minimizing inputs for a given </a:t>
                </a:r>
                <a:r>
                  <a:rPr lang="en-US" altLang="zh-TW" sz="2000" i="1" dirty="0"/>
                  <a:t>level</a:t>
                </a:r>
                <a:r>
                  <a:rPr lang="en-US" altLang="zh-TW" sz="2000" dirty="0"/>
                  <a:t> of output.</a:t>
                </a:r>
              </a:p>
              <a:p>
                <a:pPr lvl="1">
                  <a:lnSpc>
                    <a:spcPct val="10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Factor demand gives the profit-maximizing inputs for a given output </a:t>
                </a:r>
                <a:r>
                  <a:rPr lang="en-US" altLang="zh-TW" sz="2000" i="1" dirty="0"/>
                  <a:t>price</a:t>
                </a:r>
                <a:r>
                  <a:rPr lang="en-US" altLang="zh-TW" sz="2000" dirty="0"/>
                  <a:t>.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8A16D82-9190-9DA3-4808-CED66CA8315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199" y="1300900"/>
                <a:ext cx="11353801" cy="5063324"/>
              </a:xfrm>
              <a:blipFill>
                <a:blip r:embed="rId2"/>
                <a:stretch>
                  <a:fillRect l="-698" t="-842" b="-3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0D4CDC6E-1992-D02D-FCA1-84A2E0B52A49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110D98E-9558-EED9-6C6B-D04E9FD211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CMP: The Conditional Factor Demand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7B82745-875E-1B31-8E1D-A4E4CFF6DBC7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735D68-09A9-0D47-47F6-D1153FA585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E205DF-9B05-F69D-16CC-E5F1CC389A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17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34662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D33A5C-E8D1-C440-B3C4-CA608A1882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AB3D701-BB4E-6644-275C-1632783F181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199" y="1300900"/>
                <a:ext cx="11353801" cy="5063324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10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The cost function of the firm is then defined as:</a:t>
                </a:r>
              </a:p>
              <a:p>
                <a:pPr>
                  <a:lnSpc>
                    <a:spcPct val="10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marL="0" indent="0">
                  <a:lnSpc>
                    <a:spcPct val="10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𝑐</m:t>
                      </m:r>
                      <m:d>
                        <m:d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,</m:t>
                          </m:r>
                          <m:acc>
                            <m:accPr>
                              <m:chr m:val="̅"/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acc>
                        </m:e>
                      </m:d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𝜔</m:t>
                          </m:r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⋅</m:t>
                      </m:r>
                      <m:sSub>
                        <m:sSubPr>
                          <m:ctrlPr>
                            <a:rPr lang="en-US" altLang="zh-TW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en-US" altLang="zh-TW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,</m:t>
                          </m:r>
                          <m:acc>
                            <m:accPr>
                              <m:chr m:val="̅"/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acc>
                        </m:e>
                      </m:d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altLang="zh-TW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𝜔</m:t>
                          </m:r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⋅</m:t>
                      </m:r>
                      <m:sSub>
                        <m:sSub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en-US" altLang="zh-TW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,</m:t>
                          </m:r>
                          <m:acc>
                            <m:accPr>
                              <m:chr m:val="̅"/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acc>
                        </m:e>
                      </m:d>
                    </m:oMath>
                  </m:oMathPara>
                </a14:m>
                <a:endParaRPr lang="en-US" altLang="zh-TW" sz="2400" dirty="0"/>
              </a:p>
              <a:p>
                <a:pPr marL="0" indent="0">
                  <a:lnSpc>
                    <a:spcPct val="10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lvl="4">
                  <a:lnSpc>
                    <a:spcPct val="10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10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The cost function describes the lowest cost of producing a given level of output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acc>
                  </m:oMath>
                </a14:m>
                <a:r>
                  <a:rPr lang="en-US" altLang="zh-TW" sz="2400" dirty="0"/>
                  <a:t>, and it depends on:</a:t>
                </a:r>
              </a:p>
              <a:p>
                <a:pPr lvl="1">
                  <a:lnSpc>
                    <a:spcPct val="10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Input prices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TW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000" i="1">
                                <a:latin typeface="Cambria Math" panose="02040503050406030204" pitchFamily="18" charset="0"/>
                              </a:rPr>
                              <m:t>𝜔</m:t>
                            </m:r>
                          </m:e>
                          <m:sub>
                            <m:r>
                              <a:rPr lang="en-US" altLang="zh-TW" sz="20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altLang="zh-TW" sz="2000" b="0" i="0" smtClean="0">
                            <a:latin typeface="Cambria Math" panose="02040503050406030204" pitchFamily="18" charset="0"/>
                          </a:rPr>
                          <m:t>, </m:t>
                        </m:r>
                        <m:sSub>
                          <m:sSubPr>
                            <m:ctrlPr>
                              <a:rPr lang="en-US" altLang="zh-TW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000" i="1">
                                <a:latin typeface="Cambria Math" panose="02040503050406030204" pitchFamily="18" charset="0"/>
                              </a:rPr>
                              <m:t>𝜔</m:t>
                            </m:r>
                          </m:e>
                          <m:sub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altLang="zh-TW" sz="2000" dirty="0"/>
                  <a:t>.</a:t>
                </a:r>
              </a:p>
              <a:p>
                <a:pPr lvl="1">
                  <a:lnSpc>
                    <a:spcPct val="10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Desired level of output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altLang="zh-TW" sz="20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acc>
                  </m:oMath>
                </a14:m>
                <a:r>
                  <a:rPr lang="en-US" altLang="zh-TW" sz="2000" dirty="0"/>
                  <a:t>.</a:t>
                </a:r>
              </a:p>
              <a:p>
                <a:pPr lvl="1">
                  <a:lnSpc>
                    <a:spcPct val="10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The firm’s production technology </a:t>
                </a:r>
                <a14:m>
                  <m:oMath xmlns:m="http://schemas.openxmlformats.org/officeDocument/2006/math"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(⋅)</m:t>
                    </m:r>
                  </m:oMath>
                </a14:m>
                <a:r>
                  <a:rPr lang="en-US" altLang="zh-TW" sz="2000" dirty="0"/>
                  <a:t>.</a:t>
                </a:r>
              </a:p>
              <a:p>
                <a:pPr>
                  <a:lnSpc>
                    <a:spcPct val="10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24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AB3D701-BB4E-6644-275C-1632783F181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199" y="1300900"/>
                <a:ext cx="11353801" cy="5063324"/>
              </a:xfrm>
              <a:blipFill>
                <a:blip r:embed="rId2"/>
                <a:stretch>
                  <a:fillRect l="-698" t="-8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0D63A87C-3BC5-95CA-1E68-5100B6B93B08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EBE4B14-16CF-4614-364F-7DCF909B31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CMP: The Cost Function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C26A64-1A76-5B5B-B759-D279C963B14D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B82E14-E0C4-EA86-1209-70DC08971F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BC5A4D-15C7-2C0E-E43E-1E8BDFB5F9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18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2840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80BA21-31D8-F398-F2B9-2F90A05E60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3D21FE2-A039-0411-C8DD-BF7FEFA0220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199" y="1300900"/>
                <a:ext cx="11353801" cy="5063324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10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Consider the following CMP:</a:t>
                </a:r>
              </a:p>
              <a:p>
                <a:pPr marL="0" indent="0" algn="ctr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altLang="zh-TW" sz="20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altLang="zh-TW" sz="2000" i="1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altLang="zh-TW" sz="2000">
                                <a:latin typeface="Cambria Math" panose="02040503050406030204" pitchFamily="18" charset="0"/>
                              </a:rPr>
                              <m:t>min</m:t>
                            </m:r>
                          </m:e>
                          <m:lim>
                            <m:sSub>
                              <m:sSubPr>
                                <m:ctrlPr>
                                  <a:rPr lang="en-US" altLang="zh-TW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TW" sz="20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altLang="zh-TW" sz="20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altLang="zh-TW" sz="2000" i="1">
                                <a:latin typeface="Cambria Math" panose="02040503050406030204" pitchFamily="18" charset="0"/>
                              </a:rPr>
                              <m:t>,</m:t>
                            </m:r>
                            <m:sSub>
                              <m:sSubPr>
                                <m:ctrlPr>
                                  <a:rPr lang="en-US" altLang="zh-TW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TW" sz="20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altLang="zh-TW" sz="20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lim>
                        </m:limLow>
                      </m:fName>
                      <m:e>
                        <m:sSub>
                          <m:sSubPr>
                            <m:ctrlPr>
                              <a:rPr lang="en-US" altLang="zh-TW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0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altLang="zh-TW" sz="2000" i="1">
                                <a:latin typeface="Cambria Math" panose="02040503050406030204" pitchFamily="18" charset="0"/>
                              </a:rPr>
                              <m:t>𝜔</m:t>
                            </m:r>
                          </m:e>
                          <m:sub>
                            <m:r>
                              <a:rPr lang="en-US" altLang="zh-TW" sz="20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sSub>
                          <m:sSubPr>
                            <m:ctrlPr>
                              <a:rPr lang="en-US" altLang="zh-TW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0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TW" sz="20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altLang="zh-TW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000" i="1">
                                <a:latin typeface="Cambria Math" panose="02040503050406030204" pitchFamily="18" charset="0"/>
                              </a:rPr>
                              <m:t>𝜔</m:t>
                            </m:r>
                          </m:e>
                          <m:sub>
                            <m:r>
                              <a:rPr lang="en-US" altLang="zh-TW" sz="20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sSub>
                          <m:sSubPr>
                            <m:ctrlPr>
                              <a:rPr lang="en-US" altLang="zh-TW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0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TW" sz="20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func>
                    <m:r>
                      <a:rPr lang="en-US" altLang="zh-TW" sz="2000" i="1">
                        <a:latin typeface="Cambria Math" panose="02040503050406030204" pitchFamily="18" charset="0"/>
                      </a:rPr>
                      <m:t>,   </m:t>
                    </m:r>
                    <m:r>
                      <a:rPr lang="en-US" altLang="zh-TW" sz="2000" i="1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altLang="zh-TW" sz="2000" i="1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altLang="zh-TW" sz="2000" i="1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altLang="zh-TW" sz="2000" i="1">
                        <a:latin typeface="Cambria Math" panose="02040503050406030204" pitchFamily="18" charset="0"/>
                      </a:rPr>
                      <m:t>.     </m:t>
                    </m:r>
                    <m:sSubSup>
                      <m:sSubSup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f>
                          <m:fPr>
                            <m:type m:val="skw"/>
                            <m:ctrlP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sup>
                    </m:sSubSup>
                    <m:sSubSup>
                      <m:sSubSupPr>
                        <m:ctrlPr>
                          <a:rPr lang="en-US" altLang="zh-TW" sz="20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f>
                          <m:fPr>
                            <m:type m:val="skw"/>
                            <m:ctrlPr>
                              <a:rPr lang="en-US" altLang="zh-TW" sz="20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sup>
                    </m:sSubSup>
                    <m:r>
                      <a:rPr lang="en-US" altLang="zh-TW" sz="2000" i="1">
                        <a:latin typeface="Cambria Math" panose="02040503050406030204" pitchFamily="18" charset="0"/>
                      </a:rPr>
                      <m:t>=</m:t>
                    </m:r>
                    <m:acc>
                      <m:accPr>
                        <m:chr m:val="̅"/>
                        <m:ctrlPr>
                          <a:rPr lang="en-US" altLang="zh-TW" sz="20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acc>
                  </m:oMath>
                </a14:m>
                <a:endParaRPr lang="en-US" altLang="zh-TW" sz="20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600" dirty="0"/>
              </a:p>
              <a:p>
                <a:pPr>
                  <a:lnSpc>
                    <a:spcPct val="10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The FOCs (2) and (3) yields:</a:t>
                </a:r>
              </a:p>
              <a:p>
                <a:pPr marL="0" indent="0" algn="ctr">
                  <a:lnSpc>
                    <a:spcPct val="10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𝑀</m:t>
                        </m:r>
                        <m:sSub>
                          <m:sSub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𝑀</m:t>
                        </m:r>
                        <m:sSub>
                          <m:sSub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𝜔</m:t>
                            </m:r>
                          </m:e>
                          <m:sub>
                            <m: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𝜔</m:t>
                            </m:r>
                          </m:e>
                          <m:sub>
                            <m: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⟹     </m:t>
                    </m:r>
                    <m:f>
                      <m:fPr>
                        <m:ctrlPr>
                          <a:rPr lang="en-US" altLang="zh-TW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box>
                          <m:boxPr>
                            <m:ctrlPr>
                              <a:rPr lang="en-US" altLang="zh-TW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boxPr>
                          <m:e>
                            <m:argPr>
                              <m:argSz m:val="-1"/>
                            </m:argPr>
                            <m:f>
                              <m:fPr>
                                <m:ctrlPr>
                                  <a:rPr lang="en-US" altLang="zh-TW" sz="24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altLang="zh-TW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altLang="zh-TW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3</m:t>
                                </m:r>
                              </m:den>
                            </m:f>
                            <m:sSubSup>
                              <m:sSubSupPr>
                                <m:ctrlPr>
                                  <a:rPr lang="en-US" altLang="zh-TW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altLang="zh-TW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altLang="zh-TW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  <m:sup>
                                <m:r>
                                  <a:rPr lang="en-US" altLang="zh-TW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−</m:t>
                                </m:r>
                                <m:f>
                                  <m:fPr>
                                    <m:type m:val="skw"/>
                                    <m:ctrlPr>
                                      <a:rPr lang="en-US" altLang="zh-TW" sz="2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altLang="zh-TW" sz="2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altLang="zh-TW" sz="2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</m:sup>
                            </m:sSubSup>
                            <m:sSubSup>
                              <m:sSubSupPr>
                                <m:ctrlP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  <m:sup>
                                <m:f>
                                  <m:fPr>
                                    <m:type m:val="skw"/>
                                    <m:ctrlPr>
                                      <a:rPr lang="en-US" altLang="zh-TW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altLang="zh-TW" sz="24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altLang="zh-TW" sz="24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</m:sup>
                            </m:sSubSup>
                          </m:e>
                        </m:box>
                      </m:num>
                      <m:den>
                        <m:f>
                          <m:f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  <m:sSubSup>
                          <m:sSubSup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  <m:sup>
                            <m:f>
                              <m:fPr>
                                <m:type m:val="skw"/>
                                <m:ctrlPr>
                                  <a:rPr lang="en-US" altLang="zh-TW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altLang="zh-TW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3</m:t>
                                </m:r>
                              </m:den>
                            </m:f>
                          </m:sup>
                        </m:sSubSup>
                        <m:sSubSup>
                          <m:sSubSup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  <m:sup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f>
                              <m:fPr>
                                <m:type m:val="skw"/>
                                <m:ctrlP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altLang="zh-TW" sz="2400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den>
                            </m:f>
                          </m:sup>
                        </m:sSubSup>
                      </m:den>
                    </m:f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𝜔</m:t>
                            </m:r>
                          </m:e>
                          <m:sub>
                            <m: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𝜔</m:t>
                            </m:r>
                          </m:e>
                          <m:sub>
                            <m: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  <m:r>
                      <a:rPr lang="en-US" altLang="zh-TW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</m:t>
                    </m:r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     </m:t>
                    </m:r>
                    <m:f>
                      <m:fPr>
                        <m:ctrlP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box>
                          <m:box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boxPr>
                          <m:e>
                            <m:argPr>
                              <m:argSz m:val="-1"/>
                            </m:argPr>
                            <m:sSub>
                              <m:sSubPr>
                                <m:ctrlPr>
                                  <a:rPr lang="en-US" altLang="zh-TW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TW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altLang="zh-TW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e>
                        </m:box>
                      </m:num>
                      <m:den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sSub>
                          <m:sSubPr>
                            <m:ctrlPr>
                              <a:rPr lang="en-US" altLang="zh-TW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𝜔</m:t>
                            </m:r>
                          </m:e>
                          <m:sub>
                            <m: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𝜔</m:t>
                            </m:r>
                          </m:e>
                          <m:sub>
                            <m: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  <m:r>
                      <a:rPr lang="en-US" altLang="zh-TW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</m:t>
                    </m:r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</m:t>
                    </m:r>
                    <m:sSub>
                      <m:sSub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𝜔</m:t>
                            </m:r>
                          </m:e>
                          <m:sub>
                            <m: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𝜔</m:t>
                            </m:r>
                          </m:e>
                          <m:sub>
                            <m: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  <m:sSub>
                      <m:sSub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n-US" altLang="zh-TW" sz="2400" dirty="0"/>
              </a:p>
              <a:p>
                <a:pPr marL="0" indent="0" algn="ctr">
                  <a:lnSpc>
                    <a:spcPct val="10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10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Plugging into FOC (1) gets a bit more computationally complicated:</a:t>
                </a:r>
              </a:p>
              <a:p>
                <a:pPr marL="0" indent="0" algn="ctr">
                  <a:lnSpc>
                    <a:spcPct val="10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f>
                          <m:fPr>
                            <m:type m:val="skw"/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sup>
                    </m:sSubSup>
                    <m:sSubSup>
                      <m:sSubSup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f>
                          <m:fPr>
                            <m:type m:val="skw"/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sup>
                    </m:sSubSup>
                    <m:r>
                      <a:rPr lang="en-US" altLang="zh-TW" sz="2400" i="1">
                        <a:latin typeface="Cambria Math" panose="02040503050406030204" pitchFamily="18" charset="0"/>
                      </a:rPr>
                      <m:t>=</m:t>
                    </m:r>
                    <m:acc>
                      <m:accPr>
                        <m:chr m:val="̅"/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acc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   </m:t>
                    </m:r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</m:t>
                    </m:r>
                    <m:sSubSup>
                      <m:sSubSup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f>
                          <m:fPr>
                            <m:type m:val="skw"/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sup>
                    </m:sSubSup>
                    <m:sSup>
                      <m:sSup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altLang="zh-TW" sz="24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altLang="zh-TW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en-US" altLang="zh-TW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2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a:rPr lang="en-US" altLang="zh-TW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𝜔</m:t>
                                    </m:r>
                                  </m:e>
                                  <m:sub>
                                    <m:r>
                                      <a:rPr lang="en-US" altLang="zh-TW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num>
                              <m:den>
                                <m:sSub>
                                  <m:sSubPr>
                                    <m:ctrlPr>
                                      <a:rPr lang="en-US" altLang="zh-TW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𝜔</m:t>
                                    </m:r>
                                  </m:e>
                                  <m:sub>
                                    <m:r>
                                      <a:rPr lang="en-US" altLang="zh-TW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den>
                            </m:f>
                            <m:sSub>
                              <m:sSubPr>
                                <m:ctrlPr>
                                  <a:rPr lang="en-US" altLang="zh-TW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e>
                        </m:d>
                      </m:e>
                      <m:sup>
                        <m:f>
                          <m:fPr>
                            <m:type m:val="skw"/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sup>
                    </m:sSup>
                    <m:r>
                      <a:rPr lang="en-US" altLang="zh-TW" sz="2400" i="1">
                        <a:latin typeface="Cambria Math" panose="02040503050406030204" pitchFamily="18" charset="0"/>
                      </a:rPr>
                      <m:t>=</m:t>
                    </m:r>
                    <m:acc>
                      <m:accPr>
                        <m:chr m:val="̅"/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acc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   </m:t>
                    </m:r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</m:t>
                    </m:r>
                    <m:sSub>
                      <m:sSub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altLang="zh-TW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en-US" altLang="zh-TW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𝜔</m:t>
                                    </m:r>
                                  </m:e>
                                  <m:sub>
                                    <m:r>
                                      <a:rPr lang="en-US" altLang="zh-TW" sz="2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num>
                              <m:den>
                                <m:sSub>
                                  <m:sSubPr>
                                    <m:ctrlPr>
                                      <a:rPr lang="en-US" altLang="zh-TW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2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a:rPr lang="en-US" altLang="zh-TW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𝜔</m:t>
                                    </m:r>
                                  </m:e>
                                  <m:sub>
                                    <m:r>
                                      <a:rPr lang="en-US" altLang="zh-TW" sz="2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den>
                            </m:f>
                          </m:e>
                        </m:d>
                      </m:e>
                      <m:sup>
                        <m:f>
                          <m:fPr>
                            <m:type m:val="skw"/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sup>
                    </m:sSup>
                    <m:acc>
                      <m:accPr>
                        <m:chr m:val="̅"/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acc>
                    <m:r>
                      <a:rPr lang="en-US" altLang="zh-TW" sz="24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altLang="zh-TW" sz="24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3D21FE2-A039-0411-C8DD-BF7FEFA0220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199" y="1300900"/>
                <a:ext cx="11353801" cy="5063324"/>
              </a:xfrm>
              <a:blipFill>
                <a:blip r:embed="rId2"/>
                <a:stretch>
                  <a:fillRect l="-698" t="-8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C46C2080-31F2-5D79-7CA5-83E12F37605D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FB23C1-0A08-8747-1D14-19838A6C44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CMP: An Example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8663824-9A9B-1CE1-D000-31BD55E75FA5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849DA-C084-E6AF-E9C1-96E6584E58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52A6F3-DB10-D36D-CB88-940B9716B6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19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16291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807F24-137E-5CD6-FDDB-259B47F06B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D472D59-CD60-126E-FE48-27197F98881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199" y="1300900"/>
                <a:ext cx="11189855" cy="5081046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A firm’s profit is defined as: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𝜋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altLang="zh-TW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𝜔</m:t>
                          </m:r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𝜔</m:t>
                          </m:r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altLang="zh-TW" sz="24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In the short run, some inputs may be fixed (e.g.,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acc>
                      </m:e>
                      <m:sub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altLang="zh-TW" sz="2000" dirty="0"/>
                  <a:t>)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The firm chooses inputs to maximize profit.</a:t>
                </a:r>
              </a:p>
              <a:p>
                <a:pPr lvl="4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8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The first-order conditions for optimization are: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zh-TW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𝜕𝜋</m:t>
                          </m:r>
                        </m:num>
                        <m:den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𝜕</m:t>
                          </m:r>
                          <m:sSub>
                            <m:sSub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den>
                      </m:f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=0   ⟹   </m:t>
                      </m:r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𝑀</m:t>
                      </m:r>
                      <m:sSub>
                        <m:sSub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altLang="zh-TW" sz="2400" i="1" dirty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i="1" dirty="0">
                              <a:latin typeface="Cambria Math" panose="02040503050406030204" pitchFamily="18" charset="0"/>
                            </a:rPr>
                            <m:t>𝜔</m:t>
                          </m:r>
                        </m:e>
                        <m:sub>
                          <m:r>
                            <a:rPr lang="en-US" altLang="zh-TW" sz="2400" i="1" dirty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altLang="zh-TW" sz="2400" i="1" dirty="0">
                          <a:latin typeface="Cambria Math" panose="02040503050406030204" pitchFamily="18" charset="0"/>
                        </a:rPr>
                        <m:t>,   ∀</m:t>
                      </m:r>
                      <m:r>
                        <a:rPr lang="en-US" altLang="zh-TW" sz="2400" i="1" dirty="0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en-US" altLang="zh-TW" sz="2400" i="1" dirty="0">
                          <a:latin typeface="Cambria Math" panose="02040503050406030204" pitchFamily="18" charset="0"/>
                        </a:rPr>
                        <m:t>=1,2</m:t>
                      </m:r>
                    </m:oMath>
                  </m:oMathPara>
                </a14:m>
                <a:endParaRPr lang="en-US" altLang="zh-TW" sz="24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14:m>
                  <m:oMath xmlns:m="http://schemas.openxmlformats.org/officeDocument/2006/math"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𝑀</m:t>
                    </m:r>
                    <m:sSub>
                      <m:sSub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altLang="zh-TW" sz="2000" dirty="0"/>
                  <a:t> is the value of marginal product of input </a:t>
                </a:r>
                <a14:m>
                  <m:oMath xmlns:m="http://schemas.openxmlformats.org/officeDocument/2006/math">
                    <m:r>
                      <a:rPr lang="en-US" altLang="zh-TW" sz="2000" i="1" dirty="0" smtClean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altLang="zh-TW" sz="2000" dirty="0"/>
                  <a:t>.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The firm hires input </a:t>
                </a:r>
                <a14:m>
                  <m:oMath xmlns:m="http://schemas.openxmlformats.org/officeDocument/2006/math">
                    <m:r>
                      <a:rPr lang="en-US" altLang="zh-TW" sz="2000" i="1" dirty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altLang="zh-TW" sz="2000" dirty="0"/>
                  <a:t> up to the point where its value equals its price.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24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821791D-B424-48B3-0C05-094304B0FD9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199" y="1300900"/>
                <a:ext cx="11189855" cy="5081046"/>
              </a:xfrm>
              <a:blipFill>
                <a:blip r:embed="rId2"/>
                <a:stretch>
                  <a:fillRect l="-708" t="-13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9D6A3290-56A2-5A8E-D15C-677EE0A8BD2B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59339A-4297-7587-B605-4280A0C575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Recap: Profit Maximization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4957D18-E8E4-6D69-156E-FC2DA392609C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D9832C-5D9D-9F85-FEA8-C697429F5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13FB0F-6D21-C059-69AD-EF31B7C45C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2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50841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63853F-3309-6B47-5D5D-476F79F311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27B2CF4-A855-A1D3-F517-51EB7D2E434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199" y="1300900"/>
                <a:ext cx="11353801" cy="5063324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10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The optimal ratio tells us:</a:t>
                </a:r>
              </a:p>
              <a:p>
                <a:pPr marL="0" indent="0" algn="ctr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𝜔</m:t>
                            </m:r>
                          </m:e>
                          <m:sub>
                            <m: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𝜔</m:t>
                            </m:r>
                          </m:e>
                          <m:sub>
                            <m: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  <m:sSub>
                      <m:sSubPr>
                        <m:ctrlP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</m:t>
                    </m:r>
                    <m:r>
                      <a:rPr lang="en-US" altLang="zh-TW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</m:t>
                    </m:r>
                    <m:sSub>
                      <m:sSub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𝜔</m:t>
                            </m:r>
                          </m:e>
                          <m:sub>
                            <m: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𝜔</m:t>
                            </m:r>
                          </m:e>
                          <m:sub>
                            <m: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  <m:d>
                      <m:d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altLang="zh-TW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en-US" altLang="zh-TW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n-US" altLang="zh-TW" sz="2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altLang="zh-TW" sz="2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𝜔</m:t>
                                        </m:r>
                                      </m:e>
                                      <m:sub>
                                        <m:r>
                                          <a:rPr lang="en-US" altLang="zh-TW" sz="2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num>
                                  <m:den>
                                    <m:sSub>
                                      <m:sSubPr>
                                        <m:ctrlPr>
                                          <a:rPr lang="en-US" altLang="zh-TW" sz="2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altLang="zh-TW" sz="2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2</m:t>
                                        </m:r>
                                        <m:r>
                                          <a:rPr lang="en-US" altLang="zh-TW" sz="2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𝜔</m:t>
                                        </m:r>
                                      </m:e>
                                      <m:sub>
                                        <m:r>
                                          <a:rPr lang="en-US" altLang="zh-TW" sz="2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den>
                                </m:f>
                              </m:e>
                            </m:d>
                          </m:e>
                          <m:sup>
                            <m:f>
                              <m:fPr>
                                <m:type m:val="skw"/>
                                <m:ctrlP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num>
                              <m:den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den>
                            </m:f>
                          </m:sup>
                        </m:sSup>
                        <m:acc>
                          <m:accPr>
                            <m:chr m:val="̅"/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acc>
                      </m:e>
                    </m:d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</m:t>
                    </m:r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</m:t>
                    </m:r>
                    <m:sSub>
                      <m:sSub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altLang="zh-TW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altLang="zh-TW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en-US" altLang="zh-TW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a:rPr lang="en-US" altLang="zh-TW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𝜔</m:t>
                                    </m:r>
                                  </m:e>
                                  <m:sub>
                                    <m:r>
                                      <a:rPr lang="en-US" altLang="zh-TW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num>
                              <m:den>
                                <m:sSub>
                                  <m:sSubPr>
                                    <m:ctrlPr>
                                      <a:rPr lang="en-US" altLang="zh-TW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𝜔</m:t>
                                    </m:r>
                                  </m:e>
                                  <m:sub>
                                    <m:r>
                                      <a:rPr lang="en-US" altLang="zh-TW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den>
                            </m:f>
                          </m:e>
                        </m:d>
                      </m:e>
                      <m:sup>
                        <m:f>
                          <m:fPr>
                            <m:type m:val="skw"/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sup>
                    </m:sSup>
                    <m:acc>
                      <m:accPr>
                        <m:chr m:val="̅"/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acc>
                  </m:oMath>
                </a14:m>
                <a:endParaRPr lang="en-US" altLang="zh-TW" sz="2400" dirty="0"/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The cost function is then:</a:t>
                </a:r>
              </a:p>
              <a:p>
                <a:pPr marL="0" indent="0" algn="ctr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𝑐</m:t>
                    </m:r>
                    <m:d>
                      <m:d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TW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𝜔</m:t>
                            </m:r>
                          </m:e>
                          <m:sub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altLang="zh-TW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𝜔</m:t>
                            </m:r>
                          </m:e>
                          <m:sub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acc>
                          <m:accPr>
                            <m:chr m:val="̅"/>
                            <m:ctrlPr>
                              <a:rPr lang="en-US" altLang="zh-TW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𝑦</m:t>
                            </m:r>
                          </m:e>
                        </m:acc>
                      </m:e>
                    </m:d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𝜔</m:t>
                        </m:r>
                      </m:e>
                      <m: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sSup>
                      <m:sSup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altLang="zh-TW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en-US" altLang="zh-TW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𝜔</m:t>
                                    </m:r>
                                  </m:e>
                                  <m:sub>
                                    <m:r>
                                      <a:rPr lang="en-US" altLang="zh-TW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num>
                              <m:den>
                                <m:sSub>
                                  <m:sSubPr>
                                    <m:ctrlPr>
                                      <a:rPr lang="en-US" altLang="zh-TW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a:rPr lang="en-US" altLang="zh-TW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𝜔</m:t>
                                    </m:r>
                                  </m:e>
                                  <m:sub>
                                    <m:r>
                                      <a:rPr lang="en-US" altLang="zh-TW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den>
                            </m:f>
                          </m:e>
                        </m:d>
                      </m:e>
                      <m:sup>
                        <m:f>
                          <m:fPr>
                            <m:type m:val="skw"/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sup>
                    </m:sSup>
                    <m:acc>
                      <m:accPr>
                        <m:chr m:val="̅"/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acc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𝜔</m:t>
                        </m:r>
                      </m:e>
                      <m: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p>
                      <m:sSupPr>
                        <m:ctrlP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altLang="zh-TW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en-US" altLang="zh-TW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a:rPr lang="en-US" altLang="zh-TW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𝜔</m:t>
                                    </m:r>
                                  </m:e>
                                  <m:sub>
                                    <m:r>
                                      <a:rPr lang="en-US" altLang="zh-TW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num>
                              <m:den>
                                <m:sSub>
                                  <m:sSubPr>
                                    <m:ctrlPr>
                                      <a:rPr lang="en-US" altLang="zh-TW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𝜔</m:t>
                                    </m:r>
                                  </m:e>
                                  <m:sub>
                                    <m:r>
                                      <a:rPr lang="en-US" altLang="zh-TW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den>
                            </m:f>
                          </m:e>
                        </m:d>
                      </m:e>
                      <m:sup>
                        <m:f>
                          <m:fPr>
                            <m:type m:val="skw"/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sup>
                    </m:sSup>
                    <m:acc>
                      <m:accPr>
                        <m:chr m:val="̅"/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acc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   </m:t>
                    </m:r>
                  </m:oMath>
                </a14:m>
                <a:endParaRPr lang="en-US" altLang="zh-TW" sz="2400" dirty="0">
                  <a:ea typeface="Cambria Math" panose="02040503050406030204" pitchFamily="18" charset="0"/>
                </a:endParaRPr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>
                    <a:ea typeface="Cambria Math" panose="02040503050406030204" pitchFamily="18" charset="0"/>
                  </a:rPr>
                  <a:t>  			         </a:t>
                </a:r>
                <a14:m>
                  <m:oMath xmlns:m="http://schemas.openxmlformats.org/officeDocument/2006/math">
                    <m:r>
                      <a:rPr lang="en-US" altLang="zh-TW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</m:t>
                    </m:r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𝑐</m:t>
                    </m:r>
                    <m:d>
                      <m:dPr>
                        <m:ctrlP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𝜔</m:t>
                            </m:r>
                          </m:e>
                          <m:sub>
                            <m: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𝜔</m:t>
                            </m:r>
                          </m:e>
                          <m:sub>
                            <m: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acc>
                          <m:accPr>
                            <m:chr m:val="̅"/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𝑦</m:t>
                            </m:r>
                          </m:e>
                        </m:acc>
                      </m:e>
                    </m:d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sSup>
                          <m:sSupPr>
                            <m:ctrlP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f>
                              <m:fPr>
                                <m:type m:val="skw"/>
                                <m:ctrlP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num>
                              <m:den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den>
                            </m:f>
                          </m:sup>
                        </m:sSup>
                      </m:den>
                    </m:f>
                    <m:sSubSup>
                      <m:sSubSup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𝜔</m:t>
                        </m:r>
                      </m:e>
                      <m:sub>
                        <m: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  <m:sup>
                        <m:f>
                          <m:fPr>
                            <m:type m:val="skw"/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sup>
                    </m:sSubSup>
                    <m:sSubSup>
                      <m:sSubSup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𝜔</m:t>
                        </m:r>
                      </m:e>
                      <m: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  <m:sup>
                        <m:f>
                          <m:fPr>
                            <m:type m:val="skw"/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sup>
                    </m:sSubSup>
                    <m:acc>
                      <m:accPr>
                        <m:chr m:val="̅"/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acc>
                  </m:oMath>
                </a14:m>
                <a:endParaRPr lang="en-US" altLang="zh-TW" sz="24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600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27B2CF4-A855-A1D3-F517-51EB7D2E434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199" y="1300900"/>
                <a:ext cx="11353801" cy="5063324"/>
              </a:xfrm>
              <a:blipFill>
                <a:blip r:embed="rId2"/>
                <a:stretch>
                  <a:fillRect l="-698" t="-8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DA9BD63F-2F28-4B22-38CA-D5391345C56A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FD010ED-EA19-7B27-BC52-D7A98C7F3D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CMP: An Example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F86CE7B-7C70-ABBC-2B81-C4D752F1BC83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1DD30D-5E1B-DBE6-557C-0704F8917E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3DEDAB-73AC-D364-C6BB-D6A2C3C714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20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41134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0147FF-5E5C-E778-09DE-E24EDE9BB7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9C908E1-DA98-8C60-1A45-75E86E45421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199" y="1300900"/>
                <a:ext cx="11353801" cy="5081046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Our previous discussion has focused on cost minimization in the long run: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Long run: All inputs are variable (no fixed inputs).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Short run: At least one input is fixed.</a:t>
                </a:r>
              </a:p>
              <a:p>
                <a:pPr lvl="4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Cost minimization in the short run is simpler:</a:t>
                </a:r>
              </a:p>
              <a:p>
                <a:pPr marL="0" indent="0" algn="ctr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altLang="zh-TW" sz="2400">
                                <a:latin typeface="Cambria Math" panose="02040503050406030204" pitchFamily="18" charset="0"/>
                              </a:rPr>
                              <m:t>min</m:t>
                            </m:r>
                          </m:e>
                          <m:lim>
                            <m:sSub>
                              <m:sSubPr>
                                <m:ctrlP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altLang="zh-TW" sz="240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lim>
                        </m:limLow>
                      </m:fName>
                      <m:e>
                        <m:sSub>
                          <m:sSub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𝜔</m:t>
                            </m:r>
                          </m:e>
                          <m:sub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sSub>
                          <m:sSub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𝜔</m:t>
                            </m:r>
                          </m:e>
                          <m:sub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sSub>
                          <m:sSub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̅"/>
                                <m:ctrlPr>
                                  <a:rPr lang="en-US" altLang="zh-TW" sz="2400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altLang="zh-TW" sz="2400" b="0" i="1" dirty="0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acc>
                          </m:e>
                          <m:sub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func>
                    <m:r>
                      <a:rPr lang="en-US" altLang="zh-TW" sz="2400" i="1">
                        <a:latin typeface="Cambria Math" panose="02040503050406030204" pitchFamily="18" charset="0"/>
                      </a:rPr>
                      <m:t>,   </m:t>
                    </m:r>
                    <m:r>
                      <a:rPr lang="en-US" altLang="zh-TW" sz="2400" i="1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altLang="zh-TW" sz="2400" i="1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altLang="zh-TW" sz="2400" i="1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altLang="zh-TW" sz="2400" i="1">
                        <a:latin typeface="Cambria Math" panose="02040503050406030204" pitchFamily="18" charset="0"/>
                      </a:rPr>
                      <m:t>.     </m:t>
                    </m:r>
                    <m:r>
                      <a:rPr lang="en-US" altLang="zh-TW" sz="2400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̅"/>
                                <m:ctrlPr>
                                  <a:rPr lang="en-US" altLang="zh-TW" sz="2400" i="1" dirty="0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altLang="zh-TW" sz="2400" i="1" dirty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acc>
                          </m:e>
                          <m:sub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en-US" altLang="zh-TW" sz="2400" i="1">
                        <a:latin typeface="Cambria Math" panose="02040503050406030204" pitchFamily="18" charset="0"/>
                      </a:rPr>
                      <m:t>=</m:t>
                    </m:r>
                    <m:acc>
                      <m:accPr>
                        <m:chr m:val="̅"/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acc>
                  </m:oMath>
                </a14:m>
                <a:endParaRPr lang="en-US" altLang="zh-TW" sz="1200" dirty="0"/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The firm has a desired level of production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altLang="zh-TW" sz="20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acc>
                  </m:oMath>
                </a14:m>
                <a:r>
                  <a:rPr lang="en-US" altLang="zh-TW" sz="2000" dirty="0"/>
                  <a:t>.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Only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altLang="zh-TW" sz="2000" dirty="0"/>
                  <a:t> is a choice variable, since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en-US" altLang="zh-TW" sz="2000" i="1" dirty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zh-TW" sz="2000" i="1" dirty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acc>
                      </m:e>
                      <m:sub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altLang="zh-TW" sz="2000" dirty="0"/>
                  <a:t> is given and fixed.</a:t>
                </a:r>
              </a:p>
              <a:p>
                <a:pPr lvl="4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The smallest level of input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altLang="zh-TW" sz="2400" dirty="0"/>
                  <a:t> that satisfies the production constraint is the short-run conditional factor demand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p>
                    </m:sSubSup>
                    <m:d>
                      <m:d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𝜔</m:t>
                            </m:r>
                          </m:e>
                          <m:sub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𝜔</m:t>
                            </m:r>
                          </m:e>
                          <m:sub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̅"/>
                                <m:ctrlPr>
                                  <a:rPr lang="en-US" altLang="zh-TW" sz="2400" i="1" dirty="0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altLang="zh-TW" sz="2400" i="1" dirty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acc>
                          </m:e>
                          <m:sub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acc>
                          <m:accPr>
                            <m:chr m:val="̅"/>
                            <m:ctrlP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acc>
                      </m:e>
                    </m:d>
                  </m:oMath>
                </a14:m>
                <a:r>
                  <a:rPr lang="en-US" altLang="zh-TW" sz="2400" dirty="0"/>
                  <a:t>.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24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9C908E1-DA98-8C60-1A45-75E86E45421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199" y="1300900"/>
                <a:ext cx="11353801" cy="5081046"/>
              </a:xfrm>
              <a:blipFill>
                <a:blip r:embed="rId2"/>
                <a:stretch>
                  <a:fillRect l="-698" t="-13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8ED89C1C-2FFA-6F41-F543-C0E6BB597A01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35FFD96-23A0-C71B-3358-240A307C5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CMP in the Short Run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9121130-4EBE-11C8-9CBB-3AB1DC59A019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EA35FB-CC37-B391-8BF7-9221C2E92D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CCF102-A96F-9BE0-1B71-8A6448A6F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21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46149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409BE5-FA7C-44EB-B77E-452691C9F9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83D6363-C7BD-34E3-3325-8E891044530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093208" y="1300900"/>
                <a:ext cx="6717792" cy="5054180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92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Let us compare the long-run and short-run CMPs using a graph, starting from the long-run optimum.</a:t>
                </a:r>
              </a:p>
              <a:p>
                <a:pPr lvl="3">
                  <a:lnSpc>
                    <a:spcPct val="92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800" dirty="0"/>
              </a:p>
              <a:p>
                <a:pPr>
                  <a:lnSpc>
                    <a:spcPct val="92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If input 2 is fixed at a level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400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acc>
                      </m:e>
                      <m:sub>
                        <m:r>
                          <a:rPr lang="en-US" altLang="zh-TW" sz="24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altLang="zh-TW" sz="2400" dirty="0"/>
                  <a:t>, the previous long-run optimum is no longer feasible.</a:t>
                </a:r>
              </a:p>
              <a:p>
                <a:pPr lvl="3">
                  <a:lnSpc>
                    <a:spcPct val="92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800" dirty="0"/>
              </a:p>
              <a:p>
                <a:pPr>
                  <a:lnSpc>
                    <a:spcPct val="92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The short-run solution will generally be associated with a higher cost of production.</a:t>
                </a:r>
              </a:p>
              <a:p>
                <a:pPr>
                  <a:lnSpc>
                    <a:spcPct val="92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marL="0" indent="0">
                  <a:lnSpc>
                    <a:spcPct val="92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𝑐</m:t>
                      </m:r>
                      <m:d>
                        <m:dPr>
                          <m:ctrlPr>
                            <a:rPr lang="en-US" altLang="zh-TW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,</m:t>
                          </m:r>
                          <m:acc>
                            <m:accPr>
                              <m:chr m:val="̅"/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acc>
                        </m:e>
                      </m:d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≤</m:t>
                      </m:r>
                      <m:sSup>
                        <m:sSup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p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𝑆𝑅</m:t>
                          </m:r>
                        </m:sup>
                      </m:sSup>
                      <m:d>
                        <m:d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̅"/>
                                  <m:ctrlP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acc>
                            <m:accPr>
                              <m:chr m:val="̅"/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acc>
                        </m:e>
                      </m:d>
                    </m:oMath>
                  </m:oMathPara>
                </a14:m>
                <a:endParaRPr lang="en-US" altLang="zh-TW" sz="2400" dirty="0"/>
              </a:p>
              <a:p>
                <a:pPr marL="0" indent="0">
                  <a:lnSpc>
                    <a:spcPct val="92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lvl="1">
                  <a:lnSpc>
                    <a:spcPct val="92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Because the firm cannot freely substitute between inputs, it cannot achieve the tangency condition in the short run.</a:t>
                </a:r>
              </a:p>
              <a:p>
                <a:pPr lvl="1">
                  <a:lnSpc>
                    <a:spcPct val="92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The short-run cost equals the long-run cost if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0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en-US" altLang="zh-TW" sz="20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zh-TW" sz="20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acc>
                      </m:e>
                      <m:sub>
                        <m:r>
                          <a:rPr lang="en-US" altLang="zh-TW" sz="2000" i="1" dirty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altLang="zh-TW" sz="2000" dirty="0"/>
                  <a:t> coincides with the long-run optimal input level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83D6363-C7BD-34E3-3325-8E891044530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093208" y="1300900"/>
                <a:ext cx="6717792" cy="5054180"/>
              </a:xfrm>
              <a:blipFill>
                <a:blip r:embed="rId2"/>
                <a:stretch>
                  <a:fillRect l="-1270" t="-15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8285DE69-8FBB-0A55-D808-5A6E898DDCD1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4A4397D-2326-A707-0205-DE0E28B447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CMP in the Short Run Visualized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5DA376F-A24C-FAF9-097C-468C0ED59A6A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5CFD16-A866-AFA6-E2AF-0873D6CDA1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2F4C46-AB28-9B2A-36B4-2B474A4516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22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19D4262-E985-53B4-3339-23B4DFC28B5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457199" y="1427532"/>
            <a:ext cx="4572000" cy="4572000"/>
          </a:xfrm>
          <a:prstGeom prst="rect">
            <a:avLst/>
          </a:prstGeom>
        </p:spPr>
      </p:pic>
      <p:pic>
        <p:nvPicPr>
          <p:cNvPr id="10" name="Picture 9" descr="A graph of a function&#10;&#10;AI-generated content may be incorrect.">
            <a:extLst>
              <a:ext uri="{FF2B5EF4-FFF2-40B4-BE49-F238E27FC236}">
                <a16:creationId xmlns:a16="http://schemas.microsoft.com/office/drawing/2014/main" id="{9CE7FC7E-D15B-6AEA-11CF-78471FE861D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99" y="1427532"/>
            <a:ext cx="4572000" cy="4572000"/>
          </a:xfrm>
          <a:prstGeom prst="rect">
            <a:avLst/>
          </a:prstGeom>
        </p:spPr>
      </p:pic>
      <p:pic>
        <p:nvPicPr>
          <p:cNvPr id="13" name="Picture 12" descr="A graph of a function&#10;&#10;AI-generated content may be incorrect.">
            <a:extLst>
              <a:ext uri="{FF2B5EF4-FFF2-40B4-BE49-F238E27FC236}">
                <a16:creationId xmlns:a16="http://schemas.microsoft.com/office/drawing/2014/main" id="{AFA7DE43-4CDF-A770-BA54-F539513CFAC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99" y="1427532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8773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22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6FFCACC-7CFE-C16B-D2E3-EAB226A389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8958CC5-C2BF-10CA-D0D3-BEDE3D81CFFC}"/>
              </a:ext>
            </a:extLst>
          </p:cNvPr>
          <p:cNvSpPr txBox="1"/>
          <p:nvPr/>
        </p:nvSpPr>
        <p:spPr>
          <a:xfrm>
            <a:off x="-1" y="3044279"/>
            <a:ext cx="12188825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400" dirty="0">
                <a:solidFill>
                  <a:schemeClr val="bg1"/>
                </a:solidFill>
              </a:rPr>
              <a:t>Recap &amp; Preview</a:t>
            </a:r>
            <a:endParaRPr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168006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566581-C1E7-5F4C-7898-0D22DDB7AC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821791D-B424-48B3-0C05-094304B0FD9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199" y="1300900"/>
                <a:ext cx="11189855" cy="5081046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The firm chooses inputs to minimize total cost for a given output level: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altLang="zh-TW" sz="24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altLang="zh-TW" sz="2400">
                                  <a:latin typeface="Cambria Math" panose="02040503050406030204" pitchFamily="18" charset="0"/>
                                </a:rPr>
                                <m:t>min</m:t>
                              </m:r>
                            </m:e>
                            <m:lim>
                              <m:sSub>
                                <m:sSubPr>
                                  <m:ctrlP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sSub>
                                <m:sSubPr>
                                  <m:ctrlP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lim>
                          </m:limLow>
                        </m:fName>
                        <m:e>
                          <m:sSub>
                            <m:sSub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func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,   </m:t>
                      </m:r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.     </m:t>
                      </m:r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altLang="zh-TW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̅"/>
                          <m:ctrlPr>
                            <a:rPr lang="en-US" altLang="zh-TW" sz="2400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acc>
                    </m:oMath>
                  </m:oMathPara>
                </a14:m>
                <a:endParaRPr lang="en-US" altLang="zh-TW" sz="1200" dirty="0"/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At an interior optimum, the slope of the isoquant equals the slope of the </a:t>
                </a:r>
                <a:r>
                  <a:rPr lang="en-US" altLang="zh-TW" sz="2400" dirty="0" err="1"/>
                  <a:t>isocost</a:t>
                </a:r>
                <a:r>
                  <a:rPr lang="en-US" altLang="zh-TW" sz="2400" dirty="0"/>
                  <a:t>: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𝑀𝑅𝑇</m:t>
                      </m:r>
                      <m:sSub>
                        <m:sSub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1,2</m:t>
                          </m:r>
                        </m:sub>
                      </m:sSub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</m:e>
                            <m:sub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</m:e>
                            <m:sub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altLang="zh-TW" sz="2400" dirty="0"/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This tangency condition implies that the firm equalizes marginal product per dollar across inputs:</a:t>
                </a:r>
                <a:endParaRPr lang="en-US" altLang="zh-TW" sz="1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𝑀𝑅𝑇</m:t>
                      </m:r>
                      <m:sSub>
                        <m:sSubPr>
                          <m:ctrlPr>
                            <a:rPr lang="en-US" altLang="zh-TW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1,2</m:t>
                          </m:r>
                        </m:sub>
                      </m:sSub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zh-TW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US" altLang="zh-TW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</m:t>
                      </m:r>
                      <m:f>
                        <m:f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sSub>
                            <m:sSubPr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r>
                        <a:rPr lang="en-US" altLang="zh-TW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sSub>
                            <m:sSubPr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</m:e>
                            <m:sub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altLang="zh-TW" sz="24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2400" dirty="0"/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821791D-B424-48B3-0C05-094304B0FD9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199" y="1300900"/>
                <a:ext cx="11189855" cy="5081046"/>
              </a:xfrm>
              <a:blipFill>
                <a:blip r:embed="rId2"/>
                <a:stretch>
                  <a:fillRect l="-708" t="-1319" r="-8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933D2929-9CDA-E343-4CE0-25D3DE6D9578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928C491-CA85-A689-CECE-024C9E2F18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Recap: Cost Minimization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AA32077-51C7-077D-A236-BBB714E3F0DA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33D8F2-4A44-1859-CEC9-67912A5D0D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6ED957-F43A-99CB-1F4F-C8F1F364F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24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48643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A05A0B-E49F-66A6-84FC-62531EAEAD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0482BC5-F423-8CEF-492D-9D90A52B7A1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199" y="1300900"/>
                <a:ext cx="11189855" cy="5081046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Solving the CMP yields the firm’s conditional factor demand: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en-US" altLang="zh-TW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,</m:t>
                          </m:r>
                          <m:acc>
                            <m:accPr>
                              <m:chr m:val="̅"/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acc>
                        </m:e>
                      </m:d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,   </m:t>
                      </m:r>
                      <m:sSub>
                        <m:sSubPr>
                          <m:ctrlPr>
                            <a:rPr lang="en-US" altLang="zh-TW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en-US" altLang="zh-TW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,</m:t>
                          </m:r>
                          <m:acc>
                            <m:accPr>
                              <m:chr m:val="̅"/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acc>
                        </m:e>
                      </m:d>
                    </m:oMath>
                  </m:oMathPara>
                </a14:m>
                <a:endParaRPr lang="en-US" altLang="zh-TW" sz="2400" dirty="0"/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These inputs minimize cost, and are conditional on factor prices, the firm’s technology, and the desired level of production.</a:t>
                </a:r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Substituting the conditional factor demands into the objective function yields the cost function, which gives the firm’s minimum cost of producing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acc>
                  </m:oMath>
                </a14:m>
                <a:r>
                  <a:rPr lang="en-US" altLang="zh-TW" sz="2400" dirty="0"/>
                  <a:t>: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𝑐</m:t>
                      </m:r>
                      <m:d>
                        <m:dPr>
                          <m:ctrlPr>
                            <a:rPr lang="en-US" altLang="zh-TW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,</m:t>
                          </m:r>
                          <m:acc>
                            <m:accPr>
                              <m:chr m:val="̅"/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acc>
                        </m:e>
                      </m:d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altLang="zh-TW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𝜔</m:t>
                          </m:r>
                        </m:e>
                        <m:sub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⋅</m:t>
                      </m:r>
                      <m:sSub>
                        <m:sSubPr>
                          <m:ctrlPr>
                            <a:rPr lang="en-US" altLang="zh-TW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en-US" altLang="zh-TW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,</m:t>
                          </m:r>
                          <m:acc>
                            <m:accPr>
                              <m:chr m:val="̅"/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acc>
                        </m:e>
                      </m:d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altLang="zh-TW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𝜔</m:t>
                          </m:r>
                        </m:e>
                        <m:sub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⋅</m:t>
                      </m:r>
                      <m:sSub>
                        <m:sSubPr>
                          <m:ctrlPr>
                            <a:rPr lang="en-US" altLang="zh-TW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en-US" altLang="zh-TW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,</m:t>
                          </m:r>
                          <m:acc>
                            <m:accPr>
                              <m:chr m:val="̅"/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acc>
                        </m:e>
                      </m:d>
                    </m:oMath>
                  </m:oMathPara>
                </a14:m>
                <a:endParaRPr lang="en-US" altLang="zh-TW" sz="100" dirty="0"/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In the short run, some inputs are fixed, and the tangency condition may not be achieved: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𝑐</m:t>
                      </m:r>
                      <m:d>
                        <m:dPr>
                          <m:ctrlPr>
                            <a:rPr lang="en-US" altLang="zh-TW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,</m:t>
                          </m:r>
                          <m:acc>
                            <m:accPr>
                              <m:chr m:val="̅"/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acc>
                        </m:e>
                      </m:d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≤</m:t>
                      </m:r>
                      <m:sSup>
                        <m:sSupPr>
                          <m:ctrlPr>
                            <a:rPr lang="en-US" altLang="zh-TW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p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𝑆𝑅</m:t>
                          </m:r>
                        </m:sup>
                      </m:sSup>
                      <m:d>
                        <m:dPr>
                          <m:ctrlPr>
                            <a:rPr lang="en-US" altLang="zh-TW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̅"/>
                                  <m:ctrlP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,</m:t>
                          </m:r>
                          <m:acc>
                            <m:accPr>
                              <m:chr m:val="̅"/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acc>
                        </m:e>
                      </m:d>
                    </m:oMath>
                  </m:oMathPara>
                </a14:m>
                <a:endParaRPr lang="en-US" altLang="zh-TW" sz="24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Short run cost equals long run cost only if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en-US" altLang="zh-TW" sz="20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zh-TW" sz="20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acc>
                      </m:e>
                      <m:sub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altLang="zh-TW" sz="2000" dirty="0"/>
                  <a:t> coincides with the long run optimal level.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24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2400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0482BC5-F423-8CEF-492D-9D90A52B7A1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199" y="1300900"/>
                <a:ext cx="11189855" cy="5081046"/>
              </a:xfrm>
              <a:blipFill>
                <a:blip r:embed="rId2"/>
                <a:stretch>
                  <a:fillRect l="-708" t="-1319" b="-19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8652747E-DA86-DA69-F7BE-4DB6FBC2626A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0A98A39-4466-8E07-06B1-D88816D87E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Recap: Cost Minimization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DDA94F1-6FD9-D17A-A13C-33D80E3E4A0A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F5FE89-E6F2-55AD-523D-043C2793C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F932BD-D61B-C2A1-D0D0-6FC93E2DD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25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59643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51A8E4-E7C8-D19D-86D3-030AA6A657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A49CAFF-9B43-78CA-BAEA-3A38D425E59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199" y="1300900"/>
                <a:ext cx="11189855" cy="5081046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Holding input prices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𝜔</m:t>
                            </m:r>
                          </m:e>
                          <m:sub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𝜔</m:t>
                            </m:r>
                          </m:e>
                          <m:sub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altLang="zh-TW" sz="2400" dirty="0"/>
                  <a:t> fixed, cost becomes a function of output: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𝑐</m:t>
                      </m:r>
                      <m:d>
                        <m:d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</m:oMath>
                  </m:oMathPara>
                </a14:m>
                <a:endParaRPr lang="en-US" altLang="zh-TW" sz="2400" dirty="0"/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This allows us to study how total cost changes as output increases.</a:t>
                </a:r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Next, we define and examine: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Fixed costs and variable costs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Average costs and marginal costs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Short run vs. Long run cost curves</a:t>
                </a:r>
              </a:p>
              <a:p>
                <a:pPr lvl="4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These concepts will directly lead us to the firm’s supply curve.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24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2400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A49CAFF-9B43-78CA-BAEA-3A38D425E59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199" y="1300900"/>
                <a:ext cx="11189855" cy="5081046"/>
              </a:xfrm>
              <a:blipFill>
                <a:blip r:embed="rId2"/>
                <a:stretch>
                  <a:fillRect l="-708" t="-13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8B63240C-8227-33CA-AF99-D0EF55886348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B6EDD73-7133-E4AA-713D-AD3D76A81B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Preview: Cost Curves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4564DE4-D134-77A0-9EFC-4F54285A0746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92F7BE-07A9-1D9E-9E4B-EFBF9303B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2F82BC-2D44-4CB1-89DC-762807C2B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26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0081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D6792C-180E-20DD-ED13-CC15F5B6CB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B9BB718-BBB5-F762-857C-4667E87FBDC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199" y="1300900"/>
                <a:ext cx="11189855" cy="5081046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An </a:t>
                </a:r>
                <a:r>
                  <a:rPr lang="en-US" altLang="zh-TW" sz="2400" dirty="0" err="1"/>
                  <a:t>isoprofit</a:t>
                </a:r>
                <a:r>
                  <a:rPr lang="en-US" altLang="zh-TW" sz="2400" dirty="0"/>
                  <a:t> curve shows all input-output combinations yielding the same profit: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𝜋</m:t>
                      </m:r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altLang="zh-TW" sz="2400" i="1" dirty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altLang="zh-TW" sz="2400" i="1" dirty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i="1" dirty="0">
                              <a:latin typeface="Cambria Math" panose="02040503050406030204" pitchFamily="18" charset="0"/>
                            </a:rPr>
                            <m:t>𝜔</m:t>
                          </m:r>
                        </m:e>
                        <m:sub>
                          <m:r>
                            <a:rPr lang="en-US" altLang="zh-TW" sz="2400" i="1" dirty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US" altLang="zh-TW" sz="2400" i="1" dirty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i="1" dirty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altLang="zh-TW" sz="2400" i="1" dirty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altLang="zh-TW" sz="2400" i="1" dirty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altLang="zh-TW" sz="2400" i="1" dirty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i="1" dirty="0">
                              <a:latin typeface="Cambria Math" panose="02040503050406030204" pitchFamily="18" charset="0"/>
                            </a:rPr>
                            <m:t>𝜔</m:t>
                          </m:r>
                        </m:e>
                        <m:sub>
                          <m:r>
                            <a:rPr lang="en-US" altLang="zh-TW" sz="2400" i="1" dirty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en-US" altLang="zh-TW" sz="2400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b="0" i="1" dirty="0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altLang="zh-TW" sz="2400" b="0" i="1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altLang="zh-TW" sz="2400" dirty="0"/>
              </a:p>
              <a:p>
                <a:pPr lvl="4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8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Profit maximization occurs where: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Production function is tangent to </a:t>
                </a:r>
                <a:r>
                  <a:rPr lang="en-US" altLang="zh-TW" sz="2000" dirty="0" err="1"/>
                  <a:t>isoprofit</a:t>
                </a:r>
                <a:r>
                  <a:rPr lang="en-US" altLang="zh-TW" sz="2000" dirty="0"/>
                  <a:t> curve.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The slope of the </a:t>
                </a:r>
                <a:r>
                  <a:rPr lang="en-US" altLang="zh-TW" sz="2000" dirty="0" err="1"/>
                  <a:t>isoprofit</a:t>
                </a:r>
                <a:r>
                  <a:rPr lang="en-US" altLang="zh-TW" sz="2000" dirty="0"/>
                  <a:t> curve matches the slope of the production function.</a:t>
                </a:r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Solving the firm’s problem yields: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(Inverse) Factor demand functions: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𝜔</m:t>
                        </m:r>
                      </m:e>
                      <m:sub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d>
                      <m:d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𝑀</m:t>
                    </m:r>
                    <m:sSub>
                      <m:sSub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d>
                      <m:d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Sup>
                          <m:sSubSupPr>
                            <m:ctrlP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  <m:sup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∗</m:t>
                            </m:r>
                          </m:sup>
                        </m:sSubSup>
                      </m:e>
                    </m:d>
                  </m:oMath>
                </a14:m>
                <a:endParaRPr lang="en-US" altLang="zh-TW" sz="2000" dirty="0"/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Supply function: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d>
                      <m:dPr>
                        <m:ctrlPr>
                          <a:rPr lang="en-US" altLang="zh-TW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𝜔</m:t>
                            </m:r>
                          </m:e>
                          <m:sub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</m:oMath>
                </a14:m>
                <a:endParaRPr lang="en-US" altLang="zh-TW" sz="20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9545255-32A5-0F71-BA7B-FD83F065940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199" y="1300900"/>
                <a:ext cx="11189855" cy="5081046"/>
              </a:xfrm>
              <a:blipFill>
                <a:blip r:embed="rId2"/>
                <a:stretch>
                  <a:fillRect l="-708" t="-13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ECB41D2C-9E49-534D-A0BB-2CEE4AB98CE5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D1CEEB-B3DB-70E0-C8B4-66EBB44DD4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Recap: Profit Maximization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239FB61-9E10-1000-5357-D0E9CAFFC494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B6B711-E547-1987-CE4E-4E66DDE54F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CADFF8-49AA-EAA3-33C7-DFF74C2224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3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27976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22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A0DDB4B-70EB-D813-2CBD-F9DCC9FAC2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C96D899-59D5-9E41-D3B6-CE5808862787}"/>
              </a:ext>
            </a:extLst>
          </p:cNvPr>
          <p:cNvSpPr txBox="1"/>
          <p:nvPr/>
        </p:nvSpPr>
        <p:spPr>
          <a:xfrm>
            <a:off x="0" y="3044279"/>
            <a:ext cx="12188825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400" dirty="0">
                <a:solidFill>
                  <a:schemeClr val="bg1"/>
                </a:solidFill>
              </a:rPr>
              <a:t>The Cost Minimization Problem</a:t>
            </a:r>
          </a:p>
        </p:txBody>
      </p:sp>
    </p:spTree>
    <p:extLst>
      <p:ext uri="{BB962C8B-B14F-4D97-AF65-F5344CB8AC3E}">
        <p14:creationId xmlns:p14="http://schemas.microsoft.com/office/powerpoint/2010/main" val="411802602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15F59E-F280-19CD-263E-EFD63FF2B4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84CF2C9-A036-6597-721B-AA32F56D541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199" y="1300900"/>
                <a:ext cx="11353801" cy="5081046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Suppose a firm produces output using technology </a:t>
                </a:r>
                <a14:m>
                  <m:oMath xmlns:m="http://schemas.openxmlformats.org/officeDocument/2006/math"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(⋅)</m:t>
                    </m:r>
                  </m:oMath>
                </a14:m>
                <a:r>
                  <a:rPr lang="en-US" altLang="zh-TW" sz="2400" dirty="0"/>
                  <a:t>, where inputs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altLang="zh-TW" sz="2400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altLang="zh-TW" sz="2400" dirty="0"/>
                  <a:t> have prices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𝜔</m:t>
                        </m:r>
                      </m:e>
                      <m:sub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altLang="zh-TW" sz="2400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𝜔</m:t>
                        </m:r>
                      </m:e>
                      <m:sub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altLang="zh-TW" sz="2400" dirty="0"/>
                  <a:t>, respectively.</a:t>
                </a:r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Given a target output level </a:t>
                </a:r>
                <a14:m>
                  <m:oMath xmlns:m="http://schemas.openxmlformats.org/officeDocument/2006/math">
                    <m:r>
                      <a:rPr lang="en-US" altLang="zh-TW" sz="2400" i="1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altLang="zh-TW" sz="2400" dirty="0"/>
                  <a:t>, the firm chooses inputs to minimize cost: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altLang="zh-TW" sz="2400" b="0" i="0" smtClean="0">
                                  <a:latin typeface="Cambria Math" panose="02040503050406030204" pitchFamily="18" charset="0"/>
                                </a:rPr>
                                <m:t>min</m:t>
                              </m:r>
                            </m:e>
                            <m:lim>
                              <m:sSub>
                                <m:sSubPr>
                                  <m:ctrlP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sSub>
                                <m:sSubPr>
                                  <m:ctrlP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lim>
                          </m:limLow>
                        </m:fName>
                        <m:e>
                          <m:sSub>
                            <m:sSub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</m:e>
                            <m:sub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func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,   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.     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̅"/>
                          <m:ctrlPr>
                            <a:rPr lang="en-US" altLang="zh-TW" sz="2400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acc>
                    </m:oMath>
                  </m:oMathPara>
                </a14:m>
                <a:endParaRPr lang="en-US" altLang="zh-TW" sz="1200" dirty="0"/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The firm is choosing the least-cost way to produce exactly </a:t>
                </a:r>
                <a14:m>
                  <m:oMath xmlns:m="http://schemas.openxmlformats.org/officeDocument/2006/math">
                    <m:r>
                      <a:rPr lang="en-US" altLang="zh-TW" sz="2000" i="1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altLang="zh-TW" sz="2000" dirty="0"/>
                  <a:t>.</a:t>
                </a:r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This is the firm’s </a:t>
                </a:r>
                <a:r>
                  <a:rPr lang="en-US" altLang="zh-TW" sz="2400" b="1" dirty="0"/>
                  <a:t>cost minimization problem (CMP)</a:t>
                </a:r>
                <a:r>
                  <a:rPr lang="en-US" altLang="zh-TW" sz="2400" dirty="0"/>
                  <a:t>, which yields the </a:t>
                </a:r>
                <a:r>
                  <a:rPr lang="en-US" altLang="zh-TW" sz="2400" b="1" dirty="0"/>
                  <a:t>cost function</a:t>
                </a:r>
                <a:r>
                  <a:rPr lang="en-US" altLang="zh-TW" sz="2400" dirty="0"/>
                  <a:t>: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𝑐</m:t>
                      </m:r>
                      <m:d>
                        <m:d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</m:e>
                            <m:sub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</m:e>
                            <m:sub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acc>
                            <m:accPr>
                              <m:chr m:val="̅"/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acc>
                        </m:e>
                      </m:d>
                    </m:oMath>
                  </m:oMathPara>
                </a14:m>
                <a:endParaRPr lang="en-US" altLang="zh-TW" sz="2400" dirty="0"/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The cost function gives the minimum cost of producing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altLang="zh-TW" sz="20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acc>
                  </m:oMath>
                </a14:m>
                <a:r>
                  <a:rPr lang="en-US" altLang="zh-TW" sz="2000" dirty="0"/>
                  <a:t> units of output, given technology </a:t>
                </a:r>
                <a14:m>
                  <m:oMath xmlns:m="http://schemas.openxmlformats.org/officeDocument/2006/math"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⋅</m:t>
                        </m:r>
                      </m:e>
                    </m:d>
                  </m:oMath>
                </a14:m>
                <a:r>
                  <a:rPr lang="en-US" altLang="zh-TW" sz="2000" dirty="0"/>
                  <a:t>, and input prices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𝜔</m:t>
                        </m:r>
                      </m:e>
                      <m:sub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altLang="zh-TW" sz="2000" i="1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altLang="zh-TW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𝜔</m:t>
                        </m:r>
                      </m:e>
                      <m:sub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altLang="zh-TW" sz="2000" dirty="0"/>
                  <a:t>.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84CF2C9-A036-6597-721B-AA32F56D541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199" y="1300900"/>
                <a:ext cx="11353801" cy="5081046"/>
              </a:xfrm>
              <a:blipFill>
                <a:blip r:embed="rId2"/>
                <a:stretch>
                  <a:fillRect l="-698" t="-1319" r="-10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22D043D0-6102-40CC-6B99-B615FFDBF918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1447567-C5FF-FECD-E51A-F0B09FE355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The Cost Minimization Problem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0BD64AA-FD94-C4F1-8E1B-53353332D9FD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8C2250-989D-A7AA-1CE4-E11D449776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C5CBDC-33F3-82CF-E343-A8EDBA0D8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5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56725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454B8F-3AB5-5451-F399-6996B4A1B8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8F8CE06-5F40-96EF-A430-4A44681D294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093208" y="1300900"/>
                <a:ext cx="6717792" cy="5081046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An </a:t>
                </a:r>
                <a:r>
                  <a:rPr lang="en-US" altLang="zh-TW" sz="2400" b="1" dirty="0" err="1"/>
                  <a:t>isocost</a:t>
                </a:r>
                <a:r>
                  <a:rPr lang="en-US" altLang="zh-TW" sz="2400" dirty="0"/>
                  <a:t> shows all input combinations that yield the same total cost of production.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This is similar in concept to the indifference curve, which plots all combinations of bundles that yield the same level of utility for the consumer.</a:t>
                </a:r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To plot all combinations of inputs that yield cost </a:t>
                </a:r>
                <a14:m>
                  <m:oMath xmlns:m="http://schemas.openxmlformats.org/officeDocument/2006/math">
                    <m:r>
                      <a:rPr lang="en-US" altLang="zh-TW" sz="2400" i="1" dirty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altLang="zh-TW" sz="2400" dirty="0"/>
                  <a:t>: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sz="2400" i="1" dirty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i="1" dirty="0">
                              <a:latin typeface="Cambria Math" panose="02040503050406030204" pitchFamily="18" charset="0"/>
                            </a:rPr>
                            <m:t>𝜔</m:t>
                          </m:r>
                        </m:e>
                        <m:sub>
                          <m:r>
                            <a:rPr lang="en-US" altLang="zh-TW" sz="2400" i="1" dirty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US" altLang="zh-TW" sz="2400" i="1" dirty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i="1" dirty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altLang="zh-TW" sz="2400" i="1" dirty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altLang="zh-TW" sz="2400" b="0" i="1" dirty="0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altLang="zh-TW" sz="2400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b="0" i="1" dirty="0" smtClean="0">
                              <a:latin typeface="Cambria Math" panose="02040503050406030204" pitchFamily="18" charset="0"/>
                            </a:rPr>
                            <m:t>𝜔</m:t>
                          </m:r>
                        </m:e>
                        <m:sub>
                          <m:r>
                            <a:rPr lang="en-US" altLang="zh-TW" sz="2400" b="0" i="1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en-US" altLang="zh-TW" sz="2400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b="0" i="1" dirty="0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altLang="zh-TW" sz="2400" b="0" i="1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altLang="zh-TW" sz="24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TW" sz="2400" b="0" i="1" dirty="0" smtClean="0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US" altLang="zh-TW" sz="2400" b="0" i="1" dirty="0" smtClean="0"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US" altLang="zh-TW" sz="24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</m:t>
                      </m:r>
                      <m:r>
                        <a:rPr lang="en-US" altLang="zh-TW" sz="2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</m:t>
                      </m:r>
                      <m:sSub>
                        <m:sSub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num>
                        <m:den>
                          <m:sSub>
                            <m:sSubPr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</m:e>
                            <m:sub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</m:e>
                            <m:sub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</m:e>
                            <m:sub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sSub>
                        <m:sSubPr>
                          <m:ctrlPr>
                            <a:rPr lang="en-US" altLang="zh-TW" sz="2400" i="1" dirty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b="0" i="1" dirty="0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altLang="zh-TW" sz="2400" b="0" i="1" dirty="0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altLang="zh-TW" sz="2400" dirty="0"/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8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Graphically, the isocost is a straight line with slope </a:t>
                </a:r>
                <a14:m>
                  <m:oMath xmlns:m="http://schemas.openxmlformats.org/officeDocument/2006/math">
                    <m:r>
                      <a:rPr lang="en-US" altLang="zh-TW" sz="2400" b="0" i="0" smtClean="0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𝜔</m:t>
                        </m:r>
                      </m:e>
                      <m: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/</m:t>
                    </m:r>
                    <m:sSub>
                      <m:sSub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𝜔</m:t>
                        </m:r>
                      </m:e>
                      <m: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altLang="zh-TW" sz="2400" dirty="0"/>
                  <a:t>, with a (vertical)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4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zh-TW" sz="2400" i="1" dirty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altLang="zh-TW" sz="2400" dirty="0"/>
                  <a:t>-intercept of </a:t>
                </a:r>
                <a14:m>
                  <m:oMath xmlns:m="http://schemas.openxmlformats.org/officeDocument/2006/math"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altLang="zh-TW" sz="2400" i="1">
                        <a:latin typeface="Cambria Math" panose="02040503050406030204" pitchFamily="18" charset="0"/>
                      </a:rPr>
                      <m:t>/</m:t>
                    </m:r>
                    <m:sSub>
                      <m:sSub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𝜔</m:t>
                        </m:r>
                      </m:e>
                      <m:sub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altLang="zh-TW" sz="2400" dirty="0"/>
                  <a:t>.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24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8F8CE06-5F40-96EF-A430-4A44681D294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093208" y="1300900"/>
                <a:ext cx="6717792" cy="5081046"/>
              </a:xfrm>
              <a:blipFill>
                <a:blip r:embed="rId2"/>
                <a:stretch>
                  <a:fillRect l="-1270" t="-1319" r="-8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A1E4360C-DE2B-6C80-770A-A5A8850C6CD6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59C728-1F5E-CE35-B5E6-3DA7335E4B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</a:t>
            </a:r>
            <a:r>
              <a:rPr lang="en-US" sz="4000" dirty="0" err="1">
                <a:solidFill>
                  <a:schemeClr val="bg1"/>
                </a:solidFill>
              </a:rPr>
              <a:t>Isocost</a:t>
            </a:r>
            <a:r>
              <a:rPr lang="en-US" sz="4000" dirty="0">
                <a:solidFill>
                  <a:schemeClr val="bg1"/>
                </a:solidFill>
              </a:rPr>
              <a:t>: The Objective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0BF028-1A09-D208-AC93-F0123769F3DE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D50F1C-42C6-478E-1384-C43CBCECC3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3597BB-6870-DF39-A419-88DB8967D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6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B117227-DAA8-F468-8608-9F2B11829A6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457199" y="1427532"/>
            <a:ext cx="4572000" cy="4572000"/>
          </a:xfrm>
          <a:prstGeom prst="rect">
            <a:avLst/>
          </a:prstGeom>
        </p:spPr>
      </p:pic>
      <p:pic>
        <p:nvPicPr>
          <p:cNvPr id="11" name="Picture 10" descr="A graph of a function&#10;&#10;AI-generated content may be incorrect.">
            <a:extLst>
              <a:ext uri="{FF2B5EF4-FFF2-40B4-BE49-F238E27FC236}">
                <a16:creationId xmlns:a16="http://schemas.microsoft.com/office/drawing/2014/main" id="{59E135EC-A773-DEE6-0CE2-81AC6D3D703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99" y="1427532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716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445597-C417-0E1A-A413-F84EFCDAB1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CBD194-5B7E-6832-9D53-7596767AD2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93208" y="1300900"/>
            <a:ext cx="6717792" cy="5081046"/>
          </a:xfrm>
        </p:spPr>
        <p:txBody>
          <a:bodyPr>
            <a:normAutofit/>
          </a:bodyPr>
          <a:lstStyle/>
          <a:p>
            <a:pPr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400" dirty="0"/>
              <a:t>An </a:t>
            </a:r>
            <a:r>
              <a:rPr lang="en-US" altLang="zh-TW" sz="2400" dirty="0" err="1"/>
              <a:t>isocost</a:t>
            </a:r>
            <a:r>
              <a:rPr lang="en-US" altLang="zh-TW" sz="2400" dirty="0"/>
              <a:t> effectively divides the input plane into two regions.</a:t>
            </a:r>
          </a:p>
          <a:p>
            <a:pPr lvl="1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000" dirty="0"/>
              <a:t>The area below a given </a:t>
            </a:r>
            <a:r>
              <a:rPr lang="en-US" altLang="zh-TW" sz="2000" dirty="0" err="1"/>
              <a:t>isocost</a:t>
            </a:r>
            <a:r>
              <a:rPr lang="en-US" altLang="zh-TW" sz="2000" dirty="0"/>
              <a:t> consists of all input bundles that are cheaper than any bundle on the </a:t>
            </a:r>
            <a:r>
              <a:rPr lang="en-US" altLang="zh-TW" sz="2000" dirty="0" err="1"/>
              <a:t>isocost</a:t>
            </a:r>
            <a:r>
              <a:rPr lang="en-US" altLang="zh-TW" sz="2000" dirty="0"/>
              <a:t>.</a:t>
            </a:r>
          </a:p>
          <a:p>
            <a:pPr lvl="1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000" dirty="0"/>
              <a:t>The area above a given </a:t>
            </a:r>
            <a:r>
              <a:rPr lang="en-US" altLang="zh-TW" sz="2000" dirty="0" err="1"/>
              <a:t>isocost</a:t>
            </a:r>
            <a:r>
              <a:rPr lang="en-US" altLang="zh-TW" sz="2000" dirty="0"/>
              <a:t> consists of all input bundles that are more expensive than any bundle on the </a:t>
            </a:r>
            <a:r>
              <a:rPr lang="en-US" altLang="zh-TW" sz="2000" dirty="0" err="1"/>
              <a:t>isocost</a:t>
            </a:r>
            <a:r>
              <a:rPr lang="en-US" altLang="zh-TW" sz="2000" dirty="0"/>
              <a:t>.</a:t>
            </a:r>
          </a:p>
          <a:p>
            <a:pPr lvl="3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endParaRPr lang="en-US" altLang="zh-TW" sz="1200" dirty="0"/>
          </a:p>
          <a:p>
            <a:pPr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400" dirty="0"/>
              <a:t>Similar to how the isoquant divides the input space into two regions.</a:t>
            </a:r>
          </a:p>
          <a:p>
            <a:pPr lvl="1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000" dirty="0"/>
              <a:t>Also similar to how an indifference curve divides the consumption set into two regions.</a:t>
            </a:r>
          </a:p>
          <a:p>
            <a:pPr lvl="1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000" dirty="0"/>
              <a:t>Also similar to how the budget line divides the consumption set into two regions.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EB0FAEB-E495-555C-4027-69569D590262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991F4A3-AEF4-D9E8-AA0D-E86C7CC741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</a:t>
            </a:r>
            <a:r>
              <a:rPr lang="en-US" sz="4000" dirty="0" err="1">
                <a:solidFill>
                  <a:schemeClr val="bg1"/>
                </a:solidFill>
              </a:rPr>
              <a:t>Isocost</a:t>
            </a:r>
            <a:r>
              <a:rPr lang="en-US" sz="4000" dirty="0">
                <a:solidFill>
                  <a:schemeClr val="bg1"/>
                </a:solidFill>
              </a:rPr>
              <a:t>: The Objective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4CF8B2F-FABC-235D-779E-228595E86CC4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3C3138-BAD3-B906-EE4E-7A0CBF73CD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D78B48-DE94-2DE6-0634-0F5EA2D40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7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C9D03A7-6DA3-CC0D-F79E-E8FC0EFBDAF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457199" y="1427532"/>
            <a:ext cx="4572000" cy="4572000"/>
          </a:xfrm>
          <a:prstGeom prst="rect">
            <a:avLst/>
          </a:prstGeom>
        </p:spPr>
      </p:pic>
      <p:pic>
        <p:nvPicPr>
          <p:cNvPr id="10" name="Picture 9" descr="A graph of cost bundles&#10;&#10;AI-generated content may be incorrect.">
            <a:extLst>
              <a:ext uri="{FF2B5EF4-FFF2-40B4-BE49-F238E27FC236}">
                <a16:creationId xmlns:a16="http://schemas.microsoft.com/office/drawing/2014/main" id="{DB490642-BC7A-B05C-06D5-342B8866E0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99" y="1427532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689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6115D0-A88C-DE5C-FC72-FFEE8F7DA2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C130AB3-1D1F-7B1C-9666-08CA68EEDC1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093208" y="1300900"/>
                <a:ext cx="6717792" cy="5081046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The </a:t>
                </a:r>
                <a:r>
                  <a:rPr lang="en-US" altLang="zh-TW" sz="2400" dirty="0" err="1"/>
                  <a:t>isocost</a:t>
                </a:r>
                <a:r>
                  <a:rPr lang="en-US" altLang="zh-TW" sz="2400" dirty="0"/>
                  <a:t> is the graphical representation of the objective function in the cost minimization problem.</a:t>
                </a:r>
              </a:p>
              <a:p>
                <a:pPr lvl="4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 err="1"/>
                  <a:t>Isocosts</a:t>
                </a:r>
                <a:r>
                  <a:rPr lang="en-US" altLang="zh-TW" sz="2400" dirty="0"/>
                  <a:t> representing higher total costs lie farther from the origin.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The diagram depicts two </a:t>
                </a:r>
                <a:r>
                  <a:rPr lang="en-US" altLang="zh-TW" sz="2000" dirty="0" err="1"/>
                  <a:t>isocosts</a:t>
                </a:r>
                <a:r>
                  <a:rPr lang="en-US" altLang="zh-TW" sz="2000" dirty="0"/>
                  <a:t>, where </a:t>
                </a:r>
                <a14:m>
                  <m:oMath xmlns:m="http://schemas.openxmlformats.org/officeDocument/2006/math"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&lt;</m:t>
                    </m:r>
                    <m:sSup>
                      <m:sSup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p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r>
                  <a:rPr lang="en-US" altLang="zh-TW" sz="2000" dirty="0"/>
                  <a:t>.</a:t>
                </a:r>
              </a:p>
              <a:p>
                <a:pPr lvl="4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The firm’s objective is to produce a given level of output on the lowest </a:t>
                </a:r>
                <a:r>
                  <a:rPr lang="en-US" altLang="zh-TW" sz="2400" dirty="0" err="1"/>
                  <a:t>isocost</a:t>
                </a:r>
                <a:r>
                  <a:rPr lang="en-US" altLang="zh-TW" sz="2400" dirty="0"/>
                  <a:t> possible.</a:t>
                </a:r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The firm’s constraint is its production technology and its required output level.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24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C130AB3-1D1F-7B1C-9666-08CA68EEDC1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093208" y="1300900"/>
                <a:ext cx="6717792" cy="5081046"/>
              </a:xfrm>
              <a:blipFill>
                <a:blip r:embed="rId2"/>
                <a:stretch>
                  <a:fillRect l="-1270" t="-1319" r="-17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D7DA00CA-DF0A-4DF8-B85B-E32C37A02063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71C86FD-D06B-467A-5802-2F5873AFBF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</a:t>
            </a:r>
            <a:r>
              <a:rPr lang="en-US" sz="4000" dirty="0" err="1">
                <a:solidFill>
                  <a:schemeClr val="bg1"/>
                </a:solidFill>
              </a:rPr>
              <a:t>Isocost</a:t>
            </a:r>
            <a:r>
              <a:rPr lang="en-US" sz="4000" dirty="0">
                <a:solidFill>
                  <a:schemeClr val="bg1"/>
                </a:solidFill>
              </a:rPr>
              <a:t>: The Objective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4B946C6-2196-9B51-2F1F-8D22075AF3C1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EDD575-D388-B2B6-231D-5C4E9B71E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D1419E-E3A2-4375-9E07-EB8E70EB6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8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0A735AE-2413-44CE-2A32-34296AAE0A7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457199" y="1427532"/>
            <a:ext cx="4572000" cy="4572000"/>
          </a:xfrm>
          <a:prstGeom prst="rect">
            <a:avLst/>
          </a:prstGeom>
        </p:spPr>
      </p:pic>
      <p:pic>
        <p:nvPicPr>
          <p:cNvPr id="13" name="Picture 12" descr="A graph of a function&#10;&#10;AI-generated content may be incorrect.">
            <a:extLst>
              <a:ext uri="{FF2B5EF4-FFF2-40B4-BE49-F238E27FC236}">
                <a16:creationId xmlns:a16="http://schemas.microsoft.com/office/drawing/2014/main" id="{0EC97D9D-AFD2-FEC1-EA6F-CD0578DF900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99" y="1427532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8625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F2584E-7F0F-C6A2-2E94-5A3F89F052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B347EA4-1FBB-5999-33C2-A38B63E5D6A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093208" y="1300900"/>
                <a:ext cx="6717792" cy="5081046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The </a:t>
                </a:r>
                <a:r>
                  <a:rPr lang="en-US" altLang="zh-TW" sz="2400" b="1" dirty="0"/>
                  <a:t>isoquant</a:t>
                </a:r>
                <a:r>
                  <a:rPr lang="en-US" altLang="zh-TW" sz="2400" dirty="0"/>
                  <a:t> is the graphical representation of the firm’s constraint in the cost minimization problem.</a:t>
                </a:r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The isoquant plots all combinations of inputs that yield a desired level of output </a:t>
                </a:r>
                <a14:m>
                  <m:oMath xmlns:m="http://schemas.openxmlformats.org/officeDocument/2006/math">
                    <m:r>
                      <a:rPr lang="en-US" altLang="zh-TW" sz="2400" i="1" dirty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altLang="zh-TW" sz="2400" dirty="0"/>
                  <a:t>: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b="0" i="1" dirty="0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altLang="zh-TW" sz="2400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zh-TW" sz="24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b="0" i="1" dirty="0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TW" sz="2400" b="0" i="1" dirty="0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altLang="zh-TW" sz="2400" b="0" i="1" dirty="0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altLang="zh-TW" sz="24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b="0" i="1" dirty="0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TW" sz="2400" b="0" i="1" dirty="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n-US" altLang="zh-TW" sz="24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TW" sz="2400" b="0" i="1" dirty="0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US" altLang="zh-TW" sz="2400" dirty="0"/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Graphically, the isoquant depends on the firm’s production technology and the chosen level of output.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For a refresher, see Chapter 19: Technology.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Recall that the slope of the isoquant reflects the marginal rate of technical substitution (MRTS).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B347EA4-1FBB-5999-33C2-A38B63E5D6A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093208" y="1300900"/>
                <a:ext cx="6717792" cy="5081046"/>
              </a:xfrm>
              <a:blipFill>
                <a:blip r:embed="rId2"/>
                <a:stretch>
                  <a:fillRect l="-1270" t="-1319" r="-1180" b="-3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BBAE91F9-70B1-D56E-C2FA-893F07E9ECFB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269B879-9BB3-5E8C-1DD0-5E9DEDD49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Isoquant: </a:t>
            </a:r>
            <a:r>
              <a:rPr lang="en-US" sz="4000">
                <a:solidFill>
                  <a:schemeClr val="bg1"/>
                </a:solidFill>
              </a:rPr>
              <a:t>The Constraint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C3CB210-893E-6653-EAB2-1BBFFCFB5816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2FAA8E-0C20-C41B-4EE4-87D53618E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519943-F57D-1CC2-4D43-C2792C5D1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9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572AB5A-A925-C82E-1AC4-7EF74A7A9E1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457199" y="1427532"/>
            <a:ext cx="4572000" cy="4572000"/>
          </a:xfrm>
          <a:prstGeom prst="rect">
            <a:avLst/>
          </a:prstGeom>
        </p:spPr>
      </p:pic>
      <p:pic>
        <p:nvPicPr>
          <p:cNvPr id="10" name="Picture 9" descr="A graph of a function&#10;&#10;AI-generated content may be incorrect.">
            <a:extLst>
              <a:ext uri="{FF2B5EF4-FFF2-40B4-BE49-F238E27FC236}">
                <a16:creationId xmlns:a16="http://schemas.microsoft.com/office/drawing/2014/main" id="{8028322B-753C-7411-9F8E-CD7941D54AF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99" y="1427532"/>
            <a:ext cx="4572000" cy="4572000"/>
          </a:xfrm>
          <a:prstGeom prst="rect">
            <a:avLst/>
          </a:prstGeom>
        </p:spPr>
      </p:pic>
      <p:pic>
        <p:nvPicPr>
          <p:cNvPr id="13" name="Picture 12" descr="A graph of a function&#10;&#10;AI-generated content may be incorrect.">
            <a:extLst>
              <a:ext uri="{FF2B5EF4-FFF2-40B4-BE49-F238E27FC236}">
                <a16:creationId xmlns:a16="http://schemas.microsoft.com/office/drawing/2014/main" id="{7CFDA1DA-5BA5-85A4-4349-956216A1EAC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99" y="1427532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628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5356cb1e-6d86-4dae-a983-fa46a00b040a}" enabled="1" method="Standard" siteId="{4881a8fa-b252-4912-b93a-7806c41bbe91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12970</TotalTime>
  <Words>2174</Words>
  <Application>Microsoft Office PowerPoint</Application>
  <PresentationFormat>Custom</PresentationFormat>
  <Paragraphs>286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2" baseType="lpstr">
      <vt:lpstr>Aptos</vt:lpstr>
      <vt:lpstr>Arial</vt:lpstr>
      <vt:lpstr>Calibri</vt:lpstr>
      <vt:lpstr>Cambria Math</vt:lpstr>
      <vt:lpstr>Garamond</vt:lpstr>
      <vt:lpstr>Office Theme</vt:lpstr>
      <vt:lpstr>PowerPoint Presentation</vt:lpstr>
      <vt:lpstr>  Recap: Profit Maximization</vt:lpstr>
      <vt:lpstr>  Recap: Profit Maximization</vt:lpstr>
      <vt:lpstr>PowerPoint Presentation</vt:lpstr>
      <vt:lpstr>  The Cost Minimization Problem</vt:lpstr>
      <vt:lpstr>  Isocost: The Objective</vt:lpstr>
      <vt:lpstr>  Isocost: The Objective</vt:lpstr>
      <vt:lpstr>  Isocost: The Objective</vt:lpstr>
      <vt:lpstr>  Isoquant: The Constraint</vt:lpstr>
      <vt:lpstr>  CMP Visualized: Candidate #1</vt:lpstr>
      <vt:lpstr>  CMP Visualized: Candidate #2</vt:lpstr>
      <vt:lpstr>  CMP Visualized: Candidate #3</vt:lpstr>
      <vt:lpstr>PowerPoint Presentation</vt:lpstr>
      <vt:lpstr>  CMP: Graphs to Math</vt:lpstr>
      <vt:lpstr>  CMP: The Lagrangian</vt:lpstr>
      <vt:lpstr>  CMP: Tangency Condition</vt:lpstr>
      <vt:lpstr>  CMP: The Conditional Factor Demand</vt:lpstr>
      <vt:lpstr>  CMP: The Cost Function</vt:lpstr>
      <vt:lpstr>  CMP: An Example</vt:lpstr>
      <vt:lpstr>  CMP: An Example</vt:lpstr>
      <vt:lpstr>  CMP in the Short Run </vt:lpstr>
      <vt:lpstr>  CMP in the Short Run Visualized</vt:lpstr>
      <vt:lpstr>PowerPoint Presentation</vt:lpstr>
      <vt:lpstr>  Recap: Cost Minimization</vt:lpstr>
      <vt:lpstr>  Recap: Cost Minimization</vt:lpstr>
      <vt:lpstr>  Preview: Cost Curves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Brian Park</dc:creator>
  <cp:keywords/>
  <dc:description>generated using python-pptx</dc:description>
  <cp:lastModifiedBy>Brian Park</cp:lastModifiedBy>
  <cp:revision>467</cp:revision>
  <cp:lastPrinted>2026-02-23T02:04:32Z</cp:lastPrinted>
  <dcterms:created xsi:type="dcterms:W3CDTF">2013-01-27T09:14:16Z</dcterms:created>
  <dcterms:modified xsi:type="dcterms:W3CDTF">2026-02-26T14:32:48Z</dcterms:modified>
  <cp:category/>
</cp:coreProperties>
</file>