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706" r:id="rId3"/>
    <p:sldId id="707" r:id="rId4"/>
    <p:sldId id="376" r:id="rId5"/>
    <p:sldId id="708" r:id="rId6"/>
    <p:sldId id="709" r:id="rId7"/>
    <p:sldId id="723" r:id="rId8"/>
    <p:sldId id="725" r:id="rId9"/>
    <p:sldId id="711" r:id="rId10"/>
    <p:sldId id="710" r:id="rId11"/>
    <p:sldId id="712" r:id="rId12"/>
    <p:sldId id="713" r:id="rId13"/>
    <p:sldId id="714" r:id="rId14"/>
    <p:sldId id="715" r:id="rId15"/>
    <p:sldId id="716" r:id="rId16"/>
    <p:sldId id="718" r:id="rId17"/>
    <p:sldId id="719" r:id="rId18"/>
    <p:sldId id="720" r:id="rId19"/>
    <p:sldId id="599" r:id="rId20"/>
    <p:sldId id="647" r:id="rId21"/>
    <p:sldId id="722" r:id="rId22"/>
    <p:sldId id="422" r:id="rId23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122C"/>
    <a:srgbClr val="FDB913"/>
    <a:srgbClr val="B896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04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73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59EC7-19C7-4638-A61A-0E2B59861576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7AAC7-CF25-414B-93E7-2A61E431E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2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Do not modify the notes in this section to avoid tampering with the Poll Everywhere activity.
More info at polleverywhere.com/support
Suppose that a firm finds that $$p\\cdot MP_1&gt;\\omega_1$$. What should it do?
https://www.polleverywhere.com/multiple_choice_polls/PwtpXd9rzEYypJRPzNNuf?display_state=instructions&amp;activity_state=opened&amp;state=opened&amp;flow=Engagement&amp;onscreen=persist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87AAC7-CF25-414B-93E7-2A61E431E831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D27EEE-4E7F-CFD1-B7B8-D0BCE2B9CA7A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3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
Do not modify the notes in this section to avoid tampering with the Poll Everywhere activity.
More info at polleverywhere.com/support
Suppose that a firm finds that $$p\\cdot MP_1&gt;\\omega_1$$. What should it do?
https://www.polleverywhere.com/multiple_choice_polls/PwtpXd9rzEYypJRPzNNuf?display_state=chart&amp;activity_state=closed&amp;state=closed&amp;flow=Engagement&amp;onscreen=persist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87AAC7-CF25-414B-93E7-2A61E431E831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674A19-EFBE-83E3-7982-DD865518FC26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4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114D-31B9-4B78-9ACC-70FB90027BFD}" type="datetime1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F4A91-75B0-4800-B4E2-20956DB94300}" type="datetime1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51350-1A97-42BE-B68B-7AD85E4EDCBF}" type="datetime1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F65B-C187-4F2E-97E4-866F44D3FEC5}" type="datetime1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CE8C-B3D2-4FED-8171-A22B1E84AA49}" type="datetime1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7D79-C197-49E5-840E-62EF773E40EB}" type="datetime1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4C717-ACD6-42B4-B4D2-A00897526083}" type="datetime1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0F010-C38E-44B3-A11D-B9CE0300A741}" type="datetime1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2EE-45D9-4220-A88F-EE689B9875C3}" type="datetime1">
              <a:rPr lang="en-US" smtClean="0"/>
              <a:t>2/24/2026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1C2B-1683-45DB-88D6-369C6CB6AB24}" type="datetime1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611B-DC9D-42DB-B865-14DB93E316AF}" type="datetime1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8D4B9-4EE2-4C3D-B367-BE7622E78789}" type="datetime1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650659"/>
            <a:ext cx="1218882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DB913"/>
                </a:solidFill>
                <a:latin typeface="Garamond"/>
              </a:defRPr>
            </a:pPr>
            <a:r>
              <a:rPr lang="en-US" sz="4200" dirty="0"/>
              <a:t>I</a:t>
            </a:r>
            <a:r>
              <a:rPr lang="en-US" sz="3600" dirty="0"/>
              <a:t>NTERMEDIATE </a:t>
            </a:r>
            <a:r>
              <a:rPr lang="en-US" sz="4200" dirty="0"/>
              <a:t>M</a:t>
            </a:r>
            <a:r>
              <a:rPr lang="en-US" sz="3600" dirty="0"/>
              <a:t>ICROECONOMIC </a:t>
            </a:r>
            <a:r>
              <a:rPr lang="en-US" sz="4200" dirty="0"/>
              <a:t>T</a:t>
            </a:r>
            <a:r>
              <a:rPr lang="en-US" sz="3600" dirty="0"/>
              <a:t>HEORY</a:t>
            </a:r>
            <a:endParaRPr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-1" y="3657600"/>
            <a:ext cx="121888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>
                <a:solidFill>
                  <a:srgbClr val="FFFFFF"/>
                </a:solidFill>
                <a:latin typeface="Garamond"/>
              </a:defRPr>
            </a:pPr>
            <a:r>
              <a:rPr lang="en-US" dirty="0"/>
              <a:t>Chapter 20: Profit Maximization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454B8F-3AB5-5451-F399-6996B4A1B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F8CE06-5F40-96EF-A430-4A44681D294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An </a:t>
                </a:r>
                <a:r>
                  <a:rPr lang="en-US" altLang="zh-TW" sz="2400" b="1" dirty="0" err="1"/>
                  <a:t>isoprofit</a:t>
                </a:r>
                <a:r>
                  <a:rPr lang="en-US" altLang="zh-TW" sz="2400" dirty="0"/>
                  <a:t> curve shows all input-output combinations that yield the same level </a:t>
                </a:r>
                <a:r>
                  <a:rPr lang="en-US" altLang="zh-TW" sz="2400"/>
                  <a:t>of profit:</a:t>
                </a:r>
                <a:endParaRPr lang="en-US" altLang="zh-TW" sz="24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				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TW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zh-TW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altLang="zh-TW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4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altLang="zh-TW" sz="2400" b="0" i="1" dirty="0"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US" altLang="zh-TW" sz="24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  <m:sSub>
                      <m:sSubPr>
                        <m:ctrlPr>
                          <a:rPr lang="en-US" altLang="zh-TW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altLang="zh-TW" sz="24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4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point at which the </a:t>
                </a:r>
                <a:r>
                  <a:rPr lang="en-US" altLang="zh-TW" sz="2400" dirty="0" err="1"/>
                  <a:t>isoprofit</a:t>
                </a:r>
                <a:r>
                  <a:rPr lang="en-US" altLang="zh-TW" sz="2400" dirty="0"/>
                  <a:t> curve is tangent to the production function is profit-maximizing:</a:t>
                </a:r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			  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𝑀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𝑝𝑀</m:t>
                    </m:r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slope of the production function is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𝑀</m:t>
                    </m:r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slope of the </a:t>
                </a:r>
                <a:r>
                  <a:rPr lang="en-US" altLang="zh-TW" sz="2000" dirty="0" err="1"/>
                  <a:t>isoprofit</a:t>
                </a:r>
                <a:r>
                  <a:rPr lang="en-US" altLang="zh-TW" sz="2000" dirty="0"/>
                  <a:t> curve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altLang="zh-TW" sz="2000" dirty="0"/>
                  <a:t>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8F8CE06-5F40-96EF-A430-4A44681D29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 r="-2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1E4360C-DE2B-6C80-770A-A5A8850C6CD6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59C728-1F5E-CE35-B5E6-3DA7335E4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Short Run Profit Maximization: </a:t>
            </a:r>
            <a:r>
              <a:rPr lang="en-US" sz="4000" dirty="0" err="1">
                <a:solidFill>
                  <a:schemeClr val="bg1"/>
                </a:solidFill>
              </a:rPr>
              <a:t>Isoprofit</a:t>
            </a:r>
            <a:r>
              <a:rPr lang="en-US" sz="4000" dirty="0">
                <a:solidFill>
                  <a:schemeClr val="bg1"/>
                </a:solidFill>
              </a:rPr>
              <a:t> Curves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0BF028-1A09-D208-AC93-F0123769F3DE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50F1C-42C6-478E-1384-C43CBCECC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597BB-6870-DF39-A419-88DB8967D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10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117227-DAA8-F468-8608-9F2B11829A6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3FA56BF-AF2D-64E7-92B1-AB1BF65F28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1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50177-EF48-BBFA-7E23-2F31DF5E1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A21903C-35B1-949C-E75D-B7B7AD57D65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When either the output price increases or the price of a factor decreases, the firm’s optimal output increases due to: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Increased revenue from selling each unit 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Reduced input costs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If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↑</m:t>
                    </m:r>
                  </m:oMath>
                </a14:m>
                <a:r>
                  <a:rPr lang="en-US" altLang="zh-TW" sz="2400" dirty="0"/>
                  <a:t> or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↓</m:t>
                    </m:r>
                  </m:oMath>
                </a14:m>
                <a:r>
                  <a:rPr lang="en-US" altLang="zh-TW" sz="2400" dirty="0"/>
                  <a:t>, the </a:t>
                </a:r>
                <a:r>
                  <a:rPr lang="en-US" altLang="zh-TW" sz="2400" dirty="0" err="1"/>
                  <a:t>isoprofit</a:t>
                </a:r>
                <a:r>
                  <a:rPr lang="en-US" altLang="zh-TW" sz="2400" dirty="0"/>
                  <a:t> curve becomes flatter, leading to an increase in both input use and output.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Meanwhile, if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↓</m:t>
                    </m:r>
                  </m:oMath>
                </a14:m>
                <a:r>
                  <a:rPr lang="en-US" altLang="zh-TW" sz="2400" dirty="0"/>
                  <a:t> or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↑</m:t>
                    </m:r>
                  </m:oMath>
                </a14:m>
                <a:r>
                  <a:rPr lang="en-US" altLang="zh-TW" sz="2400" dirty="0"/>
                  <a:t>, the </a:t>
                </a:r>
                <a:r>
                  <a:rPr lang="en-US" altLang="zh-TW" sz="2400" dirty="0" err="1"/>
                  <a:t>isoprofit</a:t>
                </a:r>
                <a:r>
                  <a:rPr lang="en-US" altLang="zh-TW" sz="2400" dirty="0"/>
                  <a:t> curve becomes steeper, leading to a decrease in both input use and output.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A21903C-35B1-949C-E75D-B7B7AD57D6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 r="-1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E8076F8B-4CB7-8DA4-5627-2D8DDA603F09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81B7183-4203-F08E-C331-A92AFAC5C408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0" y="0"/>
                <a:ext cx="12188825" cy="923636"/>
              </a:xfrm>
            </p:spPr>
            <p:txBody>
              <a:bodyPr>
                <a:normAutofit/>
              </a:bodyPr>
              <a:lstStyle/>
              <a:p>
                <a:pPr algn="l">
                  <a:defRPr sz="4000" b="1">
                    <a:solidFill>
                      <a:srgbClr val="FDB913"/>
                    </a:solidFill>
                    <a:latin typeface="Garamond"/>
                  </a:defRPr>
                </a:pPr>
                <a:r>
                  <a:rPr lang="en-US" sz="4000" dirty="0">
                    <a:solidFill>
                      <a:schemeClr val="bg1"/>
                    </a:solidFill>
                  </a:rPr>
                  <a:t>  Comparative Statics: Changes in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𝒑</m:t>
                    </m:r>
                  </m:oMath>
                </a14:m>
                <a:r>
                  <a:rPr lang="en-US" sz="4000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𝝎</m:t>
                    </m:r>
                  </m:oMath>
                </a14:m>
                <a:endParaRPr lang="en-US" sz="4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81B7183-4203-F08E-C331-A92AFAC5C40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0"/>
                <a:ext cx="12188825" cy="923636"/>
              </a:xfrm>
              <a:blipFill>
                <a:blip r:embed="rId3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70F70DFA-ADDE-1AB5-D6AB-4FE230E528DB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AF6AEA-5A68-85C3-33B3-E9DFEB843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745484-FD2D-38A4-946E-1110121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11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1FC521B-80D0-4297-E98F-D8A878EFB24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88E4921-74A3-506A-C830-19252890FA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227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B100F-5723-97F4-8EA7-944CA8D2B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BBF8C8-1D03-6B70-3231-86A3C71B09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first- and second-order conditions for profit maximization are: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FOC: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sz="2400" dirty="0"/>
                  <a:t>,		SOC: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̅"/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We start from the tangency condition (production function and </a:t>
                </a:r>
                <a:r>
                  <a:rPr lang="en-US" altLang="zh-TW" sz="2400" dirty="0" err="1"/>
                  <a:t>isoprofit</a:t>
                </a:r>
                <a:r>
                  <a:rPr lang="en-US" altLang="zh-TW" sz="2400" dirty="0"/>
                  <a:t>):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		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𝜕</m:t>
                            </m:r>
                          </m:e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											 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f>
                          <m:f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</m:e>
                              <m:sup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bSup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</m:num>
                          <m:den>
                            <m:sSup>
                              <m:sSup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&lt;0</m:t>
                    </m:r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We verify that the demand for input 1 decreases as its price increases, confirming the graphical analysis.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BBF8C8-1D03-6B70-3231-86A3C71B09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CA231DB7-EA7F-CB29-0030-2DE82948828C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7F14EDB-73C6-9179-E8E7-AAF26BD1A3A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0" y="0"/>
                <a:ext cx="12188825" cy="923636"/>
              </a:xfrm>
            </p:spPr>
            <p:txBody>
              <a:bodyPr>
                <a:normAutofit/>
              </a:bodyPr>
              <a:lstStyle/>
              <a:p>
                <a:pPr algn="l">
                  <a:defRPr sz="4000" b="1">
                    <a:solidFill>
                      <a:srgbClr val="FDB913"/>
                    </a:solidFill>
                    <a:latin typeface="Garamond"/>
                  </a:defRPr>
                </a:pPr>
                <a:r>
                  <a:rPr lang="en-US" sz="4000" dirty="0">
                    <a:solidFill>
                      <a:schemeClr val="bg1"/>
                    </a:solidFill>
                  </a:rPr>
                  <a:t>  Comparative Statics: Changes in 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𝒑</m:t>
                    </m:r>
                  </m:oMath>
                </a14:m>
                <a:r>
                  <a:rPr lang="en-US" sz="4000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𝝎</m:t>
                    </m:r>
                  </m:oMath>
                </a14:m>
                <a:endParaRPr lang="en-US" sz="4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7F14EDB-73C6-9179-E8E7-AAF26BD1A3A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0"/>
                <a:ext cx="12188825" cy="923636"/>
              </a:xfrm>
              <a:blipFill>
                <a:blip r:embed="rId3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47E01792-94A2-B8F0-D5EB-85B5F05A0E65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05AA27-E2E8-4174-B39E-F74AFB4E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0E3C1F-1220-6CB0-6B68-E29ADBE1F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12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56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1482B-685B-206B-BF51-CBBB22750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41C2E2-ADE5-A1A5-2315-B84C2F3E408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Similarly, we can verify that the demand for input 1 increases as the output price increases: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		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altLang="zh-TW" sz="24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𝜕</m:t>
                            </m:r>
                          </m:e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sSup>
                          <m:sSup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											 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Sup>
                          <m:sSub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f>
                          <m:f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</m:e>
                              <m:sup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Sup>
                                  <m:sSubSup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bSup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</m:num>
                          <m:den>
                            <m:sSup>
                              <m:sSup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You will not be tested on the mathematical derivations of these two results (slides 12 &amp; 13). 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Understanding the graph and logic of the comparative statics is sufficient.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What happens when the market price of the output falls?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What happens when the price of factor of production falls?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041C2E2-ADE5-A1A5-2315-B84C2F3E408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 r="-13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5F969169-C1AF-792E-A160-872F036AF8BC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BB1E1F7-0F1C-2244-EB5E-AB4F93CD6A52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0" y="0"/>
                <a:ext cx="12188825" cy="923636"/>
              </a:xfrm>
            </p:spPr>
            <p:txBody>
              <a:bodyPr>
                <a:normAutofit/>
              </a:bodyPr>
              <a:lstStyle/>
              <a:p>
                <a:pPr algn="l">
                  <a:defRPr sz="4000" b="1">
                    <a:solidFill>
                      <a:srgbClr val="FDB913"/>
                    </a:solidFill>
                    <a:latin typeface="Garamond"/>
                  </a:defRPr>
                </a:pPr>
                <a:r>
                  <a:rPr lang="en-US" sz="4000" dirty="0">
                    <a:solidFill>
                      <a:schemeClr val="bg1"/>
                    </a:solidFill>
                  </a:rPr>
                  <a:t>  Comparative Statics: Changes in 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𝒑</m:t>
                    </m:r>
                  </m:oMath>
                </a14:m>
                <a:r>
                  <a:rPr lang="en-US" sz="4000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40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𝝎</m:t>
                    </m:r>
                  </m:oMath>
                </a14:m>
                <a:endParaRPr lang="en-US" sz="4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BB1E1F7-0F1C-2244-EB5E-AB4F93CD6A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0"/>
                <a:ext cx="12188825" cy="923636"/>
              </a:xfrm>
              <a:blipFill>
                <a:blip r:embed="rId3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DDF10E5C-BD27-F894-C6B7-EC12AF14B92C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20BB2E-2F2D-DC9A-DF2F-EDC03210D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FDD50F-AAF7-B4B4-0FBC-B7B5B1B9B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13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9127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AD6635-1478-759B-D730-9541A6ECD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6DF786-1312-35DF-DC80-53CB1D14EBA9}"/>
              </a:ext>
            </a:extLst>
          </p:cNvPr>
          <p:cNvSpPr txBox="1"/>
          <p:nvPr/>
        </p:nvSpPr>
        <p:spPr>
          <a:xfrm>
            <a:off x="0" y="2705725"/>
            <a:ext cx="1218882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Profit Maximization</a:t>
            </a:r>
          </a:p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in the Long Run</a:t>
            </a:r>
          </a:p>
        </p:txBody>
      </p:sp>
    </p:spTree>
    <p:extLst>
      <p:ext uri="{BB962C8B-B14F-4D97-AF65-F5344CB8AC3E}">
        <p14:creationId xmlns:p14="http://schemas.microsoft.com/office/powerpoint/2010/main" val="8583990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50CFE-98D6-6CB3-2086-D0D97ABDA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E0B714A-EB67-4D64-FE44-7AB6CBC6884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In the long run, all inputs are variable, so the profit maximization problem is: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240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altLang="zh-TW" sz="2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 dirty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 dirty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func>
                    </m:oMath>
                  </m:oMathPara>
                </a14:m>
                <a:endParaRPr lang="en-US" altLang="zh-TW" sz="24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optimal conditions are the same as before, but applied to both factors of production: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457200" lvl="1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𝜕𝜋</m:t>
                          </m:r>
                        </m:num>
                        <m:den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=0   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   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⋅</m:t>
                      </m:r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</m:e>
                          </m:d>
                        </m:num>
                        <m:den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en-US" altLang="zh-TW" sz="2400" i="1" dirty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zh-TW" sz="2400" i="1" dirty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n-US" altLang="zh-TW" sz="2400" b="0" i="1" dirty="0" smtClean="0">
                          <a:latin typeface="Cambria Math" panose="02040503050406030204" pitchFamily="18" charset="0"/>
                        </a:rPr>
                        <m:t>,   ∀</m:t>
                      </m:r>
                      <m:r>
                        <a:rPr lang="en-US" altLang="zh-TW" sz="2400" b="0" i="1" dirty="0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altLang="zh-TW" sz="2400" b="0" i="1" dirty="0" smtClean="0">
                          <a:latin typeface="Cambria Math" panose="02040503050406030204" pitchFamily="18" charset="0"/>
                        </a:rPr>
                        <m:t>=1,2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result is the (unconditional) </a:t>
                </a:r>
                <a:r>
                  <a:rPr lang="en-US" altLang="zh-TW" sz="2400" b="1" dirty="0"/>
                  <a:t>factor demand</a:t>
                </a:r>
                <a:r>
                  <a:rPr lang="en-US" altLang="zh-TW" sz="2400" dirty="0"/>
                  <a:t>, which states that each factor is hired up to the point where its value of marginal product equals its price: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457200" lvl="1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altLang="zh-TW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r>
                        <a:rPr lang="en-US" altLang="zh-TW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zh-TW" sz="2400" i="1" dirty="0">
                          <a:latin typeface="Cambria Math" panose="02040503050406030204" pitchFamily="18" charset="0"/>
                        </a:rPr>
                        <m:t>,   ∀</m:t>
                      </m:r>
                      <m:r>
                        <a:rPr lang="en-US" altLang="zh-TW" sz="2400" i="1" dirty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altLang="zh-TW" sz="2400" i="1" dirty="0">
                          <a:latin typeface="Cambria Math" panose="02040503050406030204" pitchFamily="18" charset="0"/>
                        </a:rPr>
                        <m:t>=1,2</m:t>
                      </m:r>
                    </m:oMath>
                  </m:oMathPara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E0B714A-EB67-4D64-FE44-7AB6CBC688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09102BDF-0B97-AF1E-0743-D0FAEEE216AA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84781F-0202-9074-7AA9-45A4CA8E0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Long Run Profit Maximization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642981-BF8C-3E72-F3BC-9DFAA1E5F49D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8BB0DA-9EC2-C1E6-BAE5-70E5833B4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B44E25-5577-2B0F-4D83-A63D30F94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15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8047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9B35A-677B-4B19-7354-7433BAB1B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92A964-FA64-8429-F6F2-2FE454378F9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Suppose the firm’s production function follows a Cobb-Douglas form, so that the profit maximization problem can be set up as: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240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⋅</m:t>
                          </m:r>
                          <m:d>
                            <m:d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sup>
                              </m:sSubSup>
                            </m:e>
                          </m:d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func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first-order condition for factor 1 is: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𝜕𝜋</m:t>
                        </m:r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𝑝𝐴𝑎</m:t>
                    </m:r>
                    <m:sSubSup>
                      <m:sSub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  <m:sSubSup>
                      <m:sSub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bSup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Let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𝐴</m:t>
                    </m:r>
                    <m:sSubSup>
                      <m:sSub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bSup>
                    <m:sSubSup>
                      <m:sSub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bSup>
                  </m:oMath>
                </a14:m>
                <a:r>
                  <a:rPr lang="en-US" altLang="zh-TW" sz="2400" dirty="0"/>
                  <a:t>. Then rearranging and simplifying, we find that: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𝑝𝑎𝑦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 </m:t>
                    </m:r>
                    <m:sSubSup>
                      <m:sSub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𝑎𝑝𝑦</m:t>
                        </m:r>
                      </m:num>
                      <m:den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en-US" altLang="zh-TW" sz="24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92A964-FA64-8429-F6F2-2FE454378F9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838E6E38-67F9-4A55-6E18-6AAADFEF87C6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DE44F7-E4AA-21B2-ECA8-1969EF95D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Example: Profit Maximization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BA9D86-4FA7-70A4-3D7E-4B44EA82C8F6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F6DE1A-B476-E943-CB92-48EAC4312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345227-773B-912B-2E9B-229D20087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16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9223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351979-4A20-FF89-B239-4CE6A7FF3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06E8D0-C8F9-3291-470E-3713BCD30AD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Similarly, we find an expression for the optimal quantity of input 2: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𝑝𝑦</m:t>
                        </m:r>
                      </m:num>
                      <m:den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US" altLang="zh-TW" sz="12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Plugging these results into the firm’s production function, we find that: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𝐴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𝑎𝑝𝑦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𝑏𝑝𝑦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𝐴</m:t>
                    </m:r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𝑎𝑝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𝑏𝑝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</m:oMath>
                </a14:m>
                <a:endParaRPr lang="en-US" altLang="zh-TW" sz="24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					        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box>
                          <m:box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box>
                      </m:sup>
                    </m:sSup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𝐴</m:t>
                    </m:r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𝑎𝑝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𝑏𝑝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</m:e>
                                  <m:sub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</m:oMath>
                </a14:m>
                <a:endParaRPr lang="en-US" altLang="zh-TW" sz="24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				                 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TW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sSup>
                              <m:sSup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𝑎𝑝</m:t>
                                        </m:r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altLang="zh-TW" sz="2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TW" sz="2400" i="1">
                                                <a:latin typeface="Cambria Math" panose="02040503050406030204" pitchFamily="18" charset="0"/>
                                              </a:rPr>
                                              <m:t>𝜔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TW" sz="2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</m:e>
                              <m:sup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𝑏𝑝</m:t>
                                        </m:r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altLang="zh-TW" sz="2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TW" sz="2400" i="1">
                                                <a:latin typeface="Cambria Math" panose="02040503050406030204" pitchFamily="18" charset="0"/>
                                              </a:rPr>
                                              <m:t>𝜔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TW" sz="2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</m:e>
                              <m:sup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sup>
                            </m:sSup>
                          </m:e>
                        </m:d>
                      </m:e>
                      <m:sup>
                        <m:box>
                          <m:box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zh-TW" sz="2400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den>
                            </m:f>
                          </m:e>
                        </m:box>
                      </m:sup>
                    </m:sSup>
                  </m:oMath>
                </a14:m>
                <a:endParaRPr lang="en-US" altLang="zh-TW" sz="24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06E8D0-C8F9-3291-470E-3713BCD30A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FCECCA51-25C2-7BA0-66A6-71165A3E8BD5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0007FF-CA62-E272-1106-5A1B3B06B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Example: Profit Maximization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912EE7-A122-5C00-1203-470A58B7EC27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B01325-0033-6A42-AA23-2AE6D4A52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9B6C3D-AA54-2896-1E68-DC0193194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17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732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AF506-328C-C07E-8BC9-0AC1F00A0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E08888-DC02-2C09-5F72-1E33C4A7B1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This is the expression for the firm’s supply function:</a:t>
                </a:r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  <m:sSup>
                              <m:sSup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𝑎𝑝</m:t>
                                        </m:r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altLang="zh-TW" sz="2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TW" sz="2400" i="1">
                                                <a:latin typeface="Cambria Math" panose="02040503050406030204" pitchFamily="18" charset="0"/>
                                              </a:rPr>
                                              <m:t>𝜔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TW" sz="2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</m:e>
                              <m:sup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𝑏𝑝</m:t>
                                        </m:r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altLang="zh-TW" sz="2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TW" sz="2400" i="1">
                                                <a:latin typeface="Cambria Math" panose="02040503050406030204" pitchFamily="18" charset="0"/>
                                              </a:rPr>
                                              <m:t>𝜔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TW" sz="2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</m:e>
                              <m:sup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sup>
                            </m:sSup>
                          </m:e>
                        </m:d>
                      </m:e>
                      <m:sup>
                        <m:box>
                          <m:box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den>
                            </m:f>
                          </m:e>
                        </m:box>
                      </m:sup>
                    </m:sSup>
                  </m:oMath>
                </a14:m>
                <a:endParaRPr lang="en-US" altLang="zh-TW" sz="12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When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altLang="zh-TW" sz="2000" dirty="0"/>
                  <a:t> increases, output also increases.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When either factor price increases, output decreases.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Note that this requires that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&lt;1</m:t>
                    </m:r>
                  </m:oMath>
                </a14:m>
                <a:r>
                  <a:rPr lang="en-US" altLang="zh-TW" sz="2000" dirty="0"/>
                  <a:t>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E08888-DC02-2C09-5F72-1E33C4A7B1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337DFC0B-A2AD-8F22-8766-26AC77F81524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807BA7-02B7-B64F-2B91-5C6F2BF43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Example: Profit Maximization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FAF64E-2CDE-3EA8-C85B-3AA04D9AF92F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6A4B83-9498-D26F-1959-A9438AF3D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C40D06-AA9B-71A1-0312-A9754DF58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18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733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FFCACC-7CFE-C16B-D2E3-EAB226A38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958CC5-C2BF-10CA-D0D3-BEDE3D81CFFC}"/>
              </a:ext>
            </a:extLst>
          </p:cNvPr>
          <p:cNvSpPr txBox="1"/>
          <p:nvPr/>
        </p:nvSpPr>
        <p:spPr>
          <a:xfrm>
            <a:off x="-1" y="3044279"/>
            <a:ext cx="121888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Recap &amp; Preview</a:t>
            </a:r>
            <a:endParaRPr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680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A5A93-A992-4CC2-997D-654F3E452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26617BF-D112-37FA-0024-9815E9FAC4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 firm’s production technology describes how inputs are transformed into output: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production function describes the boundary of the production set: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production set is the set of all technologically feasible input-output combinations.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An isoquant is the set of input combinations that produce a fixed level of output: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marginal product of input 1: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𝑀</m:t>
                      </m:r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altLang="zh-TW" sz="12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Measures additional output from increasing one input, holding others fixed.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Diminishes under the law of diminishing marginal product.</a:t>
                </a:r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21791D-B424-48B3-0C05-094304B0FD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 b="-1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D5C0C756-6C14-5321-A7F2-A8B1F2D27A82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F3C423-7DF9-3F99-E5EF-CE4CBB2A4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Recap: Technology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1D0EE1-B768-0A1F-26CA-28147B9DF86E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631860-2571-06D0-D4EF-EFAECE5DE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B921A8-A361-F2F8-5E84-23A10F0B3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66938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66581-C1E7-5F4C-7898-0D22DDB7A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21791D-B424-48B3-0C05-094304B0FD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 firm’s profit is defined as: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In the short run, some inputs may be fixed (e.g.,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sz="2000" dirty="0"/>
                  <a:t>)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firm chooses inputs to maximize profit.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first-order conditions for optimization are: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𝜕𝜋</m:t>
                          </m:r>
                        </m:num>
                        <m:den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=0   ⟹   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𝑀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zh-TW" sz="2400" i="1" dirty="0">
                          <a:latin typeface="Cambria Math" panose="02040503050406030204" pitchFamily="18" charset="0"/>
                        </a:rPr>
                        <m:t>,   ∀</m:t>
                      </m:r>
                      <m:r>
                        <a:rPr lang="en-US" altLang="zh-TW" sz="2400" i="1" dirty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altLang="zh-TW" sz="2400" i="1" dirty="0">
                          <a:latin typeface="Cambria Math" panose="02040503050406030204" pitchFamily="18" charset="0"/>
                        </a:rPr>
                        <m:t>=1,2</m:t>
                      </m:r>
                    </m:oMath>
                  </m:oMathPara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𝑀</m:t>
                    </m:r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TW" sz="2000" dirty="0"/>
                  <a:t> is the value of marginal product of input </a:t>
                </a: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firm hires input </a:t>
                </a:r>
                <a14:m>
                  <m:oMath xmlns:m="http://schemas.openxmlformats.org/officeDocument/2006/math">
                    <m:r>
                      <a:rPr lang="en-US" altLang="zh-TW" sz="2000" i="1" dirty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zh-TW" sz="2000" dirty="0"/>
                  <a:t> up to the point where its value equals its price.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21791D-B424-48B3-0C05-094304B0FD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933D2929-9CDA-E343-4CE0-25D3DE6D957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28C491-CA85-A689-CECE-024C9E2F1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Recap: Profit Maximization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A32077-51C7-077D-A236-BBB714E3F0DA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3D8F2-4A44-1859-CEC9-67912A5D0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6ED957-F43A-99CB-1F4F-C8F1F364F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20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8643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F4E56-4431-8012-DD7B-E548941C7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545255-32A5-0F71-BA7B-FD83F06594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An </a:t>
                </a:r>
                <a:r>
                  <a:rPr lang="en-US" altLang="zh-TW" sz="2400" dirty="0" err="1"/>
                  <a:t>isoprofit</a:t>
                </a:r>
                <a:r>
                  <a:rPr lang="en-US" altLang="zh-TW" sz="2400" dirty="0"/>
                  <a:t> curve shows all input-output combinations yielding the same profit: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i="1" dirty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400" i="1" dirty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altLang="zh-TW" sz="240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altLang="zh-TW" sz="2400" dirty="0"/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Profit maximization occurs where: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Production function is tangent to </a:t>
                </a:r>
                <a:r>
                  <a:rPr lang="en-US" altLang="zh-TW" sz="2000" dirty="0" err="1"/>
                  <a:t>isoprofit</a:t>
                </a:r>
                <a:r>
                  <a:rPr lang="en-US" altLang="zh-TW" sz="2000" dirty="0"/>
                  <a:t> curve.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slope of the </a:t>
                </a:r>
                <a:r>
                  <a:rPr lang="en-US" altLang="zh-TW" sz="2000" dirty="0" err="1"/>
                  <a:t>isoprofit</a:t>
                </a:r>
                <a:r>
                  <a:rPr lang="en-US" altLang="zh-TW" sz="2000" dirty="0"/>
                  <a:t> curve matches the slope of the production function.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Solving the firm’s problem yields: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(Inverse) Factor demand functions: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𝑀</m:t>
                    </m:r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Sup>
                          <m:sSubSup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e>
                    </m:d>
                  </m:oMath>
                </a14:m>
                <a:endParaRPr lang="en-US" altLang="zh-TW" sz="20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Supply function: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endParaRPr lang="en-US" altLang="zh-TW" sz="20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9545255-32A5-0F71-BA7B-FD83F06594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5795F9EE-80CF-04E4-2F6A-029488B1AA5A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496ADF-942D-C740-F164-C229A111A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Recap: Profit Maximization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3AEF61-A353-6972-8AE0-8FCD1BD1531E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8AB359-BF7E-CBDC-8D64-03E305099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DF4FF-31C6-9821-6DA3-D7AAEFD20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21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586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1A8E4-E7C8-D19D-86D3-030AA6A65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49CAFF-9B43-78CA-BAEA-3A38D425E59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So far, we examined the firm’s profit maximization problem.</a:t>
                </a:r>
              </a:p>
              <a:p>
                <a:pPr lvl="4"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For any output level the firm chooses, it must produce that output at minimum cost given input prices.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If there was a cheaper method of producing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altLang="zh-TW" sz="2000" dirty="0"/>
                  <a:t>, then the firm is, by definition, not profit maximizing.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This leads us to a useful method of approaching the firm’s profit maximization: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Step #1: We find the cost-minimizing method of producing an arbitrary level of output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Step #2: Then we find the optimal level of output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altLang="zh-TW" sz="2000" dirty="0"/>
                  <a:t> that would maximize the firm’s profits.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Step #1 gives us the cost function, 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</m:d>
                  </m:oMath>
                </a14:m>
                <a:r>
                  <a:rPr lang="en-US" altLang="zh-TW" sz="24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49CAFF-9B43-78CA-BAEA-3A38D425E5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 r="-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8B63240C-8227-33CA-AF99-D0EF5588634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6EDD73-7133-E4AA-713D-AD3D76A81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Preview: Cost Minimization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564DE4-D134-77A0-9EFC-4F54285A0746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2F7BE-07A9-1D9E-9E4B-EFBF9303B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2F82BC-2D44-4CB1-89DC-762807C2B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22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08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F0B53-3656-B095-219C-FFCA2063E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201FDA0-7F3E-08FC-A01A-3822DBA4980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marginal rate of technical substitution: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𝑅𝑇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(negative) slope of the isoquant, typically interpreted in absolute value.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Diminishes when the production technology of the firm is convex.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Returns to scale describe proportional changes in all inputs: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⋚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&gt;1</m:t>
                      </m:r>
                    </m:oMath>
                  </m:oMathPara>
                </a14:m>
                <a:endParaRPr lang="en-US" altLang="zh-TW" sz="24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000" dirty="0"/>
                  <a:t>Increasing returns to scale.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000" dirty="0"/>
                  <a:t>Constant returns to scale.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sz="2000" dirty="0"/>
                  <a:t>Decreasing returns to scale.</a:t>
                </a:r>
                <a:endParaRPr lang="en-US" altLang="zh-TW" sz="20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A155775-B779-8AED-C40A-2FDFD45213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D09828C6-0652-E644-A3FA-8C5956496686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1B9896-59EF-A70D-50DA-E0094BFCC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Recap: Technology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D23FEB-4FC9-844B-2DF3-792141A3C743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8AA6EC-24E9-80E5-1C34-D6B40DF20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311002-292E-9A17-ABF1-D7F2EE922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3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7009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0DDB4B-70EB-D813-2CBD-F9DCC9FAC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C96D899-59D5-9E41-D3B6-CE5808862787}"/>
              </a:ext>
            </a:extLst>
          </p:cNvPr>
          <p:cNvSpPr txBox="1"/>
          <p:nvPr/>
        </p:nvSpPr>
        <p:spPr>
          <a:xfrm>
            <a:off x="0" y="2705725"/>
            <a:ext cx="1218882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Profit Maximization</a:t>
            </a:r>
          </a:p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in the Short Run</a:t>
            </a:r>
          </a:p>
        </p:txBody>
      </p:sp>
    </p:spTree>
    <p:extLst>
      <p:ext uri="{BB962C8B-B14F-4D97-AF65-F5344CB8AC3E}">
        <p14:creationId xmlns:p14="http://schemas.microsoft.com/office/powerpoint/2010/main" val="41180260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5F59E-F280-19CD-263E-EFD63FF2B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4CF2C9-A036-6597-721B-AA32F56D541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 firm’s </a:t>
                </a:r>
                <a:r>
                  <a:rPr lang="en-US" altLang="zh-TW" sz="2400" b="1" dirty="0"/>
                  <a:t>profit</a:t>
                </a:r>
                <a:r>
                  <a:rPr lang="en-US" altLang="zh-TW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</m:d>
                  </m:oMath>
                </a14:m>
                <a:r>
                  <a:rPr lang="en-US" altLang="zh-TW" sz="2400" dirty="0"/>
                  <a:t> is its total revenue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𝑇𝑅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altLang="zh-TW" sz="2400" dirty="0"/>
                  <a:t>minus its total cost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𝑇𝐶</m:t>
                    </m:r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400" dirty="0"/>
                  <a:t>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5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𝑇𝑅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𝑇𝐶</m:t>
                      </m:r>
                    </m:oMath>
                  </m:oMathPara>
                </a14:m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Suppose that the firm: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Produces </a:t>
                </a: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zh-TW" sz="2000" dirty="0"/>
                  <a:t> outputs </a:t>
                </a: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000" b="0" i="1" dirty="0" smtClean="0">
                        <a:latin typeface="Cambria Math" panose="02040503050406030204" pitchFamily="18" charset="0"/>
                      </a:rPr>
                      <m:t>,⋯,</m:t>
                    </m:r>
                    <m:sSub>
                      <m:sSubPr>
                        <m:ctrlP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000" dirty="0"/>
                  <a:t>, where each output’s market price is </a:t>
                </a:r>
                <a14:m>
                  <m:oMath xmlns:m="http://schemas.openxmlformats.org/officeDocument/2006/math">
                    <m:r>
                      <a:rPr lang="en-US" altLang="zh-TW" sz="2000" i="1" dirty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TW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TW" sz="20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000" i="1" dirty="0">
                        <a:latin typeface="Cambria Math" panose="02040503050406030204" pitchFamily="18" charset="0"/>
                      </a:rPr>
                      <m:t>,⋯,</m:t>
                    </m:r>
                    <m:sSub>
                      <m:sSubPr>
                        <m:ctrlPr>
                          <a:rPr lang="en-US" altLang="zh-TW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TW" sz="2000" i="1" dirty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zh-TW" sz="20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Uses </a:t>
                </a:r>
                <a14:m>
                  <m:oMath xmlns:m="http://schemas.openxmlformats.org/officeDocument/2006/math">
                    <m:r>
                      <a:rPr lang="en-US" altLang="zh-TW" sz="2000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altLang="zh-TW" sz="2000" dirty="0"/>
                  <a:t> of inputs </a:t>
                </a:r>
                <a14:m>
                  <m:oMath xmlns:m="http://schemas.openxmlformats.org/officeDocument/2006/math">
                    <m:r>
                      <a:rPr lang="en-US" altLang="zh-TW" sz="2000" i="1" dirty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TW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000" i="1" dirty="0">
                        <a:latin typeface="Cambria Math" panose="02040503050406030204" pitchFamily="18" charset="0"/>
                      </a:rPr>
                      <m:t>,⋯,</m:t>
                    </m:r>
                    <m:sSub>
                      <m:sSubPr>
                        <m:ctrlPr>
                          <a:rPr lang="en-US" altLang="zh-TW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altLang="zh-TW" sz="20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000" dirty="0"/>
                  <a:t>, where each input’s unit cost is </a:t>
                </a:r>
                <a14:m>
                  <m:oMath xmlns:m="http://schemas.openxmlformats.org/officeDocument/2006/math">
                    <m:r>
                      <a:rPr lang="en-US" altLang="zh-TW" sz="2000" i="1" dirty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TW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0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000" i="1" dirty="0">
                        <a:latin typeface="Cambria Math" panose="02040503050406030204" pitchFamily="18" charset="0"/>
                      </a:rPr>
                      <m:t>,⋯,</m:t>
                    </m:r>
                    <m:sSub>
                      <m:sSubPr>
                        <m:ctrlPr>
                          <a:rPr lang="en-US" altLang="zh-TW" sz="2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 dirty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altLang="zh-TW" sz="20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000" dirty="0"/>
                  <a:t>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altLang="zh-TW" sz="2000" i="1"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n-US" altLang="zh-TW" sz="2000" i="1" smtClean="0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en-US" altLang="zh-TW" sz="2000" i="1" smtClean="0"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altLang="zh-TW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000" i="1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0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zh-TW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000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altLang="zh-TW" sz="20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groupChr>
                        </m:e>
                        <m:lim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𝑇𝑅</m:t>
                          </m:r>
                        </m:lim>
                      </m:limLow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limLow>
                        <m:limLowPr>
                          <m:ctrlP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en-US" altLang="zh-TW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altLang="zh-TW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000" i="1"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altLang="zh-TW" sz="20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zh-TW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0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zh-TW" sz="20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groupChr>
                        </m:e>
                        <m:lim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</a:rPr>
                            <m:t>𝑇𝐶</m:t>
                          </m:r>
                        </m:lim>
                      </m:limLow>
                    </m:oMath>
                  </m:oMathPara>
                </a14:m>
                <a:endParaRPr lang="en-US" altLang="zh-TW" sz="2000" dirty="0"/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Some inputs may be fixed in the short run, but in the long run all inputs are variable.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4CF2C9-A036-6597-721B-AA32F56D54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22D043D0-6102-40CC-6B99-B615FFDBF91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447567-C5FF-FECD-E51A-F0B09FE35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Profit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BD64AA-FD94-C4F1-8E1B-53353332D9FD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8C2250-989D-A7AA-1CE4-E11D44977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C5CBDC-33F3-82CF-E343-A8EDBA0D8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5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672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17884-4754-77EE-0CF8-6D7CA5266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3E61540-1428-FC8E-4084-89E34E0C59D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Let us simplify and assume the firm produces one output using two inputs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400" dirty="0"/>
                  <a:t>, where input 2 is fixed at a level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altLang="zh-TW" sz="24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zh-TW" sz="2400" i="1" dirty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  <m:sub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zh-TW" sz="2400" dirty="0"/>
                  <a:t>. The firm’s profit maximization problem is: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5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altLang="zh-TW" sz="2400" i="0" smtClean="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limLow>
                            <m:limLow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groupChr>
                                <m:groupChrPr>
                                  <m:chr m:val="⏟"/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groupChr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⋅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d>
                                    <m:dPr>
                                      <m:ctrlP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24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altLang="zh-TW" sz="2400" i="1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sSub>
                                        <m:sSubPr>
                                          <m:ctrlPr>
                                            <a:rPr lang="en-US" altLang="zh-TW" sz="240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lang="en-US" altLang="zh-TW" sz="2400" i="1" dirty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altLang="zh-TW" sz="2400" i="1" dirty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</m:acc>
                                        </m:e>
                                        <m:sub>
                                          <m:r>
                                            <a:rPr lang="en-US" altLang="zh-TW" sz="2400" i="1" dirty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altLang="zh-TW" sz="2400" i="1" dirty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altLang="zh-TW" sz="24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i="1" dirty="0"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altLang="zh-TW" sz="2400" i="1" dirty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zh-TW" sz="24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i="1" dirty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altLang="zh-TW" sz="2400" i="1" dirty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altLang="zh-TW" sz="2400" i="1" dirty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altLang="zh-TW" sz="24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400" i="1" dirty="0"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</m:e>
                                    <m:sub>
                                      <m:r>
                                        <a:rPr lang="en-US" altLang="zh-TW" sz="2400" i="1" dirty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zh-TW" sz="24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acc>
                                        <m:accPr>
                                          <m:chr m:val="̅"/>
                                          <m:ctrlPr>
                                            <a:rPr lang="en-US" altLang="zh-TW" sz="2400" i="1" dirty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altLang="zh-TW" sz="2400" i="1" dirty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altLang="zh-TW" sz="2400" i="1" dirty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groupChr>
                            </m:e>
                            <m:lim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lim>
                          </m:limLow>
                        </m:e>
                      </m:func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first-order condition for profit maximization is: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5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		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𝜕𝜋</m:t>
                        </m:r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=0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Sup>
                              <m:sSubSup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b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altLang="zh-TW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altLang="zh-TW" sz="2400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altLang="zh-TW" sz="2400" i="1" dirty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altLang="zh-TW" sz="2400" i="1" dirty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d>
                      </m:num>
                      <m:den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=0   </m:t>
                    </m:r>
                  </m:oMath>
                </a14:m>
                <a:endParaRPr lang="en-US" altLang="zh-TW" sz="2400" b="0" i="1" dirty="0"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>
                    <a:ea typeface="Cambria Math" panose="02040503050406030204" pitchFamily="18" charset="0"/>
                  </a:rPr>
                  <a:t>								    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value of the marginal product of a factor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⋅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TW" sz="2400" dirty="0"/>
                  <a:t> equals the factor’s price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𝜔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TW" sz="24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3E61540-1428-FC8E-4084-89E34E0C59D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05BB3F27-E78C-B4D5-9B27-E42778C0D655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1CA4E8-55CA-C815-70F4-84B13CC75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Short Run Profit Maximization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6E3C7-DAF5-588A-273F-4065F4DA85D2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C5EEDE-9411-1A5C-9DAF-7C6583187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BD8C1D-0831-AD48-F728-AB6058D4C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6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470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9861B-D16E-DE46-0DD3-ED235D628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solidFill>
                  <a:srgbClr val="000000">
                    <a:alpha val="0"/>
                  </a:srgbClr>
                </a:solidFill>
              </a:rPr>
              <a:t>Poll Everywhere multiple choice poll instructions screen
Activity Title: Suppose that a firm finds that $$p\\cdot MP_1&gt;\\omega_1$$. What should it do?
Slide 7</a:t>
            </a:r>
          </a:p>
        </p:txBody>
      </p:sp>
      <p:sp>
        <p:nvSpPr>
          <p:cNvPr id="3" name="Footer Placeholder 2" descr="Poll Everywhere multiple choice poll instructions screen&#10;Activity Title: Suppose that a firm finds that $$p\\cdot MP_1&gt;\\omega_1$$. What should it do?">
            <a:extLst>
              <a:ext uri="{FF2B5EF4-FFF2-40B4-BE49-F238E27FC236}">
                <a16:creationId xmlns:a16="http://schemas.microsoft.com/office/drawing/2014/main" id="{7F30EDE0-43E9-12BC-C28A-C53FCF827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B7B319-D171-51FD-DE9B-B4B511181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2D341A-8294-E2B5-7BB6-6D35E24C84B5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90500" y="190500"/>
            <a:ext cx="117983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520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8992-DB35-1788-3D06-CE1D719D0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solidFill>
                  <a:srgbClr val="000000">
                    <a:alpha val="0"/>
                  </a:srgbClr>
                </a:solidFill>
              </a:rPr>
              <a:t>Poll Everywhere multiple choice poll chart screen
Activity Title: Suppose that a firm finds that $$p\\cdot MP_1&gt;\\omega_1$$. What should it do?
Slide 9</a:t>
            </a:r>
          </a:p>
        </p:txBody>
      </p:sp>
      <p:sp>
        <p:nvSpPr>
          <p:cNvPr id="3" name="Footer Placeholder 2" descr="Poll Everywhere multiple choice poll chart screen&#10;Activity Title: Suppose that a firm finds that $$p\\cdot MP_1&gt;\\omega_1$$. What should it do?">
            <a:extLst>
              <a:ext uri="{FF2B5EF4-FFF2-40B4-BE49-F238E27FC236}">
                <a16:creationId xmlns:a16="http://schemas.microsoft.com/office/drawing/2014/main" id="{08D5D079-A7C9-D9C1-0392-C7DBB3F1B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6E6C6E-1837-6E35-BA05-43637571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4E6A3A0-C630-8DEA-2CE6-E44FA9CF61A6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90500" y="190500"/>
            <a:ext cx="117983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038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93D23-4C11-8950-AA70-5684DA0DC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3838A2A-0CB1-4629-0812-569D771B585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 lnSpcReduction="10000"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Suppose a firm increases its use of input 1 by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sz="2400" dirty="0"/>
                  <a:t>, which increases output by </a:t>
                </a:r>
                <a14:m>
                  <m:oMath xmlns:m="http://schemas.openxmlformats.org/officeDocument/2006/math">
                    <m:r>
                      <a:rPr lang="en-US" altLang="zh-TW" sz="2400" i="1" dirty="0" err="1" smtClean="0">
                        <a:latin typeface="Cambria Math" panose="02040503050406030204" pitchFamily="18" charset="0"/>
                      </a:rPr>
                      <m:t>𝑑𝑦</m:t>
                    </m:r>
                  </m:oMath>
                </a14:m>
                <a:r>
                  <a:rPr lang="en-US" altLang="zh-TW" sz="2400" dirty="0"/>
                  <a:t>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5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𝑑𝑦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𝑀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altLang="zh-TW" sz="2400" b="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firm’s revenue increases by 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𝑝𝑀</m:t>
                    </m:r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sz="2000" dirty="0"/>
                  <a:t>, and its cost increases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 dirty="0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sz="2000" dirty="0"/>
                  <a:t>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If revenue increases by more than cost, the firm should increase its use of input 1: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𝑝𝑀</m:t>
                    </m:r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altLang="zh-TW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US" altLang="zh-TW" sz="2400" dirty="0"/>
                  <a:t>Increase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If revenue increases by less than cost, the firm should decrease its use of input 1: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𝑝𝑀</m:t>
                    </m:r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altLang="zh-TW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US" altLang="zh-TW" sz="2400" dirty="0"/>
                  <a:t>Decrease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Therefore, the firm is profit-maximizing when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𝑝𝑀</m:t>
                    </m:r>
                    <m:sSub>
                      <m:sSub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zh-TW" sz="24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3838A2A-0CB1-4629-0812-569D771B585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86925F49-7436-613E-DDF3-ADF1CF117262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30E01EF-E33F-E533-6915-09B7D67039B8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0" y="0"/>
                <a:ext cx="12188825" cy="923636"/>
              </a:xfrm>
            </p:spPr>
            <p:txBody>
              <a:bodyPr>
                <a:normAutofit/>
              </a:bodyPr>
              <a:lstStyle/>
              <a:p>
                <a:pPr algn="l">
                  <a:defRPr sz="4000" b="1">
                    <a:solidFill>
                      <a:srgbClr val="FDB913"/>
                    </a:solidFill>
                    <a:latin typeface="Garamond"/>
                  </a:defRPr>
                </a:pPr>
                <a:r>
                  <a:rPr lang="en-US" sz="4000" dirty="0">
                    <a:solidFill>
                      <a:schemeClr val="bg1"/>
                    </a:solidFill>
                  </a:rPr>
                  <a:t>  Why </a:t>
                </a:r>
                <a14:m>
                  <m:oMath xmlns:m="http://schemas.openxmlformats.org/officeDocument/2006/math">
                    <m:r>
                      <a:rPr lang="en-US" altLang="zh-TW" sz="40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𝒑</m:t>
                    </m:r>
                    <m:r>
                      <a:rPr lang="en-US" altLang="zh-TW" sz="40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⋅</m:t>
                    </m:r>
                    <m:r>
                      <a:rPr lang="en-US" altLang="zh-TW" sz="40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𝑴</m:t>
                    </m:r>
                    <m:sSub>
                      <m:sSubPr>
                        <m:ctrlPr>
                          <a:rPr lang="en-US" altLang="zh-TW" sz="4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4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altLang="zh-TW" sz="4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altLang="zh-TW" sz="40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sz="4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4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𝝎</m:t>
                        </m:r>
                      </m:e>
                      <m:sub>
                        <m:r>
                          <a:rPr lang="en-US" altLang="zh-TW" sz="4000" b="1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4000" dirty="0">
                    <a:solidFill>
                      <a:schemeClr val="bg1"/>
                    </a:solidFill>
                  </a:rPr>
                  <a:t>?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30E01EF-E33F-E533-6915-09B7D67039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0"/>
                <a:ext cx="12188825" cy="923636"/>
              </a:xfrm>
              <a:blipFill>
                <a:blip r:embed="rId3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D155ED0F-7CCB-DA03-1742-90B34E957982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53B24D-1F7F-5840-06FD-93E4546A7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B89A68-FE11-3372-5899-F4AC3724C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9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4811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830df7ce-eaed-4d1c-a1ca-75bf1c48077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938675bf-07e6-4e4e-8e1c-cd506be75f9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356cb1e-6d86-4dae-a983-fa46a00b040a}" enabled="1" method="Standard" siteId="{4881a8fa-b252-4912-b93a-7806c41bbe9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12563</TotalTime>
  <Words>1853</Words>
  <Application>Microsoft Office PowerPoint</Application>
  <PresentationFormat>Custom</PresentationFormat>
  <Paragraphs>236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Aptos</vt:lpstr>
      <vt:lpstr>Arial</vt:lpstr>
      <vt:lpstr>Calibri</vt:lpstr>
      <vt:lpstr>Cambria Math</vt:lpstr>
      <vt:lpstr>Garamond</vt:lpstr>
      <vt:lpstr>Office Theme</vt:lpstr>
      <vt:lpstr>PowerPoint Presentation</vt:lpstr>
      <vt:lpstr>  Recap: Technology</vt:lpstr>
      <vt:lpstr>  Recap: Technology</vt:lpstr>
      <vt:lpstr>PowerPoint Presentation</vt:lpstr>
      <vt:lpstr>  Profit</vt:lpstr>
      <vt:lpstr>  Short Run Profit Maximization</vt:lpstr>
      <vt:lpstr>Poll Everywhere multiple choice poll instructions screen
Activity Title: Suppose that a firm finds that $$p\\cdot MP_1&gt;\\omega_1$$. What should it do?
Slide 7</vt:lpstr>
      <vt:lpstr>Poll Everywhere multiple choice poll chart screen
Activity Title: Suppose that a firm finds that $$p\\cdot MP_1&gt;\\omega_1$$. What should it do?
Slide 9</vt:lpstr>
      <vt:lpstr>  Why p⋅MP_1=ω_1?</vt:lpstr>
      <vt:lpstr>  Short Run Profit Maximization: Isoprofit Curves</vt:lpstr>
      <vt:lpstr>  Comparative Statics: Changes in p and ω</vt:lpstr>
      <vt:lpstr>  Comparative Statics: Changes in p and ω</vt:lpstr>
      <vt:lpstr>  Comparative Statics: Changes in p and ω</vt:lpstr>
      <vt:lpstr>PowerPoint Presentation</vt:lpstr>
      <vt:lpstr>  Long Run Profit Maximization</vt:lpstr>
      <vt:lpstr>  Example: Profit Maximization</vt:lpstr>
      <vt:lpstr>  Example: Profit Maximization</vt:lpstr>
      <vt:lpstr>  Example: Profit Maximization</vt:lpstr>
      <vt:lpstr>PowerPoint Presentation</vt:lpstr>
      <vt:lpstr>  Recap: Profit Maximization</vt:lpstr>
      <vt:lpstr>  Recap: Profit Maximization</vt:lpstr>
      <vt:lpstr>  Preview: Cost Minimization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Brian Park</dc:creator>
  <cp:keywords/>
  <dc:description>generated using python-pptx</dc:description>
  <cp:lastModifiedBy>Brian Park</cp:lastModifiedBy>
  <cp:revision>450</cp:revision>
  <cp:lastPrinted>2026-02-23T02:04:32Z</cp:lastPrinted>
  <dcterms:created xsi:type="dcterms:W3CDTF">2013-01-27T09:14:16Z</dcterms:created>
  <dcterms:modified xsi:type="dcterms:W3CDTF">2026-02-24T17:02:10Z</dcterms:modified>
  <cp:category/>
</cp:coreProperties>
</file>