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677" r:id="rId3"/>
    <p:sldId id="678" r:id="rId4"/>
    <p:sldId id="376" r:id="rId5"/>
    <p:sldId id="679" r:id="rId6"/>
    <p:sldId id="680" r:id="rId7"/>
    <p:sldId id="681" r:id="rId8"/>
    <p:sldId id="682" r:id="rId9"/>
    <p:sldId id="683" r:id="rId10"/>
    <p:sldId id="684" r:id="rId11"/>
    <p:sldId id="648" r:id="rId12"/>
    <p:sldId id="588" r:id="rId13"/>
    <p:sldId id="690" r:id="rId14"/>
    <p:sldId id="651" r:id="rId15"/>
    <p:sldId id="694" r:id="rId16"/>
    <p:sldId id="696" r:id="rId17"/>
    <p:sldId id="697" r:id="rId18"/>
    <p:sldId id="685" r:id="rId19"/>
    <p:sldId id="698" r:id="rId20"/>
    <p:sldId id="700" r:id="rId21"/>
    <p:sldId id="701" r:id="rId22"/>
    <p:sldId id="686" r:id="rId23"/>
    <p:sldId id="687" r:id="rId24"/>
    <p:sldId id="688" r:id="rId25"/>
    <p:sldId id="689" r:id="rId26"/>
    <p:sldId id="692" r:id="rId27"/>
    <p:sldId id="702" r:id="rId28"/>
    <p:sldId id="704" r:id="rId29"/>
    <p:sldId id="705" r:id="rId30"/>
    <p:sldId id="599" r:id="rId31"/>
    <p:sldId id="647" r:id="rId32"/>
    <p:sldId id="693" r:id="rId33"/>
    <p:sldId id="422" r:id="rId3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3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2/21/2026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a firm's production function is given as $$f(x_1,x_2)=2x_1^\\frac{1}{2}x_2^3$$. What is the expression for the marginal product of input 1?
https://www.polleverywhere.com/multiple_choice_polls/s5IX7M3bym1KpKIj64sML?display_state=instructions&amp;activity_state=opened&amp;state=opened&amp;flow=Engagement&amp;onscreen=persist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45201-443C-061C-EB42-56E705315A6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a firm's production function is given as $$f(x_1,x_2)=2x_1^\\frac{1}{2}x_2^3$$. What is the expression for the marginal product of input 1?
https://www.polleverywhere.com/multiple_choice_polls/s5IX7M3bym1KpKIj64sML?display_state=chart&amp;activity_state=closed&amp;state=closed&amp;flow=Engagement&amp;onscreen=persist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A06119-E2FB-460C-AA55-7C48AA587A7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a firm's production function is given as $$f(x_1,x_2)=2x_1^\\frac{1}{2}x_2^3$$. What is the expression for the marginal rate of technical substitution between the inputs?
https://www.polleverywhere.com/multiple_choice_polls/kV3x9FZ13h6yCqeNrHfPV?display_state=instructions&amp;activity_state=opened&amp;state=opened&amp;flow=Engagement&amp;onscreen=persist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4EA06-E288-C3F1-E891-F7DCA67531F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a firm's production function is given as $$f(x_1,x_2)=2x_1^\\frac{1}{2}x_2^3$$. What is the expression for the marginal rate of technical substitution between the inputs?
https://www.polleverywhere.com/multiple_choice_polls/kV3x9FZ13h6yCqeNrHfPV?display_state=chart&amp;activity_state=closed&amp;state=closed&amp;flow=Engagement&amp;onscreen=persist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F7FE0-3324-8604-C8DD-2AE296919AF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a firm's production function is given as $$f(x_1,x_2)=2x_1^\\frac{1}{2}x_2^3$$. How would you classify this technology's returns to scale?
https://www.polleverywhere.com/multiple_choice_polls/mAGAfxODe6UNsX8AXxxM9?display_state=instructions&amp;activity_state=opened&amp;state=opened&amp;flow=Engagement&amp;onscreen=persist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CD47C-8272-6021-1DDF-77DA109E71A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a firm's production function is given as $$f(x_1,x_2)=2x_1^\\frac{1}{2}x_2^3$$. How would you classify this technology's returns to scale?
https://www.polleverywhere.com/multiple_choice_polls/mAGAfxODe6UNsX8AXxxM9?display_state=chart&amp;activity_state=closed&amp;state=closed&amp;flow=Engagement&amp;onscreen=persist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EA831-392D-AD7A-4FFE-BD7DB9815CB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114D-31B9-4B78-9ACC-70FB90027BFD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4A91-75B0-4800-B4E2-20956DB94300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1350-1A97-42BE-B68B-7AD85E4EDCBF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F65B-C187-4F2E-97E4-866F44D3FEC5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E8C-B3D2-4FED-8171-A22B1E84AA49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87D79-C197-49E5-840E-62EF773E40EB}" type="datetime1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C717-ACD6-42B4-B4D2-A00897526083}" type="datetime1">
              <a:rPr lang="en-US" smtClean="0"/>
              <a:t>2/21/2026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0F010-C38E-44B3-A11D-B9CE0300A741}" type="datetime1">
              <a:rPr lang="en-US" smtClean="0"/>
              <a:t>2/21/2026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42EE-45D9-4220-A88F-EE689B9875C3}" type="datetime1">
              <a:rPr lang="en-US" smtClean="0"/>
              <a:t>2/21/2026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1C2B-1683-45DB-88D6-369C6CB6AB24}" type="datetime1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611B-DC9D-42DB-B865-14DB93E316AF}" type="datetime1">
              <a:rPr lang="en-US" smtClean="0"/>
              <a:t>2/21/2026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D4B9-4EE2-4C3D-B367-BE7622E78789}" type="datetime1">
              <a:rPr lang="en-US" smtClean="0"/>
              <a:t>2/21/2026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Intermediate Microeconomic Theory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200" dirty="0"/>
              <a:t>I</a:t>
            </a:r>
            <a:r>
              <a:rPr lang="en-US" sz="3600" dirty="0"/>
              <a:t>NTERMEDIATE </a:t>
            </a:r>
            <a:r>
              <a:rPr lang="en-US" sz="4200" dirty="0"/>
              <a:t>M</a:t>
            </a:r>
            <a:r>
              <a:rPr lang="en-US" sz="3600" dirty="0"/>
              <a:t>ICROECONOMIC </a:t>
            </a:r>
            <a:r>
              <a:rPr lang="en-US" sz="4200" dirty="0"/>
              <a:t>T</a:t>
            </a:r>
            <a:r>
              <a:rPr lang="en-US" sz="3600" dirty="0"/>
              <a:t>HEORY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19: Technology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3B0A-AE59-2954-6C56-04D0A5C27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1B25D-EB27-8EC3-1D0C-7CCCD34245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production technology can be expressed by the following production function: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altLang="zh-TW" sz="2400" b="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zh-TW" sz="2000" dirty="0"/>
                  <a:t> measures total factor productivity.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000" dirty="0"/>
                  <a:t> measure the responsiveness of output to changes in inputs.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isoquants resemble the indifference curves associated with Cobb–Douglas utility functions.</a:t>
                </a:r>
                <a:endParaRPr lang="en-US" altLang="zh-TW" sz="12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two inputs are substitutable, but the rate of substitution diminishes as we move along an isoquant.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21B25D-EB27-8EC3-1D0C-7CCCD34245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7807DF5-02E7-87DF-2DD0-A39BDD2ABD9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F3EF2-660F-E217-1240-E44282A9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Isoquants: Cobb-Douglas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C8694-7EFE-6E8F-56F5-F90F0EA1C61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F8C79-C34F-A21F-7AD3-C8FEABB3D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3CB33-9FFF-EB0D-BBEC-9D06A236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238989-B040-8A56-FBC3-A299065B4A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E42B2D-F010-93BA-3EFF-0B7064C1A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8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02C5-61D2-A1E9-27BE-0FB620861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9EAE5-6F18-2AEA-5372-F755405B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29" y="1300900"/>
            <a:ext cx="11285871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Isoquants and indifference curves are similar in many respects, but they have important differences.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First, an isoquant is a direct reflection of the objective production technology, not subjective preference relations.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Indifference curves represent preference rankings over bundles, whereas isoquants represent technologically feasible input combinations.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“Higher” isoquants correspond to higher levels of output in an objective sense.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Moreover, production quantity, unlike preference-based utility, is a cardinal concept.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Because output has a physical meaning, transforming the production function changes the amount of output produced from a given input bundle.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monotonic transformations change the production function but not utility representations.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802D14-77BF-CBE5-8B31-439FA58F291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3F639-F1FF-9015-0657-8A2CE40D4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Isoquants and Indifference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03400-A957-7D6D-448D-505790A7586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5D073-611F-BF35-81F0-62040F83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B6FD-7315-46DA-5DC4-D4B5C142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2848-FF95-51FA-5085-CBB33E727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A5BA1-1352-723C-33B1-E0D4ED182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assume that production technology is </a:t>
                </a:r>
                <a:r>
                  <a:rPr lang="en-US" altLang="zh-TW" sz="2400" b="1" dirty="0"/>
                  <a:t>monotonic</a:t>
                </a:r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a firm increases one input and does not decrease any others, it must be possible to produce at least as much output as before.</a:t>
                </a:r>
              </a:p>
              <a:p>
                <a:pPr lvl="5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also assume that production technology satisfies </a:t>
                </a:r>
                <a:r>
                  <a:rPr lang="en-US" altLang="zh-TW" sz="2400" b="1" dirty="0"/>
                  <a:t>free disposal</a:t>
                </a:r>
                <a:r>
                  <a:rPr lang="en-US" altLang="zh-TW" sz="2400" dirty="0"/>
                  <a:t>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an input-output bundle is feasible, then using more inputs or producing less output is also feasible.</a:t>
                </a:r>
              </a:p>
              <a:p>
                <a:pPr lvl="5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Finally, we assume that the production technology is </a:t>
                </a:r>
                <a:r>
                  <a:rPr lang="en-US" altLang="zh-TW" sz="2400" b="1" dirty="0"/>
                  <a:t>convex</a:t>
                </a:r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altLang="zh-TW" sz="20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Mixing two production plans cannot yield less output than the worse of the two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Convexity implies that input combinations that mix two feasible production plans are also feasible.</a:t>
                </a:r>
                <a:endParaRPr lang="en-US" altLang="zh-TW" sz="16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A5BA1-1352-723C-33B1-E0D4ED182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817" b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BFC6125-76B3-246A-5302-F18D9F67FAB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B31FE-653E-F6EB-5A67-6F644FB39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Properties of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2FA4D-425D-D625-347D-13A9BEDD80F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F3CD5-A417-FCDD-5DE9-4C61AEFB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BA52F-6B41-A084-48ED-26851D6F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83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4F11F7-77A3-56F5-B37B-C246BFC99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834406-7B40-DD10-19E0-AB29B7070974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Production Technology: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Describing “Changes”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62D32-087C-D82F-8833-E0BF08CB0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93BD9-F454-C5DA-3639-99C1D5D486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firm is producing using the input combination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, and is considering adding a unit of input 1 while keeping input 2 fixed.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How much additional output does the firm obtain from a small increase in input 1?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12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is the </a:t>
                </a:r>
                <a:r>
                  <a:rPr lang="en-US" altLang="zh-TW" sz="2400" b="1" dirty="0"/>
                  <a:t>marginal product of factor 1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, defined as the partial derivative of the production function with respect to input 1.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marginal product measures the additional output generated by an additional unit of input.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marginal product mirrors the concept of marginal utility in consumer theory.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593BD9-F454-C5DA-3639-99C1D5D486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94AC9F4-D184-560B-6DAE-D524D984A0F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2826F-5AB2-6836-F6D7-569D492B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Marginal Product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2011F-BF30-599B-BCF5-C1A28057B41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A693D-E2E2-7EE4-B2FD-B394A52A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49602-914D-3487-DE29-21AF8822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1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A828-8DA3-4A54-CB40-8F6326D0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Suppose a firm's production function is given as $$f(x_1,x_2)=2x_1^\\frac{1}{2}x_2^3$$. What is the expression for the marginal product of input 1?
Slide 15</a:t>
            </a:r>
          </a:p>
        </p:txBody>
      </p:sp>
      <p:sp>
        <p:nvSpPr>
          <p:cNvPr id="3" name="Footer Placeholder 2" descr="Poll Everywhere multiple choice poll instructions screen&#10;Activity Title: Suppose a firm's production function is given as $$f(x_1,x_2)=2x_1^\\frac{1}{2}x_2^3$$. What is the expression for the marginal product of input 1?">
            <a:extLst>
              <a:ext uri="{FF2B5EF4-FFF2-40B4-BE49-F238E27FC236}">
                <a16:creationId xmlns:a16="http://schemas.microsoft.com/office/drawing/2014/main" id="{836761D2-1772-514D-5A1B-8064E4FB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FED3A-52AC-5D48-7DD5-189B33FF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311DD-F683-5A52-AFB6-D670353B1B1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3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8D38-FFE1-2376-BEC3-B2147C23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Suppose a firm's production function is given as $$f(x_1,x_2)=2x_1^\\frac{1}{2}x_2^3$$. What is the expression for the marginal product of input 1?
Slide 17</a:t>
            </a:r>
          </a:p>
        </p:txBody>
      </p:sp>
      <p:sp>
        <p:nvSpPr>
          <p:cNvPr id="3" name="Footer Placeholder 2" descr="Poll Everywhere multiple choice poll chart screen&#10;Activity Title: Suppose a firm's production function is given as $$f(x_1,x_2)=2x_1^\\frac{1}{2}x_2^3$$. What is the expression for the marginal product of input 1?">
            <a:extLst>
              <a:ext uri="{FF2B5EF4-FFF2-40B4-BE49-F238E27FC236}">
                <a16:creationId xmlns:a16="http://schemas.microsoft.com/office/drawing/2014/main" id="{3570EB59-18F6-0831-D84E-D99DCBE4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4B51D-D02A-715E-D482-A12524C3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1424E-99B6-CCEF-3797-F3C3940E674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76569-CC5E-93D7-DF4F-9671BBB00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28D12-B7FF-4FAA-AC60-05159B99F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Apply the definition of the marginal product: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⋅0.5⋅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0.5−1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altLang="zh-TW" sz="12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F28D12-B7FF-4FAA-AC60-05159B99F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081A347-41E4-4510-CFC4-47199717D20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D5DEE-DE92-3621-159C-AE07C5EB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02FDD-5319-6DCB-A790-A83D95F3CC0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1B638-C871-1AF2-01A9-70A521B7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81BD5-A14D-98AF-FC51-B72C8903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2A9B0-3DEB-25CE-5F49-1B4AA61CC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A766C-CC51-B772-565B-188CEB2B47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a firm reduces input 1 by a small amount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and increases input 2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in order to keep output constant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altLang="zh-TW" sz="2400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 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marginal rate of technical substitution</a:t>
                </a:r>
                <a:r>
                  <a:rPr lang="en-US" altLang="zh-TW" sz="2400" dirty="0"/>
                  <a:t> </a:t>
                </a:r>
                <a:r>
                  <a:rPr lang="en-US" altLang="zh-TW" sz="2400" b="1" dirty="0"/>
                  <a:t>(MRTS)</a:t>
                </a:r>
                <a:r>
                  <a:rPr lang="en-US" altLang="zh-TW" sz="2400" dirty="0"/>
                  <a:t> describes the trade-off between two inputs while holding output constant: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12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MRTS is the (negative) slope of the isoquant at a given input combination.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MRTS mirrors the concept of the marginal rate of substitution.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We typically work with the absolute value of the MRTS, just as we did with the MRS.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DA766C-CC51-B772-565B-188CEB2B47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D542F9D-D6B0-3414-A5C8-3A982BD8071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91404-E7E6-7747-58E9-5C9C680A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Marginal Rate of Technical Substitution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CA784-D041-98F4-5AC1-7ABBCDAFBCF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165B6-CF70-95CA-8793-5E3A22A9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DD326-7DA3-4761-197A-066CB718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79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EED6-D34B-BB63-49A7-D2EA0758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Suppose a firm's production function is given as $$f(x_1,x_2)=2x_1^\\frac{1}{2}x_2^3$$. What is the expression for the marginal rate of technical substitution between the inputs?
Slide 19</a:t>
            </a:r>
          </a:p>
        </p:txBody>
      </p:sp>
      <p:sp>
        <p:nvSpPr>
          <p:cNvPr id="3" name="Footer Placeholder 2" descr="Poll Everywhere multiple choice poll instructions screen&#10;Activity Title: Suppose a firm's production function is given as $$f(x_1,x_2)=2x_1^\\frac{1}{2}x_2^3$$. What is the expression for the marginal rate of technical substitution between the inputs?">
            <a:extLst>
              <a:ext uri="{FF2B5EF4-FFF2-40B4-BE49-F238E27FC236}">
                <a16:creationId xmlns:a16="http://schemas.microsoft.com/office/drawing/2014/main" id="{1120B864-26EB-3418-1A3C-36CE239A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B9E2-969A-0643-7D59-A6233DDB1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2105D8-362D-4DA1-031B-2169EC64280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3E240-A6C2-C2B9-42DF-0104DDB8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B7307-AD4D-ADDE-2621-AC5033758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Competitive equilibrium occurs where the market clearing condition is met: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market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 that satisfy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sz="2000" dirty="0"/>
                  <a:t> is the equilibrium price.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traded under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 is the equilibrium quantity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0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Taxation creates a wedge between the consumer’s price </a:t>
                </a:r>
                <a14:m>
                  <m:oMath xmlns:m="http://schemas.openxmlformats.org/officeDocument/2006/math"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and producer’s price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.</a:t>
                </a:r>
              </a:p>
              <a:p>
                <a:pPr lvl="5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new equilibrium under taxation features: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Higher price to consumers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p>
                          <m:sSup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Lower price to producers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Lower quantity traded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791D-B424-48B3-0C05-094304B0F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D5301BB-C958-000B-B3DE-16157436774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DBDD2-3D25-EF32-5967-F98DFDB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177964-7758-E2F2-9FC3-B0CC9D16A09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CB428-45C9-8835-D042-A7178B01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0B74B-E822-FDDF-A125-066AACC1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71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FF86-B9E4-BD39-2A21-CAB27452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Suppose a firm's production function is given as $$f(x_1,x_2)=2x_1^\\frac{1}{2}x_2^3$$. What is the expression for the marginal rate of technical substitution between the inputs?
Slide 21</a:t>
            </a:r>
          </a:p>
        </p:txBody>
      </p:sp>
      <p:sp>
        <p:nvSpPr>
          <p:cNvPr id="3" name="Footer Placeholder 2" descr="Poll Everywhere multiple choice poll chart screen&#10;Activity Title: Suppose a firm's production function is given as $$f(x_1,x_2)=2x_1^\\frac{1}{2}x_2^3$$. What is the expression for the marginal rate of technical substitution between the inputs?">
            <a:extLst>
              <a:ext uri="{FF2B5EF4-FFF2-40B4-BE49-F238E27FC236}">
                <a16:creationId xmlns:a16="http://schemas.microsoft.com/office/drawing/2014/main" id="{0539537A-CAFE-BB6D-4F4D-10FB0CC9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2BAF3-0251-B60C-E1D5-A56B202A0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22865-E362-4023-15B4-2B775B80B4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E5D19-22B3-2F96-0EA9-4A27B07CD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EC82FD-21BE-DB0C-9652-178190913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Find the marginal products: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⋅0.5⋅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0.5−1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bSup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6</m:t>
                      </m:r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bSup>
                      <m:sSubSup>
                        <m:sSub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12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Apply the definition of the marginal rate of technical substitution: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−0.5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EC82FD-21BE-DB0C-9652-178190913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7A7491B-D150-82C8-9009-CD0591386B0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4288-CB44-069D-CE93-5305C999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97F39F-5B5D-D134-DCB2-C07FAA4D878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C0B68-57E4-A5B6-0CDC-3DBC8521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D22EE-2829-DBDA-119C-0EC0E6A7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5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53558-83E7-F10B-3A07-9DDA1C500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8A600-4814-D4D5-41AA-45B2E0755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Law of Diminishing Marginal Product</a:t>
                </a:r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marginal product of a factor is expected to decline as the firm uses more of that factor, holding all other inputs constant.</a:t>
                </a:r>
              </a:p>
              <a:p>
                <a:pPr marL="45720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Diminishing Marginal Rate of Technical Substitution</a:t>
                </a:r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𝑀𝑅𝑇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0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Holding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constant, as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decreases, the absolute value of the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 panose="02040503050406030204" pitchFamily="18" charset="0"/>
                      </a:rPr>
                      <m:t>𝑀𝑅𝑇𝑆</m:t>
                    </m:r>
                  </m:oMath>
                </a14:m>
                <a:r>
                  <a:rPr lang="en-US" altLang="zh-TW" sz="2000" dirty="0"/>
                  <a:t> decreases as well.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As we increase input 1 while holding output constant, the MRTS declines.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This follows from the production technology being convex, which implies convex (bowed-inward) isoquants.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 marL="457200" lvl="1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F8A600-4814-D4D5-41AA-45B2E0755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D9E7823-D0E1-FE91-0479-615E30E87E1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722FA-7713-B0D5-6489-DB5441D2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(More) Properties of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3C5BB9-7880-FE5E-75AF-53800E8D93F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2B87F-A144-D7F0-D075-A698980B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329F4-DBF1-F2F3-EF82-1228109C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50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10031-4607-D829-6B12-BABEF5D0C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C69F-4C0D-5396-FA0C-EFA807D9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20252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economics, we define time horizons in terms of the short run and the long run.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</a:t>
            </a:r>
            <a:r>
              <a:rPr lang="en-US" altLang="zh-TW" sz="2000" b="1" dirty="0"/>
              <a:t>short run </a:t>
            </a:r>
            <a:r>
              <a:rPr lang="en-US" altLang="zh-TW" sz="2000" dirty="0"/>
              <a:t>is a period of time in which the quantity of at least one input is fixed.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</a:t>
            </a:r>
            <a:r>
              <a:rPr lang="en-US" altLang="zh-TW" sz="2000" b="1" dirty="0"/>
              <a:t>long run </a:t>
            </a:r>
            <a:r>
              <a:rPr lang="en-US" altLang="zh-TW" sz="2000" dirty="0"/>
              <a:t>is a period of time in which all inputs can vary freely.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distinction between the short run and the long run depends on the types of choices under consideration.</a:t>
            </a:r>
          </a:p>
          <a:p>
            <a:pPr lvl="3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the production process of a farmer: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farmer’s factors of production may include labor (workers) and land.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Given a week to increase production, the farmer may work longer hours or hire seasonal workers.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However, within that week, it would be infeasible to acquire additional farmland.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this example, a week constitutes the short run.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long run is the time horizon over which all inputs, including land and capital, can be adjusted.</a:t>
            </a:r>
          </a:p>
          <a:p>
            <a:pPr lvl="1"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4C7AD-C815-F855-1DB5-92B8B5A9A42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A0CB1-9044-9ECA-1F3D-BC4C9DC0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Short-run vs. Long-run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08CB99-9D59-FC18-62EA-976305A651B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4E867-8F4B-54E0-7AC0-554EBED3A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57A80-8198-1C9E-19C8-E5B209D5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55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00176-FA1A-E6D2-5AE6-73DA3820C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5180C-47A8-2EEF-FEF5-DD1E244375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Short-run production functions describe the relationship between output and the input that is variable in the short run: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this example, input 1 is variable and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Meanwhile, the quantity of input 2 is fixed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Note that the slope of the production function declines as we increase the quantity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is consistent with the law of diminishing marginal product.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D5180C-47A8-2EEF-FEF5-DD1E24437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D07A411-4B3D-5F62-23E2-5DF37C980D2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85679-7FE7-6FC0-50C5-83321A60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Short-run Production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A165E9-D350-2A82-400F-F52FFC33D4F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8E701-1C14-D853-206B-36899EEF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076D1-8A07-BBA6-3BCD-E487285D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6FC42-3A66-1DC4-B748-B604AA40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F2B00-C971-D444-032A-E1CCE3E21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80E87-0F21-4C38-4033-1982B48B8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Previously, we examined changes in one input while holding the others constant.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MP: Additional output generated by increasing one input while holding the others fixed.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MRTS: The substitution ratio between inputs that keeps output constant.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Returns to scale </a:t>
                </a:r>
                <a:r>
                  <a:rPr lang="en-US" altLang="zh-TW" sz="2400" dirty="0"/>
                  <a:t>describe how output responds to proportional changes in all inputs.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⋚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Suppose we scale all inputs by a constant factor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. 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Does output increase by more than, less than, or exactly by a factor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?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Marginal analysis changes one input, while returns to scale change all inputs.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480E87-0F21-4C38-4033-1982B48B8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63D0F31-8954-5730-CE40-BF2F040AF3A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585400-0BBA-EFF0-56CD-3EC40409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Returns to Scale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7612E-4C21-5579-C656-65685AE4DE6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CE9DB-1987-6AC7-6F0D-44BB4B20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79768-AF29-318D-83E1-C3EA1408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68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AF8BB-284E-5828-687C-4E732D29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E914DA-F3FD-73FC-BB24-182561052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Constant Returns to Scale (CRS)</a:t>
                </a:r>
                <a:r>
                  <a:rPr lang="en-US" altLang="zh-TW" sz="2400" dirty="0"/>
                  <a:t>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altLang="zh-TW" sz="2400" b="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inputs are increased by a factor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, output increases by a factor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 as well.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Increasing Returns to Scale (IRS)</a:t>
                </a:r>
                <a:r>
                  <a:rPr lang="en-US" altLang="zh-TW" sz="2400" dirty="0"/>
                  <a:t>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inputs are increased by a factor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, output increases by more than a factor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Decreasing Returns to Scale (DRS)</a:t>
                </a:r>
                <a:r>
                  <a:rPr lang="en-US" altLang="zh-TW" sz="2400" dirty="0"/>
                  <a:t>: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When inputs are increased by a factor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, output increases by less than a factor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0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E914DA-F3FD-73FC-BB24-182561052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202528"/>
              </a:xfrm>
              <a:blipFill>
                <a:blip r:embed="rId2"/>
                <a:stretch>
                  <a:fillRect l="-70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E1C02DF-54CB-5698-45EC-B91770BC063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8A3B0-C0E5-7703-3FC5-32C25C55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Returns to Scale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08D9F0-A851-448C-E126-16A6439FE9B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A859F-FE7E-C7D9-1ACC-F1358FFC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7A667-FB7D-AB69-E155-7B181F80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9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6028-B4FF-D502-0F75-C0FF4C74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Suppose a firm's production function is given as $$f(x_1,x_2)=2x_1^\\frac{1}{2}x_2^3$$. How would you classify this technology's returns to scale?
Slide 27</a:t>
            </a:r>
          </a:p>
        </p:txBody>
      </p:sp>
      <p:sp>
        <p:nvSpPr>
          <p:cNvPr id="3" name="Footer Placeholder 2" descr="Poll Everywhere multiple choice poll instructions screen&#10;Activity Title: Suppose a firm's production function is given as $$f(x_1,x_2)=2x_1^\\frac{1}{2}x_2^3$$. How would you classify this technology's returns to scale?">
            <a:extLst>
              <a:ext uri="{FF2B5EF4-FFF2-40B4-BE49-F238E27FC236}">
                <a16:creationId xmlns:a16="http://schemas.microsoft.com/office/drawing/2014/main" id="{13E5E651-3D21-2C20-2088-F3D362C8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0746A-EE96-4ECF-A47E-1EBF504D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43BE6-237D-7A17-8E5F-6D46411D335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65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BC7F-B7C3-1CCB-ABCA-685A1B9B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Suppose a firm's production function is given as $$f(x_1,x_2)=2x_1^\\frac{1}{2}x_2^3$$. How would you classify this technology's returns to scale?
Slide 29</a:t>
            </a:r>
          </a:p>
        </p:txBody>
      </p:sp>
      <p:sp>
        <p:nvSpPr>
          <p:cNvPr id="3" name="Footer Placeholder 2" descr="Poll Everywhere multiple choice poll chart screen&#10;Activity Title: Suppose a firm's production function is given as $$f(x_1,x_2)=2x_1^\\frac{1}{2}x_2^3$$. How would you classify this technology's returns to scale?">
            <a:extLst>
              <a:ext uri="{FF2B5EF4-FFF2-40B4-BE49-F238E27FC236}">
                <a16:creationId xmlns:a16="http://schemas.microsoft.com/office/drawing/2014/main" id="{73B87857-F68E-AA24-CF32-5D2D180B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Intermediate Microeconomic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CC083-F01F-4D6C-FAE9-2809BE26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71FA6-9076-793E-B66E-548EE5F102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02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96E37-5E9A-DEC1-2EE6-A8DFBCA01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622F6-06B4-1E9D-4866-92306DDDBB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Consider some constant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&gt;1 </m:t>
                    </m:r>
                  </m:oMath>
                </a14:m>
                <a:r>
                  <a:rPr lang="en-US" altLang="zh-TW" sz="2400" dirty="0"/>
                  <a:t>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0" dirty="0"/>
                  <a:t>					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bSup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2</m:t>
                    </m:r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bSup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3.5</m:t>
                        </m:r>
                      </m:sup>
                    </m:sSup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12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								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So, when the factors of production are scaled by a factor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, output increased by more than a factor of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TW" sz="2400" dirty="0"/>
                  <a:t>, and the production technology displays increasing returns to scale.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6622F6-06B4-1E9D-4866-92306DDDBB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795475F-EB75-2043-D584-885DA875F0B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C048D-5E91-15B7-A9C7-30A87590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8B54C5-562D-1280-E058-B6D82FC7371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2564B-93A5-333F-12D4-5D47F624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E1F79-6BD9-4040-203F-3142C6B7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8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C1BFD-0E96-0AAF-3934-F3D78E943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1EDA29-710A-BE14-701A-F003E14318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Who legally pays the tax is irrelevant for who actually bears the burden.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side that can adjust quantity less easily cannot escape the tax.</a:t>
                </a:r>
              </a:p>
              <a:p>
                <a:pPr marL="0" indent="0" algn="ctr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Producer’s Burden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altLang="zh-TW" sz="2400" dirty="0"/>
                  <a:t>			Consumer’s Burden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zh-TW" sz="2400" dirty="0"/>
              </a:p>
              <a:p>
                <a:pPr lvl="5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Taxation generates revenue but reduces total surplus.</a:t>
                </a:r>
                <a:endParaRPr lang="en-US" altLang="zh-TW" sz="20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Deadweight loss arises from mutually beneficial trades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that no longer occur.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72E651-53E3-EBCB-1F16-719B83DB7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24E929B-39EF-6E56-D85F-9343F0208B8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835FF-4165-9616-109A-7D8426E5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B260E-20B9-6E9B-E530-ECE95187BE3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7FEF-5A86-227F-BF80-95DF7BE8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C658A-2AE8-3F30-B526-E27BE0ED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0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FFCACC-7CFE-C16B-D2E3-EAB226A38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958CC5-C2BF-10CA-D0D3-BEDE3D81CFFC}"/>
              </a:ext>
            </a:extLst>
          </p:cNvPr>
          <p:cNvSpPr txBox="1"/>
          <p:nvPr/>
        </p:nvSpPr>
        <p:spPr>
          <a:xfrm>
            <a:off x="-1" y="3044279"/>
            <a:ext cx="12188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Recap &amp; Preview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80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66581-C1E7-5F4C-7898-0D22DDB7A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791D-B424-48B3-0C05-094304B0F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firm’s production technology describes how inputs are transformed into output: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production function describes the boundary of the production set: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production set is the set of all technologically feasible input-output combinations.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 isoquant is the set of input combinations that produce a fixed level of output: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8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marginal product of input 1: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12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Measures additional output from increasing one input, holding others fixed.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Diminishes under the law of diminishing marginal product.</a:t>
                </a:r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21791D-B424-48B3-0C05-094304B0F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 b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33D2929-9CDA-E343-4CE0-25D3DE6D957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8C491-CA85-A689-CECE-024C9E2F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32077-51C7-077D-A236-BBB714E3F0D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3D8F2-4A44-1859-CEC9-67912A5D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ED957-F43A-99CB-1F4F-C8F1F364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86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DFAA7-4E42-C582-FCB5-893242862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55775-B779-8AED-C40A-2FDFD4521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marginal rate of technical substitution: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24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(negative) slope of the isoquant, typically interpreted in absolute value.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Diminishes when the production technology of the firm is convex.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Returns to scale describe proportional changes in all inputs: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⋚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altLang="zh-TW" sz="24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Increasing returns to scale.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Constant returns to scale.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sz="2000" dirty="0"/>
                  <a:t>Decreasing returns to scale.</a:t>
                </a:r>
                <a:endParaRPr lang="en-US" altLang="zh-TW" sz="20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155775-B779-8AED-C40A-2FDFD4521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5815803-71C8-7B0C-519B-7696F53609E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2CB66-74E5-9AC3-B8BF-8CEDD110E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Recap: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13745-C59B-D2FC-367E-76DDDA1CAAA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F0751-F47C-6D3F-9A37-FC822E43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1E69D-985B-687E-26B9-ED2F2D1C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1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A8E4-E7C8-D19D-86D3-030AA6A6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CAFF-9B43-78CA-BAEA-3A38D425E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far, we studied technology and how firms transform inputs into output.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 we ask: how do firms choose how much to produce?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Firms operate in markets where output prices and input prices are given.</a:t>
            </a:r>
          </a:p>
          <a:p>
            <a:pPr lvl="3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profit-maximizing firm chooses inputs and output to maximize: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What does it mean to maximize profit?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do output prices and input prices affect firm behavior?</a:t>
            </a:r>
          </a:p>
          <a:p>
            <a:pPr lvl="1">
              <a:spcBef>
                <a:spcPts val="1000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What is the difference between short-run and long-run profit maximization?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3240C-8227-33CA-AF99-D0EF5588634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EDD73-7133-E4AA-713D-AD3D76A8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Preview: Profit Maximization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64DE4-D134-77A0-9EFC-4F54285A074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2F7BE-07A9-1D9E-9E4B-EFBF9303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F82BC-2D44-4CB1-89DC-762807C2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DDB4B-70EB-D813-2CBD-F9DCC9FAC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6D899-59D5-9E41-D3B6-CE5808862787}"/>
              </a:ext>
            </a:extLst>
          </p:cNvPr>
          <p:cNvSpPr txBox="1"/>
          <p:nvPr/>
        </p:nvSpPr>
        <p:spPr>
          <a:xfrm>
            <a:off x="0" y="2705725"/>
            <a:ext cx="121888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Describing the Firm’s</a:t>
            </a:r>
          </a:p>
          <a:p>
            <a:pPr algn="ctr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400" dirty="0">
                <a:solidFill>
                  <a:schemeClr val="bg1"/>
                </a:solidFill>
              </a:rPr>
              <a:t>Production Technology</a:t>
            </a:r>
            <a:endParaRPr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3CCC4-BA3A-28A6-B882-3968FA380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28D8C-122C-BAA3-3B14-C92211F141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Firms can be interpreted as agents that use inputs (called </a:t>
                </a:r>
                <a:r>
                  <a:rPr lang="en-US" altLang="zh-TW" sz="2400" b="1" dirty="0"/>
                  <a:t>factors of production</a:t>
                </a:r>
                <a:r>
                  <a:rPr lang="en-US" altLang="zh-TW" sz="2400" dirty="0"/>
                  <a:t>) to produce outputs.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firm’s production technology constrains its production potential, which can be visualized using the </a:t>
                </a:r>
                <a:r>
                  <a:rPr lang="en-US" altLang="zh-TW" sz="2400" b="1" dirty="0"/>
                  <a:t>production set</a:t>
                </a:r>
                <a:r>
                  <a:rPr lang="en-US" altLang="zh-TW" sz="2400" dirty="0"/>
                  <a:t>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production set is the set of all combinations of inputs and outputs that are technologically feasible.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B28D8C-122C-BAA3-3B14-C92211F14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1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9942B49-C70D-A51A-C7F4-4CFA38ABD59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AB27B-8C1B-4624-5F50-4143B0D9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Technological Constraints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528F9-5C23-9A0E-1F25-476EB8BAB17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98736-F561-A46D-0E27-4623CCDA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DB5AA-0986-687D-4365-2DBA1B83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63CD1-9E8F-C42E-D5AA-CE7D71DC37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B1EFCA-8810-EA80-88A4-A1886F50E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5EE61-2AD2-17FA-919A-4E6A46BC0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52AD2-34AC-109B-13B4-29DEB68FEE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 firm’s </a:t>
                </a:r>
                <a:r>
                  <a:rPr lang="en-US" altLang="zh-TW" sz="2400" b="1" dirty="0"/>
                  <a:t>production function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altLang="zh-TW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tells us the maximum possible output for a given level of input for a given level of inputs, holding technology fixed.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Graphically, the production function describes the boundary of the production set.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This parallels the relationship between the budget set and the budget line.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When a firm uses two or more distinct inputs, it becomes difficult to graph the entire production set, since it becomes a three-dimensional object.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In such cases, we rely on </a:t>
                </a:r>
                <a:r>
                  <a:rPr lang="en-US" altLang="zh-TW" sz="2000" b="1" dirty="0"/>
                  <a:t>isoquants</a:t>
                </a:r>
                <a:r>
                  <a:rPr lang="en-US" altLang="zh-TW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52AD2-34AC-109B-13B4-29DEB68FE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3183739-0FE0-22C5-AF49-BA324CA53CE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4FF1D-69E6-7EC0-CA65-2187531E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Production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F03B50-96E3-AE90-EA6C-7B1DD8FED68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087A7-DBE4-398A-7702-A0290F5F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98673-5FB9-20A0-AED8-7A191C8C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53D2C5-F808-66D7-F5AE-0861BCCCC9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D1B828-82D0-4746-6F11-30DDBA7A8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ED96D-B612-0B85-5745-A667BA4B1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EB01D-9FA0-BE9E-2A24-E863513E2B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An </a:t>
                </a:r>
                <a:r>
                  <a:rPr lang="en-US" altLang="zh-TW" sz="2400" b="1" dirty="0"/>
                  <a:t>isoquant</a:t>
                </a:r>
                <a:r>
                  <a:rPr lang="en-US" altLang="zh-TW" sz="2400" dirty="0"/>
                  <a:t> is the set of all possible combinations of inputs 1 and 2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/>
                  <a:t> that are just sufficient to produce a given level of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zh-TW" sz="240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Etymology of the term “isoquant”: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Iso: From the Greek term </a:t>
                </a:r>
                <a:r>
                  <a:rPr lang="en-US" altLang="zh-TW" sz="2000" i="1" dirty="0"/>
                  <a:t>isos</a:t>
                </a:r>
                <a:r>
                  <a:rPr lang="en-US" altLang="zh-TW" sz="2000" dirty="0"/>
                  <a:t>, means “equal.” (e.g., isosceles triangle, isotopes)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Quant: From the Latin term </a:t>
                </a:r>
                <a:r>
                  <a:rPr lang="en-US" altLang="zh-TW" sz="2000" i="1" dirty="0" err="1"/>
                  <a:t>quantus</a:t>
                </a:r>
                <a:r>
                  <a:rPr lang="en-US" altLang="zh-TW" sz="2000" dirty="0"/>
                  <a:t>, means “quantity.”</a:t>
                </a:r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closely parallels the concept of an indifference curve, which is the set of all combinations of goods 1 and 2 that yield a specific utility level.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shape of the isoquant depends on the nature of the production technology.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EB01D-9FA0-BE9E-2A24-E863513E2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353801" cy="5081046"/>
              </a:xfrm>
              <a:blipFill>
                <a:blip r:embed="rId2"/>
                <a:stretch>
                  <a:fillRect l="-698" t="-1319" r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8FAF0DE-F009-8E70-2083-3527E3D3FE0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4E6F9-98FB-9BCA-781C-D4C82E9A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Isoquants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C7285-24AB-C758-8958-A43C8C68FDD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DA5DF-6663-7AD9-6584-38FBD004B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1999F-F821-FDD1-9E6D-D709E290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2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6E339-85EC-3FB5-08E8-66481658A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5B022-EA47-D741-4B40-BA4D0B682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production technology dictates that the inputs are combined in fixed proportions: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altLang="zh-TW" sz="2400" b="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000" dirty="0"/>
                  <a:t>, each unit of output requires one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and one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 example, suppose the output is a poster, and the two inputs are graphic designers and computers.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isoquants resemble the indifference curves in the case of perfect complements.</a:t>
                </a:r>
                <a:endParaRPr lang="en-US" altLang="zh-TW" sz="12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Additional units of one input without more of the other do not increase output.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E5B022-EA47-D741-4B40-BA4D0B682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88E057-6F97-CFD0-26C9-922EBDE757F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98889-F7C9-94E5-2636-D37426ED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Isoquants: Fixed Proportions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A9066-FFBD-0156-71B0-337BF7FA0DC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897AE-AD51-4D13-1983-3DD43BDA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1CA06-7E2D-5298-D0E3-8C05A8A0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8681EA-3EDE-C596-892D-CD97858CC0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FA6DBE-3F0E-89DA-3191-C8B3E00036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F53F5-0444-4772-F920-6366826D5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83AEF-B19F-BACC-BBF9-BAA085091B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production technology dictates that the inputs can be perfectly substituted:</a:t>
                </a:r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marL="0" indent="0">
                  <a:lnSpc>
                    <a:spcPct val="95000"/>
                  </a:lnSpc>
                  <a:spcBef>
                    <a:spcPts val="1000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400" b="0" dirty="0"/>
              </a:p>
              <a:p>
                <a:pPr lvl="4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5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If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000" dirty="0"/>
                  <a:t>, each unit of output requires one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or one unit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For example, suppose the output is a problem set, and the two inputs are black pens and blue pens.</a:t>
                </a:r>
              </a:p>
              <a:p>
                <a:pPr lvl="3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isoquants resemble the indifference curves in the case of perfect substitutes.</a:t>
                </a:r>
                <a:endParaRPr lang="en-US" altLang="zh-TW" sz="1200" dirty="0"/>
              </a:p>
              <a:p>
                <a:pPr lvl="1">
                  <a:lnSpc>
                    <a:spcPct val="95000"/>
                  </a:lnSpc>
                  <a:spcBef>
                    <a:spcPts val="1000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firm can substitute one input for the other at a constant rate.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483AEF-B19F-BACC-BBF9-BAA085091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3208" y="1300900"/>
                <a:ext cx="6717792" cy="5081046"/>
              </a:xfrm>
              <a:blipFill>
                <a:blip r:embed="rId2"/>
                <a:stretch>
                  <a:fillRect l="-1270" t="-1319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7F715E8-A7A3-8076-1564-8604E9F2200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2BF01-2413-400D-BC34-A3BD02F5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Isoquants: Perfect Substitutes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0F8C6-3C5B-2117-E11E-EA4309860F0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CF4AD-5E11-5841-8DD0-0FB5564F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  <a:latin typeface="Garamond" panose="02020404030301010803" pitchFamily="18" charset="0"/>
              </a:rPr>
              <a:t> Intermediate Microeconomic Theory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74A62-A918-FF3D-80C2-55408E10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80A0EB-FAF3-F297-9994-A58B8E2F88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73037A-70EC-8D5C-A2BB-6C7CD1834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427532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a07d30a-396f-461c-ab9e-e50e000ac39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dbbc2ea-78e9-4742-b736-6ef803fb45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c021f85-6684-4289-8774-d12d62e9f7a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54026c1-312f-4a28-9612-c27e236038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1a435b0-0827-4363-a1ad-1d74199dcd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59c1fa9-e288-4c87-9ccc-43e7d75d76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56cb1e-6d86-4dae-a983-fa46a00b040a}" enabled="1" method="Standar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12132</TotalTime>
  <Words>3432</Words>
  <Application>Microsoft Office PowerPoint</Application>
  <PresentationFormat>Custom</PresentationFormat>
  <Paragraphs>340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Recap: Equilibrium</vt:lpstr>
      <vt:lpstr>  Recap: Equilibrium</vt:lpstr>
      <vt:lpstr>PowerPoint Presentation</vt:lpstr>
      <vt:lpstr>  Technological Constraints</vt:lpstr>
      <vt:lpstr>  Production Functions</vt:lpstr>
      <vt:lpstr>  Isoquants</vt:lpstr>
      <vt:lpstr>  Isoquants: Fixed Proportions</vt:lpstr>
      <vt:lpstr>  Isoquants: Perfect Substitutes</vt:lpstr>
      <vt:lpstr>  Isoquants: Cobb-Douglas</vt:lpstr>
      <vt:lpstr>  Isoquants and Indifference Curves</vt:lpstr>
      <vt:lpstr>  Properties of Technology</vt:lpstr>
      <vt:lpstr>PowerPoint Presentation</vt:lpstr>
      <vt:lpstr>  The Marginal Product</vt:lpstr>
      <vt:lpstr>Poll Everywhere multiple choice poll instructions screen
Activity Title: Suppose a firm's production function is given as $$f(x_1,x_2)=2x_1^\\frac{1}{2}x_2^3$$. What is the expression for the marginal product of input 1?
Slide 15</vt:lpstr>
      <vt:lpstr>Poll Everywhere multiple choice poll chart screen
Activity Title: Suppose a firm's production function is given as $$f(x_1,x_2)=2x_1^\\frac{1}{2}x_2^3$$. What is the expression for the marginal product of input 1?
Slide 17</vt:lpstr>
      <vt:lpstr>  Solution to In-class Poll #1</vt:lpstr>
      <vt:lpstr>  The Marginal Rate of Technical Substitution</vt:lpstr>
      <vt:lpstr>Poll Everywhere multiple choice poll instructions screen
Activity Title: Suppose a firm's production function is given as $$f(x_1,x_2)=2x_1^\\frac{1}{2}x_2^3$$. What is the expression for the marginal rate of technical substitution between the inputs?
Slide 19</vt:lpstr>
      <vt:lpstr>Poll Everywhere multiple choice poll chart screen
Activity Title: Suppose a firm's production function is given as $$f(x_1,x_2)=2x_1^\\frac{1}{2}x_2^3$$. What is the expression for the marginal rate of technical substitution between the inputs?
Slide 21</vt:lpstr>
      <vt:lpstr>  Solution to In-class Poll #2</vt:lpstr>
      <vt:lpstr>  (More) Properties of Technology</vt:lpstr>
      <vt:lpstr>  The Short-run vs. Long-run</vt:lpstr>
      <vt:lpstr>  Short-run Production Functions</vt:lpstr>
      <vt:lpstr>  Returns to Scale</vt:lpstr>
      <vt:lpstr>  Returns to Scale</vt:lpstr>
      <vt:lpstr>Poll Everywhere multiple choice poll instructions screen
Activity Title: Suppose a firm's production function is given as $$f(x_1,x_2)=2x_1^\\frac{1}{2}x_2^3$$. How would you classify this technology's returns to scale?
Slide 27</vt:lpstr>
      <vt:lpstr>Poll Everywhere multiple choice poll chart screen
Activity Title: Suppose a firm's production function is given as $$f(x_1,x_2)=2x_1^\\frac{1}{2}x_2^3$$. How would you classify this technology's returns to scale?
Slide 29</vt:lpstr>
      <vt:lpstr>  Solution to In-class Poll #3</vt:lpstr>
      <vt:lpstr>PowerPoint Presentation</vt:lpstr>
      <vt:lpstr>  Recap: Technology</vt:lpstr>
      <vt:lpstr>  Recap: Technology</vt:lpstr>
      <vt:lpstr>  Preview: Profit Maximization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427</cp:revision>
  <cp:lastPrinted>2026-02-21T19:45:16Z</cp:lastPrinted>
  <dcterms:created xsi:type="dcterms:W3CDTF">2013-01-27T09:14:16Z</dcterms:created>
  <dcterms:modified xsi:type="dcterms:W3CDTF">2026-02-21T20:26:26Z</dcterms:modified>
  <cp:category/>
</cp:coreProperties>
</file>