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604" r:id="rId3"/>
    <p:sldId id="376" r:id="rId4"/>
    <p:sldId id="562" r:id="rId5"/>
    <p:sldId id="648" r:id="rId6"/>
    <p:sldId id="560" r:id="rId7"/>
    <p:sldId id="654" r:id="rId8"/>
    <p:sldId id="650" r:id="rId9"/>
    <p:sldId id="652" r:id="rId10"/>
    <p:sldId id="429" r:id="rId11"/>
    <p:sldId id="588" r:id="rId12"/>
    <p:sldId id="651" r:id="rId13"/>
    <p:sldId id="653" r:id="rId14"/>
    <p:sldId id="655" r:id="rId15"/>
    <p:sldId id="656" r:id="rId16"/>
    <p:sldId id="657" r:id="rId17"/>
    <p:sldId id="659" r:id="rId18"/>
    <p:sldId id="660" r:id="rId19"/>
    <p:sldId id="662" r:id="rId20"/>
    <p:sldId id="663" r:id="rId21"/>
    <p:sldId id="665" r:id="rId22"/>
    <p:sldId id="674" r:id="rId23"/>
    <p:sldId id="676" r:id="rId24"/>
    <p:sldId id="664" r:id="rId25"/>
    <p:sldId id="666" r:id="rId26"/>
    <p:sldId id="667" r:id="rId27"/>
    <p:sldId id="672" r:id="rId28"/>
    <p:sldId id="668" r:id="rId29"/>
    <p:sldId id="669" r:id="rId30"/>
    <p:sldId id="670" r:id="rId31"/>
    <p:sldId id="671" r:id="rId32"/>
    <p:sldId id="599" r:id="rId33"/>
    <p:sldId id="647" r:id="rId34"/>
    <p:sldId id="673" r:id="rId35"/>
    <p:sldId id="422" r:id="rId3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If demand is very inelastic and supply is very elastic, who bears most of the tax?
https://www.polleverywhere.com/multiple_choice_polls/YvDlcBAnV74gvuvKmlL9Z?display_state=instructions&amp;activity_state=opened&amp;state=opened&amp;flow=Engagement&amp;onscreen=persist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E4C9D-7518-AB63-F1D2-690FF998E76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4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If demand is very inelastic and supply is very elastic, who bears most of the tax?
https://www.polleverywhere.com/multiple_choice_polls/YvDlcBAnV74gvuvKmlL9Z?display_state=chart&amp;activity_state=closed&amp;state=closed&amp;flow=Engagement&amp;onscreen=persist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50F99-FBAA-6A95-6EFC-512119AE022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114D-31B9-4B78-9ACC-70FB90027BFD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4A91-75B0-4800-B4E2-20956DB94300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1350-1A97-42BE-B68B-7AD85E4EDCBF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65B-C187-4F2E-97E4-866F44D3FEC5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E8C-B3D2-4FED-8171-A22B1E84AA49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7D79-C197-49E5-840E-62EF773E40EB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717-ACD6-42B4-B4D2-A00897526083}" type="datetime1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F010-C38E-44B3-A11D-B9CE0300A741}" type="datetime1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2EE-45D9-4220-A88F-EE689B9875C3}" type="datetime1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C2B-1683-45DB-88D6-369C6CB6AB24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611B-DC9D-42DB-B865-14DB93E316AF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D4B9-4EE2-4C3D-B367-BE7622E78789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200" dirty="0"/>
              <a:t>I</a:t>
            </a:r>
            <a:r>
              <a:rPr lang="en-US" sz="3600" dirty="0"/>
              <a:t>NTERMEDIATE </a:t>
            </a:r>
            <a:r>
              <a:rPr lang="en-US" sz="4200" dirty="0"/>
              <a:t>M</a:t>
            </a:r>
            <a:r>
              <a:rPr lang="en-US" sz="3600" dirty="0"/>
              <a:t>ICROECONOMIC </a:t>
            </a:r>
            <a:r>
              <a:rPr lang="en-US" sz="4200" dirty="0"/>
              <a:t>T</a:t>
            </a:r>
            <a:r>
              <a:rPr lang="en-US" sz="3600" dirty="0"/>
              <a:t>HEORY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16: Equilibrium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3B03A-9D33-6952-E62E-70D1CC1A5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9F6EB-8ED4-C566-03DB-4750DF306D30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Comparative Statics: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Taxation</a:t>
            </a:r>
          </a:p>
        </p:txBody>
      </p:sp>
    </p:spTree>
    <p:extLst>
      <p:ext uri="{BB962C8B-B14F-4D97-AF65-F5344CB8AC3E}">
        <p14:creationId xmlns:p14="http://schemas.microsoft.com/office/powerpoint/2010/main" val="408477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F2848-FF95-51FA-5085-CBB33E72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A5BA1-1352-723C-33B1-E0D4ED182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a tax is levied, the market generates two prices: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price paid by consumers (demand side):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price received by producers (supply side):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 per-unit (specific) tax is levied per unit of quantity traded: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 ad valorem (value-based) tax is levied as a percentage of the traded price: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Taxes create a “wedge” between the consumer’s and producer’s prices.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A5BA1-1352-723C-33B1-E0D4ED182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BFC6125-76B3-246A-5302-F18D9F67FAB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B31FE-653E-F6EB-5A67-6F644FB3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2FA4D-425D-D625-347D-13A9BEDD80F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F3CD5-A417-FCDD-5DE9-4C61AEFB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BA52F-6B41-A084-48ED-26851D6F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8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62D32-087C-D82F-8833-E0BF08CB0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93BD9-F454-C5DA-3639-99C1D5D48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market demand and market supply are given by: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=60−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a per-unit tax of </a:t>
                </a:r>
                <a14:m>
                  <m:oMath xmlns:m="http://schemas.openxmlformats.org/officeDocument/2006/math">
                    <m:r>
                      <a:rPr lang="zh-TW" alt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altLang="zh-TW" sz="2400" dirty="0"/>
                  <a:t> is levied: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i="1" dirty="0">
                    <a:latin typeface="Cambria Math" panose="02040503050406030204" pitchFamily="18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60−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60−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            ∵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  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51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Then, the price to the consumers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altLang="zh-TW" sz="2400" dirty="0"/>
                  <a:t>, and the quantity traded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93BD9-F454-C5DA-3639-99C1D5D48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94AC9F4-D184-560B-6DAE-D524D984A0F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2826F-5AB2-6836-F6D7-569D492B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Taxation: Per-unit Taxes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2011F-BF30-599B-BCF5-C1A28057B41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A693D-E2E2-7EE4-B2FD-B394A52A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49602-914D-3487-DE29-21AF8822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1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81C76-FFB0-CAA0-408B-FD3B8C574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578E1A-8497-33FB-1193-6DD1D1078E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Original equilibrium: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Fewer units are traded, consumers pay a higher price, and producers receive a lower price.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Three ways to visualize this change in a graph: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Shifting the Demand Curve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Shifting the Supply Curve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Introducing the Price Wedge (skip)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578E1A-8497-33FB-1193-6DD1D1078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2EADB98-96F9-8FA8-7FB3-C8C87EBAFD6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ED785-FB11-7AFF-0A98-A4A0FD77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Taxation: Per-unit Taxes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AFCCF-54C7-67D9-0FD1-124A40CADF7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01516-04FC-4A3C-189B-76F931F9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844BC-5F95-ACF0-F221-207154AA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8460C-310D-5637-CB43-54083C53BB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A6EEF7-5028-42B1-A0AD-FB033095D4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57616" y="1300900"/>
                <a:ext cx="3374010" cy="19177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solidFill>
                      <a:srgbClr val="000000"/>
                    </a:solidFill>
                    <a:latin typeface="Garamond"/>
                  </a:rPr>
                  <a:t>Per-unit tax equilibrium: </a:t>
                </a:r>
                <a:endParaRPr lang="en-US" altLang="zh-TW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zh-TW" sz="2000" dirty="0">
                  <a:solidFill>
                    <a:srgbClr val="000000"/>
                  </a:solidFill>
                  <a:latin typeface="Garamond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endParaRPr lang="en-US" altLang="zh-TW" sz="2000" dirty="0">
                  <a:solidFill>
                    <a:srgbClr val="000000"/>
                  </a:solidFill>
                  <a:latin typeface="Garamond"/>
                </a:endParaRP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TW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zh-TW" sz="2400" dirty="0">
                  <a:solidFill>
                    <a:srgbClr val="000000"/>
                  </a:solidFill>
                  <a:latin typeface="Garamond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4A6EEF7-5028-42B1-A0AD-FB033095D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616" y="1300900"/>
                <a:ext cx="3374010" cy="1917788"/>
              </a:xfrm>
              <a:prstGeom prst="rect">
                <a:avLst/>
              </a:prstGeom>
              <a:blipFill>
                <a:blip r:embed="rId4"/>
                <a:stretch>
                  <a:fillRect l="-2351" t="-3175" r="-5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1FF5178-934B-5D1B-6A60-DB285AF23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26B82-100D-38C3-5B04-42496C857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9E055-45AF-0100-5A9E-B931BC7DF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Algebraically, we can solve the equilibrium using the inverse demand and supply functions: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altLang="zh-TW" sz="2400" b="0" dirty="0">
                  <a:solidFill>
                    <a:srgbClr val="000000"/>
                  </a:solidFill>
                </a:endParaRP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Graphically, this is equivalent to shifting the demand curve downward by the amount of the per-unit tax: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vertical distance between the original and shifted demand curves equals the tax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This is simply a graphical representation of the wedge condition. 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We are not changing preferences. We are accounting for the tax.</a:t>
                </a: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9E055-45AF-0100-5A9E-B931BC7DF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03E3CA4-FEEC-C3B3-A221-FCB22C66991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1D428-9218-4F2D-3741-BA024FC1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Per-unit Taxes: Shifting the Demand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55FC31-7AAC-0C72-731C-65E7357ADDD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5D8AC-A017-83F2-BAE7-81704FCD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F58C3-C1DA-EB0C-57B8-5C8CB8E5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83053-6989-6602-0834-E8C29B4A8D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9117AF-4BD3-6598-4B2C-05969F58BF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812DA-E607-0E0C-F35A-08D6F0E32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8B852-7A40-B9CC-F817-EC98E8DEA1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899"/>
                <a:ext cx="6717792" cy="520252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can also approach this problem by adjusting the inverse supply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TW" sz="2400" b="0" dirty="0">
                  <a:solidFill>
                    <a:srgbClr val="000000"/>
                  </a:solidFill>
                </a:endParaRP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Graphically, this is equivalent to shifting the supply curve upward by the amount of the per-unit tax.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produces the same equilibrium prices and quantity as shifting the demand curve: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underlying economic model is unchanged.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tax wedge is identical in both representations.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choice of which curve to shift is purely a matter of convenience.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8B852-7A40-B9CC-F817-EC98E8DEA1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899"/>
                <a:ext cx="6717792" cy="5202529"/>
              </a:xfrm>
              <a:blipFill>
                <a:blip r:embed="rId2"/>
                <a:stretch>
                  <a:fillRect l="-1270" t="-1288" r="-726" b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8B22C29-4C30-6179-5629-C668B2B13CD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22B4A-06AC-34FD-115B-67F4861F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Per-unit Taxes: Shifting the Supply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1BAE69-0216-9C1C-9D8D-0A8A214F4AF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3A47E-FDC7-971F-383F-F6B306D7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2DB0C-9FD0-86BD-9C8A-B2997F75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9A0C0-516E-5191-09F6-0827E2EAA3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F57816-C2A2-F815-1737-857B5DF57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44C5-44E3-D665-DA92-E06F5AEC0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041FB-9943-FA86-2BE7-F0641E940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market demand and market supply are given by: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=60−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an Ad Valorem tax rate of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r>
                  <a:rPr lang="en-US" altLang="zh-TW" sz="2400" dirty="0"/>
                  <a:t> is levied: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60−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marL="40005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60−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1+0.5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            ∵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marL="40005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3.5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marL="40005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17.14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price to the consumers 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1.5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25.71</m:t>
                    </m:r>
                  </m:oMath>
                </a14:m>
                <a:r>
                  <a:rPr lang="en-US" altLang="zh-TW" sz="2400" dirty="0"/>
                  <a:t>, and the quantity traded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34.28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041FB-9943-FA86-2BE7-F0641E940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F203E2-B09C-7EE1-B57B-9BEF5C19307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DF3BC-7295-90D9-2FC1-B416F914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Taxation: Ad Valorem Taxes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A7AF4-4595-947B-F467-F8093D2CC79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65658-0F6B-DAC4-C628-895C2A39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A4C2A-1DD7-AF78-18CF-936204F2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19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090FE-CC56-2912-0A49-230DC99A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55A4DE-91A1-7039-23B5-2C7B22DCA15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2CE55-E1CF-B5D8-9062-F2703D95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Ad Valorem Taxes: Pivoting Demand / Supply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4FCE3-C819-EC0F-1FA8-7888376FF9B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7F493-139A-C164-3777-F3BAB6A5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2F75E-C223-51B6-8B8F-E89CBC01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CB51AF-E9BD-8232-226A-AA133860E6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349580-CAB7-A510-48F4-E301B96312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343DA-FDFE-BA2D-6189-F3651B72E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FAA60-4934-D6CF-E928-5DC1E5EC4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found that the equilibrium price and quantity can be determined regardless of whether we adjust demand or supply.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statutory assignment of the tax does not affect the final equilibrium prices or the quantity traded.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market adjusts prices so that: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Consumers pay more than before.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Producers receive less than before.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tax wedge equals the tax.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relative changes in the consumer’s and producer’s prices resulting from the tax are determined by the price elasticities of supply and demand.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012D6E-FF37-7273-E7F4-FD7397928AD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B575A-5B37-CF55-1BB0-50A2CC8D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Passing Along a Tax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20844-C384-25D9-667C-05ACFB36163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AB770-6B35-FA3A-5229-B749AFFB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6F584-812E-AB0C-30A7-06AE1D46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1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48402-A57C-5020-E121-9489B9D1F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B4D58-F337-0751-7E08-87897B146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899"/>
                <a:ext cx="6717792" cy="520252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first examine a market in which demand is relatively inelastic.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a per-unit tax of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400" dirty="0"/>
                  <a:t> is levied in this market, we find that: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consumer’s price increases substantially.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producer’s price decreases only slightly.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traded decreases only slightly because demand is relatively insensitive to price.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this case, consumers bear a larger share of the tax burden than producers.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B4D58-F337-0751-7E08-87897B146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899"/>
                <a:ext cx="6717792" cy="5202529"/>
              </a:xfrm>
              <a:blipFill>
                <a:blip r:embed="rId2"/>
                <a:stretch>
                  <a:fillRect l="-1270" t="-1288" r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A130174-38C3-94A0-834B-FB55F691B2F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7E66D-3A65-A0E8-CEB0-9C280DEE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Passing Along a Tax: Inelastic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DBB94-4F0A-1862-0ADB-C92F59F6275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21436-32D2-E603-5426-E7E91227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703CB-2F03-02DC-1D66-CB3C3854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D8F66-59EE-F384-42E5-73AB8C42E4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325108-7A5B-1C2E-2041-AFDC80AC49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8903-30DD-9D8A-7771-28856C8C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97B7-BB6E-83D3-9645-07E45164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Market demand is the horizontal sum of individual demand curves.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representative consumer framework works only when aggregation preserves demand behavior, for example when income distribution does not change aggregate demand.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elasticity of demand measures the percentage change in quantity resulting from a percentage change in price.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Elasticity determines how price and quantity changes affect total revenue.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|</a:t>
            </a:r>
            <a:r>
              <a:rPr lang="zh-TW" altLang="en-US" sz="2000" dirty="0"/>
              <a:t>𝜀</a:t>
            </a:r>
            <a:r>
              <a:rPr lang="en-US" altLang="zh-TW" sz="2000" dirty="0"/>
              <a:t>|&gt;1, raising the price (or decreasing quantity) reduces revenue.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|</a:t>
            </a:r>
            <a:r>
              <a:rPr lang="zh-TW" altLang="en-US" sz="2000" dirty="0"/>
              <a:t>𝜀</a:t>
            </a:r>
            <a:r>
              <a:rPr lang="en-US" altLang="zh-TW" sz="2000" dirty="0"/>
              <a:t>|&lt;1, raising the price (or decreasing quantity) increases revenue.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|</a:t>
            </a:r>
            <a:r>
              <a:rPr lang="zh-TW" altLang="en-US" sz="2000" dirty="0"/>
              <a:t>𝜀</a:t>
            </a:r>
            <a:r>
              <a:rPr lang="en-US" altLang="zh-TW" sz="2000" dirty="0"/>
              <a:t>|=1, revenue is maximized along the demand curve.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BBDFD6-BB6C-99C6-6927-725BDEB50CA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E8CF6-A3B1-7375-6632-4B535548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Market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8FEF0-984A-817A-543A-9FFE5C2371E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C1743-9A17-8D6E-38FF-B5314A74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EFE26-0E9D-A134-D7C2-C39CD41E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9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33E09-1D48-5EBE-AAD2-14BA967F9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5D0B8A-FF8E-9432-718E-5FA038540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899"/>
                <a:ext cx="6717792" cy="520252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now ask: would the results be different if market demand is relatively elastic?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a per-unit tax of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400" dirty="0"/>
                  <a:t> is levied in this market, we find that: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consumer’s price increases only slightly.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producer’s price decreases substantially.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traded decreases significantly because demand is highly sensitive to price.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this case, producers bear a larger share of the tax burden than consumers.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5D0B8A-FF8E-9432-718E-5FA038540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899"/>
                <a:ext cx="6717792" cy="5202529"/>
              </a:xfrm>
              <a:blipFill>
                <a:blip r:embed="rId2"/>
                <a:stretch>
                  <a:fillRect l="-1270" t="-1288" r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68BC0D8-34D4-5C87-60E1-64085611FD4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C1153-EBC4-3304-C71E-80EF5980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Passing Along a Tax: Elastic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C8688-8FA3-5D45-4C9B-735F0FA5AA6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3CD47-ED07-01F0-DC91-2956BAA9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D01EA-66B8-774B-E031-62817947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305E27-9E0C-A749-2A30-33B2B61386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3C9481-6BA9-01D7-221F-AFCD9346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FD8F9-F7BA-08E9-D0E2-D630318F1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56F8A7-2AF1-6FCB-4C9F-F367B7F7C0B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24ABD-3891-DAA4-931A-794EFA41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Passing Along a Tax : Extreme Cases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D643A-DA14-F121-B22C-040D195AAB8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F8E10-76D9-EA66-4856-D8CD1782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4173B-70C1-CEEF-669B-F4DACBF1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794F8D-5B4C-F366-403A-8243FDE72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FE30B8-0616-765A-9F60-5545DEA278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8033-21DE-D733-2ADA-B9123E37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If demand is very inelastic and supply is very elastic, who bears most of the tax?
Slide 25</a:t>
            </a:r>
          </a:p>
        </p:txBody>
      </p:sp>
      <p:sp>
        <p:nvSpPr>
          <p:cNvPr id="3" name="Footer Placeholder 2" descr="Poll Everywhere multiple choice poll instructions screen&#10;Activity Title: If demand is very inelastic and supply is very elastic, who bears most of the tax?">
            <a:extLst>
              <a:ext uri="{FF2B5EF4-FFF2-40B4-BE49-F238E27FC236}">
                <a16:creationId xmlns:a16="http://schemas.microsoft.com/office/drawing/2014/main" id="{A01E51D3-2660-0391-F8EF-213AD025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C3D03-4D9E-17A3-D12C-011ACD4E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F61A8-EB17-E02B-FEFE-938957607B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55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4CD9-BBF6-DDBA-AF20-726D50EE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If demand is very inelastic and supply is very elastic, who bears most of the tax?
Slide 27</a:t>
            </a:r>
          </a:p>
        </p:txBody>
      </p:sp>
      <p:sp>
        <p:nvSpPr>
          <p:cNvPr id="3" name="Footer Placeholder 2" descr="Poll Everywhere multiple choice poll chart screen&#10;Activity Title: If demand is very inelastic and supply is very elastic, who bears most of the tax?">
            <a:extLst>
              <a:ext uri="{FF2B5EF4-FFF2-40B4-BE49-F238E27FC236}">
                <a16:creationId xmlns:a16="http://schemas.microsoft.com/office/drawing/2014/main" id="{FFAC3BC0-71C9-6D08-ED55-6F4DFADC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4651C-6A9B-FE8B-DDB4-74E4CC32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ADEA2-0F47-F450-9463-BB1A755B9A9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9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66C33-FF1E-3077-A229-F75B6A268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8379D-AA7F-0250-6037-F42CF2453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Please try varying the supply elasticity at home.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side of the market that is relatively less elastic bears a larger share of the tax burden.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less elastic side cannot easily change quantity.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it cannot easily avoid the tax.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more elastic side can adjust quantity more easily and therefore bears less of the burden.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next natural question is: how can we quantify the relative burden on consumers and producers?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now examine the welfare consequences of taxation and how tax burdens are related to price elasticities.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C406CD-AB3B-B189-771E-D8BC925D05A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A8EEB-8293-CE14-E591-6BCDA0832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Passing Along a Tax: Elasticities and Burden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8B56C-9B26-63C5-7262-9F28452F08F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39A6B-5132-1D38-846A-2B0EED7A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7C69C-4C1C-2575-EE59-62D1A7C8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3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B7C9F-62E2-9BB8-1121-34ACC2FAB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52D54-1BF6-9C7A-B146-BC297D50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899"/>
            <a:ext cx="6717792" cy="5202529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Taxation leads to a change in total surplus because: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Consumers who remain in the market pay a higher price.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Producers receive a lower price on the units they sell.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Some mutually beneficial trades no longer occur.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government collects tax revenue.</a:t>
            </a:r>
          </a:p>
          <a:p>
            <a:pPr marL="0" indent="0">
              <a:lnSpc>
                <a:spcPct val="95000"/>
              </a:lnSpc>
              <a:spcBef>
                <a:spcPts val="1000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graphical breakdown is as follows: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055693-57C1-B371-1A0F-C7CCB6D9ED7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8F89D-4F80-5130-A22B-49E241C7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Welfare Consequences of Taxation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FC4F5A-19E8-E915-392E-B35B1C08B94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520D9-CE48-5A02-9DF5-5AA22332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73CED-93E6-66DE-A16F-B72092A3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1A8BB0-7938-44C7-47C4-F72E7C350A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DD39CA-606A-2357-DCA5-D040473F99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332FAD4-9685-95E7-8F57-A251F5A7A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366525"/>
              </p:ext>
            </p:extLst>
          </p:nvPr>
        </p:nvGraphicFramePr>
        <p:xfrm>
          <a:off x="5559551" y="4279392"/>
          <a:ext cx="625144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31">
                  <a:extLst>
                    <a:ext uri="{9D8B030D-6E8A-4147-A177-3AD203B41FA5}">
                      <a16:colId xmlns:a16="http://schemas.microsoft.com/office/drawing/2014/main" val="3970602878"/>
                    </a:ext>
                  </a:extLst>
                </a:gridCol>
                <a:gridCol w="1849578">
                  <a:extLst>
                    <a:ext uri="{9D8B030D-6E8A-4147-A177-3AD203B41FA5}">
                      <a16:colId xmlns:a16="http://schemas.microsoft.com/office/drawing/2014/main" val="1052033079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1419114909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790605957"/>
                    </a:ext>
                  </a:extLst>
                </a:gridCol>
              </a:tblGrid>
              <a:tr h="18472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Before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After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Change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361794"/>
                  </a:ext>
                </a:extLst>
              </a:tr>
              <a:tr h="1847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Consumer Surplus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A+B+E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n-US" dirty="0">
                          <a:latin typeface="Garamond" panose="02020404030301010803" pitchFamily="18" charset="0"/>
                        </a:rPr>
                        <a:t>B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n-US" dirty="0">
                          <a:latin typeface="Garamond" panose="02020404030301010803" pitchFamily="18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953213"/>
                  </a:ext>
                </a:extLst>
              </a:tr>
              <a:tr h="1847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Producer Surplus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C+D+F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n-US" dirty="0">
                          <a:latin typeface="Garamond" panose="02020404030301010803" pitchFamily="18" charset="0"/>
                        </a:rPr>
                        <a:t>C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n-US" dirty="0">
                          <a:latin typeface="Garamond" panose="02020404030301010803" pitchFamily="18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69679"/>
                  </a:ext>
                </a:extLst>
              </a:tr>
              <a:tr h="1847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Tax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B+C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+B+C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390533"/>
                  </a:ext>
                </a:extLst>
              </a:tr>
              <a:tr h="1847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Surplus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A+B+C+D+E+F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A+B+C+D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n-US" dirty="0">
                          <a:latin typeface="Garamond" panose="02020404030301010803" pitchFamily="18" charset="0"/>
                        </a:rPr>
                        <a:t>E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</a:t>
                      </a:r>
                      <a:r>
                        <a:rPr lang="en-US" dirty="0">
                          <a:latin typeface="Garamond" panose="02020404030301010803" pitchFamily="18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20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1D1F7-8E9B-8904-560B-4D13047A5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264CF-74E9-8AEA-6367-CD4733269B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899"/>
                <a:ext cx="6717792" cy="520252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burden is the share of the tax payment borne by consumers and producers through price changes.</a:t>
                </a:r>
                <a:endParaRPr lang="en-US" altLang="zh-TW" sz="20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consumer’s burden is defined as: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producer’s burden is defined as: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These shares sum to 1, and the division depends on price elasticities of demand and supply.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264CF-74E9-8AEA-6367-CD4733269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899"/>
                <a:ext cx="6717792" cy="5202529"/>
              </a:xfrm>
              <a:blipFill>
                <a:blip r:embed="rId2"/>
                <a:stretch>
                  <a:fillRect l="-1270" t="-128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8687D61-42E3-E690-6418-DA58AE42D5F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75798-7B7B-E4A2-68BA-ACDB7F87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Burden of Taxation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113DC-747B-E879-61C8-A6F691AFFCA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4697C-6968-254D-6E01-103DC6A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B11BA-AE5F-4B40-70E1-B24DE2CE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D4CC5-08A9-AD6D-51C9-24C9F04146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5E415-4DCF-353C-03D5-B9BFC7EBC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15079-0270-AA16-BD96-556F27110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Claim: Under a per-unit tax regime, such as the federal gasoline tax (18.4 cents per gallon), the formulas for the consumer’s and producer’s burden are given as:</a:t>
                </a:r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Producer’s Burden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TW" sz="2400" dirty="0"/>
                  <a:t>			Consumer’s Burden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burdens represent shares, not absolute dollar amounts, of the tax borne by each side.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Implications: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demand is less elastic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 is small, consumers bear more of the tax.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supply is less elastic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/>
                  <a:t> is small, producers bear more of the tax.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The less elastic side bears more of the tax.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Note: These elasticities are evaluated at the equilibrium.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15079-0270-AA16-BD96-556F27110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0A61909-DCF8-327B-2F17-0C0E61B39CD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0D4FD-CE40-BA39-C352-11A54682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Burden &amp; Elasticities under Per-unit Taxes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28D12-DD64-105E-FE9F-722D1B45243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3C479-8EB4-956C-C952-9A0FF0CE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7AF04-7E5C-C9FA-364D-A4B61D51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96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41385-1AA1-9E6C-8D40-CC39E856D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74E1BF-9CB2-C60B-3179-F3C9D9BC00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start with the market clearing condition and find the producer’s burden: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altLang="zh-TW" sz="2400" dirty="0"/>
              </a:p>
              <a:p>
                <a:pPr marL="40005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       ∵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sz="2400" dirty="0"/>
              </a:p>
              <a:p>
                <a:pPr marL="40005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altLang="zh-TW" sz="2400" dirty="0"/>
              </a:p>
              <a:p>
                <a:pPr marL="40005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74E1BF-9CB2-C60B-3179-F3C9D9BC00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8F2EFE2-2AF8-B112-959F-D1AC202AF0E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4E8F9-9CB3-FA55-8B3A-4DEEA3D3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Detour: Burden &amp; Elasticities under Per-unit Taxes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D7132-0B30-0026-E720-043E09AECF6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0A2CD-E050-937A-489A-6AB8268C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184A4-40AA-E3BF-0C01-3465E53F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4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5996-1670-DFE7-8E19-B2B1DC7C3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F4AA6B-1A87-3E81-9D17-1C2C3927B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Using the 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400" dirty="0"/>
                  <a:t>, we find the consumer’s burden: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TW" sz="2400" dirty="0"/>
              </a:p>
              <a:p>
                <a:pPr marL="40005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TW" sz="2400" dirty="0"/>
              </a:p>
              <a:p>
                <a:pPr marL="40005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altLang="zh-TW" sz="2400" dirty="0"/>
              </a:p>
              <a:p>
                <a:pPr marL="40005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can verify that these two shares add to 1, and now we convert these slope notations to elasticities.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F4AA6B-1A87-3E81-9D17-1C2C3927B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E00EE47-EFD0-C209-03D9-FB4C8862F74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4B831-31BC-EF96-D70F-59FE27F9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Detour: Burden &amp; Elasticities under Per-unit Taxes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E7D50-EB22-EACF-655D-F51DC6F7C8F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CE68E-FFCD-F3C0-BB96-B649031C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B580D-0552-D0B6-C510-F4C31F1F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6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Market Equilibrium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AE55D-77D2-560B-B53C-8E51D4282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9F3EE-88BE-5D1A-87B2-5C6850C4F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expression for the price elasticity of demand is: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∵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Similarly, the expression for the price elasticity of supply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Plugging in these notations in the formulae for the consumer’s burden: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9F3EE-88BE-5D1A-87B2-5C6850C4F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E8891C1-736A-F500-94EB-60BF5B3E8A1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08DB6-8C46-0F17-809B-C6E50A01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Detour: Burden &amp; Elasticities under Per-unit Taxes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70881-8E48-0DCB-5FB7-18697CDD749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D1D8-2EFC-9DD4-F89A-2689D0FD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190E7-F853-0096-EE51-0945F568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51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4416D-C1FB-EAA0-A6DC-730537D18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A7BF63-2EE3-6E04-F056-8CCFA80FF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Plugging in these notations in the formulae for the producer’s burden: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A7BF63-2EE3-6E04-F056-8CCFA80FF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0B3F0BF-A8E5-CB15-379C-821FE07976C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FF0CA-B6BE-8678-22B7-6688E062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Detour: Burden &amp; Elasticities under Per-unit Taxes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73364-B345-B971-8C29-A8CC8D3E354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D5B6A-C456-267B-7026-EF5B89A8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623A3-C837-8318-7E3D-4A8F4D61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0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FCACC-7CFE-C16B-D2E3-EAB226A38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58CC5-C2BF-10CA-D0D3-BEDE3D81CFFC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&amp; Preview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66581-C1E7-5F4C-7898-0D22DDB7A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1791D-B424-48B3-0C05-094304B0F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Competitive equilibrium occurs where the market clearing condition is met: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market price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 that satisfy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000" dirty="0"/>
                  <a:t> is the equilibrium price.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traded under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 is the equilibrium quantity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Taxation creates a wedge between the consumer’s price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and producer’s price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5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new equilibrium under taxation features: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Higher price to consumers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Lower price to producers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Lower quantity traded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1791D-B424-48B3-0C05-094304B0F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33D2929-9CDA-E343-4CE0-25D3DE6D957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8C491-CA85-A689-CECE-024C9E2F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32077-51C7-077D-A236-BBB714E3F0D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3D8F2-4A44-1859-CEC9-67912A5D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ED957-F43A-99CB-1F4F-C8F1F364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6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2A9DE-1C5B-101C-DEBF-4774D5161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2E651-53E3-EBCB-1F16-719B83DB7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Who legally pays the tax is irrelevant for who actually bears the burden.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side that can adjust quantity less easily cannot escape the tax.</a:t>
                </a:r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Producer’s Burden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TW" sz="2400" dirty="0"/>
                  <a:t>			Consumer’s Burden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TW" sz="2400" dirty="0"/>
              </a:p>
              <a:p>
                <a:pPr lvl="5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Taxation generates revenue but reduces total surplus.</a:t>
                </a:r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Deadweight loss arises from mutually beneficial trades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 that no longer occur.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2E651-53E3-EBCB-1F16-719B83DB7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E3F596F-8FF9-978F-7AE8-23AEBA8336E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62FC7-086E-1171-B0E6-4DC186F4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9562A-DD16-B75D-93FA-B4CF15AE174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E1A58-E523-CD0E-C17D-5421FAE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98809-F4C5-A3F4-3D04-CEE25164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58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A8E4-E7C8-D19D-86D3-030AA6A6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CAFF-9B43-78CA-BAEA-3A38D425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 far, we treated the supply curve as given, but what determines supply?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Firms choose how much to produce based on the available technology, inputs, relative productivity, and costs.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now begin producer theory by studying the production function.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Key questions: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What is technological feasibility?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What does it mean to substitute between inputs?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do diminishing returns arise?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3240C-8227-33CA-AF99-D0EF558863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EDD73-7133-E4AA-713D-AD3D76A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4DE4-D134-77A0-9EFC-4F54285A07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F7BE-07A9-1D9E-9E4B-EFBF930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82BC-2D44-4CB1-89DC-762807C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168B3-75C0-82FF-2FF1-9A16BD1C1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59DA8-1604-7865-44BE-62A32DDE30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supply curve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gives the quantity of a good that a profit-maximizing producer is willing to supply at each price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TW" sz="2400" dirty="0"/>
                  <a:t>, holding input prices and technology fixed.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We will derive the individual supply curve in the chapters that follow.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For now, we assume there exists an equation describing the behavior of firms on the supply side of the market.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market supply curve is obtained by horizontally summing the individual supply curves of all firms in the market.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this chapter, we assume a competitive market: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Consumers and producers are price-takers.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Each consumer and producer is small relative to the market and has a negligible effect on prices.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59DA8-1604-7865-44BE-62A32DDE30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  <a:blipFill>
                <a:blip r:embed="rId2"/>
                <a:stretch>
                  <a:fillRect l="-702" t="-1319" r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3A6450B-E9DB-8963-6D31-7D81B1BAB13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5657D-2489-C28A-A08E-AB978EB6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Supply and Competitive Markets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90ECD-1B30-4998-4D13-A36B7CF52FA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B7A63-11CE-260C-55B3-F7DE342D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8A913-7D67-13F5-6A38-EFD9B20D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5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002C5-61D2-A1E9-27BE-0FB620861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B9EAE5-6F18-2AEA-5372-F755405B5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 economic equilibrium is a situation in which all agents are choosing the best possible action for themselves, and each person’s behavior is consistent with that of others.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denote the market demand curve, and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the market supply curve. The equilibrium price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 is the price at which quantity demanded equals quantity supplied: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demand and supply curves represent the optimal choices of the agents involved. Their equality at some price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 indicates that the behaviors of consumers and producers are mutually compatible.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Equilibrium quantity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 is the quantity traded in the market under price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Geometrically, equilibrium occurs at the intersection of the demand and supply curves.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B9EAE5-6F18-2AEA-5372-F755405B5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  <a:blipFill>
                <a:blip r:embed="rId2"/>
                <a:stretch>
                  <a:fillRect l="-702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3802D14-77BF-CBE5-8B31-439FA58F291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3F639-F1FF-9015-0657-8A2CE40D4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Economic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03400-A957-7D6D-448D-505790A7586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5D073-611F-BF35-81F0-62040F83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6B6FD-7315-46DA-5DC4-D4B5C142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9B27E-A5A7-C652-9917-391EB4C8D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611D3-2B02-86F7-371D-5A6BB4D6C0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 is the equilibrium price.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At this price, quantity demanded is less than quantity supplied.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Because there is excess supply, producers are unable to sell all of their output.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To sell more output, producers have an incentive to lower the price.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Competitive pressure pushes the market price downward.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price falls until it reaches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Similar decentralized adjustments correct the market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611D3-2B02-86F7-371D-5A6BB4D6C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D420C9B-7004-6054-56FE-1F3CA9ADAC0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687898-B87E-0DC0-265A-95D77ADB1C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88825" cy="923636"/>
              </a:xfrm>
            </p:spPr>
            <p:txBody>
              <a:bodyPr>
                <a:normAutofit/>
              </a:bodyPr>
              <a:lstStyle/>
              <a:p>
                <a:pPr algn="l">
                  <a:defRPr sz="4000" b="1">
                    <a:solidFill>
                      <a:srgbClr val="FDB913"/>
                    </a:solidFill>
                    <a:latin typeface="Garamond"/>
                  </a:defRPr>
                </a:pPr>
                <a:r>
                  <a:rPr lang="en-US" sz="4000" dirty="0">
                    <a:solidFill>
                      <a:schemeClr val="bg1"/>
                    </a:solidFill>
                  </a:rPr>
                  <a:t>  Economic Equilibrium: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altLang="zh-TW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lang="en-US" altLang="zh-TW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lang="en-US" altLang="zh-TW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sSup>
                      <m:sSupPr>
                        <m:ctrlPr>
                          <a:rPr lang="en-US" altLang="zh-TW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altLang="zh-TW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lang="en-US" altLang="zh-TW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687898-B87E-0DC0-265A-95D77ADB1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88825" cy="923636"/>
              </a:xfr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D39594C-BEE7-3569-B1EC-99F72DCFEBA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ECB08-5D0B-AF6E-64B2-1430D846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7AA03-92E2-B492-293D-0E85503B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C2156-18CE-983D-ED6C-F99FE5FFFC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 descr="A diagram of a supply line&#10;&#10;AI-generated content may be incorrect.">
            <a:extLst>
              <a:ext uri="{FF2B5EF4-FFF2-40B4-BE49-F238E27FC236}">
                <a16:creationId xmlns:a16="http://schemas.microsoft.com/office/drawing/2014/main" id="{C0416855-95E5-B810-6CC1-125B76813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4" name="Picture 13" descr="A diagram of a price and quantity&#10;&#10;AI-generated content may be incorrect.">
            <a:extLst>
              <a:ext uri="{FF2B5EF4-FFF2-40B4-BE49-F238E27FC236}">
                <a16:creationId xmlns:a16="http://schemas.microsoft.com/office/drawing/2014/main" id="{08B39E1F-249B-DEB8-3B34-33C84445D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CEE53-4603-486E-0056-C690BA99F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7E44-04F9-EC66-D8AB-1D7D1D5E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717792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Total surplus is the sum of all gains from trade in a market.</a:t>
            </a:r>
            <a:endParaRPr lang="en-US" altLang="zh-TW" sz="2000" dirty="0"/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a simple market with consumers and producers as the only agents, total surplus equals the sum of consumer surplus and producer surplus.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competitive equilibrium maximizes total surplus under the following conditions: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 externalities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 transaction cost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Complete 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DD8EB7-6675-75A1-4CEF-2A1E7F05B04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16AB4-6637-E972-E9FA-A6D05308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Total Surplus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06A32-18D1-701C-DF6B-403A6027E28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4DD82-65A7-7935-8EDB-806ABB50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E69C0-59E1-F877-B56F-6DCA8F64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700CA-E516-2D4A-E200-AA65D06C50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A1497-81E3-2359-3ECB-7B7CCB9B1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12302B-6E31-2B92-2461-8DA077A2848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ABF77-C7C9-7D14-5FC1-AE9B5790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Special Cases: Vertical and Horizontal Supply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E3E4C-B3BD-D447-DE2C-128A1B3C93B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E0525-BE6F-3A28-2EB3-52FE902E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35C26-9F24-B2A3-E54E-40F560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204FC4-F57F-77A9-D379-6BE6214578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EC9995-F86D-B49E-AA91-C4BB0705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D0F7F-5E0D-9CA4-DC67-CC9034F5D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61D693-9289-0862-3463-68A33B02C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market demand and market supply are given by: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=60−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TW" sz="2400" dirty="0"/>
              </a:p>
              <a:p>
                <a:pPr lvl="5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To find the equilibrium, we use the market-clearing condition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	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	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Substituting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altLang="zh-TW" sz="2400" dirty="0"/>
                  <a:t> into either demand or supply gives the equilibrium quantity: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61D693-9289-0862-3463-68A33B02C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  <a:blipFill>
                <a:blip r:embed="rId2"/>
                <a:stretch>
                  <a:fillRect l="-702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EA1949C-0805-D9E4-7D60-90047D99319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55680-9E27-82C0-7275-8C2ECDC4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Finding the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DAF8E-0BDE-24B9-C04D-CA1B6AFCEE7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36C03-8F5F-E5E4-8A12-32129FEE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5E407-CAB4-BCD8-2DB8-6F18E075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65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76e6b70-dc1f-4e28-906c-54480ccecd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a9a6e29-165a-4e96-806f-8e0d603ac9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56cb1e-6d86-4dae-a983-fa46a00b040a}" enabled="1" method="Standar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11787</TotalTime>
  <Words>2873</Words>
  <Application>Microsoft Office PowerPoint</Application>
  <PresentationFormat>Custom</PresentationFormat>
  <Paragraphs>380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Recap: Market Demand</vt:lpstr>
      <vt:lpstr>PowerPoint Presentation</vt:lpstr>
      <vt:lpstr>  Supply and Competitive Markets</vt:lpstr>
      <vt:lpstr>  Economic Equilibrium</vt:lpstr>
      <vt:lpstr>  Economic Equilibrium: p^∗&lt;p^′</vt:lpstr>
      <vt:lpstr>  Recap: Total Surplus</vt:lpstr>
      <vt:lpstr>  Special Cases: Vertical and Horizontal Supply</vt:lpstr>
      <vt:lpstr>  Finding the Equilibrium</vt:lpstr>
      <vt:lpstr>PowerPoint Presentation</vt:lpstr>
      <vt:lpstr>  Taxation</vt:lpstr>
      <vt:lpstr>  Taxation: Per-unit Taxes</vt:lpstr>
      <vt:lpstr>  Taxation: Per-unit Taxes</vt:lpstr>
      <vt:lpstr>  Per-unit Taxes: Shifting the Demand Curve</vt:lpstr>
      <vt:lpstr>  Per-unit Taxes: Shifting the Supply Curve</vt:lpstr>
      <vt:lpstr>  Taxation: Ad Valorem Taxes</vt:lpstr>
      <vt:lpstr>  Ad Valorem Taxes: Pivoting Demand / Supply Curves</vt:lpstr>
      <vt:lpstr>  Passing Along a Tax</vt:lpstr>
      <vt:lpstr>  Passing Along a Tax: Inelastic Demand</vt:lpstr>
      <vt:lpstr>  Passing Along a Tax: Elastic Demand</vt:lpstr>
      <vt:lpstr>  Passing Along a Tax : Extreme Cases</vt:lpstr>
      <vt:lpstr>Poll Everywhere multiple choice poll instructions screen
Activity Title: If demand is very inelastic and supply is very elastic, who bears most of the tax?
Slide 25</vt:lpstr>
      <vt:lpstr>Poll Everywhere multiple choice poll chart screen
Activity Title: If demand is very inelastic and supply is very elastic, who bears most of the tax?
Slide 27</vt:lpstr>
      <vt:lpstr>  Passing Along a Tax: Elasticities and Burden</vt:lpstr>
      <vt:lpstr>  Welfare Consequences of Taxation</vt:lpstr>
      <vt:lpstr>  The Burden of Taxation</vt:lpstr>
      <vt:lpstr>  Burden &amp; Elasticities under Per-unit Taxes</vt:lpstr>
      <vt:lpstr>  Detour: Burden &amp; Elasticities under Per-unit Taxes</vt:lpstr>
      <vt:lpstr>  Detour: Burden &amp; Elasticities under Per-unit Taxes</vt:lpstr>
      <vt:lpstr>  Detour: Burden &amp; Elasticities under Per-unit Taxes</vt:lpstr>
      <vt:lpstr>  Detour: Burden &amp; Elasticities under Per-unit Taxes</vt:lpstr>
      <vt:lpstr>PowerPoint Presentation</vt:lpstr>
      <vt:lpstr>  Recap: Equilibrium</vt:lpstr>
      <vt:lpstr>  Recap: Equilibrium</vt:lpstr>
      <vt:lpstr>  Preview: Technology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399</cp:revision>
  <cp:lastPrinted>2026-02-15T22:15:43Z</cp:lastPrinted>
  <dcterms:created xsi:type="dcterms:W3CDTF">2013-01-27T09:14:16Z</dcterms:created>
  <dcterms:modified xsi:type="dcterms:W3CDTF">2026-02-18T18:24:05Z</dcterms:modified>
  <cp:category/>
</cp:coreProperties>
</file>