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618" r:id="rId3"/>
    <p:sldId id="619" r:id="rId4"/>
    <p:sldId id="376" r:id="rId5"/>
    <p:sldId id="562" r:id="rId6"/>
    <p:sldId id="560" r:id="rId7"/>
    <p:sldId id="622" r:id="rId8"/>
    <p:sldId id="624" r:id="rId9"/>
    <p:sldId id="621" r:id="rId10"/>
    <p:sldId id="625" r:id="rId11"/>
    <p:sldId id="620" r:id="rId12"/>
    <p:sldId id="626" r:id="rId13"/>
    <p:sldId id="581" r:id="rId14"/>
    <p:sldId id="627" r:id="rId15"/>
    <p:sldId id="628" r:id="rId16"/>
    <p:sldId id="630" r:id="rId17"/>
    <p:sldId id="429" r:id="rId18"/>
    <p:sldId id="588" r:id="rId19"/>
    <p:sldId id="587" r:id="rId20"/>
    <p:sldId id="647" r:id="rId21"/>
    <p:sldId id="635" r:id="rId22"/>
    <p:sldId id="634" r:id="rId23"/>
    <p:sldId id="633" r:id="rId24"/>
    <p:sldId id="639" r:id="rId25"/>
    <p:sldId id="638" r:id="rId26"/>
    <p:sldId id="636" r:id="rId27"/>
    <p:sldId id="643" r:id="rId28"/>
    <p:sldId id="645" r:id="rId29"/>
    <p:sldId id="646" r:id="rId30"/>
    <p:sldId id="640" r:id="rId31"/>
    <p:sldId id="642" r:id="rId32"/>
    <p:sldId id="617" r:id="rId33"/>
    <p:sldId id="599" r:id="rId34"/>
    <p:sldId id="604" r:id="rId35"/>
    <p:sldId id="422" r:id="rId3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4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Holding prices constant, if the representative consumer's income increases...
https://www.polleverywhere.com/multiple_choice_polls/87JAQVY0LYjYDUUZtlswY?display_state=instructions&amp;activity_state=opened&amp;state=opened&amp;flow=Engagement&amp;onscreen=persist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B7740-0806-604F-E809-4C44A417808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2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Holding prices constant, if the representative consumer's income increases...
https://www.polleverywhere.com/multiple_choice_polls/87JAQVY0LYjYDUUZtlswY?display_state=chart&amp;activity_state=closed&amp;state=closed&amp;flow=Engagement&amp;onscreen=persist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29571-4830-2E73-83F9-A06863AA634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You run a café on campus. Due to higher coffee bean costs, you raise prices by 10%. One week later, you observe that sales have fallen by 5%. If your goal is to maximize revenue, should you raise prices further?
https://www.polleverywhere.com/multiple_choice_polls/qXrCSdToBSSUNxtFoWO7V?display_state=instructions&amp;activity_state=opened&amp;state=opened&amp;flow=Engagement&amp;onscreen=persist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0FB100-3215-52CD-FC89-8FAB361392B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3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You run a café on campus. Due to higher coffee bean costs, you raise prices by 10%. One week later, you observe that sales have fallen by 5%. If your goal is to maximize revenue, should you raise prices further?
https://www.polleverywhere.com/multiple_choice_polls/qXrCSdToBSSUNxtFoWO7V?display_state=chart&amp;activity_state=closed&amp;state=closed&amp;flow=Engagement&amp;onscreen=persist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72E8F-D31C-E66D-F1D0-C5DA13A75C6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4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114D-31B9-4B78-9ACC-70FB90027BFD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4A91-75B0-4800-B4E2-20956DB94300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1350-1A97-42BE-B68B-7AD85E4EDCBF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65B-C187-4F2E-97E4-866F44D3FEC5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CE8C-B3D2-4FED-8171-A22B1E84AA49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7D79-C197-49E5-840E-62EF773E40EB}" type="datetime1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717-ACD6-42B4-B4D2-A00897526083}" type="datetime1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F010-C38E-44B3-A11D-B9CE0300A741}" type="datetime1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42EE-45D9-4220-A88F-EE689B9875C3}" type="datetime1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1C2B-1683-45DB-88D6-369C6CB6AB24}" type="datetime1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611B-DC9D-42DB-B865-14DB93E316AF}" type="datetime1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D4B9-4EE2-4C3D-B367-BE7622E78789}" type="datetime1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200" dirty="0"/>
              <a:t>I</a:t>
            </a:r>
            <a:r>
              <a:rPr lang="en-US" sz="3600" dirty="0"/>
              <a:t>NTERMEDIATE </a:t>
            </a:r>
            <a:r>
              <a:rPr lang="en-US" sz="4200" dirty="0"/>
              <a:t>M</a:t>
            </a:r>
            <a:r>
              <a:rPr lang="en-US" sz="3600" dirty="0"/>
              <a:t>ICROECONOMIC </a:t>
            </a:r>
            <a:r>
              <a:rPr lang="en-US" sz="4200" dirty="0"/>
              <a:t>T</a:t>
            </a:r>
            <a:r>
              <a:rPr lang="en-US" sz="3600" dirty="0"/>
              <a:t>HEORY</a:t>
            </a:r>
            <a:endParaRPr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15: Market Demand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273E2-DE6B-55AE-E981-C46E02765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6FEB9D-4725-4D70-49A2-7C3CE75DF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Holding income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constant, suppose that the price of good 2 increases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two goods are </a:t>
                </a:r>
                <a:r>
                  <a:rPr lang="en-US" altLang="zh-TW" sz="2400" b="1" dirty="0"/>
                  <a:t>substitutes</a:t>
                </a:r>
                <a:r>
                  <a:rPr lang="en-US" altLang="zh-TW" sz="2400" dirty="0"/>
                  <a:t>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457200" lvl="1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 rises, the demand curve for good 1 shifts right.</a:t>
                </a:r>
              </a:p>
              <a:p>
                <a:pPr marL="457200" lvl="1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two goods are </a:t>
                </a:r>
                <a:r>
                  <a:rPr lang="en-US" altLang="zh-TW" sz="2400" b="1" dirty="0"/>
                  <a:t>complements</a:t>
                </a:r>
                <a:r>
                  <a:rPr lang="en-US" altLang="zh-TW" sz="2400" dirty="0"/>
                  <a:t>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457200" lvl="1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 rises, the demand curve for good 1 shifts left.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6FEB9D-4725-4D70-49A2-7C3CE75DF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F54AEAE-29D5-44D7-FC89-365611C183D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8588A-6B76-44C9-B518-9B44DA8A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Market Demand: Shifts in Prices of Other Goods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417316-C462-52F8-9A2A-2611E521843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9962B-373D-4EC4-16A4-5A50CA82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A3EF7-5C55-C85F-9475-B7D64E544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A67906-7A9D-252B-8AA7-3A8413EDD4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1" name="Picture 10" descr="A graph of a price and quantity&#10;&#10;AI-generated content may be incorrect.">
            <a:extLst>
              <a:ext uri="{FF2B5EF4-FFF2-40B4-BE49-F238E27FC236}">
                <a16:creationId xmlns:a16="http://schemas.microsoft.com/office/drawing/2014/main" id="{4050FB1D-3AF5-1445-6C11-38DB06C54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3" name="Picture 12" descr="A graph of a function&#10;&#10;AI-generated content may be incorrect.">
            <a:extLst>
              <a:ext uri="{FF2B5EF4-FFF2-40B4-BE49-F238E27FC236}">
                <a16:creationId xmlns:a16="http://schemas.microsoft.com/office/drawing/2014/main" id="{03292B1E-4CAF-48E4-99C1-34B7AE7B3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5F5FC-4358-F8C6-C929-C2E88A2DA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467C89-AF9B-B760-A115-DF0E0F44A2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5129" y="1300900"/>
                <a:ext cx="1128587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two consumers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sz="2400" dirty="0"/>
                  <a:t> whose demand functions are given as follows: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market demand for these three income distributions are: </a:t>
                </a:r>
              </a:p>
              <a:p>
                <a:pPr marL="914400" lvl="1" indent="-457200">
                  <a:lnSpc>
                    <a:spcPct val="95000"/>
                  </a:lnSpc>
                  <a:spcBef>
                    <a:spcPts val="1000"/>
                  </a:spcBef>
                  <a:buFont typeface="+mj-lt"/>
                  <a:buAutoNum type="arabicPeriod"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20,80</m:t>
                        </m:r>
                      </m:e>
                    </m:d>
                  </m:oMath>
                </a14:m>
                <a:endParaRPr lang="en-US" altLang="zh-TW" sz="2000" dirty="0"/>
              </a:p>
              <a:p>
                <a:pPr marL="914400" lvl="1" indent="-457200">
                  <a:lnSpc>
                    <a:spcPct val="95000"/>
                  </a:lnSpc>
                  <a:spcBef>
                    <a:spcPts val="1000"/>
                  </a:spcBef>
                  <a:buFont typeface="+mj-lt"/>
                  <a:buAutoNum type="arabicPeriod"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zh-TW" sz="2000" dirty="0"/>
              </a:p>
              <a:p>
                <a:pPr marL="914400" lvl="1" indent="-457200">
                  <a:lnSpc>
                    <a:spcPct val="95000"/>
                  </a:lnSpc>
                  <a:spcBef>
                    <a:spcPts val="1000"/>
                  </a:spcBef>
                  <a:buFont typeface="+mj-lt"/>
                  <a:buAutoNum type="arabicPeriod"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Even though total income remains 100, market demand rises from 26 to 44.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400" dirty="0"/>
                  <a:t>Market demand depends not only on total income, but on how income is distributed across consumers.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/>
                  <a:t>Therefore, representative consumer aggregation fails in this case.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467C89-AF9B-B760-A115-DF0E0F44A2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129" y="1300900"/>
                <a:ext cx="11285871" cy="5081046"/>
              </a:xfrm>
              <a:blipFill>
                <a:blip r:embed="rId2"/>
                <a:stretch>
                  <a:fillRect l="-702" t="-1319" b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F52DF2E-6F38-8606-B8AA-BD46043D877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4CDE2-44D8-014C-2FAB-5A021234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When Distribution of Incomes Matter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200334-2498-2EDD-F52D-7C5ACC5BDFC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A8337-D087-92E4-50F1-E1170624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91CDE-BADB-0EDC-7550-642F3F07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5A42006-FA14-327F-688E-CBFF9C742D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30457" y="3142488"/>
                <a:ext cx="6436503" cy="14752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  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10,16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altLang="zh-TW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  </m:t>
                      </m:r>
                      <m:sSup>
                        <m:sSupPr>
                          <m:ctrlP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=26</m:t>
                      </m:r>
                    </m:oMath>
                  </m:oMathPara>
                </a14:m>
                <a:endParaRPr lang="en-US" altLang="zh-TW" sz="100" dirty="0">
                  <a:solidFill>
                    <a:srgbClr val="000000"/>
                  </a:solidFill>
                  <a:latin typeface="Garamond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  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  </m:t>
                      </m:r>
                      <m:sSup>
                        <m:sSupPr>
                          <m:ctrlPr>
                            <a:rPr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en-US" altLang="zh-TW" sz="100" dirty="0">
                  <a:solidFill>
                    <a:srgbClr val="000000"/>
                  </a:solidFill>
                  <a:latin typeface="Garamond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  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zh-TW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  </m:t>
                      </m:r>
                      <m:sSup>
                        <m:sSupPr>
                          <m:ctrlPr>
                            <a:rPr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altLang="zh-TW" sz="2400" dirty="0">
                  <a:solidFill>
                    <a:srgbClr val="000000"/>
                  </a:solidFill>
                  <a:latin typeface="Garamond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>
                  <a:solidFill>
                    <a:srgbClr val="000000"/>
                  </a:solidFill>
                  <a:latin typeface="Garamond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5A42006-FA14-327F-688E-CBFF9C742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457" y="3142488"/>
                <a:ext cx="6436503" cy="14752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45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4ED2F-AF8D-1CCD-3FAF-11178C7C6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0B093-887A-D1EB-E195-359B746C63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53801" cy="381059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there are two groups of consumers: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=80−2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=20−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Context of the two consumer groups: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Consumer group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000" dirty="0"/>
                  <a:t> is relatively sensitive to price.</a:t>
                </a:r>
                <a:endParaRPr lang="en-US" altLang="zh-TW" sz="24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Consumer group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sz="2000" dirty="0"/>
                  <a:t> is relatively less sensitive to price.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These demand functions are piecewise linear because quantity cannot be negative:</a:t>
                </a:r>
              </a:p>
              <a:p>
                <a:pPr marL="457200" lvl="1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0B093-887A-D1EB-E195-359B746C63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53801" cy="3810596"/>
              </a:xfrm>
              <a:blipFill>
                <a:blip r:embed="rId2"/>
                <a:stretch>
                  <a:fillRect l="-698" t="-1757" b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521095A-3D8F-2627-BA08-49DA6767ED5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25D42-5CAD-481C-43A4-7EB64BD3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When Distribution of Preferences Matters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C610C5-FC86-E2E8-8849-42B617FA599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90878-2274-0607-49AA-ED2D7C829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2BAD5-5E17-3330-0C42-0F967BB5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82CD57-B732-EDE6-4C67-7A88AB93B7BF}"/>
                  </a:ext>
                </a:extLst>
              </p:cNvPr>
              <p:cNvSpPr txBox="1"/>
              <p:nvPr/>
            </p:nvSpPr>
            <p:spPr>
              <a:xfrm>
                <a:off x="699515" y="5242550"/>
                <a:ext cx="5221225" cy="778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80−2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</m:mr>
                        <m:m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&gt;40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82CD57-B732-EDE6-4C67-7A88AB93B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15" y="5242550"/>
                <a:ext cx="5221225" cy="778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DA6E7F-3510-D771-0B05-01367DBF0F25}"/>
                  </a:ext>
                </a:extLst>
              </p:cNvPr>
              <p:cNvSpPr txBox="1"/>
              <p:nvPr/>
            </p:nvSpPr>
            <p:spPr>
              <a:xfrm>
                <a:off x="5920740" y="5242550"/>
                <a:ext cx="5568570" cy="778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20−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mr>
                        <m:m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&gt;100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DA6E7F-3510-D771-0B05-01367DBF0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40" y="5242550"/>
                <a:ext cx="5568570" cy="778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DB412-F679-033E-1A90-2648F142A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C2D82E-6D82-9FD8-6680-E40241D8B7F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2B362-33B2-EE56-79A4-BDA68CCA6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Aggregating Consumers’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EE82E8-2460-2B11-2D62-ECE155133EE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7DB35-BCDB-91C8-D06C-D315AE42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9888F-A76F-C14E-3686-A0A020C6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CF8E75-CB1E-D86F-4232-29D18B84F1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4275" y="970332"/>
            <a:ext cx="5486400" cy="548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126D26-3014-63A1-FDE0-FD0C9AA74C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68150" y="970332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9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55051-52B8-00DB-6DA8-DE6892959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D80235-34F8-0318-BE8A-3916D2C195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Recall the group-wise demand functions: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=80−2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=20−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sz="12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Let’s construct market demand: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D80235-34F8-0318-BE8A-3916D2C19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9C6D1CF-EF0A-18E9-AC9D-F3CB4D147CE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F4A545-FEE7-80CD-B96C-8C74D772F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Aggregating Consumers’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034FF-C2C9-FE9F-859B-1F2889E2F66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33E83-114F-F7EE-AC3F-8E136127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4C4BA-F18D-AB85-4533-E4CA4B9A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12CEA8-A18D-7CBB-AFC6-F41E618E4F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2085737-7178-9EA3-D798-EFCC8BE13F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7897344"/>
                  </p:ext>
                </p:extLst>
              </p:nvPr>
            </p:nvGraphicFramePr>
            <p:xfrm>
              <a:off x="5568696" y="3509292"/>
              <a:ext cx="6242304" cy="2607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0576">
                      <a:extLst>
                        <a:ext uri="{9D8B030D-6E8A-4147-A177-3AD203B41FA5}">
                          <a16:colId xmlns:a16="http://schemas.microsoft.com/office/drawing/2014/main" val="1590434412"/>
                        </a:ext>
                      </a:extLst>
                    </a:gridCol>
                    <a:gridCol w="1560576">
                      <a:extLst>
                        <a:ext uri="{9D8B030D-6E8A-4147-A177-3AD203B41FA5}">
                          <a16:colId xmlns:a16="http://schemas.microsoft.com/office/drawing/2014/main" val="2174913162"/>
                        </a:ext>
                      </a:extLst>
                    </a:gridCol>
                    <a:gridCol w="1560576">
                      <a:extLst>
                        <a:ext uri="{9D8B030D-6E8A-4147-A177-3AD203B41FA5}">
                          <a16:colId xmlns:a16="http://schemas.microsoft.com/office/drawing/2014/main" val="2228463565"/>
                        </a:ext>
                      </a:extLst>
                    </a:gridCol>
                    <a:gridCol w="1560576">
                      <a:extLst>
                        <a:ext uri="{9D8B030D-6E8A-4147-A177-3AD203B41FA5}">
                          <a16:colId xmlns:a16="http://schemas.microsoft.com/office/drawing/2014/main" val="26247196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3343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140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255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1258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8437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253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24356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2085737-7178-9EA3-D798-EFCC8BE13F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7897344"/>
                  </p:ext>
                </p:extLst>
              </p:nvPr>
            </p:nvGraphicFramePr>
            <p:xfrm>
              <a:off x="5568696" y="3509292"/>
              <a:ext cx="6242304" cy="2607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0576">
                      <a:extLst>
                        <a:ext uri="{9D8B030D-6E8A-4147-A177-3AD203B41FA5}">
                          <a16:colId xmlns:a16="http://schemas.microsoft.com/office/drawing/2014/main" val="1590434412"/>
                        </a:ext>
                      </a:extLst>
                    </a:gridCol>
                    <a:gridCol w="1560576">
                      <a:extLst>
                        <a:ext uri="{9D8B030D-6E8A-4147-A177-3AD203B41FA5}">
                          <a16:colId xmlns:a16="http://schemas.microsoft.com/office/drawing/2014/main" val="2174913162"/>
                        </a:ext>
                      </a:extLst>
                    </a:gridCol>
                    <a:gridCol w="1560576">
                      <a:extLst>
                        <a:ext uri="{9D8B030D-6E8A-4147-A177-3AD203B41FA5}">
                          <a16:colId xmlns:a16="http://schemas.microsoft.com/office/drawing/2014/main" val="2228463565"/>
                        </a:ext>
                      </a:extLst>
                    </a:gridCol>
                    <a:gridCol w="1560576">
                      <a:extLst>
                        <a:ext uri="{9D8B030D-6E8A-4147-A177-3AD203B41FA5}">
                          <a16:colId xmlns:a16="http://schemas.microsoft.com/office/drawing/2014/main" val="2624719694"/>
                        </a:ext>
                      </a:extLst>
                    </a:gridCol>
                  </a:tblGrid>
                  <a:tr h="3827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1" t="-1587" r="-301953" b="-6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587" r="-200778" b="-6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781" t="-1587" r="-101563" b="-6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781" t="-1587" r="-1563" b="-6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3343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140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255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1258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8437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253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24356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Picture 11" descr="A graph of a price and quantity&#10;&#10;AI-generated content may be incorrect.">
            <a:extLst>
              <a:ext uri="{FF2B5EF4-FFF2-40B4-BE49-F238E27FC236}">
                <a16:creationId xmlns:a16="http://schemas.microsoft.com/office/drawing/2014/main" id="{808E313F-8810-FFEB-E726-71437DBCC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8F3A0B5B-C2F0-3FA2-DA73-1D53B665A8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35354"/>
                  </p:ext>
                </p:extLst>
              </p:nvPr>
            </p:nvGraphicFramePr>
            <p:xfrm>
              <a:off x="5568696" y="3513195"/>
              <a:ext cx="6242304" cy="2607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0576">
                      <a:extLst>
                        <a:ext uri="{9D8B030D-6E8A-4147-A177-3AD203B41FA5}">
                          <a16:colId xmlns:a16="http://schemas.microsoft.com/office/drawing/2014/main" val="1590434412"/>
                        </a:ext>
                      </a:extLst>
                    </a:gridCol>
                    <a:gridCol w="1560576">
                      <a:extLst>
                        <a:ext uri="{9D8B030D-6E8A-4147-A177-3AD203B41FA5}">
                          <a16:colId xmlns:a16="http://schemas.microsoft.com/office/drawing/2014/main" val="2174913162"/>
                        </a:ext>
                      </a:extLst>
                    </a:gridCol>
                    <a:gridCol w="1560576">
                      <a:extLst>
                        <a:ext uri="{9D8B030D-6E8A-4147-A177-3AD203B41FA5}">
                          <a16:colId xmlns:a16="http://schemas.microsoft.com/office/drawing/2014/main" val="2228463565"/>
                        </a:ext>
                      </a:extLst>
                    </a:gridCol>
                    <a:gridCol w="1560576">
                      <a:extLst>
                        <a:ext uri="{9D8B030D-6E8A-4147-A177-3AD203B41FA5}">
                          <a16:colId xmlns:a16="http://schemas.microsoft.com/office/drawing/2014/main" val="26247196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3343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140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255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1258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8437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253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24356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8F3A0B5B-C2F0-3FA2-DA73-1D53B665A8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35354"/>
                  </p:ext>
                </p:extLst>
              </p:nvPr>
            </p:nvGraphicFramePr>
            <p:xfrm>
              <a:off x="5568696" y="3513195"/>
              <a:ext cx="6242304" cy="2607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0576">
                      <a:extLst>
                        <a:ext uri="{9D8B030D-6E8A-4147-A177-3AD203B41FA5}">
                          <a16:colId xmlns:a16="http://schemas.microsoft.com/office/drawing/2014/main" val="1590434412"/>
                        </a:ext>
                      </a:extLst>
                    </a:gridCol>
                    <a:gridCol w="1560576">
                      <a:extLst>
                        <a:ext uri="{9D8B030D-6E8A-4147-A177-3AD203B41FA5}">
                          <a16:colId xmlns:a16="http://schemas.microsoft.com/office/drawing/2014/main" val="2174913162"/>
                        </a:ext>
                      </a:extLst>
                    </a:gridCol>
                    <a:gridCol w="1560576">
                      <a:extLst>
                        <a:ext uri="{9D8B030D-6E8A-4147-A177-3AD203B41FA5}">
                          <a16:colId xmlns:a16="http://schemas.microsoft.com/office/drawing/2014/main" val="2228463565"/>
                        </a:ext>
                      </a:extLst>
                    </a:gridCol>
                    <a:gridCol w="1560576">
                      <a:extLst>
                        <a:ext uri="{9D8B030D-6E8A-4147-A177-3AD203B41FA5}">
                          <a16:colId xmlns:a16="http://schemas.microsoft.com/office/drawing/2014/main" val="2624719694"/>
                        </a:ext>
                      </a:extLst>
                    </a:gridCol>
                  </a:tblGrid>
                  <a:tr h="3827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91" t="-1587" r="-301953" b="-6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1587" r="-200778" b="-6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781" t="-1587" r="-101563" b="-6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0781" t="-1587" r="-1563" b="-60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3343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140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255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12587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8437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1253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24356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7988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8FE26-995C-C34A-60F1-E8EFF19CE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2C447C-9CC7-C525-64FA-9D42DB0FB8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Market demand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brk m:alnAt="7"/>
                      </m:rPr>
                      <a:rPr lang="en-US" altLang="zh-TW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altLang="zh-TW" sz="2000" dirty="0"/>
                  <a:t>, both groups purchase positive quantities.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40≤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brk m:alnAt="7"/>
                      </m:rPr>
                      <a:rPr lang="en-US" altLang="zh-TW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altLang="zh-TW" sz="2000" dirty="0"/>
                  <a:t>, only group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sz="2000" dirty="0"/>
                  <a:t> purchases positive quantities.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≥100</m:t>
                    </m:r>
                  </m:oMath>
                </a14:m>
                <a:r>
                  <a:rPr lang="en-US" altLang="zh-TW" sz="2000" dirty="0"/>
                  <a:t>, market demand is zero.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Therefore, market demand has a kink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altLang="zh-TW" sz="2400" dirty="0"/>
                  <a:t>, which occurs because group A exits the market.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Below 40, market demand is steeper because both groups respond to price.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Above 40, market demand becomes flatter because only group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TW" sz="2000" dirty="0"/>
                  <a:t> responds.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2C447C-9CC7-C525-64FA-9D42DB0FB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F92C60-9AD2-2563-C26D-B7BD46F5B68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95EE1-D561-F399-5C2D-64B9B799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Aggregating Consumers’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67A085-5500-B159-8BD4-11B22A877B6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B8DAB-8BC2-831F-FFEF-FA9D31A0D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1B853-EA08-265A-2068-A051A1FB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906585-6B5C-E088-3740-95E03CE187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1" name="Picture 10" descr="A graph of a price and quantity&#10;&#10;AI-generated content may be incorrect.">
            <a:extLst>
              <a:ext uri="{FF2B5EF4-FFF2-40B4-BE49-F238E27FC236}">
                <a16:creationId xmlns:a16="http://schemas.microsoft.com/office/drawing/2014/main" id="{7E864303-443F-BE6B-CA34-C24390166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92A7A-A12A-92C7-F12B-F66B49EFA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7983A-26CB-7AF5-2C65-D33A50B886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53801" cy="505418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market demand for good 1 is therefore: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80−2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20−0.2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20−0.2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                             </m:t>
                              </m:r>
                            </m:e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0,                                                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</m:mr>
                        <m:m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      40≤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≥100    </m:t>
                            </m:r>
                          </m:e>
                        </m:mr>
                      </m:m>
                    </m:oMath>
                  </m:oMathPara>
                </a14:m>
                <a:endParaRPr lang="en-US" altLang="zh-TW" sz="200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Recap: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Market demand is the sum of individual demands.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In some special cases, we can make the representative consumer assumption.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Income distribution can affect market demand even when total income is fixed.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Preference heterogeneity affects slope and responsiveness of market demand to prices.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Now that we understand how market demand is formed, we ask: how responsive is it to price?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B7983A-26CB-7AF5-2C65-D33A50B886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53801" cy="5054180"/>
              </a:xfrm>
              <a:blipFill>
                <a:blip r:embed="rId2"/>
                <a:stretch>
                  <a:fillRect l="-698" t="-1325" b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E0811F7-5DD5-C9C3-BF7B-38488837685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55E14-AA41-0FBE-4773-9742FAE3C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Aggregating Consumers’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D69759-DE23-A354-8AD6-421550E1026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02F72-62D9-FA2C-3A14-374D77A8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40A3E-4069-F0D8-BC43-FBA79761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C3B03A-9D33-6952-E62E-70D1CC1A5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9F6EB-8ED4-C566-03DB-4750DF306D30}"/>
              </a:ext>
            </a:extLst>
          </p:cNvPr>
          <p:cNvSpPr txBox="1"/>
          <p:nvPr/>
        </p:nvSpPr>
        <p:spPr>
          <a:xfrm>
            <a:off x="0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The Price Elasticity of Demand</a:t>
            </a:r>
          </a:p>
        </p:txBody>
      </p:sp>
    </p:spTree>
    <p:extLst>
      <p:ext uri="{BB962C8B-B14F-4D97-AF65-F5344CB8AC3E}">
        <p14:creationId xmlns:p14="http://schemas.microsoft.com/office/powerpoint/2010/main" val="4084778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F2848-FF95-51FA-5085-CBB33E727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2A5BA1-1352-723C-33B1-E0D4ED182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Recall from our previous example: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altLang="zh-TW" sz="2000" dirty="0"/>
                  <a:t>, the slope of the demand curve is -2.2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&lt;100</m:t>
                    </m:r>
                  </m:oMath>
                </a14:m>
                <a:r>
                  <a:rPr lang="en-US" altLang="zh-TW" sz="2000" dirty="0"/>
                  <a:t>, the slope of the demand curve is -0.2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“responsiveness” of market demand to price changes seems to have changed.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</a:t>
                </a:r>
                <a:r>
                  <a:rPr lang="en-US" altLang="zh-TW" sz="2400" b="1" dirty="0"/>
                  <a:t>Price Elasticity of Demand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altLang="zh-TW" sz="2400" dirty="0"/>
                  <a:t> is the percent change in quantity divided by the percent change in price:</a:t>
                </a:r>
              </a:p>
              <a:p>
                <a:pPr marL="0" indent="0" algn="ctr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marL="0" indent="0" algn="ctr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Elasticity is unit-free because it is based on percent changes.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Point elasticity is measured at a single point (The midpoint method from principles is arc elasticity.)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It equals the slope of the demand curve multiplied by the price-to-quantity ratio.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2A5BA1-1352-723C-33B1-E0D4ED182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BFC6125-76B3-246A-5302-F18D9F67FAB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B31FE-653E-F6EB-5A67-6F644FB3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Responsiveness: Elasticity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2FA4D-425D-D625-347D-13A9BEDD80F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F3CD5-A417-FCDD-5DE9-4C61AEFB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BA52F-6B41-A084-48ED-26851D6F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083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39704-F43C-59D4-6B2A-9F91C7972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1284-6D28-B9E8-3400-192415906F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Percent changes and natural logarithms: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func>
                  </m:oMath>
                </a14:m>
                <a:r>
                  <a:rPr lang="en-US" altLang="zh-TW" sz="2000" dirty="0"/>
                  <a:t> is the proportional (percent) change in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US" altLang="zh-TW" sz="2000" dirty="0"/>
                  <a:t> is the proportional (percent) change in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Elasticity is the percentage change in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TW" sz="2400" dirty="0"/>
                  <a:t> resulting from a one percent change in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sz="2400" dirty="0"/>
                  <a:t>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func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func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B1284-6D28-B9E8-3400-192415906F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49E5B5A-A29A-C940-1CA8-923584C4F3A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257CC-B88C-C9CA-9A18-6AB61D6B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Detour: Price Elasticity of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5875C7-70B3-A164-E3AA-48EFB5ED46D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77FC9-6288-32D1-4C35-9792CF16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6D12B-E4AF-17AA-B9D2-34EAADFD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130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68903-30DD-9D8A-7771-28856C8C9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397B7-BB6E-83D3-9645-07E451649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Reservation prices describe the maximum price a consumer is willing to pay for each unit of a good.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Consumer surplus measures the difference between: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consumer’s gross benefit, and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Total expenditure at the market price.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For discrete goods, consumer surplus is computed by summing reservation prices net of expenditure.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For continuous goods, consumer surplus is represented by the area: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Under the individual demand curve,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Above the market price.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BBDFD6-BB6C-99C6-6927-725BDEB50CA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E8CF6-A3B1-7375-6632-4B535548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Consumer’s Surplus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98FEF0-984A-817A-543A-9FFE5C2371E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C1743-9A17-8D6E-38FF-B5314A74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EFE26-0E9D-A134-D7C2-C39CD41E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32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D1A5D-93E0-30D7-308C-198B8F174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200A1-E4EE-F01C-93A5-E1D6B94030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that the consumer’s demand function is given by: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Calculating the own-price elasticity of demand for good 1: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altLang="zh-TW" sz="240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If the demand function takes a multiplicative (Cobb–Douglas or log-linear) form, the exponents are the elasticities.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200A1-E4EE-F01C-93A5-E1D6B94030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808C569-C503-25F4-02E0-302C09D9F35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874D0-9021-EEE4-1481-ECCDFC0D9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Calculating Elasticity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0A9A8F-0FC2-EB46-221E-204291F5568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482C9-721C-AC95-52BD-0AE0CEB93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47A60-230D-DE49-5C61-EDDBF3A3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848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95007-208C-BA4D-C441-9B97E4CBB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140FEA-2579-6C45-611C-DEC928E6B4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Recap: Elasticities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demand is elastic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TW" sz="2000" dirty="0"/>
                  <a:t>, a one percent change in price leads to a greater than one percent change in quantity demanded.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demand is inelastic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TW" sz="2000" dirty="0"/>
                  <a:t>, a one percent change in price leads to a less than one percent change in quantity demanded.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demand is unit elastic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TW" sz="2000" dirty="0"/>
                  <a:t>, a one percent change in price leads to a one percent change in quantity demanded.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Determinants of Elasticity: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Existence of close substitutes.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Broad vs. narrow definition of the market.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Long run vs. short run.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140FEA-2579-6C45-611C-DEC928E6B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7717F86-5F35-4E90-8BB3-9B1E69A2E49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19410-A935-1D0F-7E09-2EEAF106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Elasticities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FCA149-924D-8369-62E9-7300B4931F0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F00D7-EE1C-382E-7D61-0E09B37F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B8B40-0BB8-09A3-38C9-BF0328A6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09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C1290-74C4-BC86-B990-612FD4B16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2F49F4-91FD-96E6-239F-CD899C9234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848476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a linear demand curve is given by: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altLang="zh-TW" sz="24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vertical (price) intercept is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sz="2000" dirty="0"/>
                  <a:t>. 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horizontal (quantity) intercept is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slope of the demand curve is constant at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price elasticity of demand is: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𝑑𝑃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altLang="zh-TW" sz="20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2F49F4-91FD-96E6-239F-CD899C9234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848476" cy="5081046"/>
              </a:xfrm>
              <a:blipFill>
                <a:blip r:embed="rId2"/>
                <a:stretch>
                  <a:fillRect l="-115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49359A1-2F46-4B49-3B47-80A84191C11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2A479-121A-4821-5EBE-DD0A8FEC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Elasticity of Linear Demand Curves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399C65-1939-7AC2-3AD1-D6FE9F194EF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A664C-661F-3BE4-14B2-567616A05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38012-2263-FB76-D2BD-9EA1FD48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64C3E-A49E-1E3D-EE6A-6FF95E63F7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5D18C-8875-20C3-050A-D8951CED2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DBCEC-22A0-BCF6-4375-05C7F48F36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848476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slope is constant, but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altLang="zh-TW" sz="2400" dirty="0"/>
                  <a:t> changes because the price-to-quantity ratio changes along the curve.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000" dirty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000" dirty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400" dirty="0"/>
                  <a:t> when:</a:t>
                </a:r>
                <a:endParaRPr lang="en-US" altLang="zh-TW" sz="100" dirty="0"/>
              </a:p>
              <a:p>
                <a:pPr marL="0" indent="0" algn="ctr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     or 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TW" sz="2400" dirty="0"/>
              </a:p>
              <a:p>
                <a:pPr marL="0" indent="0" algn="ctr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quantity is greater than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zh-TW" sz="2000" dirty="0"/>
                  <a:t>, the demand is inelastic.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quantity is less than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zh-TW" sz="2000" dirty="0"/>
                  <a:t>, the demand is elastic.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quantity is exactly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zh-TW" sz="2000" dirty="0"/>
                  <a:t>, the demand is unit elastic.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DBCEC-22A0-BCF6-4375-05C7F48F36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848476" cy="5081046"/>
              </a:xfrm>
              <a:blipFill>
                <a:blip r:embed="rId2"/>
                <a:stretch>
                  <a:fillRect l="-115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A9B2C8B-7290-3123-18DE-5DB6979A231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AF6C2-B0E3-40FC-1A6E-71F34B95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Elasticity of Linear Demand Curves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EE4EE2-D519-255D-538F-750001C0CB1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BAA91-0F10-9396-5F7F-F5EEAB0E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4BB21-489E-2F58-7BC2-B22B6AF7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16CF1B-8E2E-DCED-015C-768FAEEF56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D3D1F8-23E6-8C54-9254-B8E8EC614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9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A01008-4455-99A0-8EC2-12D0F2007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4894B8-D9D8-5405-F134-E8CBDB94773B}"/>
              </a:ext>
            </a:extLst>
          </p:cNvPr>
          <p:cNvSpPr txBox="1"/>
          <p:nvPr/>
        </p:nvSpPr>
        <p:spPr>
          <a:xfrm>
            <a:off x="0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Price Elasticity of Demand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and Revenue</a:t>
            </a:r>
          </a:p>
        </p:txBody>
      </p:sp>
    </p:spTree>
    <p:extLst>
      <p:ext uri="{BB962C8B-B14F-4D97-AF65-F5344CB8AC3E}">
        <p14:creationId xmlns:p14="http://schemas.microsoft.com/office/powerpoint/2010/main" val="576548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CA102-A675-26AB-FEA6-16078788C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DB0086-DF11-766F-E779-9B62F2BB9B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617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Revenue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altLang="zh-TW" sz="2400" dirty="0"/>
                  <a:t> is defined as the price of a good times the quantity sold: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When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sz="2400" dirty="0"/>
                  <a:t> increases,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TW" sz="2400" dirty="0"/>
                  <a:t> tends to decrease, so determining the change in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TW" sz="2400" dirty="0"/>
                  <a:t> is not trivial.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a producer changes price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sz="2400" dirty="0"/>
                  <a:t>, which leads to a change in quantity demanded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TW" sz="2400" dirty="0"/>
                  <a:t>, resulting in a new level of revenue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2400" dirty="0"/>
                  <a:t>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0" dirty="0"/>
                  <a:t>        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endParaRPr lang="en-US" altLang="zh-TW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>
                    <a:latin typeface="Garamond"/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DB0086-DF11-766F-E779-9B62F2BB9B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617855" cy="5081046"/>
              </a:xfrm>
              <a:blipFill>
                <a:blip r:embed="rId2"/>
                <a:stretch>
                  <a:fillRect l="-1197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AC9ACD8-FA77-D0FC-E688-D86C42856B2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81A9D-4100-2ACC-55A5-82A7E83A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Elasticity and Revenue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250560-2534-32FD-E6BE-2F4727A9922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4358B-2390-9B0C-29B4-4126686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EE3A0-06B6-C0FE-BDB0-F0B74C088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DE6D5C-D73E-5993-F7EE-2704612CEC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2188E-2461-A770-3183-B00DFCE96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82286-E379-0AA4-0D8E-85D9B1717A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617855" cy="520252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Assuming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is small, the change of revenue from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TW" sz="24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2400" dirty="0"/>
                  <a:t> is approximately: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Divide both sides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sz="2400" dirty="0"/>
                  <a:t>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6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altLang="zh-TW" sz="20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change in revenue arising from changes in prices is closely linked to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sz="2400" dirty="0"/>
                  <a:t>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|</a:t>
                </a:r>
                <a:r>
                  <a:rPr lang="zh-TW" altLang="en-US" sz="2000" dirty="0"/>
                  <a:t>𝜀</a:t>
                </a:r>
                <a:r>
                  <a:rPr lang="en-US" altLang="zh-TW" sz="2000" dirty="0"/>
                  <a:t>|&gt;1, raising the price reduces revenue.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|</a:t>
                </a:r>
                <a:r>
                  <a:rPr lang="zh-TW" altLang="en-US" sz="2000" dirty="0"/>
                  <a:t>𝜀</a:t>
                </a:r>
                <a:r>
                  <a:rPr lang="en-US" altLang="zh-TW" sz="2000" dirty="0"/>
                  <a:t>|&lt;1, raising the price increases revenue.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In a downward-sloping demand curve,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82286-E379-0AA4-0D8E-85D9B1717A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617855" cy="5202528"/>
              </a:xfrm>
              <a:blipFill>
                <a:blip r:embed="rId2"/>
                <a:stretch>
                  <a:fillRect l="-1197" t="-1874" r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6312A72-3883-0C8C-1D0B-C9CD63FEC79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19640-1346-9C24-BE74-415856C3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Elasticity and Revenue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08AB5C-C4AA-BD9F-0A54-A06FF016AD5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13967-63C9-9969-D33B-D67ED5D4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B9D6B-6284-C8E4-B508-9C3982FA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BE53C8-826D-AEEA-1D7B-5D8140B05D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5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85AE-EDE2-5B6C-F596-588099FC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You run a café on campus. Due to higher coffee bean costs, you raise prices by 10%. One week later, you observe that sales have fallen by 5%. If your goal is to maximize revenue, should you raise prices further?
Slide 26</a:t>
            </a:r>
          </a:p>
        </p:txBody>
      </p:sp>
      <p:sp>
        <p:nvSpPr>
          <p:cNvPr id="3" name="Footer Placeholder 2" descr="Poll Everywhere multiple choice poll instructions screen&#10;Activity Title: You run a café on campus. Due to higher coffee bean costs, you raise prices by 10%. One week later, you observe that sales have fallen by 5%. If your goal is to maximize revenue, should you raise prices further?">
            <a:extLst>
              <a:ext uri="{FF2B5EF4-FFF2-40B4-BE49-F238E27FC236}">
                <a16:creationId xmlns:a16="http://schemas.microsoft.com/office/drawing/2014/main" id="{EEFFB4F3-D3E6-9B8D-2C84-ECA85DEF2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CF644-6839-C598-1FD7-2491DFE8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A7895D-D7B1-10F0-1088-133F99179C9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73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4E92-F6AD-9CBC-26E9-1F329163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You run a café on campus. Due to higher coffee bean costs, you raise prices by 10%. One week later, you observe that sales have fallen by 5%. If your goal is to maximize revenue, should you raise prices further?
Slide 28</a:t>
            </a:r>
          </a:p>
        </p:txBody>
      </p:sp>
      <p:sp>
        <p:nvSpPr>
          <p:cNvPr id="3" name="Footer Placeholder 2" descr="Poll Everywhere multiple choice poll chart screen&#10;Activity Title: You run a café on campus. Due to higher coffee bean costs, you raise prices by 10%. One week later, you observe that sales have fallen by 5%. If your goal is to maximize revenue, should you raise prices further?">
            <a:extLst>
              <a:ext uri="{FF2B5EF4-FFF2-40B4-BE49-F238E27FC236}">
                <a16:creationId xmlns:a16="http://schemas.microsoft.com/office/drawing/2014/main" id="{C4A5E0DF-7BF5-2706-774C-7A18A217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01397-3CE3-92DB-1774-FE88C511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621171-6ABF-1962-C3B7-9CA4462761E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50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20879-920F-581B-471A-22EF9A702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A853A-A397-5B85-7B3E-781BFD7125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Yes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price increased by 10%, while sales (quantity) dropped by 5%, so the price elasticity of demand for your product is: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2400" b="0" i="0" dirty="0" smtClean="0"/>
                            <m:t>Percent</m:t>
                          </m:r>
                          <m:r>
                            <m:rPr>
                              <m:nor/>
                            </m:rPr>
                            <a:rPr lang="en-US" altLang="zh-TW" sz="24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0" i="0" dirty="0" smtClean="0"/>
                            <m:t>Change</m:t>
                          </m:r>
                          <m:r>
                            <m:rPr>
                              <m:nor/>
                            </m:rPr>
                            <a:rPr lang="en-US" altLang="zh-TW" sz="24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b="0" i="0" dirty="0" smtClean="0"/>
                            <m:t>in</m:t>
                          </m:r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2400" dirty="0"/>
                            <m:t>Percent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Change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sz="2400" dirty="0"/>
                            <m:t>in</m:t>
                          </m:r>
                          <m:r>
                            <m:rPr>
                              <m:nor/>
                            </m:rPr>
                            <a:rPr lang="en-US" altLang="zh-TW" sz="2400" b="0" i="0" dirty="0" smtClean="0"/>
                            <m:t>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−5%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10%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=−0.5</m:t>
                      </m:r>
                    </m:oMath>
                  </m:oMathPara>
                </a14:m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demand is inelastic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</m:oMath>
                </a14:m>
                <a:r>
                  <a:rPr lang="en-US" altLang="zh-TW" sz="2400" dirty="0"/>
                  <a:t>, so total revenue increases when price increases.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Therefore, you should raise the price further if your goal is to maximize revenue.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Revenue will continue to increase until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8A853A-A397-5B85-7B3E-781BFD7125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 b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A28C390-CEC0-C7CC-A83C-A5CF886DB86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4B120-9361-5708-60CD-04F6A5238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Solution to In-class Poll #2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5E424-7404-7F60-AE68-DD7AE772614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1A43C-532E-7019-DB9B-4932A34D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95B56-F5EE-E8F6-C1BD-91D26D14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78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EE180-C896-AD6F-0B7D-B2228DA25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713338-9875-4872-5CAD-2FC21F2524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This area interpretation relies on the consumer’s preferences being represented by a quasilinear utility function.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income effects are small, the area under the demand curve provides a useful approximation of consumer surplus.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Under quasilinear preferences, the utility function takes the form: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Quasilinear utility implies: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No income effect for good 1.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Reservation prices are independent of income.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713338-9875-4872-5CAD-2FC21F2524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1EA76BD-0519-5FD9-4C19-CB4C47CC4CD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DDC55-C679-032C-BE1F-74CE505C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Consumer’s Surplus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85B975-B8FF-E72A-6FCF-32CBD615AFA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E6D5C-FD54-C03A-B9B9-07A4FEC7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C285F-10CB-AA1A-59ED-802BD2E8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93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37D5D-78E1-97D2-B126-18413D328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223CFA-9B94-3A35-57F8-898BFE942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It is often the case that we determine a firm’s output and consider its effect on revenue.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Marginal Revenue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𝑀𝑅</m:t>
                        </m:r>
                      </m:e>
                    </m:d>
                  </m:oMath>
                </a14:m>
                <a:r>
                  <a:rPr lang="en-US" altLang="zh-TW" sz="2400" dirty="0"/>
                  <a:t> is the change in revenue in response to a change in output: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𝑀𝑅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2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sz="2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|</a:t>
                </a:r>
                <a:r>
                  <a:rPr lang="zh-TW" altLang="en-US" sz="2000" dirty="0"/>
                  <a:t>𝜀</a:t>
                </a:r>
                <a:r>
                  <a:rPr lang="en-US" altLang="zh-TW" sz="2000" dirty="0"/>
                  <a:t>|&gt;1, then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TW" sz="2000" dirty="0"/>
                  <a:t>, so increasing quantity increases revenue.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|</a:t>
                </a:r>
                <a:r>
                  <a:rPr lang="zh-TW" altLang="en-US" sz="2000" dirty="0"/>
                  <a:t>𝜀</a:t>
                </a:r>
                <a:r>
                  <a:rPr lang="en-US" altLang="zh-TW" sz="2000" dirty="0"/>
                  <a:t>|&lt;1, then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TW" sz="2000" dirty="0"/>
                  <a:t>, so increasing quantity decreases revenue.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Recall that in a downward-sloping demand curve,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To calculate marginal revenue explicitly, we start from the inverse demand function: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223CFA-9B94-3A35-57F8-898BFE942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E781458-C1A9-BB02-9F58-9D8ADA30CC6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5DB13-AF92-9B5B-158C-3CD3472A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Elasticity and Marginal Revenue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C1042D-71C0-D243-8FF2-854C3FB258B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2A712-9FCF-4E1E-2B1F-FB311F5B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222C9-DA43-BDDA-6B5D-34562AC7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42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6DE7D-06B6-2223-02D3-80B8E9456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276143-2972-C7F2-1ECE-3F15F3A959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617855" cy="52025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Total revenue can be expressed as: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240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Taking the derivative of revenue with respect to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TW" sz="2400" dirty="0"/>
                  <a:t>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𝑀𝑅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200" dirty="0"/>
                  <a:t>The MR curve…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Has the same vertical intercept as the demand curve.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Has twice the (absolute value of the) slope.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Intersects the quantity axis at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zh-TW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276143-2972-C7F2-1ECE-3F15F3A959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617855" cy="5202528"/>
              </a:xfrm>
              <a:blipFill>
                <a:blip r:embed="rId2"/>
                <a:stretch>
                  <a:fillRect l="-1197"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8392680-9BD6-A1EA-B2EC-7F18AE085C4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C6A53-168C-B2B6-5EA4-112CFE4C5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Marginal Revenue Curve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0ACC0-B9AC-755B-A35C-B782A15664E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0B9CC-6880-2249-4216-018ACB4B9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7F668-BE04-6AAD-0B35-6FA98DD1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D60277-F9EF-B959-315F-5FF4961A62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B3506B-BBFA-043F-2651-6C66A2771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09AFA-2AA3-1243-667F-0D85E60FA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7B4594-4A4F-36EC-6977-59A5F34B95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general, “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400" dirty="0"/>
                  <a:t>-elasticity of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TW" sz="2400" dirty="0"/>
                  <a:t>” measures how responsive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TW" sz="2400" dirty="0"/>
                  <a:t> is to changes in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income elasticity of demand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measures how quantity demanded responds to a change in income.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TW" sz="2000" dirty="0"/>
                  <a:t>, the good is a normal good. 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zh-TW" sz="2000" dirty="0"/>
                  <a:t>, the good is an inferior good.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Cross-price elasticity of demand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measures how the quantity demanded of one good responds to a change in the price of another good.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TW" sz="2000" dirty="0"/>
                  <a:t>, the two goods are substitutes. 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zh-TW" sz="2000" dirty="0"/>
                  <a:t>, the two goods are complements.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7B4594-4A4F-36EC-6977-59A5F34B95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705A53D-AF10-DD3C-37DF-87AFE8C6133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BE5AE-3863-1570-4ACD-AB18DA5C9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Other Elasticities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118FF1-E5BB-E6BF-6959-5711EE1557F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5C155-BBBC-8311-C3C1-95BEEF80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CFCF2-B960-B2A4-7A6D-B65E8251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25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FFCACC-7CFE-C16B-D2E3-EAB226A38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58CC5-C2BF-10CA-D0D3-BEDE3D81CFFC}"/>
              </a:ext>
            </a:extLst>
          </p:cNvPr>
          <p:cNvSpPr txBox="1"/>
          <p:nvPr/>
        </p:nvSpPr>
        <p:spPr>
          <a:xfrm>
            <a:off x="-1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Recap &amp; Preview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80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68903-30DD-9D8A-7771-28856C8C9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397B7-BB6E-83D3-9645-07E451649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Market demand is the horizontal sum of individual demand curves.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 representative consumer framework works only when aggregation preserves demand behavior, for example when income distribution does not change aggregate demand.</a:t>
            </a:r>
          </a:p>
          <a:p>
            <a:pPr lvl="4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price elasticity of demand measures the percentage change in quantity resulting from a percentage change in price.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Elasticity determines how price and quantity changes affect total revenue.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|</a:t>
            </a:r>
            <a:r>
              <a:rPr lang="zh-TW" altLang="en-US" sz="2000" dirty="0"/>
              <a:t>𝜀</a:t>
            </a:r>
            <a:r>
              <a:rPr lang="en-US" altLang="zh-TW" sz="2000" dirty="0"/>
              <a:t>|&gt;1, raising the price (or decreasing quantity) reduces revenue.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|</a:t>
            </a:r>
            <a:r>
              <a:rPr lang="zh-TW" altLang="en-US" sz="2000" dirty="0"/>
              <a:t>𝜀</a:t>
            </a:r>
            <a:r>
              <a:rPr lang="en-US" altLang="zh-TW" sz="2000" dirty="0"/>
              <a:t>|&lt;1, raising the price (or decreasing quantity) increases revenue.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|</a:t>
            </a:r>
            <a:r>
              <a:rPr lang="zh-TW" altLang="en-US" sz="2000" dirty="0"/>
              <a:t>𝜀</a:t>
            </a:r>
            <a:r>
              <a:rPr lang="en-US" altLang="zh-TW" sz="2000" dirty="0"/>
              <a:t>|=1, revenue is maximized along the demand curve.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BBDFD6-BB6C-99C6-6927-725BDEB50CA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E8CF6-A3B1-7375-6632-4B535548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Market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98FEF0-984A-817A-543A-9FFE5C2371E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C1743-9A17-8D6E-38FF-B5314A74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EFE26-0E9D-A134-D7C2-C39CD41E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688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1A8E4-E7C8-D19D-86D3-030AA6A65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CAFF-9B43-78CA-BAEA-3A38D425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now combine demand and supply to study market equilibria.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Equilibrium occurs where quantity demanded equals quantity supplied.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Market equilibrium determines: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equilibrium market price.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equilibrium quantity traded in the market.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analyze: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effects of shifts in demand and supply.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effects of taxation and price wedges.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Welfare effects of taxes and market interventions.</a:t>
            </a:r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63240C-8227-33CA-AF99-D0EF5588634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EDD73-7133-E4AA-713D-AD3D76A8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Preview: Market Equilibrium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64DE4-D134-77A0-9EFC-4F54285A074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2F7BE-07A9-1D9E-9E4B-EFBF9303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F82BC-2D44-4CB1-89DC-762807C2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8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DDB4B-70EB-D813-2CBD-F9DCC9FAC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6D899-59D5-9E41-D3B6-CE5808862787}"/>
              </a:ext>
            </a:extLst>
          </p:cNvPr>
          <p:cNvSpPr txBox="1"/>
          <p:nvPr/>
        </p:nvSpPr>
        <p:spPr>
          <a:xfrm>
            <a:off x="-1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Individual Demand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to Market Demand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26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168B3-75C0-82FF-2FF1-9A16BD1C1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59DA8-1604-7865-44BE-62A32DDE30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5129" y="1300900"/>
                <a:ext cx="1128587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New terms to be introduced: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: Consumer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000" dirty="0"/>
                  <a:t>’s demand for good 1.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: Consumer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000" dirty="0"/>
                  <a:t>’s demand for good 2.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Market demand for good 1 is the sum of individual demands across all consumers: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special cases, market demand can be represented as the demand of a representative consumer whose income equals total income: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859DA8-1604-7865-44BE-62A32DDE30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129" y="1300900"/>
                <a:ext cx="11285871" cy="5081046"/>
              </a:xfrm>
              <a:blipFill>
                <a:blip r:embed="rId2"/>
                <a:stretch>
                  <a:fillRect l="-702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3A6450B-E9DB-8963-6D31-7D81B1BAB13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5657D-2489-C28A-A08E-AB978EB6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Individual to Market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A90ECD-1B30-4998-4D13-A36B7CF52FA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B7A63-11CE-260C-55B3-F7DE342D7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8A913-7D67-13F5-6A38-EFD9B20D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158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9B27E-A5A7-C652-9917-391EB4C8D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611D3-2B02-86F7-371D-5A6BB4D6C0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Under the representative consumer assumption, market demand becomes: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Market demand is obtained by solving the representative consumer’s utility maximization problem.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special cases are when consumers are identical or preferences are homothetic.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TW" sz="2400" dirty="0"/>
                  <a:t> constant, the market demand curve is downward sloping just like an individual demand curve.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B611D3-2B02-86F7-371D-5A6BB4D6C0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D420C9B-7004-6054-56FE-1F3CA9ADAC0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87898-B87E-0DC0-265A-95D77ADB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Market Demand: The Representative Consumer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39594C-BEE7-3569-B1EC-99F72DCFEBA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ECB08-5D0B-AF6E-64B2-1430D846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7AA03-92E2-B492-293D-0E85503B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DC2156-18CE-983D-ED6C-F99FE5FFFC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A6E7-15D1-11F7-07C6-A919EDDA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Holding prices constant, if the representative consumer's income increases...
Slide 7</a:t>
            </a:r>
          </a:p>
        </p:txBody>
      </p:sp>
      <p:sp>
        <p:nvSpPr>
          <p:cNvPr id="3" name="Footer Placeholder 2" descr="Poll Everywhere multiple choice poll instructions screen&#10;Activity Title: Holding prices constant, if the representative consumer's income increases...">
            <a:extLst>
              <a:ext uri="{FF2B5EF4-FFF2-40B4-BE49-F238E27FC236}">
                <a16:creationId xmlns:a16="http://schemas.microsoft.com/office/drawing/2014/main" id="{CF24BCF5-DA7C-3AED-5800-205DAE40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05A5E-0DEF-985B-511D-4E552E2F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B6BA54-8BED-B8F4-6E42-7B973E4E8C4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3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BC123-354D-AF67-66C2-EA2C42A5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Holding prices constant, if the representative consumer's income increases...
Slide 9</a:t>
            </a:r>
          </a:p>
        </p:txBody>
      </p:sp>
      <p:sp>
        <p:nvSpPr>
          <p:cNvPr id="3" name="Footer Placeholder 2" descr="Poll Everywhere multiple choice poll chart screen&#10;Activity Title: Holding prices constant, if the representative consumer's income increases...">
            <a:extLst>
              <a:ext uri="{FF2B5EF4-FFF2-40B4-BE49-F238E27FC236}">
                <a16:creationId xmlns:a16="http://schemas.microsoft.com/office/drawing/2014/main" id="{2EFAB295-F378-508A-DD38-84079563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3FBC7-6021-AFEC-6B13-DA2AE3A0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7FB35-E4D3-9F3B-3450-592FC9DAB1A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42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7C577-EC57-A69F-52C5-2EBFD9D8B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01491-BC7D-DFE8-560E-4CB5CFE0E2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Holding prices constant, suppose that the representative consumer’s income increases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need more information to determine how market demand responds: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the good is normal, the demand shifts to the right.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the good is inferior, the demand shifts to the left.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Market demand inherits the income effect of the representative consumer.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01491-BC7D-DFE8-560E-4CB5CFE0E2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FBA4B3B-64F7-9F31-A928-74AB6B6BCAC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A7246-DD85-D826-DD72-66C129D4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Market Demand: Shifts in Income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EFFA53-4437-AB41-DBA9-46F83021151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A3FFB-E104-AF68-5DB9-82360A1C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38ACD-3093-5F55-4AF8-22242295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B176B-A5D4-8441-FF41-6A2D52E532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2C3491-0F3A-692B-679E-F4DD8E54B1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10a9d6e-546e-4e54-a991-8a58c65371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621c27b-4d35-49be-96fe-908951fa5a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ab40ca3-293c-4b2b-9134-c90c6d64ba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3cd5a20-aec8-4ac6-abd4-54fa9b99eba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356cb1e-6d86-4dae-a983-fa46a00b040a}" enabled="1" method="Standard" siteId="{4881a8fa-b252-4912-b93a-7806c41bbe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11019</TotalTime>
  <Words>2966</Words>
  <Application>Microsoft Office PowerPoint</Application>
  <PresentationFormat>Custom</PresentationFormat>
  <Paragraphs>401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  Recap: Consumer’s Surplus</vt:lpstr>
      <vt:lpstr>  Recap: Consumer’s Surplus</vt:lpstr>
      <vt:lpstr>PowerPoint Presentation</vt:lpstr>
      <vt:lpstr>  Individual to Market Demand</vt:lpstr>
      <vt:lpstr>  Market Demand: The Representative Consumer</vt:lpstr>
      <vt:lpstr>Poll Everywhere multiple choice poll instructions screen
Activity Title: Holding prices constant, if the representative consumer's income increases...
Slide 7</vt:lpstr>
      <vt:lpstr>Poll Everywhere multiple choice poll chart screen
Activity Title: Holding prices constant, if the representative consumer's income increases...
Slide 9</vt:lpstr>
      <vt:lpstr>  Market Demand: Shifts in Income</vt:lpstr>
      <vt:lpstr>  Market Demand: Shifts in Prices of Other Goods</vt:lpstr>
      <vt:lpstr>  When Distribution of Incomes Matter</vt:lpstr>
      <vt:lpstr>  When Distribution of Preferences Matters</vt:lpstr>
      <vt:lpstr>  Aggregating Consumers’ Demand</vt:lpstr>
      <vt:lpstr>  Aggregating Consumers’ Demand</vt:lpstr>
      <vt:lpstr>  Aggregating Consumers’ Demand</vt:lpstr>
      <vt:lpstr>  Aggregating Consumers’ Demand</vt:lpstr>
      <vt:lpstr>PowerPoint Presentation</vt:lpstr>
      <vt:lpstr>  Responsiveness: Elasticity</vt:lpstr>
      <vt:lpstr>  Detour: Price Elasticity of Demand</vt:lpstr>
      <vt:lpstr>  Calculating Elasticity</vt:lpstr>
      <vt:lpstr>  Recap: Elasticities</vt:lpstr>
      <vt:lpstr>  Elasticity of Linear Demand Curves</vt:lpstr>
      <vt:lpstr>  Elasticity of Linear Demand Curves</vt:lpstr>
      <vt:lpstr>PowerPoint Presentation</vt:lpstr>
      <vt:lpstr>  Elasticity and Revenue</vt:lpstr>
      <vt:lpstr>  Elasticity and Revenue</vt:lpstr>
      <vt:lpstr>Poll Everywhere multiple choice poll instructions screen
Activity Title: You run a café on campus. Due to higher coffee bean costs, you raise prices by 10%. One week later, you observe that sales have fallen by 5%. If your goal is to maximize revenue, should you raise prices further?
Slide 26</vt:lpstr>
      <vt:lpstr>Poll Everywhere multiple choice poll chart screen
Activity Title: You run a café on campus. Due to higher coffee bean costs, you raise prices by 10%. One week later, you observe that sales have fallen by 5%. If your goal is to maximize revenue, should you raise prices further?
Slide 28</vt:lpstr>
      <vt:lpstr>  Solution to In-class Poll #2</vt:lpstr>
      <vt:lpstr>  Elasticity and Marginal Revenue</vt:lpstr>
      <vt:lpstr>  The Marginal Revenue Curve</vt:lpstr>
      <vt:lpstr>  Other Elasticities</vt:lpstr>
      <vt:lpstr>PowerPoint Presentation</vt:lpstr>
      <vt:lpstr>  Recap: Market Demand</vt:lpstr>
      <vt:lpstr>  Preview: Market Equilibrium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356</cp:revision>
  <cp:lastPrinted>2026-02-15T22:15:43Z</cp:lastPrinted>
  <dcterms:created xsi:type="dcterms:W3CDTF">2013-01-27T09:14:16Z</dcterms:created>
  <dcterms:modified xsi:type="dcterms:W3CDTF">2026-02-18T18:26:02Z</dcterms:modified>
  <cp:category/>
</cp:coreProperties>
</file>